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58" r:id="rId6"/>
    <p:sldId id="270" r:id="rId7"/>
    <p:sldId id="259" r:id="rId8"/>
    <p:sldId id="260" r:id="rId9"/>
    <p:sldId id="271" r:id="rId10"/>
    <p:sldId id="262" r:id="rId11"/>
    <p:sldId id="263" r:id="rId12"/>
    <p:sldId id="264" r:id="rId13"/>
    <p:sldId id="265" r:id="rId14"/>
    <p:sldId id="274" r:id="rId15"/>
    <p:sldId id="273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6" autoAdjust="0"/>
    <p:restoredTop sz="94702" autoAdjust="0"/>
  </p:normalViewPr>
  <p:slideViewPr>
    <p:cSldViewPr>
      <p:cViewPr varScale="1">
        <p:scale>
          <a:sx n="61" d="100"/>
          <a:sy n="61" d="100"/>
        </p:scale>
        <p:origin x="280" y="1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6T20:34:53.4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1 121,'38'0,"-5"0,-25 0,3 0,12-3,-8 2,7-3,10 4,-18 0,18 0,4 0,-21 0,63 0,-28 0,8 0,-15 0,8-3,10-2,2-3,20 4,-63 0,65 1,-63 2,64-3,-65 4,60 0,-63 0,71 0,-71 0,71 0,-71 0,32 0,1 0,-26 0,65 0,-65 0,57 0,-62 0,66 0,-68 0,64 0,-63 0,49 0,-14 0,-9 0,26 0,-56 0,56 0,-55 0,66 0,-65 0,65 4,-65-3,26 2,0-3,-26 0,71 0,-68 0,68 0,-36 0,0 0,26 0,-58 0,63 4,-62-3,29 2,-38-3,4 0,3 0,2 0,-5 0,34 4,-33-3,68 2,-66-3,79 0,-78 0,68 0,-72 0,24 0,6-4,-28 4,64-4,-66 4,73-4,-28 4,4-4,13 4,-63-4,21 4,3-4,-23 4,51 0,-52 0,46 0,-47 0,50 0,-21 0,4 0,13 0,-46 0,40 0,-41 0,37 0,-37 0,37 0,-37 0,41 0,-40 0,39 0,-40 0,16 0,3 0,-18 0,50 0,-48 0,52 0,-18 0,-6 0,31 0,-59 0,51 0,-52 0,49 0,-49 0,45 0,-46 0,54 0,-51 0,54 0,-56 0,52 0,-51 0,58 0,-57 0,47 0,-51 0,44 0,-42 0,45 0,-46 0,50 0,-48 0,52-4,-53 4,24-4,-30 4,2 0,11 0,-11 0,11 0,7-4,-12 4,41-8,-40 7,43-2,-47 3,46-4,-45 3,49-6,-49 6,49-6,-49 3,49-1,-49 2,49-1,-49 3,56-2,-55-1,66 3,-64-2,28 3,1 0,-26 0,62 0,-59 0,51 0,-55 0,47 0,-52 0,42-4,-44 3,37-2,-37 3,34 0,-35 0,45 3,-41-2,51 6,-52-6,42 3,-44-4,44 0,-21 0,5 0,9 0,-37 0,41 0,-40 0,46 3,-45-2,53 6,-53-3,49 1,-50-2,43-3,-43 0,43 0,-43 0,40 0,-41 0,40 0,-39 0,43 0,-43 0,40 0,-41 0,16 0,3 0,-18 0,47 0,-15 0,-2 0,27 0,-55 0,30 0,-36 0,5 0,3 0,-7 0,11 0,-3 0,-5 0,25 0,-25 0,28 0,-30 0,34 0,-32 0,40 4,-41-3,37 2,-37-3,37 4,-37-4,40 4,-39-4,19 0,-4 0,8 0,-2 0,15 0,-37 0,30 0,-31 0,31 0,-31 0,31 0,-31 0,35 0,-34 0,44 3,-42-2,38 3,-41-4,38 0,-36 0,36 0,-38 0,31 0,-30 0,30 0,-31 0,31 0,-31 0,38 0,-36 0,43 0,-43 0,43 3,-43-2,50 10,-48-10,23 7,-6-5,9 1,-3 4,18-3,-44-2,30-3,-32 0,25 4,-24-3,34 2,-32-3,50 4,-48-4,58 7,-53-6,54 6,-52-6,56 3,-58-4,64 0,-63 0,29 0,-39 0,-1 0,8 0,-5 0,5 0,24 0,-27 0,41 0,-45 0,28 0,-29 0,25 0,-25 0,25 3,-24-2,27 3,-27-4,31 0,-30 0,33 0,-33 0,51 3,-47-2,50 2,-53-3,19 0,-1 0,-18 0,50 0,-48 0,55 4,-55-3,48 2,-50-3,60 0,-52 0,64 0,-65 0,60 4,-59-3,71 2,-70-3,68 5,-73-4,70 3,-66 0,64-3,-62 2,51 1,-55-3,54 2,-60 1,63-4,-64 4,65-4,-61 0,65 0,-61 0,54 0,-56 0,63 3,-63-2,73 6,-74-6,60 6,-23-2,-6-1,22-1,-57-3,43 0,-43 0,36 0,-38 0,31 0,-31 0,34 0,-32 0,36 0,-37 0,19 0,-23 0,2 0,11 0,-7 0,8 0,-5 0,-8 0,22 0,-20 0,28 0,-29 0,29 0,-32-3,34 2,-33-3,34 1,-31 2,31-3,-30 4,26 0,-28 0,32 0,-30 0,30 0,-31 0,24 0,-25 0,21 0,-21 0,21 0,-20 0,27-3,-27 2,31-3,-30 4,40 0,-38 0,53 0,-53 0,53 4,-50-3,44 2,-45-3,16 0,3 0,-22 0,47 0,-47 0,43 0,-8 0,-8 0,34-3,-52 2,60-3,-57 4,73 0,-69 0,29 0,4 0,19 0,-14 0,-10 0,-10 0,-31 0,30 0,0 0,-26 0,61 0,-66 0,52 0,-51 0,41 0,-40 0,39 0,-19 0,1 0,11 4,-38-3,27 2,-27-3,24 0,-25 0,25-3,-25 2,22-3,-19 4,23-3,-22 2,28-3,-31 4,31-3,-30 2,37-3,-33 4,41-3,-41 2,16-3,-1 4,-18 0,54 0,-52 0,62 0,-61 0,61 0,-61 0,65 0,-61 0,54 0,-57 0,53 0,-50 0,54 0,-56 0,49 0,-50 0,47 0,-43 0,47 0,-50 0,56 0,-27 0,6 0,18 0,-52 0,54 0,-57 4,58-4,-56 7,42-6,-44 3,33-1,-37-2,30 3,-32-4,18 0,-19 0,19 0,-18 0,22 0,-23 0,22 0,-24-4,13 3,1-2,-9 3,29 0,-26 0,28 0,-28 0,27 0,-31 0,31-4,-31 3,31-2,-13 3,0 0,16 0,-33 0,48 0,-46 0,57 0,-53 0,60 0,-58 0,29 0,-2 0,-24 0,59 0,-28 3,-3-2,19 3,-56-4,42 0,-44 0,44-4,-39 3,44-2,-45-1,47 3,-45-2,53 3,-49 0,53 0,-56 0,55 0,-60 0,56 0,-55 0,52-4,-54 3,50-2,-49 3,42 0,-44 0,37 0,-37 0,41 0,-40 0,32 0,-34 0,27 0,-27 0,21 0,-24 0,13 0,-9 0,3 0,3 0,-6 0,6 0,-3 0,10 0,-11 0,21 0,-25 0,29 0,-28 0,24 0,-26 0,19 0,-18 0,11 0,-10 0,4 0,3 0,-6 0,6 0,-4 0,-2 0,9 0,-9 0,3 0,3 0,-6 0,6 0,-3-4,0 3,3-3,-6 1,12 2,-14-3,14 1,-15 2,8-3,-2 1,-3 2,2-3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21:56:34.4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1 250 24575,'12'-14'0,"1"3"0,-1 11 0,1 0 0,-6-6 0,9 5 0,4-11 0,28 0 0,-17 3 0,54-19 0,-62 24-1639,41-13 1,2 0-1639,-35 12 3047,54-17 230,-30 14 0,-5 2 0,-9-3 0,47-5 0,14 2-1639,-28 8 1,-4-1 1008,-11-5 0,4 0 630,13 6 0,8 3 0,-19-1-55,-20-4 55,24 5 0,19 2 0,-19-1 3276,-25 0-2660,56 0 1,-4 0-617,-63 0 0,44 2 0,-2 2 3276,-53 3-1638,48 4 0,0 2-4915,-46-4 85,55 8-85,-16 5 2017,-38-16 63,37 18 1,-1 3 1196,-39-14 0,42 17 0,10 4 0,11 8 0,-37-21 0,-1-2 0,33 15 0,-16-16 0,-34-8-321,35 5 1,0-3 320,-36-9-1015,42 6 1,-1-1 1014,-42-7 0,47 2 0,1 0 0,-45-3 0,58 2 0,0 1 0,-54-1 1000,49 1 1,11-1-1001,4-2 1510,-46 1 0,2-2-1510,12-4 0,-10-1 3276,-34 3-2036,73-19-1240,-74 13 0,47-4 0,-53 8 0,36-1 0,-34 5 0,44-5 0,-42 6 0,53 11 0,-52-8 0,70 19 0,-68-19 3276,34 14 0,22-5-2981,-50-4-295,37-1 0,8-3 0,-2-4 0,13 0-3277,11-11 0,-74 8 0,68-19 1787,-73 13-1544,72-20 3034,-72 19-1447,62-19 1447,-60 27 1241,55-21-1241,-53 20 0,64-14 0,-63 16 0,35-5 0,-43 6 0,4 0 2932,-6 0-2932,1-6 0,-1 5 3276,1-5-2168,27 1 2168,-20 3-2457,53-9-819,-52 10-3277,53-5 2920,-55 6-2761,66 0 3118,-61 0-1639,37 0 1,2 0 1411,-34 0-945,41 0 1,0 0 1171,-42 0 0,54 0 0,4 0 0,-50 0-318,47 0 1,3 0 317,-43 0 222,24-5 1,0-1-223,-25 3 761,14-5 0,-5-1-761,-28 2 3003,50 0-3003,-54 1 3276,10 12-2973,-18-5 1,-10 4 0,5-5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21:56:36.0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0 438 24575,'20'-7'0,"-2"-4"0,-6 10 0,-5-11 0,4 5 0,7-17 0,3 3 0,4 1-3277,10-19 0,-18 26 3047,40-51 230,-10 27 0,11-13 0,-4 18 0,23 3 0,-41 19 0,25-4 0,2 0 3276,-19 4-1638,35 3 0,2 0-1406,-32 0-232,40 5 0,-4 4 0,-53 4 0,47-1 0,0 2 0,-50 2 0,39 4 0,-1 1 0,-40-4 0,22 3 0,3 3-3277,-9 15 0,9-14 286,16 22 2991,-47-30 0,69 26 0,-66-20 0,66 15 0,-69-22-1639,32 1 1,1-1 1293,-26-7-866,45 4 0,1 1 1211,-44-5 0,62 3 0,1-2 0,-55-2-265,22-1 0,17-2 0,-14 1 265,-12 1 0,13-7 0,17-3 0,-16 2 0,-10 3 0,14-5 0,17-3 0,-19 4 0,-23 6 0,21-1 0,18-3 0,-19 3 0,-22 3 0,28 3 0,20 1 0,-20 1 0,-26 0 0,22 4 0,18 3 0,-21 0 0,-31 0 0,42 7 0,-2 1 0,-46-8 0,36 10 0,0-1 0,-35-14 103,24 12 1,-1-1-104,-29-13 2132,42 14-2132,-47-16 3187,25 10-3187,-26-9 0,36 9 0,-31-10 0,37 5 0,-41-6 0,52 0 0,-45 0 0,62-11 0,-65 8 0,30-9 0,2 1 0,-20 8 0,36-13 0,1-2 0,-29 13 47,38-18 0,-2 0-47,-40 18-1609,43-15 0,0 0 1609,-43 16-1077,34-10 1,-3 0 1076,-36 11 730,26-3 0,-1 1-730,-31 5 2378,54 0-2378,-62 0 0,12 0 3276,-16 5-2499,10-3 2499,-13 9-491,23-10-602,-23 5-2183,25-6 0,-20 0 0,20-6 0,-20 5 0,42-11 0,-36 11 0,25-11 0,5 0 0,-28 3-1639,30-3 1,1 2-1639,-28 7 1638,36-3 1,0 1 148,-35 5 1490,25-4 0,8 2 0,14 6 0,-5-8 0,22 15 223,-72-10-223,22 5 3276,-1-1-1904,2-3-1372,9 3 0,-20-5 0,-20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21:56:59.1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1 24575,'0'19'0,"0"-1"0,0-6 0,-6 1 0,4-1 0,-3 23 0,5-17 0,0 34 0,0-36 0,0 41 0,0-37 0,0 59 0,0-57 0,5 52 0,-3-56-811,3 22 811,-5-26 0,0 4 0,0 6 0,6-14 0,-5 12 0,5-4 0,-6 8 0,0 17 0,0-15 0,0 18 0,0-29 0,0 34 0,0-33 0,0 39 0,0-39 0,0 39 0,0-39 0,0 45 0,0-44 0,0 38 0,0-40 0,0 29 0,0-29 0,0 40 0,0-38 0,0 32 0,0-35 0,5 30 0,-3-28 0,3 28 0,-5-31 0,0 20 0,0-20 0,0 25 0,0-23 811,0 40-811,0-38 0,0 38 0,0-40 0,0 34 0,0-32 0,0 38 0,0-39-3277,0 39 0,0-39 2280,0 44 997,0-42 0,0 37 0,0-41 0,0 25 0,0-26 0,0 31 0,0-28 0,-5 28 0,3-31 3276,-3 25-147,5-23-3129,5 18 0,-3-21 1146,9 15-1146,-10-14 0,5 14 0,-6-15 0,0 15 0,0-13 0,0 18 0,0-18 0,0 19 0,0-20 0,0 8 0,0-10 0,0 11 0,0-9 0,0 20 0,0-20 0,-6 20 0,5-20 0,-5 20 0,6-20 0,0 20 0,0-20 0,0 25 0,0-23 0,-6 18 0,5-21 0,-5 20 0,6-17 0,0 23 0,0-24 0,0 18 0,0-18 0,0 19 0,0-20 0,0 20 0,0-20 0,0 8 0,0 7 0,0-3 0,0 5 0,-5 3 0,3-20 0,-4 20 0,6-19 0,0 18 0,0-18 0,0 18 0,0-18 0,0 7 0,0-10 0,0-1 0,0 1 0,0-1 0,0 1 0,0-1 0,0 1 0,0 5 0,0-4 0,0 15 0,0-14 0,0 14 0,0-15 0,0 10 0,0-10 0,0 10 0,0-11 0,0 11 0,0-10 0,-5 10 0,3-11 0,-3 17 0,5-15 0,0 14 0,0-15 0,0 15 0,0-13 0,0 7 0,0-10 0,-6 5 0,5-4 0,-5 15 0,6-14 0,0 14 0,0-15 0,0 4 0,0-5 0,0-1 0,0 1 0,0-1 0,0 1 0,0-1 0,0 1 0,0-1 0,0 1 0,0-1 0,0 1 0,0-1 0,0 1 0,0-1 0,0-5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6T21:08:24.3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1,'40'0,"-5"0,-22 0,-1 6,6-5,2 5,-1-6,27 0,-27 0,61 0,-52 5,69-4,-68 5,25-3,-1 0,-28-2,31 5,1-1,-32-4,71 11,-75-11,52 5,-53-6,37 5,-41-3,30 3,-29-5,12 0,-16 0,5-6,-4 5,20-5,-17 6,34-5,-32 3,38-3,-39 5,33 0,-34 0,29 0,-35-6,28 5,-30-5,21 6,-17 0,11 0,-10 0,4 5,0-3,-4 9,4-10,0 5,-4-6,4 0,0 0,2 0,-1 0,10 0,-13 0,18 0,-18 0,18 0,-18 0,13 0,-15 5,15-3,-14 3,20 1,-20-5,14 5,-15-6,10 0,-10 0,10 0,-11 0,11 0,-10 0,4 0,0 0,-4 0,4 5,0-3,-4 3,4-5,0 0,-4 6,4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6T21:08:25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0,'41'0,"-7"0,-21 0,-1 0,18 0,-14 0,14 0,-1 6,-13-5,64 10,-55-10,26 5,-1 0,-27-5,62 10,-65-9,49 3,-51-5,33 6,-34-5,23 5,-25-1,9-3,-12 3,1-5,5 0,-4 0,4 0,0 0,-4 0,4 0,0 6,-4-5,4 5,0-6,-4 5,4-3,0 3,-4 1,4-5,0 5,-4-6,4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6T21:08:28.1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0,'34'13,"0"-6,-27-2,5-5,23 6,-17-5,17 10,-17-9,-4 3,32 1,-27-5,38 10,-40-9,29 9,-30-10,25 5,-26-6,9 0,-12 6,6-5,-4 4,4-5,0 0,-4 0,4 0,0 6,-4-5,15 5,-13 0,13-5,-15 4,4-5,0 0,-4 0,4 0,0 0,-4 0,4 6,0-5,1 5,1-6,-2 0,-6 0,7 0,-6 0,6 0,-1 0,-5 0,17 0,-15 0,9 0,-12 0,1 0,5 0,-4 0,4 0,0 0,-4 0,4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6T21:08:29.8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13,'40'-7,"-5"1,-23 6,1 0,5 0,1 0,1 0,31 0,-30 0,42 6,-35-5,42 5,-36-6,45 0,-60 0,50 5,-50-3,38 3,-40 1,17-5,-20 5,10-6,-10 0,4 0,0 0,-4 0,4 5,0-3,-4 3,4-5,0 6,-4-5,4 5,0-6,-4 0,4 0,0 0,-4 0,4 0,0 0,-4 0,4 0,0 0,-4 0,4 0,0 0,-4 0,4 0,-5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6T21:08:31.7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0,'40'0,"-5"0,-22 0,-1 0,6 0,-4 0,4 0,0 6,-4-5,21 11,-19-11,47 5,-42-6,64 5,-63-4,52 11,-56-11,44 5,-42-6,42 0,-44 0,45 5,-44-4,44 5,-45 0,33-5,-34 10,34-9,-32 3,26-5,-29 0,7 0,-10 0,-1 0,6 0,-4 0,4 6,0-5,-4 5,10-6,-10 0,10 5,-11-3,5 3,1-5,-6 0,6 0,-1 6,-5-5,6 5,-7-6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6T21:08:33.7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26,'40'-7,"-5"1,-23 6,1-5,5 3,7-4,1 6,5 0,5 0,3 0,39 0,12 0,-21 0,-12 0,-6 0,-22 0,69 0,-71 0,64 0,-69 0,57 0,-59 0,31 0,-36 0,15 0,-16 0,4 0,0 0,-4 0,4 0,0 0,-4 0,4 0,0 0,-4 0,4 0,0 0,-4 6,4-5,0 5,-4-6,4 0,0 6,-4-5,4 4,0 1,-4-5,9 5,-14 0,2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6T21:08:35.6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13,'40'-7,"-5"1,-23 6,1 0,10 0,-7 0,7 0,-5 0,-4 0,26 0,-21 0,26 0,-24 0,32 0,-28 0,43 0,-48 0,42 6,-44-5,50 10,-47-9,53 3,-60 1,41-5,-43 5,17-6,-17 0,1 0,5 0,-4 0,4 0,0 0,-4 0,4 0,0 0,-4 0,4 0,0 0,-4 0,4 0,0 0,-4 0,4 0,0 0,-4 0,4 0,0 5,2-3,-1 3,21 1,-22-5,39 5,-39-6,28 0,-30 0,7 0,-10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6T21:08:37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1,'41'0,"-7"0,-21 0,-1 0,6 0,7 0,-4 0,31 0,-33 0,55 0,-48 0,66 6,-63-5,62 5,-70-6,63 0,-61 0,56 0,-60 0,44 0,-45 0,17 0,-23 0,1 0,5 0,-4 0,4 0,0 0,-4 0,4 0,0 0,-4 0,4 0,0-6,-4 5,4-5,0 6,-4 0,4 0,0 0,-4 0,21 0,-24 6,22-5,-19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hyperlink" Target="https://github.com/lbu0413/ds_class_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7.xml"/><Relationship Id="rId18" Type="http://schemas.openxmlformats.org/officeDocument/2006/relationships/image" Target="../media/image18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5.png"/><Relationship Id="rId17" Type="http://schemas.openxmlformats.org/officeDocument/2006/relationships/customXml" Target="../ink/ink9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5.xml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17497" y="1028700"/>
            <a:ext cx="1241803" cy="916401"/>
          </a:xfrm>
          <a:custGeom>
            <a:avLst/>
            <a:gdLst/>
            <a:ahLst/>
            <a:cxnLst/>
            <a:rect l="l" t="t" r="r" b="b"/>
            <a:pathLst>
              <a:path w="1241803" h="916401">
                <a:moveTo>
                  <a:pt x="0" y="0"/>
                </a:moveTo>
                <a:lnTo>
                  <a:pt x="1241803" y="0"/>
                </a:lnTo>
                <a:lnTo>
                  <a:pt x="1241803" y="916401"/>
                </a:lnTo>
                <a:lnTo>
                  <a:pt x="0" y="9164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962792" y="4377595"/>
            <a:ext cx="14725008" cy="879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en-US" sz="7506" dirty="0">
                <a:solidFill>
                  <a:srgbClr val="000000"/>
                </a:solidFill>
                <a:latin typeface="+mj-lt"/>
                <a:ea typeface="Noto Sans Bold"/>
              </a:rPr>
              <a:t>Chick-fil-A Menu Nutrition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439699" y="7886700"/>
            <a:ext cx="42291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89"/>
              </a:lnSpc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Wook Lee</a:t>
            </a:r>
          </a:p>
          <a:p>
            <a:pPr algn="r">
              <a:lnSpc>
                <a:spcPts val="4489"/>
              </a:lnSpc>
            </a:pPr>
            <a:r>
              <a:rPr lang="en-US" sz="4000" dirty="0" err="1">
                <a:solidFill>
                  <a:srgbClr val="000000"/>
                </a:solidFill>
                <a:latin typeface="+mj-lt"/>
              </a:rPr>
              <a:t>Junseok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 Park</a:t>
            </a:r>
          </a:p>
        </p:txBody>
      </p:sp>
      <p:sp>
        <p:nvSpPr>
          <p:cNvPr id="6" name="AutoShape 6"/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26" name="Picture 2" descr="Chick Fil A Logo PNG vector in SVG, PDF, AI, CDR format">
            <a:extLst>
              <a:ext uri="{FF2B5EF4-FFF2-40B4-BE49-F238E27FC236}">
                <a16:creationId xmlns:a16="http://schemas.microsoft.com/office/drawing/2014/main" id="{19AD4D3B-71C6-847F-1091-44529EC21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645242"/>
            <a:ext cx="3773229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19200" y="163830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1B0F0362-1A58-E6EB-8CE9-40A11B8D2126}"/>
              </a:ext>
            </a:extLst>
          </p:cNvPr>
          <p:cNvSpPr txBox="1"/>
          <p:nvPr/>
        </p:nvSpPr>
        <p:spPr>
          <a:xfrm>
            <a:off x="633791" y="582481"/>
            <a:ext cx="17049599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en-US" sz="6000" dirty="0">
                <a:solidFill>
                  <a:srgbClr val="000000"/>
                </a:solidFill>
                <a:latin typeface="+mj-lt"/>
                <a:ea typeface="Noto Sans Bold"/>
              </a:rPr>
              <a:t>Applying </a:t>
            </a:r>
            <a:r>
              <a:rPr lang="en-US" sz="6000" dirty="0" err="1">
                <a:solidFill>
                  <a:srgbClr val="000000"/>
                </a:solidFill>
                <a:latin typeface="+mj-lt"/>
                <a:ea typeface="Noto Sans Bold"/>
              </a:rPr>
              <a:t>KMeans</a:t>
            </a:r>
            <a:r>
              <a:rPr lang="en-US" sz="6000" dirty="0">
                <a:solidFill>
                  <a:srgbClr val="000000"/>
                </a:solidFill>
                <a:latin typeface="+mj-lt"/>
                <a:ea typeface="Noto Sans Bold"/>
              </a:rPr>
              <a:t> Clustering &amp; PCA for Visualization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BD53B929-4834-045A-E2F9-77732E2F2F65}"/>
              </a:ext>
            </a:extLst>
          </p:cNvPr>
          <p:cNvSpPr txBox="1"/>
          <p:nvPr/>
        </p:nvSpPr>
        <p:spPr>
          <a:xfrm>
            <a:off x="619200" y="1980898"/>
            <a:ext cx="17049598" cy="4067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The ’</a:t>
            </a:r>
            <a:r>
              <a:rPr lang="en-US" sz="3600" dirty="0" err="1">
                <a:solidFill>
                  <a:srgbClr val="000000"/>
                </a:solidFill>
                <a:latin typeface="+mj-lt"/>
                <a:ea typeface="Noto Sans Bold"/>
              </a:rPr>
              <a:t>KMeans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’ algorithm from scikit-learn is applied to the standardized nutritional facts to group menu items into 5 clusters based on their nutritional similarity.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A new column called ‘Cluster’ is added to the </a:t>
            </a:r>
            <a:r>
              <a:rPr lang="en-US" sz="3600" dirty="0" err="1">
                <a:solidFill>
                  <a:srgbClr val="000000"/>
                </a:solidFill>
                <a:latin typeface="+mj-lt"/>
                <a:ea typeface="Noto Sans Bold"/>
              </a:rPr>
              <a:t>DataFrame</a:t>
            </a:r>
            <a:endParaRPr lang="en-US" sz="3600" dirty="0">
              <a:solidFill>
                <a:srgbClr val="000000"/>
              </a:solidFill>
              <a:latin typeface="+mj-lt"/>
              <a:ea typeface="Noto Sans Bold"/>
            </a:endParaRP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Principal Component Analysis (PCA) is applied to facilitate a 2D scatter plot of the clusters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5437B2C-D1B8-BD4A-1D3C-C923AA3A6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372" y="5753100"/>
            <a:ext cx="6400800" cy="344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4E2631-0723-1490-8103-CC21F806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426"/>
            <a:ext cx="10458178" cy="8488148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D01B4A2E-7569-A6E3-955A-003F8DAE06AC}"/>
              </a:ext>
            </a:extLst>
          </p:cNvPr>
          <p:cNvSpPr txBox="1"/>
          <p:nvPr/>
        </p:nvSpPr>
        <p:spPr>
          <a:xfrm>
            <a:off x="10932822" y="1409700"/>
            <a:ext cx="6934200" cy="4067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The scatter plot shows the distribution of menu items across the clusters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Give an idea of how many items fall into each cluster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C309CD9-D2F0-4A58-85D7-C7507939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94" y="342839"/>
            <a:ext cx="15347812" cy="30610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CFAFCD-A79B-35BF-179C-A5D5F69B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94" y="3708797"/>
            <a:ext cx="8763000" cy="6235364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8C446E42-B1A2-4BAE-EC70-149865674AD4}"/>
              </a:ext>
            </a:extLst>
          </p:cNvPr>
          <p:cNvSpPr txBox="1"/>
          <p:nvPr/>
        </p:nvSpPr>
        <p:spPr>
          <a:xfrm>
            <a:off x="10668000" y="3708797"/>
            <a:ext cx="6934200" cy="5734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Calories &amp; Fat: Cluster 4 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Sat. Fat: Cluster 4, possibly fried or creamy items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Cholesterol: Cluster 3, indicating presence of animal-based proteins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Carbs: Cluster 0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Protein: Cluster 3 &amp;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992FE19-7701-D579-1518-6EE62DD7A3CC}"/>
                  </a:ext>
                </a:extLst>
              </p14:cNvPr>
              <p14:cNvContentPartPr/>
              <p14:nvPr/>
            </p14:nvContentPartPr>
            <p14:xfrm>
              <a:off x="14762348" y="5321176"/>
              <a:ext cx="2746440" cy="159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992FE19-7701-D579-1518-6EE62DD7A3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26708" y="5285176"/>
                <a:ext cx="28180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8B897A7-B774-4D32-73C0-42B7A0AEBA84}"/>
                  </a:ext>
                </a:extLst>
              </p14:cNvPr>
              <p14:cNvContentPartPr/>
              <p14:nvPr/>
            </p14:nvContentPartPr>
            <p14:xfrm>
              <a:off x="11741588" y="6108496"/>
              <a:ext cx="2643840" cy="158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8B897A7-B774-4D32-73C0-42B7A0AEBA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05588" y="6072496"/>
                <a:ext cx="2715480" cy="22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19200" y="184785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3BEB75D5-316B-7742-A3E0-E1482BC8B8BD}"/>
              </a:ext>
            </a:extLst>
          </p:cNvPr>
          <p:cNvSpPr txBox="1"/>
          <p:nvPr/>
        </p:nvSpPr>
        <p:spPr>
          <a:xfrm>
            <a:off x="633791" y="582481"/>
            <a:ext cx="17049599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en-US" sz="6000" dirty="0">
                <a:solidFill>
                  <a:srgbClr val="000000"/>
                </a:solidFill>
                <a:latin typeface="+mj-lt"/>
                <a:ea typeface="Noto Sans Bold"/>
              </a:rPr>
              <a:t>What items are in Cluster 4?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516BFB-5311-2EA1-A9AB-CC5751F8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1516"/>
            <a:ext cx="7480300" cy="1993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FCF2BA-CE57-CC1E-D60D-6C26694A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725864"/>
            <a:ext cx="6108700" cy="4495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39CF334-74C9-3A9F-DC27-399B8FBD5EFC}"/>
                  </a:ext>
                </a:extLst>
              </p14:cNvPr>
              <p14:cNvContentPartPr/>
              <p14:nvPr/>
            </p14:nvContentPartPr>
            <p14:xfrm>
              <a:off x="2743200" y="6172044"/>
              <a:ext cx="23400" cy="1603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39CF334-74C9-3A9F-DC27-399B8FBD5E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7200" y="6136044"/>
                <a:ext cx="95040" cy="16750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154A341-D9E4-B9D9-3344-A7C4007B0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3028" y="2511516"/>
            <a:ext cx="4844554" cy="61739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E2F7F59-2C98-69A7-A29B-2C9130BC9E9D}"/>
              </a:ext>
            </a:extLst>
          </p:cNvPr>
          <p:cNvSpPr/>
          <p:nvPr/>
        </p:nvSpPr>
        <p:spPr>
          <a:xfrm>
            <a:off x="619200" y="163830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BA19A19-072A-C194-75C7-5085288537B4}"/>
              </a:ext>
            </a:extLst>
          </p:cNvPr>
          <p:cNvSpPr txBox="1"/>
          <p:nvPr/>
        </p:nvSpPr>
        <p:spPr>
          <a:xfrm>
            <a:off x="633791" y="582481"/>
            <a:ext cx="17049599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en-US" sz="6000" dirty="0">
                <a:solidFill>
                  <a:srgbClr val="000000"/>
                </a:solidFill>
                <a:latin typeface="+mj-lt"/>
                <a:ea typeface="Noto Sans Bold"/>
              </a:rPr>
              <a:t>Tools used &amp; code repository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95EAD03-4D6D-5D5D-014E-023B0556465B}"/>
              </a:ext>
            </a:extLst>
          </p:cNvPr>
          <p:cNvSpPr txBox="1"/>
          <p:nvPr/>
        </p:nvSpPr>
        <p:spPr>
          <a:xfrm>
            <a:off x="762000" y="2095500"/>
            <a:ext cx="16921390" cy="1566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Our source code is available at 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  <a:hlinkClick r:id="rId2"/>
              </a:rPr>
              <a:t>https://github.com/lbu0413/ds_class_project</a:t>
            </a:r>
            <a:endParaRPr lang="en-US" sz="3600" dirty="0">
              <a:solidFill>
                <a:srgbClr val="000000"/>
              </a:solidFill>
              <a:latin typeface="+mj-lt"/>
              <a:ea typeface="Noto Sans Bold"/>
            </a:endParaRP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Tools used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4A98194-40EE-F257-E08B-2F787D44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29" y="4087754"/>
            <a:ext cx="3401723" cy="183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ndas - NumFOCUS">
            <a:extLst>
              <a:ext uri="{FF2B5EF4-FFF2-40B4-BE49-F238E27FC236}">
                <a16:creationId xmlns:a16="http://schemas.microsoft.com/office/drawing/2014/main" id="{1E90207D-7991-E476-1EED-C658FE716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2" y="3818114"/>
            <a:ext cx="2650772" cy="265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Py logo refresh · Issue #37 · numpy/numpy.org · GitHub">
            <a:extLst>
              <a:ext uri="{FF2B5EF4-FFF2-40B4-BE49-F238E27FC236}">
                <a16:creationId xmlns:a16="http://schemas.microsoft.com/office/drawing/2014/main" id="{30F35A96-A5F4-1F82-93FD-946ECB62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309" y="3353591"/>
            <a:ext cx="3115295" cy="31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iscussion of seaborn logo · Issue #2243 · mwaskom/seaborn · GitHub">
            <a:extLst>
              <a:ext uri="{FF2B5EF4-FFF2-40B4-BE49-F238E27FC236}">
                <a16:creationId xmlns:a16="http://schemas.microsoft.com/office/drawing/2014/main" id="{28B50B20-F75A-142A-05D6-E5D29761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447" y="3445648"/>
            <a:ext cx="3115295" cy="31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upyter Logo PNG Vector (SVG) Free Download">
            <a:extLst>
              <a:ext uri="{FF2B5EF4-FFF2-40B4-BE49-F238E27FC236}">
                <a16:creationId xmlns:a16="http://schemas.microsoft.com/office/drawing/2014/main" id="{08952ABE-9756-81B9-9A69-D874F88E8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461" y="3353591"/>
            <a:ext cx="2441739" cy="286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5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17497" y="1028700"/>
            <a:ext cx="1241803" cy="916401"/>
          </a:xfrm>
          <a:custGeom>
            <a:avLst/>
            <a:gdLst/>
            <a:ahLst/>
            <a:cxnLst/>
            <a:rect l="l" t="t" r="r" b="b"/>
            <a:pathLst>
              <a:path w="1241803" h="916401">
                <a:moveTo>
                  <a:pt x="0" y="0"/>
                </a:moveTo>
                <a:lnTo>
                  <a:pt x="1241803" y="0"/>
                </a:lnTo>
                <a:lnTo>
                  <a:pt x="1241803" y="916401"/>
                </a:lnTo>
                <a:lnTo>
                  <a:pt x="0" y="9164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30850-4D43-4445-9CB4-F69C55BE8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92" y="1013790"/>
            <a:ext cx="7772400" cy="777240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1CE11A01-8901-7270-479B-811A3EF937B1}"/>
              </a:ext>
            </a:extLst>
          </p:cNvPr>
          <p:cNvSpPr txBox="1"/>
          <p:nvPr/>
        </p:nvSpPr>
        <p:spPr>
          <a:xfrm>
            <a:off x="10422835" y="3641055"/>
            <a:ext cx="6428808" cy="2517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endParaRPr lang="en-US" sz="7506" dirty="0">
              <a:solidFill>
                <a:srgbClr val="000000"/>
              </a:solidFill>
              <a:latin typeface="+mj-lt"/>
              <a:ea typeface="Noto Sans Bold"/>
            </a:endParaRPr>
          </a:p>
          <a:p>
            <a:pPr>
              <a:lnSpc>
                <a:spcPts val="6455"/>
              </a:lnSpc>
            </a:pPr>
            <a:r>
              <a:rPr lang="en-US" sz="7506" dirty="0">
                <a:solidFill>
                  <a:srgbClr val="000000"/>
                </a:solidFill>
                <a:latin typeface="+mj-lt"/>
                <a:ea typeface="Noto Sans Bold"/>
              </a:rPr>
              <a:t>Wook Lee </a:t>
            </a:r>
            <a:r>
              <a:rPr lang="en-US" sz="7506" dirty="0" err="1">
                <a:solidFill>
                  <a:srgbClr val="000000"/>
                </a:solidFill>
                <a:latin typeface="+mj-lt"/>
                <a:ea typeface="Noto Sans Bold"/>
              </a:rPr>
              <a:t>Junseok</a:t>
            </a:r>
            <a:r>
              <a:rPr lang="en-US" sz="7506" dirty="0">
                <a:solidFill>
                  <a:srgbClr val="000000"/>
                </a:solidFill>
                <a:latin typeface="+mj-lt"/>
                <a:ea typeface="Noto Sans Bold"/>
              </a:rPr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232168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19200" y="617539"/>
            <a:ext cx="14725008" cy="879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en-US" sz="7506" dirty="0">
                <a:solidFill>
                  <a:srgbClr val="000000"/>
                </a:solidFill>
                <a:latin typeface="+mj-lt"/>
                <a:ea typeface="Noto Sans Bold"/>
              </a:rPr>
              <a:t>Objective</a:t>
            </a:r>
          </a:p>
        </p:txBody>
      </p:sp>
      <p:sp>
        <p:nvSpPr>
          <p:cNvPr id="6" name="AutoShape 6"/>
          <p:cNvSpPr/>
          <p:nvPr/>
        </p:nvSpPr>
        <p:spPr>
          <a:xfrm>
            <a:off x="457200" y="1577619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A18B795-584F-A3D0-B704-48BFBDBFEBA2}"/>
              </a:ext>
            </a:extLst>
          </p:cNvPr>
          <p:cNvSpPr txBox="1"/>
          <p:nvPr/>
        </p:nvSpPr>
        <p:spPr>
          <a:xfrm>
            <a:off x="619200" y="2252110"/>
            <a:ext cx="17049598" cy="4901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Perform a detailed nutritional analysis of the menu items to see which menu options are healthier based on various nutritional metrics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Create interactive visualizations that allow users to explore the nutritional information in various ways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Use </a:t>
            </a:r>
            <a:r>
              <a:rPr lang="en-US" sz="3600" dirty="0" err="1">
                <a:solidFill>
                  <a:srgbClr val="000000"/>
                </a:solidFill>
                <a:latin typeface="+mj-lt"/>
                <a:ea typeface="Noto Sans Bold"/>
              </a:rPr>
              <a:t>KMeans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 clustering algorithms to group menu items based on nutritional content and discover interesting patterns and help identify healthier alternatives</a:t>
            </a:r>
          </a:p>
        </p:txBody>
      </p:sp>
      <p:pic>
        <p:nvPicPr>
          <p:cNvPr id="3074" name="Picture 2" descr="Download Chick-fil-A Logo in SVG Vector or PNG File Format ...">
            <a:extLst>
              <a:ext uri="{FF2B5EF4-FFF2-40B4-BE49-F238E27FC236}">
                <a16:creationId xmlns:a16="http://schemas.microsoft.com/office/drawing/2014/main" id="{47F3ED99-03F4-66A8-414B-F2EDC5C3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627" y="6768899"/>
            <a:ext cx="5267248" cy="35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12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457200" y="148590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3526D10E-7CAD-BC5A-5E60-3F0A32DBAEDD}"/>
              </a:ext>
            </a:extLst>
          </p:cNvPr>
          <p:cNvSpPr/>
          <p:nvPr/>
        </p:nvSpPr>
        <p:spPr>
          <a:xfrm>
            <a:off x="771600" y="98259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F94E29B5-8CB2-8D61-C270-0B14AA398AB3}"/>
              </a:ext>
            </a:extLst>
          </p:cNvPr>
          <p:cNvSpPr txBox="1"/>
          <p:nvPr/>
        </p:nvSpPr>
        <p:spPr>
          <a:xfrm>
            <a:off x="457200" y="427850"/>
            <a:ext cx="14725008" cy="879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en-US" sz="7506" dirty="0">
                <a:solidFill>
                  <a:srgbClr val="000000"/>
                </a:solidFill>
                <a:latin typeface="+mj-lt"/>
                <a:ea typeface="Noto Sans Bold"/>
              </a:rPr>
              <a:t>Chick-fil-A Dataset Overview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3AEEBB-86AD-DB5C-11D8-AC8EE38B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2095499"/>
            <a:ext cx="14213157" cy="6705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457200" y="148590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3526D10E-7CAD-BC5A-5E60-3F0A32DBAEDD}"/>
              </a:ext>
            </a:extLst>
          </p:cNvPr>
          <p:cNvSpPr/>
          <p:nvPr/>
        </p:nvSpPr>
        <p:spPr>
          <a:xfrm>
            <a:off x="771600" y="98259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F94E29B5-8CB2-8D61-C270-0B14AA398AB3}"/>
              </a:ext>
            </a:extLst>
          </p:cNvPr>
          <p:cNvSpPr txBox="1"/>
          <p:nvPr/>
        </p:nvSpPr>
        <p:spPr>
          <a:xfrm>
            <a:off x="457199" y="427850"/>
            <a:ext cx="17049599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en-US" sz="6600" dirty="0">
                <a:solidFill>
                  <a:srgbClr val="000000"/>
                </a:solidFill>
                <a:latin typeface="+mj-lt"/>
                <a:ea typeface="Noto Sans Bold"/>
              </a:rPr>
              <a:t>Average nutritional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F81FF4-F21D-11AC-C805-B1870263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04" y="2924714"/>
            <a:ext cx="8550615" cy="32094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846D95-F951-1DC0-D12E-BEADAE8C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2095500"/>
            <a:ext cx="8476617" cy="4867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57F40C-5638-7A54-E774-009DE486449C}"/>
              </a:ext>
            </a:extLst>
          </p:cNvPr>
          <p:cNvSpPr txBox="1"/>
          <p:nvPr/>
        </p:nvSpPr>
        <p:spPr>
          <a:xfrm>
            <a:off x="636579" y="7198756"/>
            <a:ext cx="17184620" cy="2388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+mj-lt"/>
                <a:ea typeface="Noto Sans Bold"/>
              </a:rPr>
              <a:t>Calculated descriptive statistics for major nutritional facts among the Chick-fil-A menus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+mj-lt"/>
                <a:ea typeface="Noto Sans Bold"/>
              </a:rPr>
              <a:t>Sodium stands out as the nutrient with the highest average values which is typical for fast food menus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+mj-lt"/>
              <a:ea typeface="Noto Sans Bol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660490C-85F6-EDBF-B18C-1072B3E68291}"/>
                  </a:ext>
                </a:extLst>
              </p14:cNvPr>
              <p14:cNvContentPartPr/>
              <p14:nvPr/>
            </p14:nvContentPartPr>
            <p14:xfrm>
              <a:off x="575970" y="3093889"/>
              <a:ext cx="8292960" cy="86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660490C-85F6-EDBF-B18C-1072B3E682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330" y="2986249"/>
                <a:ext cx="8400600" cy="3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70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19199" y="171450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923F705C-D184-9464-98F3-76DED99CF130}"/>
              </a:ext>
            </a:extLst>
          </p:cNvPr>
          <p:cNvSpPr txBox="1"/>
          <p:nvPr/>
        </p:nvSpPr>
        <p:spPr>
          <a:xfrm>
            <a:off x="633791" y="582481"/>
            <a:ext cx="17049599" cy="865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en-US" sz="6600" dirty="0">
                <a:solidFill>
                  <a:srgbClr val="000000"/>
                </a:solidFill>
                <a:latin typeface="+mj-lt"/>
                <a:ea typeface="Noto Sans Bold"/>
              </a:rPr>
              <a:t>Category-specific Analysis	</a:t>
            </a: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F564F355-BFFD-F032-2BBD-F2165EAE4E2E}"/>
              </a:ext>
            </a:extLst>
          </p:cNvPr>
          <p:cNvSpPr txBox="1"/>
          <p:nvPr/>
        </p:nvSpPr>
        <p:spPr>
          <a:xfrm>
            <a:off x="619200" y="1980898"/>
            <a:ext cx="17049598" cy="240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To see how nutritional profiles vary across different types of menu items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The current dataset doesn’t explicitly include item categories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Categorize menu items based on their names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C2E4AD8-5369-4A29-E663-4863940C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68" y="4526516"/>
            <a:ext cx="7881622" cy="4844979"/>
          </a:xfrm>
          <a:prstGeom prst="rect">
            <a:avLst/>
          </a:prstGeom>
        </p:spPr>
      </p:pic>
      <p:sp>
        <p:nvSpPr>
          <p:cNvPr id="38" name="TextBox 3">
            <a:extLst>
              <a:ext uri="{FF2B5EF4-FFF2-40B4-BE49-F238E27FC236}">
                <a16:creationId xmlns:a16="http://schemas.microsoft.com/office/drawing/2014/main" id="{862F61DE-7474-0124-73E0-99B4D5FD7C0E}"/>
              </a:ext>
            </a:extLst>
          </p:cNvPr>
          <p:cNvSpPr txBox="1"/>
          <p:nvPr/>
        </p:nvSpPr>
        <p:spPr>
          <a:xfrm>
            <a:off x="10060145" y="5143500"/>
            <a:ext cx="7637836" cy="32340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For example)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Breakfast items keywords: “egg”, “biscuit”, “breakfast”, “sausage”, “burrito”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19199" y="171450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923F705C-D184-9464-98F3-76DED99CF130}"/>
              </a:ext>
            </a:extLst>
          </p:cNvPr>
          <p:cNvSpPr txBox="1"/>
          <p:nvPr/>
        </p:nvSpPr>
        <p:spPr>
          <a:xfrm>
            <a:off x="633791" y="582481"/>
            <a:ext cx="17049599" cy="865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en-US" sz="6600" dirty="0">
                <a:solidFill>
                  <a:srgbClr val="000000"/>
                </a:solidFill>
                <a:latin typeface="+mj-lt"/>
                <a:ea typeface="Noto Sans Bold"/>
              </a:rPr>
              <a:t>Adjust the nutritional values to a common basis	</a:t>
            </a: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F564F355-BFFD-F032-2BBD-F2165EAE4E2E}"/>
              </a:ext>
            </a:extLst>
          </p:cNvPr>
          <p:cNvSpPr txBox="1"/>
          <p:nvPr/>
        </p:nvSpPr>
        <p:spPr>
          <a:xfrm>
            <a:off x="619200" y="1980898"/>
            <a:ext cx="17049598" cy="240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Serving size for each item was different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Normalize nutritional values to a per 100g basis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Enables direct comparison of nutritional density of menu items across different 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85CCE-B710-714A-A336-701EC069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14" y="5524500"/>
            <a:ext cx="16463551" cy="36402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D18B9F-7094-A739-E63A-C42E048B8525}"/>
                  </a:ext>
                </a:extLst>
              </p14:cNvPr>
              <p14:cNvContentPartPr/>
              <p14:nvPr/>
            </p14:nvContentPartPr>
            <p14:xfrm>
              <a:off x="1351988" y="5736616"/>
              <a:ext cx="856080" cy="40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D18B9F-7094-A739-E63A-C42E048B85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348" y="5628976"/>
                <a:ext cx="9637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1A9648-7E12-76A8-200A-CF9EBC4B6317}"/>
                  </a:ext>
                </a:extLst>
              </p14:cNvPr>
              <p14:cNvContentPartPr/>
              <p14:nvPr/>
            </p14:nvContentPartPr>
            <p14:xfrm>
              <a:off x="3627188" y="5896456"/>
              <a:ext cx="401400" cy="41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1A9648-7E12-76A8-200A-CF9EBC4B63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3188" y="5788456"/>
                <a:ext cx="5090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9D21E3-C84E-FEAF-74A6-5B7BD02B0E5A}"/>
                  </a:ext>
                </a:extLst>
              </p14:cNvPr>
              <p14:cNvContentPartPr/>
              <p14:nvPr/>
            </p14:nvContentPartPr>
            <p14:xfrm>
              <a:off x="5254748" y="5856496"/>
              <a:ext cx="432720" cy="5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9D21E3-C84E-FEAF-74A6-5B7BD02B0E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1108" y="5748496"/>
                <a:ext cx="5403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3F4A4B-EB7F-5E8D-2592-C291A80EFBE1}"/>
                  </a:ext>
                </a:extLst>
              </p14:cNvPr>
              <p14:cNvContentPartPr/>
              <p14:nvPr/>
            </p14:nvContentPartPr>
            <p14:xfrm>
              <a:off x="7270028" y="5917336"/>
              <a:ext cx="432720" cy="23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3F4A4B-EB7F-5E8D-2592-C291A80EFB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6388" y="5809336"/>
                <a:ext cx="5403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E12E42C-E691-B532-F39D-C820489146D8}"/>
                  </a:ext>
                </a:extLst>
              </p14:cNvPr>
              <p14:cNvContentPartPr/>
              <p14:nvPr/>
            </p14:nvContentPartPr>
            <p14:xfrm>
              <a:off x="9705068" y="5952976"/>
              <a:ext cx="495720" cy="45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E12E42C-E691-B532-F39D-C820489146D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51428" y="5844976"/>
                <a:ext cx="603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FAAA53-46A7-789B-3A5F-C5BDA47346A8}"/>
                  </a:ext>
                </a:extLst>
              </p14:cNvPr>
              <p14:cNvContentPartPr/>
              <p14:nvPr/>
            </p14:nvContentPartPr>
            <p14:xfrm>
              <a:off x="11907188" y="5973496"/>
              <a:ext cx="536400" cy="18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FAAA53-46A7-789B-3A5F-C5BDA47346A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853548" y="5865496"/>
                <a:ext cx="6440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ABF451-44F3-E9BF-810C-65D20D0FCCB6}"/>
                  </a:ext>
                </a:extLst>
              </p14:cNvPr>
              <p14:cNvContentPartPr/>
              <p14:nvPr/>
            </p14:nvContentPartPr>
            <p14:xfrm>
              <a:off x="14590988" y="5947216"/>
              <a:ext cx="522720" cy="23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ABF451-44F3-E9BF-810C-65D20D0FCCB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537348" y="5839216"/>
                <a:ext cx="6303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C933FB1-2F9C-DBA4-AAC3-3079667EAB27}"/>
                  </a:ext>
                </a:extLst>
              </p14:cNvPr>
              <p14:cNvContentPartPr/>
              <p14:nvPr/>
            </p14:nvContentPartPr>
            <p14:xfrm>
              <a:off x="16593668" y="5943256"/>
              <a:ext cx="46440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C933FB1-2F9C-DBA4-AAC3-3079667EAB2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539668" y="5835616"/>
                <a:ext cx="572040" cy="2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68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235BDDC-DC4C-1AC7-08BF-09E07DF0C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266700"/>
            <a:ext cx="10624457" cy="9753600"/>
          </a:xfrm>
          <a:prstGeom prst="rect">
            <a:avLst/>
          </a:prstGeom>
        </p:spPr>
      </p:pic>
      <p:sp>
        <p:nvSpPr>
          <p:cNvPr id="28" name="TextBox 3">
            <a:extLst>
              <a:ext uri="{FF2B5EF4-FFF2-40B4-BE49-F238E27FC236}">
                <a16:creationId xmlns:a16="http://schemas.microsoft.com/office/drawing/2014/main" id="{85D3BB9E-A73A-D43A-9C4D-F5B24675AE0D}"/>
              </a:ext>
            </a:extLst>
          </p:cNvPr>
          <p:cNvSpPr txBox="1"/>
          <p:nvPr/>
        </p:nvSpPr>
        <p:spPr>
          <a:xfrm>
            <a:off x="10896600" y="192240"/>
            <a:ext cx="6934200" cy="9878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Noto Sans Bold"/>
              </a:rPr>
              <a:t>Beverages: lowest in almost all nutritional values per 100g. 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Noto Sans Bold"/>
              </a:rPr>
              <a:t>Breakfast: highest in cholesterol and high in calories, fat, and saturated fat, typical of breakfast items that include eggs and bacon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Noto Sans Bold"/>
              </a:rPr>
              <a:t>Sandwiches: Moderate in calories and protein but lower in fat and cholesterol per 100g compared to breakfast items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Noto Sans Bold"/>
              </a:rPr>
              <a:t>Desserts: high in carbs and sat. Fat reflecting their sugary and rich nature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Noto Sans Bold"/>
              </a:rPr>
              <a:t>Salads: lower in calories compared to other solid food categories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19200" y="163830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A8A5C2F0-BCC9-05D3-54F2-641586C5CF69}"/>
              </a:ext>
            </a:extLst>
          </p:cNvPr>
          <p:cNvSpPr txBox="1"/>
          <p:nvPr/>
        </p:nvSpPr>
        <p:spPr>
          <a:xfrm>
            <a:off x="633791" y="582481"/>
            <a:ext cx="17049599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en-US" sz="6000" dirty="0">
                <a:solidFill>
                  <a:srgbClr val="000000"/>
                </a:solidFill>
                <a:latin typeface="+mj-lt"/>
                <a:ea typeface="Noto Sans Bold"/>
              </a:rPr>
              <a:t>Healthy &amp; Unhealthy options within each category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337E7473-0C34-17DE-82F0-C50502129647}"/>
              </a:ext>
            </a:extLst>
          </p:cNvPr>
          <p:cNvSpPr txBox="1"/>
          <p:nvPr/>
        </p:nvSpPr>
        <p:spPr>
          <a:xfrm>
            <a:off x="619200" y="1980898"/>
            <a:ext cx="17049598" cy="4067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But what is “healthy”?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Generally, a “healthier” option could be one with lower calories, fat, sodium, and higher in protein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Healthy score we came up with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  <a:ea typeface="Noto Sans Bold"/>
              </a:rPr>
              <a:t>Score = - (Calories + Fat + Sodium )  + (Protein)                          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4036C0F-69A1-050E-301E-E273C2EFD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2" y="6391084"/>
            <a:ext cx="17330180" cy="26386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19200" y="1638300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19200" y="9673513"/>
            <a:ext cx="1704959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A8A5C2F0-BCC9-05D3-54F2-641586C5CF69}"/>
              </a:ext>
            </a:extLst>
          </p:cNvPr>
          <p:cNvSpPr txBox="1"/>
          <p:nvPr/>
        </p:nvSpPr>
        <p:spPr>
          <a:xfrm>
            <a:off x="633791" y="582481"/>
            <a:ext cx="17049599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5"/>
              </a:lnSpc>
            </a:pPr>
            <a:r>
              <a:rPr lang="en-US" sz="6000" dirty="0">
                <a:solidFill>
                  <a:srgbClr val="000000"/>
                </a:solidFill>
                <a:latin typeface="+mj-lt"/>
                <a:ea typeface="Noto Sans Bold"/>
              </a:rPr>
              <a:t>Healthy &amp; Unhealthy options within each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D871E-B6AE-F6EB-CB22-D6B6CA92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99111"/>
            <a:ext cx="7541415" cy="5946635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F26E63EE-89FB-E31A-CFBA-C69FAAE2EE2C}"/>
              </a:ext>
            </a:extLst>
          </p:cNvPr>
          <p:cNvSpPr txBox="1"/>
          <p:nvPr/>
        </p:nvSpPr>
        <p:spPr>
          <a:xfrm>
            <a:off x="10896599" y="1638301"/>
            <a:ext cx="6802017" cy="709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+mj-lt"/>
              <a:ea typeface="Noto Sans Bold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1FCA821-9862-CC94-F177-AD51EC67BF92}"/>
              </a:ext>
            </a:extLst>
          </p:cNvPr>
          <p:cNvSpPr txBox="1"/>
          <p:nvPr/>
        </p:nvSpPr>
        <p:spPr>
          <a:xfrm>
            <a:off x="8328653" y="2800574"/>
            <a:ext cx="9790382" cy="5710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Noto Sans Bold"/>
              </a:rPr>
              <a:t>Beverage: Small Freshly-Brewed Iced Tea Unsweetened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Noto Sans Bold"/>
              </a:rPr>
              <a:t>Breakfast: Hash Brown Scramble Bowl w/ Sausage – no hash browns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Noto Sans Bold"/>
              </a:rPr>
              <a:t>Dessert: Strawberry Milkshake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Noto Sans Bold"/>
              </a:rPr>
              <a:t>Salad: Large Garden Salad Tray (per tray)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Noto Sans Bold"/>
              </a:rPr>
              <a:t>Sandwich: Grilled Chicken Sandwich</a:t>
            </a:r>
          </a:p>
          <a:p>
            <a:pPr marL="571500" indent="-571500">
              <a:lnSpc>
                <a:spcPts val="645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Noto Sans Bold"/>
              </a:rPr>
              <a:t>Side: Small Fruit Cup</a:t>
            </a:r>
          </a:p>
        </p:txBody>
      </p:sp>
    </p:spTree>
    <p:extLst>
      <p:ext uri="{BB962C8B-B14F-4D97-AF65-F5344CB8AC3E}">
        <p14:creationId xmlns:p14="http://schemas.microsoft.com/office/powerpoint/2010/main" val="66592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535</Words>
  <Application>Microsoft Macintosh PowerPoint</Application>
  <PresentationFormat>Custom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블랙 화이트 심플한 신규 입사자 가이드북 프레젠테이션</dc:title>
  <cp:lastModifiedBy>Wook Lee</cp:lastModifiedBy>
  <cp:revision>9</cp:revision>
  <dcterms:created xsi:type="dcterms:W3CDTF">2006-08-16T00:00:00Z</dcterms:created>
  <dcterms:modified xsi:type="dcterms:W3CDTF">2024-04-06T22:13:46Z</dcterms:modified>
  <dc:identifier>DAGBrIEVgFU</dc:identifier>
</cp:coreProperties>
</file>