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8" r:id="rId2"/>
    <p:sldId id="259" r:id="rId3"/>
    <p:sldId id="261" r:id="rId4"/>
    <p:sldId id="262" r:id="rId5"/>
    <p:sldId id="266" r:id="rId6"/>
    <p:sldId id="263" r:id="rId7"/>
    <p:sldId id="264" r:id="rId8"/>
    <p:sldId id="265" r:id="rId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7FF5"/>
    <a:srgbClr val="5CE1DB"/>
    <a:srgbClr val="99F7BE"/>
    <a:srgbClr val="DCE093"/>
    <a:srgbClr val="FCA266"/>
    <a:srgbClr val="A44AFD"/>
    <a:srgbClr val="F2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75" d="100"/>
          <a:sy n="75" d="100"/>
        </p:scale>
        <p:origin x="456" y="-7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A9AD5DE-1E95-4AED-B8FB-D47DA8637DBF}" type="datetimeFigureOut">
              <a:rPr lang="es-AR" smtClean="0"/>
              <a:t>02/07/2020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468ED13-9F02-4D74-8741-42303988F45D}" type="slidenum">
              <a:rPr lang="es-AR" smtClean="0"/>
              <a:t>‹Nº›</a:t>
            </a:fld>
            <a:endParaRPr lang="es-AR"/>
          </a:p>
        </p:txBody>
      </p:sp>
    </p:spTree>
    <p:extLst>
      <p:ext uri="{BB962C8B-B14F-4D97-AF65-F5344CB8AC3E}">
        <p14:creationId xmlns:p14="http://schemas.microsoft.com/office/powerpoint/2010/main" val="4281670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68ED13-9F02-4D74-8741-42303988F45D}" type="slidenum">
              <a:rPr lang="es-AR" smtClean="0"/>
              <a:t>‹Nº›</a:t>
            </a:fld>
            <a:endParaRPr lang="es-AR"/>
          </a:p>
        </p:txBody>
      </p:sp>
    </p:spTree>
    <p:extLst>
      <p:ext uri="{BB962C8B-B14F-4D97-AF65-F5344CB8AC3E}">
        <p14:creationId xmlns:p14="http://schemas.microsoft.com/office/powerpoint/2010/main" val="3983878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68ED13-9F02-4D74-8741-42303988F45D}" type="slidenum">
              <a:rPr lang="es-AR" smtClean="0"/>
              <a:t>‹Nº›</a:t>
            </a:fld>
            <a:endParaRPr lang="es-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92342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68ED13-9F02-4D74-8741-42303988F45D}" type="slidenum">
              <a:rPr lang="es-AR" smtClean="0"/>
              <a:t>‹Nº›</a:t>
            </a:fld>
            <a:endParaRPr lang="es-AR"/>
          </a:p>
        </p:txBody>
      </p:sp>
    </p:spTree>
    <p:extLst>
      <p:ext uri="{BB962C8B-B14F-4D97-AF65-F5344CB8AC3E}">
        <p14:creationId xmlns:p14="http://schemas.microsoft.com/office/powerpoint/2010/main" val="3538897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68ED13-9F02-4D74-8741-42303988F45D}" type="slidenum">
              <a:rPr lang="es-AR" smtClean="0"/>
              <a:t>‹Nº›</a:t>
            </a:fld>
            <a:endParaRPr lang="es-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021681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68ED13-9F02-4D74-8741-42303988F45D}" type="slidenum">
              <a:rPr lang="es-AR" smtClean="0"/>
              <a:t>‹Nº›</a:t>
            </a:fld>
            <a:endParaRPr lang="es-AR"/>
          </a:p>
        </p:txBody>
      </p:sp>
    </p:spTree>
    <p:extLst>
      <p:ext uri="{BB962C8B-B14F-4D97-AF65-F5344CB8AC3E}">
        <p14:creationId xmlns:p14="http://schemas.microsoft.com/office/powerpoint/2010/main" val="13499135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68ED13-9F02-4D74-8741-42303988F45D}" type="slidenum">
              <a:rPr lang="es-AR" smtClean="0"/>
              <a:t>‹Nº›</a:t>
            </a:fld>
            <a:endParaRPr lang="es-AR"/>
          </a:p>
        </p:txBody>
      </p:sp>
    </p:spTree>
    <p:extLst>
      <p:ext uri="{BB962C8B-B14F-4D97-AF65-F5344CB8AC3E}">
        <p14:creationId xmlns:p14="http://schemas.microsoft.com/office/powerpoint/2010/main" val="6490457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68ED13-9F02-4D74-8741-42303988F45D}" type="slidenum">
              <a:rPr lang="es-AR" smtClean="0"/>
              <a:t>‹Nº›</a:t>
            </a:fld>
            <a:endParaRPr lang="es-AR"/>
          </a:p>
        </p:txBody>
      </p:sp>
    </p:spTree>
    <p:extLst>
      <p:ext uri="{BB962C8B-B14F-4D97-AF65-F5344CB8AC3E}">
        <p14:creationId xmlns:p14="http://schemas.microsoft.com/office/powerpoint/2010/main" val="17168164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A9AD5DE-1E95-4AED-B8FB-D47DA8637DBF}" type="datetimeFigureOut">
              <a:rPr lang="es-AR" smtClean="0"/>
              <a:t>02/07/2020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468ED13-9F02-4D74-8741-42303988F45D}" type="slidenum">
              <a:rPr lang="es-AR" smtClean="0"/>
              <a:t>‹Nº›</a:t>
            </a:fld>
            <a:endParaRPr lang="es-AR"/>
          </a:p>
        </p:txBody>
      </p:sp>
    </p:spTree>
    <p:extLst>
      <p:ext uri="{BB962C8B-B14F-4D97-AF65-F5344CB8AC3E}">
        <p14:creationId xmlns:p14="http://schemas.microsoft.com/office/powerpoint/2010/main" val="33546002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68ED13-9F02-4D74-8741-42303988F45D}" type="slidenum">
              <a:rPr lang="es-AR" smtClean="0"/>
              <a:t>‹Nº›</a:t>
            </a:fld>
            <a:endParaRPr lang="es-AR"/>
          </a:p>
        </p:txBody>
      </p:sp>
    </p:spTree>
    <p:extLst>
      <p:ext uri="{BB962C8B-B14F-4D97-AF65-F5344CB8AC3E}">
        <p14:creationId xmlns:p14="http://schemas.microsoft.com/office/powerpoint/2010/main" val="8133061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68ED13-9F02-4D74-8741-42303988F45D}" type="slidenum">
              <a:rPr lang="es-AR" smtClean="0"/>
              <a:t>‹Nº›</a:t>
            </a:fld>
            <a:endParaRPr lang="es-AR"/>
          </a:p>
        </p:txBody>
      </p:sp>
    </p:spTree>
    <p:extLst>
      <p:ext uri="{BB962C8B-B14F-4D97-AF65-F5344CB8AC3E}">
        <p14:creationId xmlns:p14="http://schemas.microsoft.com/office/powerpoint/2010/main" val="4972367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468ED13-9F02-4D74-8741-42303988F45D}" type="slidenum">
              <a:rPr lang="es-AR" smtClean="0"/>
              <a:t>‹Nº›</a:t>
            </a:fld>
            <a:endParaRPr lang="es-AR"/>
          </a:p>
        </p:txBody>
      </p:sp>
    </p:spTree>
    <p:extLst>
      <p:ext uri="{BB962C8B-B14F-4D97-AF65-F5344CB8AC3E}">
        <p14:creationId xmlns:p14="http://schemas.microsoft.com/office/powerpoint/2010/main" val="3488736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468ED13-9F02-4D74-8741-42303988F45D}" type="slidenum">
              <a:rPr lang="es-AR" smtClean="0"/>
              <a:t>‹Nº›</a:t>
            </a:fld>
            <a:endParaRPr lang="es-AR"/>
          </a:p>
        </p:txBody>
      </p:sp>
    </p:spTree>
    <p:extLst>
      <p:ext uri="{BB962C8B-B14F-4D97-AF65-F5344CB8AC3E}">
        <p14:creationId xmlns:p14="http://schemas.microsoft.com/office/powerpoint/2010/main" val="42904343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468ED13-9F02-4D74-8741-42303988F45D}" type="slidenum">
              <a:rPr lang="es-AR" smtClean="0"/>
              <a:t>‹Nº›</a:t>
            </a:fld>
            <a:endParaRPr lang="es-AR"/>
          </a:p>
        </p:txBody>
      </p:sp>
    </p:spTree>
    <p:extLst>
      <p:ext uri="{BB962C8B-B14F-4D97-AF65-F5344CB8AC3E}">
        <p14:creationId xmlns:p14="http://schemas.microsoft.com/office/powerpoint/2010/main" val="78508106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68ED13-9F02-4D74-8741-42303988F45D}" type="slidenum">
              <a:rPr lang="es-AR" smtClean="0"/>
              <a:t>‹Nº›</a:t>
            </a:fld>
            <a:endParaRPr lang="es-AR"/>
          </a:p>
        </p:txBody>
      </p:sp>
    </p:spTree>
    <p:extLst>
      <p:ext uri="{BB962C8B-B14F-4D97-AF65-F5344CB8AC3E}">
        <p14:creationId xmlns:p14="http://schemas.microsoft.com/office/powerpoint/2010/main" val="17759582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68ED13-9F02-4D74-8741-42303988F45D}" type="slidenum">
              <a:rPr lang="es-AR" smtClean="0"/>
              <a:t>‹Nº›</a:t>
            </a:fld>
            <a:endParaRPr lang="es-AR"/>
          </a:p>
        </p:txBody>
      </p:sp>
      <p:sp>
        <p:nvSpPr>
          <p:cNvPr id="5" name="Date Placeholder 4"/>
          <p:cNvSpPr>
            <a:spLocks noGrp="1"/>
          </p:cNvSpPr>
          <p:nvPr>
            <p:ph type="dt" sz="half" idx="10"/>
          </p:nvPr>
        </p:nvSpPr>
        <p:spPr/>
        <p:txBody>
          <a:bodyPr/>
          <a:lstStyle/>
          <a:p>
            <a:fld id="{B61BEF0D-F0BB-DE4B-95CE-6DB70DBA9567}" type="datetimeFigureOut">
              <a:rPr lang="en-US" smtClean="0"/>
              <a:pPr/>
              <a:t>7/2/2020</a:t>
            </a:fld>
            <a:endParaRPr lang="en-US" dirty="0"/>
          </a:p>
        </p:txBody>
      </p:sp>
    </p:spTree>
    <p:extLst>
      <p:ext uri="{BB962C8B-B14F-4D97-AF65-F5344CB8AC3E}">
        <p14:creationId xmlns:p14="http://schemas.microsoft.com/office/powerpoint/2010/main" val="24056482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68ED13-9F02-4D74-8741-42303988F45D}" type="slidenum">
              <a:rPr lang="es-AR" smtClean="0"/>
              <a:t>‹Nº›</a:t>
            </a:fld>
            <a:endParaRPr lang="es-AR"/>
          </a:p>
        </p:txBody>
      </p:sp>
    </p:spTree>
    <p:extLst>
      <p:ext uri="{BB962C8B-B14F-4D97-AF65-F5344CB8AC3E}">
        <p14:creationId xmlns:p14="http://schemas.microsoft.com/office/powerpoint/2010/main" val="120471109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ransition>
    <p:fade thruBlk="1"/>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 razones para invertir en Toron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35" y="3671047"/>
            <a:ext cx="4389966" cy="2508552"/>
          </a:xfrm>
          <a:prstGeom prst="rect">
            <a:avLst/>
          </a:prstGeom>
          <a:noFill/>
          <a:extLst>
            <a:ext uri="{909E8E84-426E-40DD-AFC4-6F175D3DCCD1}">
              <a14:hiddenFill xmlns:a14="http://schemas.microsoft.com/office/drawing/2010/main">
                <a:solidFill>
                  <a:srgbClr val="FFFFFF"/>
                </a:solidFill>
              </a14:hiddenFill>
            </a:ext>
          </a:extLst>
        </p:spPr>
      </p:pic>
      <p:sp>
        <p:nvSpPr>
          <p:cNvPr id="5" name="Pentágono 4"/>
          <p:cNvSpPr/>
          <p:nvPr/>
        </p:nvSpPr>
        <p:spPr>
          <a:xfrm flipH="1">
            <a:off x="5448298" y="3671047"/>
            <a:ext cx="4343401" cy="874059"/>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p:cNvSpPr>
            <a:spLocks noGrp="1"/>
          </p:cNvSpPr>
          <p:nvPr>
            <p:ph type="title"/>
          </p:nvPr>
        </p:nvSpPr>
        <p:spPr/>
        <p:txBody>
          <a:bodyPr>
            <a:noAutofit/>
          </a:bodyPr>
          <a:lstStyle/>
          <a:p>
            <a:r>
              <a:rPr lang="en-US" b="1" dirty="0"/>
              <a:t>Capstone </a:t>
            </a:r>
            <a:r>
              <a:rPr lang="en-US" b="1" dirty="0" smtClean="0"/>
              <a:t>Project</a:t>
            </a:r>
            <a:br>
              <a:rPr lang="en-US" b="1" dirty="0" smtClean="0"/>
            </a:br>
            <a:r>
              <a:rPr lang="en-US" b="1" dirty="0" smtClean="0"/>
              <a:t>The </a:t>
            </a:r>
            <a:r>
              <a:rPr lang="en-US" b="1" dirty="0"/>
              <a:t>Battle of the Neighborhoods  </a:t>
            </a:r>
            <a:r>
              <a:rPr lang="en-US" b="1" dirty="0" smtClean="0"/>
              <a:t/>
            </a:r>
            <a:br>
              <a:rPr lang="en-US" b="1" dirty="0" smtClean="0"/>
            </a:br>
            <a:r>
              <a:rPr lang="en-US" b="1" dirty="0"/>
              <a:t/>
            </a:r>
            <a:br>
              <a:rPr lang="en-US" b="1" dirty="0"/>
            </a:br>
            <a:r>
              <a:rPr lang="en-US" sz="2000" b="1" dirty="0">
                <a:solidFill>
                  <a:schemeClr val="accent2"/>
                </a:solidFill>
              </a:rPr>
              <a:t>Applied Data Science Capstone by IBM/Coursera</a:t>
            </a:r>
            <a:r>
              <a:rPr lang="es-AR" sz="2000" dirty="0">
                <a:solidFill>
                  <a:schemeClr val="accent2"/>
                </a:solidFill>
              </a:rPr>
              <a:t/>
            </a:r>
            <a:br>
              <a:rPr lang="es-AR" sz="2000" dirty="0">
                <a:solidFill>
                  <a:schemeClr val="accent2"/>
                </a:solidFill>
              </a:rPr>
            </a:br>
            <a:r>
              <a:rPr lang="en-US" sz="2000" dirty="0">
                <a:solidFill>
                  <a:schemeClr val="accent2"/>
                </a:solidFill>
              </a:rPr>
              <a:t>Author: Maia Ludmila Budziñski</a:t>
            </a:r>
            <a:r>
              <a:rPr lang="es-AR" sz="2000" dirty="0">
                <a:solidFill>
                  <a:schemeClr val="accent2"/>
                </a:solidFill>
              </a:rPr>
              <a:t/>
            </a:r>
            <a:br>
              <a:rPr lang="es-AR" sz="2000" dirty="0">
                <a:solidFill>
                  <a:schemeClr val="accent2"/>
                </a:solidFill>
              </a:rPr>
            </a:br>
            <a:r>
              <a:rPr lang="en-US" sz="2000" dirty="0">
                <a:solidFill>
                  <a:schemeClr val="accent2"/>
                </a:solidFill>
              </a:rPr>
              <a:t>Date: July 01, 2020</a:t>
            </a:r>
            <a:r>
              <a:rPr lang="es-AR" sz="3200" dirty="0"/>
              <a:t/>
            </a:r>
            <a:br>
              <a:rPr lang="es-AR" sz="3200" dirty="0"/>
            </a:br>
            <a:endParaRPr lang="es-AR" sz="3200" dirty="0"/>
          </a:p>
        </p:txBody>
      </p:sp>
      <p:sp>
        <p:nvSpPr>
          <p:cNvPr id="3" name="CuadroTexto 2"/>
          <p:cNvSpPr txBox="1"/>
          <p:nvPr/>
        </p:nvSpPr>
        <p:spPr>
          <a:xfrm>
            <a:off x="5821083" y="3789394"/>
            <a:ext cx="3929602" cy="646331"/>
          </a:xfrm>
          <a:prstGeom prst="rect">
            <a:avLst/>
          </a:prstGeom>
          <a:noFill/>
        </p:spPr>
        <p:txBody>
          <a:bodyPr wrap="none" rtlCol="0">
            <a:spAutoFit/>
          </a:bodyPr>
          <a:lstStyle/>
          <a:p>
            <a:r>
              <a:rPr lang="en-US" sz="2000" dirty="0" smtClean="0"/>
              <a:t>Opening a restaurant in Toronto?</a:t>
            </a:r>
          </a:p>
          <a:p>
            <a:r>
              <a:rPr lang="en-US" sz="1600" u="sng" dirty="0" smtClean="0"/>
              <a:t>Where</a:t>
            </a:r>
            <a:r>
              <a:rPr lang="en-US" sz="1600" dirty="0" smtClean="0"/>
              <a:t> and </a:t>
            </a:r>
            <a:r>
              <a:rPr lang="en-US" sz="1600" u="sng" dirty="0" smtClean="0"/>
              <a:t>Which</a:t>
            </a:r>
            <a:r>
              <a:rPr lang="en-US" sz="1600" dirty="0" smtClean="0"/>
              <a:t> food to serve!</a:t>
            </a:r>
            <a:endParaRPr lang="es-AR" sz="1600" dirty="0"/>
          </a:p>
        </p:txBody>
      </p:sp>
    </p:spTree>
    <p:extLst>
      <p:ext uri="{BB962C8B-B14F-4D97-AF65-F5344CB8AC3E}">
        <p14:creationId xmlns:p14="http://schemas.microsoft.com/office/powerpoint/2010/main" val="2994092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Introduction</a:t>
            </a:r>
            <a:endParaRPr lang="es-AR" dirty="0"/>
          </a:p>
        </p:txBody>
      </p:sp>
      <p:sp>
        <p:nvSpPr>
          <p:cNvPr id="3" name="Marcador de contenido 2"/>
          <p:cNvSpPr>
            <a:spLocks noGrp="1"/>
          </p:cNvSpPr>
          <p:nvPr>
            <p:ph idx="1"/>
          </p:nvPr>
        </p:nvSpPr>
        <p:spPr>
          <a:xfrm>
            <a:off x="677334" y="1525126"/>
            <a:ext cx="8596668" cy="3880773"/>
          </a:xfrm>
        </p:spPr>
        <p:txBody>
          <a:bodyPr>
            <a:normAutofit fontScale="85000" lnSpcReduction="10000"/>
          </a:bodyPr>
          <a:lstStyle/>
          <a:p>
            <a:pPr algn="just"/>
            <a:r>
              <a:rPr lang="en-US" dirty="0"/>
              <a:t>Toronto is the provincial capital of Ontario and the most populous city in Canada, with a population of 2.731.571 in 2016. Current to 2016, the Toronto census metropolitan area (CMA), of which the majority is within the Greater Toronto Area (GTA), held a population of 5,928,040, making it Canada's most populous CMA. Toronto is the fastest growing city in North America. and is the anchor of an urban agglomeration, known as the Golden Horseshoe in Southern Ontario, located on the northwestern shore of Lake Ontario.</a:t>
            </a:r>
            <a:endParaRPr lang="es-AR" dirty="0"/>
          </a:p>
          <a:p>
            <a:pPr algn="just"/>
            <a:r>
              <a:rPr lang="en-US" dirty="0"/>
              <a:t>Toronto encompasses a geographical area formerly administered by many separate municipalities. These municipalities have each developed a distinct history and identity over the years, and their names remain in common use among Torontonians. Former municipalities include East York, </a:t>
            </a:r>
            <a:r>
              <a:rPr lang="en-US" dirty="0" err="1"/>
              <a:t>Etobicoke</a:t>
            </a:r>
            <a:r>
              <a:rPr lang="en-US" dirty="0"/>
              <a:t>, Forest Hill, </a:t>
            </a:r>
            <a:r>
              <a:rPr lang="en-US" dirty="0" err="1"/>
              <a:t>Mimico</a:t>
            </a:r>
            <a:r>
              <a:rPr lang="en-US" dirty="0"/>
              <a:t>, North York, </a:t>
            </a:r>
            <a:r>
              <a:rPr lang="en-US" dirty="0" err="1"/>
              <a:t>Parkdale</a:t>
            </a:r>
            <a:r>
              <a:rPr lang="en-US" dirty="0"/>
              <a:t>, Scarborough, Swansea, Weston and York. Throughout the city there exist hundreds of small neighborhoods and some larger neighborhoods covering a few square kilometers.</a:t>
            </a:r>
            <a:endParaRPr lang="es-AR" dirty="0"/>
          </a:p>
          <a:p>
            <a:pPr algn="just"/>
            <a:r>
              <a:rPr lang="en-US" dirty="0"/>
              <a:t>Having such vast population and immense geographical area, there also exists big rivalries between different businesses. Therefore it became very challenging for stakeholder to decide in which area should their start a business to get higher revenue with the lowest possible competition.</a:t>
            </a:r>
            <a:endParaRPr lang="es-AR" dirty="0"/>
          </a:p>
          <a:p>
            <a:endParaRPr lang="es-AR" dirty="0"/>
          </a:p>
        </p:txBody>
      </p:sp>
    </p:spTree>
    <p:extLst>
      <p:ext uri="{BB962C8B-B14F-4D97-AF65-F5344CB8AC3E}">
        <p14:creationId xmlns:p14="http://schemas.microsoft.com/office/powerpoint/2010/main" val="22182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Business Problem </a:t>
            </a:r>
            <a:endParaRPr lang="es-AR" dirty="0"/>
          </a:p>
        </p:txBody>
      </p:sp>
      <p:sp>
        <p:nvSpPr>
          <p:cNvPr id="3" name="Marcador de contenido 2"/>
          <p:cNvSpPr>
            <a:spLocks noGrp="1"/>
          </p:cNvSpPr>
          <p:nvPr>
            <p:ph idx="1"/>
          </p:nvPr>
        </p:nvSpPr>
        <p:spPr>
          <a:xfrm>
            <a:off x="677334" y="1525126"/>
            <a:ext cx="8596668" cy="3880773"/>
          </a:xfrm>
        </p:spPr>
        <p:txBody>
          <a:bodyPr>
            <a:normAutofit fontScale="92500" lnSpcReduction="10000"/>
          </a:bodyPr>
          <a:lstStyle/>
          <a:p>
            <a:pPr algn="just"/>
            <a:r>
              <a:rPr lang="en-US" dirty="0"/>
              <a:t>In this project we will try to find an optimal location for a restaurant and identify the ideal type of food it should serve keeping in mind the competitors. Specifically, this report will be targeting stakeholders interested in opening a restaurant in Toronto, Canada. </a:t>
            </a:r>
            <a:endParaRPr lang="es-AR" dirty="0"/>
          </a:p>
          <a:p>
            <a:pPr algn="just"/>
            <a:r>
              <a:rPr lang="en-US" dirty="0"/>
              <a:t>Since there are lots of restaurants in Toronto, we will try to detect locations that are not too crowded already with restaurants but also show a prosperity for this kind of business.</a:t>
            </a:r>
            <a:endParaRPr lang="es-AR" dirty="0"/>
          </a:p>
          <a:p>
            <a:pPr algn="just"/>
            <a:r>
              <a:rPr lang="en-US" dirty="0"/>
              <a:t>By using data science methods and tools along with machine learning algorithms such as clustering we will identify the most promising neighborhoods based on this criteria. Advantages of each area will then be clearly expressed so that best possible final location can be chosen by stakeholders.</a:t>
            </a:r>
          </a:p>
          <a:p>
            <a:pPr marL="0" indent="0">
              <a:buNone/>
            </a:pPr>
            <a:endParaRPr lang="en-US" sz="2200" b="1" dirty="0" smtClean="0"/>
          </a:p>
          <a:p>
            <a:pPr marL="0" indent="0">
              <a:buNone/>
            </a:pPr>
            <a:r>
              <a:rPr lang="en-US" b="1" dirty="0"/>
              <a:t>Target audience: </a:t>
            </a:r>
            <a:r>
              <a:rPr lang="en-US" dirty="0"/>
              <a:t>Stakeholders who wants to open a restaurant in Toronto, Canada.</a:t>
            </a:r>
            <a:endParaRPr lang="es-AR" dirty="0"/>
          </a:p>
          <a:p>
            <a:endParaRPr lang="es-AR" dirty="0"/>
          </a:p>
        </p:txBody>
      </p:sp>
    </p:spTree>
    <p:extLst>
      <p:ext uri="{BB962C8B-B14F-4D97-AF65-F5344CB8AC3E}">
        <p14:creationId xmlns:p14="http://schemas.microsoft.com/office/powerpoint/2010/main" val="2080251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Data</a:t>
            </a:r>
            <a:r>
              <a:rPr lang="es-AR" dirty="0"/>
              <a:t/>
            </a:r>
            <a:br>
              <a:rPr lang="es-AR" dirty="0"/>
            </a:br>
            <a:endParaRPr lang="es-AR" dirty="0"/>
          </a:p>
        </p:txBody>
      </p:sp>
      <p:sp>
        <p:nvSpPr>
          <p:cNvPr id="3" name="Marcador de contenido 2"/>
          <p:cNvSpPr>
            <a:spLocks noGrp="1"/>
          </p:cNvSpPr>
          <p:nvPr>
            <p:ph idx="1"/>
          </p:nvPr>
        </p:nvSpPr>
        <p:spPr>
          <a:xfrm>
            <a:off x="677334" y="1525126"/>
            <a:ext cx="8596668" cy="3880773"/>
          </a:xfrm>
        </p:spPr>
        <p:txBody>
          <a:bodyPr>
            <a:normAutofit fontScale="85000" lnSpcReduction="10000"/>
          </a:bodyPr>
          <a:lstStyle/>
          <a:p>
            <a:r>
              <a:rPr lang="en-US" dirty="0"/>
              <a:t>Regularly spaced grid of locations, surrounding city center, was used to define the different neighborhoods</a:t>
            </a:r>
            <a:r>
              <a:rPr lang="en-US" dirty="0" smtClean="0"/>
              <a:t>.</a:t>
            </a:r>
            <a:endParaRPr lang="es-AR" dirty="0"/>
          </a:p>
          <a:p>
            <a:r>
              <a:rPr lang="en-US" u="sng" dirty="0"/>
              <a:t>Data sources used:</a:t>
            </a:r>
            <a:endParaRPr lang="es-AR" dirty="0"/>
          </a:p>
          <a:p>
            <a:pPr marL="363538" indent="0">
              <a:buNone/>
            </a:pPr>
            <a:r>
              <a:rPr lang="en-US" dirty="0"/>
              <a:t>- List of neighborhoods in Toronto, Ontario, Canada</a:t>
            </a:r>
            <a:endParaRPr lang="es-AR" dirty="0"/>
          </a:p>
          <a:p>
            <a:pPr marL="363538" indent="0">
              <a:buNone/>
            </a:pPr>
            <a:r>
              <a:rPr lang="en-US" dirty="0"/>
              <a:t>- Latitude and Longitude of these neighborhoods</a:t>
            </a:r>
            <a:endParaRPr lang="es-AR" dirty="0"/>
          </a:p>
          <a:p>
            <a:pPr marL="363538" indent="0">
              <a:buNone/>
            </a:pPr>
            <a:r>
              <a:rPr lang="en-US" dirty="0" smtClean="0"/>
              <a:t>- Number </a:t>
            </a:r>
            <a:r>
              <a:rPr lang="en-US" dirty="0"/>
              <a:t>of restaurants and their type and location in every neighborhood will be obtained using Foursquare </a:t>
            </a:r>
            <a:r>
              <a:rPr lang="en-US" dirty="0" smtClean="0"/>
              <a:t>API</a:t>
            </a:r>
            <a:endParaRPr lang="es-AR" dirty="0"/>
          </a:p>
          <a:p>
            <a:r>
              <a:rPr lang="en-US" u="sng" dirty="0"/>
              <a:t>Extract/generation of required information was performed as follow:</a:t>
            </a:r>
            <a:endParaRPr lang="es-AR" dirty="0"/>
          </a:p>
          <a:p>
            <a:pPr marL="363538" indent="0">
              <a:buNone/>
            </a:pPr>
            <a:r>
              <a:rPr lang="en-US" dirty="0"/>
              <a:t>- Scrapping of Toronto neighborhoods via Wikipedia</a:t>
            </a:r>
            <a:endParaRPr lang="es-AR" dirty="0"/>
          </a:p>
          <a:p>
            <a:pPr marL="363538" indent="0">
              <a:buNone/>
            </a:pPr>
            <a:r>
              <a:rPr lang="en-US" u="sng" dirty="0">
                <a:hlinkClick r:id="rId2"/>
              </a:rPr>
              <a:t>https://en.wikipedia.org/wiki/List_of_postal_codes_of_Canada:_M</a:t>
            </a:r>
            <a:endParaRPr lang="es-AR" dirty="0"/>
          </a:p>
          <a:p>
            <a:pPr marL="363538" indent="0">
              <a:buNone/>
            </a:pPr>
            <a:r>
              <a:rPr lang="en-US" dirty="0"/>
              <a:t>- Getting Latitude and Longitude data of these neighborhoods via </a:t>
            </a:r>
            <a:r>
              <a:rPr lang="en-US" dirty="0" err="1"/>
              <a:t>Geocoder</a:t>
            </a:r>
            <a:r>
              <a:rPr lang="en-US" dirty="0"/>
              <a:t> package</a:t>
            </a:r>
            <a:endParaRPr lang="es-AR" dirty="0"/>
          </a:p>
          <a:p>
            <a:pPr marL="363538" indent="0">
              <a:buNone/>
            </a:pPr>
            <a:r>
              <a:rPr lang="en-US" dirty="0"/>
              <a:t>- Using Foursquare API to get venue data related to these neighborhoods</a:t>
            </a:r>
            <a:endParaRPr lang="es-AR" dirty="0"/>
          </a:p>
          <a:p>
            <a:pPr marL="0" indent="0">
              <a:buNone/>
            </a:pPr>
            <a:endParaRPr lang="es-AR" dirty="0"/>
          </a:p>
        </p:txBody>
      </p:sp>
    </p:spTree>
    <p:extLst>
      <p:ext uri="{BB962C8B-B14F-4D97-AF65-F5344CB8AC3E}">
        <p14:creationId xmlns:p14="http://schemas.microsoft.com/office/powerpoint/2010/main" val="173507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Methodology </a:t>
            </a:r>
            <a:r>
              <a:rPr lang="es-AR" dirty="0"/>
              <a:t/>
            </a:r>
            <a:br>
              <a:rPr lang="es-AR" dirty="0"/>
            </a:br>
            <a:endParaRPr lang="es-AR" dirty="0"/>
          </a:p>
        </p:txBody>
      </p:sp>
      <p:sp>
        <p:nvSpPr>
          <p:cNvPr id="3" name="Marcador de contenido 2"/>
          <p:cNvSpPr>
            <a:spLocks noGrp="1"/>
          </p:cNvSpPr>
          <p:nvPr>
            <p:ph idx="1"/>
          </p:nvPr>
        </p:nvSpPr>
        <p:spPr>
          <a:xfrm>
            <a:off x="677334" y="1600201"/>
            <a:ext cx="8596668" cy="4921623"/>
          </a:xfrm>
        </p:spPr>
        <p:txBody>
          <a:bodyPr>
            <a:normAutofit fontScale="85000" lnSpcReduction="10000"/>
          </a:bodyPr>
          <a:lstStyle/>
          <a:p>
            <a:pPr algn="just"/>
            <a:r>
              <a:rPr lang="en-US" dirty="0" smtClean="0"/>
              <a:t>First, a list of </a:t>
            </a:r>
            <a:r>
              <a:rPr lang="en-US" dirty="0"/>
              <a:t>neighborhood names and postal codes of Toronto was obtained from Wikipedia:</a:t>
            </a:r>
            <a:endParaRPr lang="es-AR" dirty="0"/>
          </a:p>
          <a:p>
            <a:pPr marL="0" indent="0" algn="just">
              <a:buNone/>
            </a:pPr>
            <a:r>
              <a:rPr lang="en-US" u="sng" dirty="0">
                <a:hlinkClick r:id="rId2"/>
              </a:rPr>
              <a:t>https://en.wikipedia.org/wiki/List_of_postal_codes_of_Canada:_</a:t>
            </a:r>
            <a:r>
              <a:rPr lang="en-US" u="sng" dirty="0" smtClean="0">
                <a:hlinkClick r:id="rId2"/>
              </a:rPr>
              <a:t>M</a:t>
            </a:r>
            <a:endParaRPr lang="es-AR" dirty="0"/>
          </a:p>
          <a:p>
            <a:pPr algn="just"/>
            <a:r>
              <a:rPr lang="en-US" dirty="0"/>
              <a:t>Since coordinates were needed to utilize Foursquare to pull the list of venues near these neighborhoods, </a:t>
            </a:r>
            <a:r>
              <a:rPr lang="en-US" dirty="0" err="1"/>
              <a:t>Geocoder</a:t>
            </a:r>
            <a:r>
              <a:rPr lang="en-US" dirty="0"/>
              <a:t> was used to obtain them. After gathering these coordinates, Foursquare API was used to pull the list of top 100 venues within 500 meters radius. </a:t>
            </a:r>
            <a:endParaRPr lang="en-US" dirty="0" smtClean="0"/>
          </a:p>
          <a:p>
            <a:pPr algn="just"/>
            <a:r>
              <a:rPr lang="en-US" dirty="0" smtClean="0"/>
              <a:t>With </a:t>
            </a:r>
            <a:r>
              <a:rPr lang="en-US" dirty="0"/>
              <a:t>this data, I could also check how many unique categories contained these venues. Then, I analyzed each neighborhood by grouping the rows by neighborhood and taking the mean on the frequency of occurrence of each venue category. This last was to prepare clustering to be done later.</a:t>
            </a:r>
            <a:endParaRPr lang="es-AR" dirty="0"/>
          </a:p>
          <a:p>
            <a:pPr algn="just"/>
            <a:r>
              <a:rPr lang="en-US" dirty="0"/>
              <a:t>Lastly, I performed a clustering analysis using K-means clustering. </a:t>
            </a:r>
            <a:r>
              <a:rPr lang="en-US" dirty="0" smtClean="0"/>
              <a:t>The </a:t>
            </a:r>
            <a:r>
              <a:rPr lang="en-US" dirty="0"/>
              <a:t>results of the K-means clustering algorithm are the centroids of the K clusters, which can be used to label data.</a:t>
            </a:r>
            <a:endParaRPr lang="es-AR" dirty="0"/>
          </a:p>
          <a:p>
            <a:pPr algn="just"/>
            <a:r>
              <a:rPr lang="en-US" dirty="0"/>
              <a:t>With an assumption of 7 clusters, K-means clustering algorithm come up with 7 different clusters for Toronto neighborhoods, with similar set of Venues. Each cluster was explored and the discriminating venue categories that distinguish each one was determined. Clusters and Boroughs/Neighborhoods with Maximum number of restaurants and their types were identify. Based on these project results, recommendations about the ideal location to open a restaurant in Toronto were made.</a:t>
            </a:r>
            <a:endParaRPr lang="es-AR" dirty="0"/>
          </a:p>
          <a:p>
            <a:endParaRPr lang="es-AR" dirty="0"/>
          </a:p>
        </p:txBody>
      </p:sp>
    </p:spTree>
    <p:extLst>
      <p:ext uri="{BB962C8B-B14F-4D97-AF65-F5344CB8AC3E}">
        <p14:creationId xmlns:p14="http://schemas.microsoft.com/office/powerpoint/2010/main" val="507880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b="1" dirty="0"/>
              <a:t> </a:t>
            </a:r>
            <a:r>
              <a:rPr lang="en-US" b="1" dirty="0" smtClean="0"/>
              <a:t>Results </a:t>
            </a:r>
            <a:r>
              <a:rPr lang="en-US" b="1" dirty="0"/>
              <a:t>and Discussion </a:t>
            </a:r>
            <a:r>
              <a:rPr lang="es-AR" dirty="0"/>
              <a:t/>
            </a:r>
            <a:br>
              <a:rPr lang="es-AR" dirty="0"/>
            </a:br>
            <a:endParaRPr lang="es-AR" dirty="0"/>
          </a:p>
        </p:txBody>
      </p:sp>
      <p:sp>
        <p:nvSpPr>
          <p:cNvPr id="3" name="Marcador de contenido 2"/>
          <p:cNvSpPr>
            <a:spLocks noGrp="1"/>
          </p:cNvSpPr>
          <p:nvPr>
            <p:ph idx="1"/>
          </p:nvPr>
        </p:nvSpPr>
        <p:spPr>
          <a:xfrm>
            <a:off x="677334" y="1304364"/>
            <a:ext cx="8596668" cy="5553635"/>
          </a:xfrm>
        </p:spPr>
        <p:txBody>
          <a:bodyPr>
            <a:normAutofit/>
          </a:bodyPr>
          <a:lstStyle/>
          <a:p>
            <a:pPr algn="just"/>
            <a:r>
              <a:rPr lang="en-US" dirty="0"/>
              <a:t>We have 4 boroughs and 72 neighborhoods inside geographical coordinate of 43.6534817, -79.3839347. The results from K-means clustering show that we can categorize Toronto neighborhoods into 7 clusters based on similar set of Venues. </a:t>
            </a:r>
            <a:endParaRPr lang="es-AR"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a:p>
          <a:p>
            <a:endParaRPr lang="en-US" dirty="0" smtClean="0"/>
          </a:p>
          <a:p>
            <a:pPr marL="0" indent="0">
              <a:buNone/>
            </a:pPr>
            <a:endParaRPr lang="en-US" dirty="0" smtClean="0"/>
          </a:p>
          <a:p>
            <a:pPr marL="0" indent="0">
              <a:buNone/>
            </a:pPr>
            <a:endParaRPr lang="es-AR" dirty="0"/>
          </a:p>
          <a:p>
            <a:endParaRPr lang="es-AR" dirty="0"/>
          </a:p>
        </p:txBody>
      </p:sp>
      <p:pic>
        <p:nvPicPr>
          <p:cNvPr id="4" name="Imagen 3"/>
          <p:cNvPicPr>
            <a:picLocks noChangeAspect="1"/>
          </p:cNvPicPr>
          <p:nvPr/>
        </p:nvPicPr>
        <p:blipFill>
          <a:blip r:embed="rId2"/>
          <a:stretch>
            <a:fillRect/>
          </a:stretch>
        </p:blipFill>
        <p:spPr>
          <a:xfrm>
            <a:off x="2146971" y="2625164"/>
            <a:ext cx="5724907" cy="3910107"/>
          </a:xfrm>
          <a:prstGeom prst="rect">
            <a:avLst/>
          </a:prstGeom>
        </p:spPr>
      </p:pic>
    </p:spTree>
    <p:extLst>
      <p:ext uri="{BB962C8B-B14F-4D97-AF65-F5344CB8AC3E}">
        <p14:creationId xmlns:p14="http://schemas.microsoft.com/office/powerpoint/2010/main" val="2702789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33581" y="121025"/>
            <a:ext cx="9286937" cy="6575610"/>
          </a:xfrm>
        </p:spPr>
        <p:txBody>
          <a:bodyPr>
            <a:normAutofit fontScale="85000" lnSpcReduction="20000"/>
          </a:bodyPr>
          <a:lstStyle/>
          <a:p>
            <a:pPr algn="just"/>
            <a:r>
              <a:rPr lang="en-US" dirty="0"/>
              <a:t>These 7 clusters were grouped into 3 different Sets, based on the number </a:t>
            </a:r>
            <a:r>
              <a:rPr lang="en-US" dirty="0" smtClean="0"/>
              <a:t>of </a:t>
            </a:r>
            <a:r>
              <a:rPr lang="en-US" dirty="0"/>
              <a:t>restaurants as </a:t>
            </a:r>
            <a:endParaRPr lang="en-US" dirty="0" smtClean="0"/>
          </a:p>
          <a:p>
            <a:pPr marL="0" indent="0" algn="just">
              <a:buNone/>
            </a:pPr>
            <a:r>
              <a:rPr lang="en-US" dirty="0" smtClean="0"/>
              <a:t>Popular </a:t>
            </a:r>
            <a:r>
              <a:rPr lang="en-US" dirty="0"/>
              <a:t>Venues in neighborhoods</a:t>
            </a:r>
            <a:r>
              <a:rPr lang="en-US" dirty="0" smtClean="0"/>
              <a:t>:</a:t>
            </a:r>
          </a:p>
          <a:p>
            <a:pPr marL="0" indent="0" algn="just">
              <a:buNone/>
            </a:pPr>
            <a:endParaRPr lang="es-AR" dirty="0"/>
          </a:p>
          <a:p>
            <a:pPr marL="363538" indent="0">
              <a:buNone/>
            </a:pPr>
            <a:r>
              <a:rPr lang="en-US" b="1" dirty="0"/>
              <a:t>- </a:t>
            </a:r>
            <a:r>
              <a:rPr lang="en-US" b="1" dirty="0"/>
              <a:t>Cluster 0-1</a:t>
            </a:r>
            <a:r>
              <a:rPr lang="en-US" dirty="0"/>
              <a:t>: Neighborhoods with more number of restaurants.</a:t>
            </a:r>
            <a:endParaRPr lang="es-AR" dirty="0"/>
          </a:p>
          <a:p>
            <a:pPr marL="363538" indent="0">
              <a:buNone/>
            </a:pPr>
            <a:r>
              <a:rPr lang="en-US" b="1" dirty="0"/>
              <a:t>-</a:t>
            </a:r>
            <a:r>
              <a:rPr lang="en-US" b="1" dirty="0"/>
              <a:t> </a:t>
            </a:r>
            <a:r>
              <a:rPr lang="en-US" b="1" dirty="0"/>
              <a:t>Cluster </a:t>
            </a:r>
            <a:r>
              <a:rPr lang="en-US" b="1" dirty="0"/>
              <a:t>2-5</a:t>
            </a:r>
            <a:r>
              <a:rPr lang="en-US" dirty="0"/>
              <a:t>: Neighborhoods with no restaurants.</a:t>
            </a:r>
            <a:endParaRPr lang="es-AR" dirty="0"/>
          </a:p>
          <a:p>
            <a:pPr marL="363538" indent="0">
              <a:buNone/>
            </a:pPr>
            <a:r>
              <a:rPr lang="en-US" b="1" dirty="0" smtClean="0"/>
              <a:t>- Cluster </a:t>
            </a:r>
            <a:r>
              <a:rPr lang="en-US" b="1" dirty="0"/>
              <a:t>6</a:t>
            </a:r>
            <a:r>
              <a:rPr lang="en-US" dirty="0"/>
              <a:t>: Neighborhoods with less number of restaurants</a:t>
            </a:r>
            <a:r>
              <a:rPr lang="en-US" dirty="0" smtClean="0"/>
              <a:t>.</a:t>
            </a:r>
          </a:p>
          <a:p>
            <a:pPr marL="649288" indent="-285750">
              <a:buFontTx/>
              <a:buChar char="-"/>
            </a:pPr>
            <a:endParaRPr lang="en-US" dirty="0" smtClean="0"/>
          </a:p>
          <a:p>
            <a:pPr marL="649288" indent="-285750">
              <a:buFontTx/>
              <a:buChar char="-"/>
            </a:pPr>
            <a:endParaRPr lang="en-US" dirty="0" smtClean="0"/>
          </a:p>
          <a:p>
            <a:pPr marL="649288" indent="-285750">
              <a:buFontTx/>
              <a:buChar char="-"/>
            </a:pPr>
            <a:endParaRPr lang="es-AR" dirty="0"/>
          </a:p>
          <a:p>
            <a:r>
              <a:rPr lang="en-US" dirty="0" smtClean="0"/>
              <a:t>If </a:t>
            </a:r>
            <a:r>
              <a:rPr lang="en-US" dirty="0"/>
              <a:t>we assume that the cluster with maximum number of restaurants will have the</a:t>
            </a:r>
            <a:r>
              <a:rPr lang="en-US" i="1" dirty="0"/>
              <a:t> </a:t>
            </a:r>
            <a:r>
              <a:rPr lang="en-US" dirty="0"/>
              <a:t>best possibility to have a new restaurant due to the need in the area, neighborhoods contained in Cluster 0 and Cluster 1 would be our best </a:t>
            </a:r>
            <a:r>
              <a:rPr lang="en-US" dirty="0" smtClean="0"/>
              <a:t>choices.</a:t>
            </a:r>
          </a:p>
          <a:p>
            <a:pPr marL="0" indent="0">
              <a:buNone/>
            </a:pPr>
            <a:endParaRPr lang="es-AR" dirty="0"/>
          </a:p>
          <a:p>
            <a:r>
              <a:rPr lang="en-US" dirty="0"/>
              <a:t>A more deep analyze shows that the number of restaurant in Cluster 0 is higher than the one in Cluster 1. Also, while the 1st Popular Venues in Cluster 0 include Indian, Sushi, Tibetan, Vietnamese, Italian and Korean restaurants Cluster 1 only report Sushi restaurants. Exploiting this lack of variety in popular restaurants could be convenient in Cluster 1 neighborhoods. Since restaurants in 2nd and 3rd Popular Venues of Cluster 1 include Italian, Sushi and Thai restaurants, might be also convenient to invest in a restaurant that serve </a:t>
            </a:r>
            <a:r>
              <a:rPr lang="en-US" b="1" dirty="0"/>
              <a:t>Vietnamese, Korean or Japanese food</a:t>
            </a:r>
            <a:r>
              <a:rPr lang="en-US" dirty="0"/>
              <a:t>, since would encounter less competition and would serve plates with ingredients already popular among Cluster 1 neighborhoods. Suggested neighborhoods from Cluster 1 include: </a:t>
            </a:r>
            <a:r>
              <a:rPr lang="en-US" b="1" dirty="0"/>
              <a:t>Toronto Dominion Centre, Runnymede, Church and Wellesley, </a:t>
            </a:r>
            <a:r>
              <a:rPr lang="en-US" b="1" dirty="0" err="1"/>
              <a:t>Harbourfront</a:t>
            </a:r>
            <a:r>
              <a:rPr lang="en-US" b="1" dirty="0"/>
              <a:t>, St. James Town</a:t>
            </a:r>
            <a:r>
              <a:rPr lang="en-US" dirty="0"/>
              <a:t>, </a:t>
            </a:r>
            <a:r>
              <a:rPr lang="en-US" dirty="0" smtClean="0"/>
              <a:t>etc.</a:t>
            </a:r>
          </a:p>
          <a:p>
            <a:endParaRPr lang="es-AR" dirty="0"/>
          </a:p>
          <a:p>
            <a:r>
              <a:rPr lang="en-US" dirty="0"/>
              <a:t>Never the less, recommended zones should be considered only as a starting point </a:t>
            </a:r>
            <a:r>
              <a:rPr lang="en-US" dirty="0" smtClean="0"/>
              <a:t>for</a:t>
            </a:r>
            <a:br>
              <a:rPr lang="en-US" dirty="0" smtClean="0"/>
            </a:br>
            <a:r>
              <a:rPr lang="en-US" dirty="0" smtClean="0"/>
              <a:t> </a:t>
            </a:r>
            <a:r>
              <a:rPr lang="en-US" dirty="0"/>
              <a:t>more detailed analysis which could eventually result in a location which has not only </a:t>
            </a:r>
            <a:r>
              <a:rPr lang="en-US" dirty="0" smtClean="0"/>
              <a:t/>
            </a:r>
            <a:br>
              <a:rPr lang="en-US" dirty="0" smtClean="0"/>
            </a:br>
            <a:r>
              <a:rPr lang="en-US" dirty="0" smtClean="0"/>
              <a:t>no </a:t>
            </a:r>
            <a:r>
              <a:rPr lang="en-US" dirty="0"/>
              <a:t>nearby competition but also possess other convenient conditions</a:t>
            </a:r>
            <a:r>
              <a:rPr lang="en-US" dirty="0" smtClean="0"/>
              <a:t>.</a:t>
            </a:r>
            <a:endParaRPr lang="es-AR" dirty="0"/>
          </a:p>
        </p:txBody>
      </p:sp>
      <p:pic>
        <p:nvPicPr>
          <p:cNvPr id="4" name="Imagen 3"/>
          <p:cNvPicPr>
            <a:picLocks noChangeAspect="1"/>
          </p:cNvPicPr>
          <p:nvPr/>
        </p:nvPicPr>
        <p:blipFill>
          <a:blip r:embed="rId2"/>
          <a:stretch>
            <a:fillRect/>
          </a:stretch>
        </p:blipFill>
        <p:spPr>
          <a:xfrm>
            <a:off x="6215739" y="454241"/>
            <a:ext cx="3250991" cy="2254091"/>
          </a:xfrm>
          <a:prstGeom prst="rect">
            <a:avLst/>
          </a:prstGeom>
        </p:spPr>
      </p:pic>
    </p:spTree>
    <p:extLst>
      <p:ext uri="{BB962C8B-B14F-4D97-AF65-F5344CB8AC3E}">
        <p14:creationId xmlns:p14="http://schemas.microsoft.com/office/powerpoint/2010/main" val="1350510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Conclusion </a:t>
            </a:r>
            <a:r>
              <a:rPr lang="es-AR" dirty="0"/>
              <a:t/>
            </a:r>
            <a:br>
              <a:rPr lang="es-AR" dirty="0"/>
            </a:br>
            <a:endParaRPr lang="es-AR" dirty="0"/>
          </a:p>
        </p:txBody>
      </p:sp>
      <p:sp>
        <p:nvSpPr>
          <p:cNvPr id="3" name="Marcador de contenido 2"/>
          <p:cNvSpPr>
            <a:spLocks noGrp="1"/>
          </p:cNvSpPr>
          <p:nvPr>
            <p:ph idx="1"/>
          </p:nvPr>
        </p:nvSpPr>
        <p:spPr>
          <a:xfrm>
            <a:off x="677334" y="1525126"/>
            <a:ext cx="8596668" cy="3880773"/>
          </a:xfrm>
        </p:spPr>
        <p:txBody>
          <a:bodyPr>
            <a:normAutofit fontScale="92500" lnSpcReduction="20000"/>
          </a:bodyPr>
          <a:lstStyle/>
          <a:p>
            <a:r>
              <a:rPr lang="en-US" dirty="0"/>
              <a:t>The purpose of this project was to identify areas in Toronto with prosper conditions to set restaurants and identify the ideal type of food it should serve in order to aid stakeholders in narrowing down the search for optimal location for a new business. By calculating restaurant density distribution from Foursquare data we have first identified general boroughs that justify further analysis, and then generated extensive collection of locations which satisfy some basic requirements regarding existing nearby restaurants, that might be seen as competition. Clustering of those locations was then performed in order to create major zones of interest (containing greatest number of potential locations) and addresses of those zone centers were created to be used as starting points for final exploration by stakeholders.</a:t>
            </a:r>
            <a:endParaRPr lang="es-AR" dirty="0"/>
          </a:p>
          <a:p>
            <a:r>
              <a:rPr lang="en-US" dirty="0"/>
              <a:t>Final decision on optimal restaurant location will be made by stakeholders based on specific characteristics of neighborhoods and locations in every recommended zone, taking also into consideration additional factors like attractiveness of each location (proximity to park or water), levels of noise / proximity to major roads, real estate availability, prices, social and economic dynamics of every neighborhood etc.</a:t>
            </a:r>
            <a:endParaRPr lang="es-AR" dirty="0"/>
          </a:p>
          <a:p>
            <a:endParaRPr lang="es-AR" dirty="0"/>
          </a:p>
        </p:txBody>
      </p:sp>
    </p:spTree>
    <p:extLst>
      <p:ext uri="{BB962C8B-B14F-4D97-AF65-F5344CB8AC3E}">
        <p14:creationId xmlns:p14="http://schemas.microsoft.com/office/powerpoint/2010/main" val="2311015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62</TotalTime>
  <Words>986</Words>
  <Application>Microsoft Office PowerPoint</Application>
  <PresentationFormat>Panorámica</PresentationFormat>
  <Paragraphs>60</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Wingdings 3</vt:lpstr>
      <vt:lpstr>Faceta</vt:lpstr>
      <vt:lpstr>Capstone Project The Battle of the Neighborhoods    Applied Data Science Capstone by IBM/Coursera Author: Maia Ludmila Budziñski Date: July 01, 2020 </vt:lpstr>
      <vt:lpstr>Introduction</vt:lpstr>
      <vt:lpstr>Business Problem </vt:lpstr>
      <vt:lpstr>Data </vt:lpstr>
      <vt:lpstr>Methodology  </vt:lpstr>
      <vt:lpstr> Results and Discussion  </vt:lpstr>
      <vt:lpstr>Presentación de PowerPoint</vt:lpstr>
      <vt:lpstr>Conclusion  </vt:lpstr>
    </vt:vector>
  </TitlesOfParts>
  <Company>Sky123.Org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Maia Ludmila Budziñski</dc:creator>
  <cp:lastModifiedBy>Maia Ludmila Budziñski</cp:lastModifiedBy>
  <cp:revision>10</cp:revision>
  <dcterms:created xsi:type="dcterms:W3CDTF">2020-07-01T19:31:00Z</dcterms:created>
  <dcterms:modified xsi:type="dcterms:W3CDTF">2020-07-02T19:42:58Z</dcterms:modified>
</cp:coreProperties>
</file>