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15" r:id="rId2"/>
    <p:sldId id="328" r:id="rId3"/>
    <p:sldId id="257" r:id="rId4"/>
    <p:sldId id="258" r:id="rId5"/>
    <p:sldId id="292" r:id="rId6"/>
    <p:sldId id="317" r:id="rId7"/>
    <p:sldId id="296" r:id="rId8"/>
    <p:sldId id="318" r:id="rId9"/>
    <p:sldId id="329" r:id="rId10"/>
    <p:sldId id="330" r:id="rId11"/>
    <p:sldId id="331" r:id="rId12"/>
    <p:sldId id="332" r:id="rId13"/>
    <p:sldId id="264" r:id="rId14"/>
    <p:sldId id="319" r:id="rId15"/>
    <p:sldId id="320" r:id="rId16"/>
    <p:sldId id="321" r:id="rId17"/>
    <p:sldId id="322" r:id="rId18"/>
    <p:sldId id="269" r:id="rId19"/>
    <p:sldId id="323" r:id="rId20"/>
    <p:sldId id="324" r:id="rId21"/>
    <p:sldId id="325" r:id="rId22"/>
    <p:sldId id="334" r:id="rId23"/>
    <p:sldId id="335" r:id="rId24"/>
    <p:sldId id="326" r:id="rId25"/>
    <p:sldId id="336" r:id="rId26"/>
    <p:sldId id="337" r:id="rId27"/>
    <p:sldId id="338" r:id="rId28"/>
    <p:sldId id="339" r:id="rId29"/>
    <p:sldId id="340" r:id="rId30"/>
    <p:sldId id="276" r:id="rId31"/>
    <p:sldId id="341" r:id="rId32"/>
    <p:sldId id="305" r:id="rId33"/>
    <p:sldId id="342" r:id="rId34"/>
    <p:sldId id="327" r:id="rId35"/>
    <p:sldId id="343" r:id="rId36"/>
    <p:sldId id="314" r:id="rId37"/>
  </p:sldIdLst>
  <p:sldSz cx="9144000" cy="5143500" type="screen16x9"/>
  <p:notesSz cx="6858000" cy="9144000"/>
  <p:embeddedFontLst>
    <p:embeddedFont>
      <p:font typeface="方正大黑简体" panose="02010600030101010101" charset="-122"/>
      <p:regular r:id="rId39"/>
    </p:embeddedFont>
    <p:embeddedFont>
      <p:font typeface="方正兰亭细黑_GBK" panose="02010600030101010101" charset="-122"/>
      <p:regular r:id="rId40"/>
    </p:embeddedFont>
    <p:embeddedFont>
      <p:font typeface="方正综艺简体" panose="02010600030101010101" charset="-122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Watford DB"/>
      <p:regular r:id="rId46"/>
    </p:embeddedFont>
  </p:embeddedFontLst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5A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9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2019/12/14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83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23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29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47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30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00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9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86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20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11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6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09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101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536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180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072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67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20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2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733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45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8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30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43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2019/12/14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621323" y="216613"/>
            <a:ext cx="3741377" cy="37413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 rot="10498052">
            <a:off x="1620315" y="3970953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498052">
            <a:off x="2373672" y="4627445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9283" y="3406942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5846" y="350179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806" y="433214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 rot="10498052">
            <a:off x="1885935" y="3263614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3937" y="4521063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rot="10498052">
            <a:off x="864969" y="4139410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38065" y="411525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 rot="10498052">
            <a:off x="3629030" y="4713305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0498052">
            <a:off x="419086" y="4786416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93469" y="2126728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  期末报告</a:t>
            </a:r>
            <a:r>
              <a:rPr lang="en-US" altLang="zh-CN" sz="3200" dirty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PPT</a:t>
            </a:r>
            <a:endParaRPr lang="zh-CN" altLang="en-US" sz="3200" dirty="0">
              <a:solidFill>
                <a:srgbClr val="00206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984531" y="2126728"/>
            <a:ext cx="304241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06205" y="1343233"/>
            <a:ext cx="2460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吃什么系统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085" y="38110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计算机科学与工程学院</a:t>
            </a:r>
            <a:endParaRPr lang="en-US" altLang="zh-CN" sz="2800" dirty="0">
              <a:solidFill>
                <a:srgbClr val="00206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  <a:p>
            <a:r>
              <a:rPr lang="en-US" altLang="zh-CN" sz="280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17</a:t>
            </a:r>
            <a:r>
              <a:rPr lang="zh-CN" altLang="en-US" sz="280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软件工程</a:t>
            </a:r>
            <a:r>
              <a:rPr lang="en-US" altLang="zh-CN" sz="2800" dirty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班</a:t>
            </a:r>
          </a:p>
        </p:txBody>
      </p:sp>
      <p:sp>
        <p:nvSpPr>
          <p:cNvPr id="59" name="椭圆 58"/>
          <p:cNvSpPr/>
          <p:nvPr/>
        </p:nvSpPr>
        <p:spPr>
          <a:xfrm rot="10498052">
            <a:off x="6535215" y="4000987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 rot="10498052">
            <a:off x="7288572" y="4657479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104183" y="3436976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60746" y="353183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3706" y="4362181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椭圆 69"/>
          <p:cNvSpPr/>
          <p:nvPr/>
        </p:nvSpPr>
        <p:spPr>
          <a:xfrm rot="10498052">
            <a:off x="6800835" y="3293648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138837" y="4551097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椭圆 73"/>
          <p:cNvSpPr/>
          <p:nvPr/>
        </p:nvSpPr>
        <p:spPr>
          <a:xfrm rot="10498052">
            <a:off x="5779869" y="4169444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8352965" y="414528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rot="10498052">
            <a:off x="8543930" y="4743339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10498052">
            <a:off x="5333986" y="4816450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6 -0.7892 L 5E-6 2.4691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027 -0.68768 L 3.61111E-6 2.94717E-6 " pathEditMode="relative" rAng="0" ptsTypes="AA">
                                      <p:cBhvr>
                                        <p:cTn id="50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14" y="34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50"/>
                            </p:stCondLst>
                            <p:childTnLst>
                              <p:par>
                                <p:cTn id="7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3" grpId="0" animBg="1"/>
      <p:bldP spid="27" grpId="0" animBg="1"/>
      <p:bldP spid="28" grpId="0" animBg="1"/>
      <p:bldP spid="50" grpId="0"/>
      <p:bldP spid="57" grpId="0"/>
      <p:bldP spid="57" grpId="1"/>
      <p:bldP spid="58" grpId="0"/>
      <p:bldP spid="59" grpId="0" animBg="1"/>
      <p:bldP spid="60" grpId="0" animBg="1"/>
      <p:bldP spid="70" grpId="0" animBg="1"/>
      <p:bldP spid="74" grpId="0" animBg="1"/>
      <p:bldP spid="78" grpId="0" animBg="1"/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关注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家庭主妇的关注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A82B08-E4B2-4626-96CD-BD507FA98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6561" y="1286933"/>
            <a:ext cx="5811520" cy="2898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3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关注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美食主播的关注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00EC0B-0E56-40B8-AEE6-4686F0DE18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7520" y="1307257"/>
            <a:ext cx="5811519" cy="301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6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关注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发行方的关注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09577-7A05-4B08-8F09-E4177C172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13" y="985615"/>
            <a:ext cx="5411893" cy="35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064727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专案形成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专案组织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11058-BFB9-4DEE-AC02-551F2D2B13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3332" y="1022666"/>
            <a:ext cx="5642187" cy="3373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2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团队分工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E709C3-9354-41AE-A381-EB1FA64783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66240" y="1011237"/>
            <a:ext cx="6048587" cy="3556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3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专案之工作项目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20A424-76F1-4B2C-8688-69AB8CE589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9788" y="891187"/>
            <a:ext cx="5757332" cy="3870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3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专案递交物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13BE9-20CE-462D-A9F2-53C09A84F1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9000" y="838206"/>
            <a:ext cx="4813300" cy="395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4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latin typeface="方正兰亭细黑_GBK" pitchFamily="2" charset="-122"/>
                <a:ea typeface="方正兰亭细黑_GBK" pitchFamily="2" charset="-122"/>
              </a:rPr>
              <a:t>系统设计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架构阶层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E24BB5-25DC-4336-A886-5CC47A93F5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4699" y="723903"/>
            <a:ext cx="4940301" cy="4019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椭圆 108"/>
          <p:cNvSpPr/>
          <p:nvPr/>
        </p:nvSpPr>
        <p:spPr>
          <a:xfrm>
            <a:off x="646878" y="613959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76010" y="566682"/>
            <a:ext cx="39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组长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:1714080902239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罗师盛</a:t>
            </a:r>
            <a:endParaRPr kumimoji="0" lang="zh-CN" altLang="en-US" sz="1800" i="1" u="sng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02F6B9-416B-4040-9E32-4F30C0F5282B}"/>
              </a:ext>
            </a:extLst>
          </p:cNvPr>
          <p:cNvSpPr/>
          <p:nvPr/>
        </p:nvSpPr>
        <p:spPr>
          <a:xfrm>
            <a:off x="646878" y="1242920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109">
            <a:extLst>
              <a:ext uri="{FF2B5EF4-FFF2-40B4-BE49-F238E27FC236}">
                <a16:creationId xmlns:a16="http://schemas.microsoft.com/office/drawing/2014/main" id="{973005FF-C394-43CF-A7F5-28BF07A36A98}"/>
              </a:ext>
            </a:extLst>
          </p:cNvPr>
          <p:cNvSpPr txBox="1"/>
          <p:nvPr/>
        </p:nvSpPr>
        <p:spPr>
          <a:xfrm>
            <a:off x="1076010" y="1195643"/>
            <a:ext cx="39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组员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:1714080902201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陈庆辉</a:t>
            </a:r>
            <a:endParaRPr kumimoji="0" lang="zh-CN" altLang="en-US" sz="1800" i="1" u="sng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sp>
        <p:nvSpPr>
          <p:cNvPr id="9" name="TextBox 109">
            <a:extLst>
              <a:ext uri="{FF2B5EF4-FFF2-40B4-BE49-F238E27FC236}">
                <a16:creationId xmlns:a16="http://schemas.microsoft.com/office/drawing/2014/main" id="{92016019-56A1-464C-8474-1D1E2BCDB9C0}"/>
              </a:ext>
            </a:extLst>
          </p:cNvPr>
          <p:cNvSpPr txBox="1"/>
          <p:nvPr/>
        </p:nvSpPr>
        <p:spPr>
          <a:xfrm>
            <a:off x="1076010" y="1806742"/>
            <a:ext cx="39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      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1714080902206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罗泽欢</a:t>
            </a:r>
            <a:endParaRPr kumimoji="0" lang="zh-CN" altLang="en-US" sz="1800" i="1" u="sng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sp>
        <p:nvSpPr>
          <p:cNvPr id="10" name="TextBox 109">
            <a:extLst>
              <a:ext uri="{FF2B5EF4-FFF2-40B4-BE49-F238E27FC236}">
                <a16:creationId xmlns:a16="http://schemas.microsoft.com/office/drawing/2014/main" id="{4E0D9036-AE05-49CC-ADD8-073104A47D76}"/>
              </a:ext>
            </a:extLst>
          </p:cNvPr>
          <p:cNvSpPr txBox="1"/>
          <p:nvPr/>
        </p:nvSpPr>
        <p:spPr>
          <a:xfrm>
            <a:off x="1076010" y="2407549"/>
            <a:ext cx="39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      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1714080902221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郑润楷</a:t>
            </a:r>
            <a:endParaRPr kumimoji="0" lang="zh-CN" altLang="en-US" sz="1800" i="1" u="sng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sp>
        <p:nvSpPr>
          <p:cNvPr id="11" name="TextBox 109">
            <a:extLst>
              <a:ext uri="{FF2B5EF4-FFF2-40B4-BE49-F238E27FC236}">
                <a16:creationId xmlns:a16="http://schemas.microsoft.com/office/drawing/2014/main" id="{E8652C9F-B2AD-4043-B56A-27CF83274CA1}"/>
              </a:ext>
            </a:extLst>
          </p:cNvPr>
          <p:cNvSpPr txBox="1"/>
          <p:nvPr/>
        </p:nvSpPr>
        <p:spPr>
          <a:xfrm>
            <a:off x="1076010" y="3018648"/>
            <a:ext cx="39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      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1714080902236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彭龙飞</a:t>
            </a:r>
            <a:endParaRPr kumimoji="0" lang="zh-CN" altLang="en-US" sz="1800" i="1" u="sng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sp>
        <p:nvSpPr>
          <p:cNvPr id="12" name="TextBox 109">
            <a:extLst>
              <a:ext uri="{FF2B5EF4-FFF2-40B4-BE49-F238E27FC236}">
                <a16:creationId xmlns:a16="http://schemas.microsoft.com/office/drawing/2014/main" id="{91F1D6B5-38B0-4091-A889-CDB56FB88DE7}"/>
              </a:ext>
            </a:extLst>
          </p:cNvPr>
          <p:cNvSpPr txBox="1"/>
          <p:nvPr/>
        </p:nvSpPr>
        <p:spPr>
          <a:xfrm>
            <a:off x="1076010" y="3763191"/>
            <a:ext cx="39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指导教师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r>
              <a:rPr lang="zh-TW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韩孟麒</a:t>
            </a:r>
            <a:endParaRPr lang="zh-CN" altLang="en-US" spc="300" dirty="0">
              <a:solidFill>
                <a:prstClr val="black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B2CB87-8DC9-4E01-A425-F1AE6DE6C2AC}"/>
              </a:ext>
            </a:extLst>
          </p:cNvPr>
          <p:cNvSpPr/>
          <p:nvPr/>
        </p:nvSpPr>
        <p:spPr>
          <a:xfrm>
            <a:off x="646879" y="3789679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9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  <p:bldP spid="5" grpId="0" animBg="1"/>
      <p:bldP spid="6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系统框架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FF0342-630C-4CF5-A989-2832DA306C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73400" y="825520"/>
            <a:ext cx="3251200" cy="4140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构件操作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业务层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BA8E03-FF58-48DE-940D-F16F6388BA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3973" y="1162049"/>
            <a:ext cx="5940214" cy="340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2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构件操作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表现层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ABE39-734F-4452-B669-3A53D3417D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4026" y="1002457"/>
            <a:ext cx="6529493" cy="3373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7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构件操作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数据层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EAE00-1FEC-4D8F-8427-FA930B924B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8020" y="773430"/>
            <a:ext cx="5267960" cy="359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5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1657" y="206330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结构行为合一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互动流程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业务事件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8403C6-D4FE-442F-A35B-C4D70F468E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3013" y="1198881"/>
            <a:ext cx="5960533" cy="2702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8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1657" y="206330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结构行为合一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互动流程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图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zh-CN" dirty="0"/>
              <a:t>搜索菜名事件</a:t>
            </a:r>
            <a:endParaRPr lang="zh-CN" altLang="en-US" spc="300" dirty="0">
              <a:solidFill>
                <a:prstClr val="black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8061EB-2A68-41B5-9CDE-1FB9E7A7B6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5280" y="1266616"/>
            <a:ext cx="5838613" cy="292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8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1657" y="206330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结构行为合一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互动流程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图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zh-CN" dirty="0"/>
              <a:t>增加菜谱事件</a:t>
            </a:r>
            <a:endParaRPr lang="zh-CN" altLang="en-US" spc="300" dirty="0">
              <a:solidFill>
                <a:prstClr val="black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1EB6C5-EB86-467B-9077-E6D2C9E83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0287" y="919162"/>
            <a:ext cx="4543425" cy="330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1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1657" y="206330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结构行为合一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互动流程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图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zh-CN" dirty="0"/>
              <a:t>菜谱学习事件</a:t>
            </a:r>
            <a:endParaRPr lang="zh-CN" altLang="en-US" spc="300" dirty="0">
              <a:solidFill>
                <a:prstClr val="black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E0F61-F523-4AC3-A6D3-B86C66D976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1225" y="830262"/>
            <a:ext cx="4781550" cy="368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2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1657" y="206330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结构行为合一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互动流程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图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zh-CN" dirty="0"/>
              <a:t>删除菜谱事件</a:t>
            </a:r>
            <a:endParaRPr lang="zh-CN" altLang="en-US" spc="300" dirty="0">
              <a:solidFill>
                <a:prstClr val="black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64DA65-FDD3-4291-88FB-7AEF780AC1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3307" y="995361"/>
            <a:ext cx="5303520" cy="367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7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1657" y="206330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结构行为合一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互动流程</a:t>
            </a:r>
            <a:r>
              <a:rPr lang="zh-CN" altLang="en-US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图</a:t>
            </a:r>
            <a:r>
              <a:rPr lang="en-US" altLang="zh-CN" spc="300" dirty="0">
                <a:solidFill>
                  <a:prstClr val="black"/>
                </a:solidFill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zh-CN" dirty="0"/>
              <a:t>菜谱反馈事件</a:t>
            </a:r>
            <a:endParaRPr lang="zh-CN" altLang="en-US" spc="300" dirty="0">
              <a:solidFill>
                <a:prstClr val="black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EB889-6492-430B-9A32-3CAA7BF2CE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8160" y="945197"/>
            <a:ext cx="5628639" cy="362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7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>
                <a:latin typeface="方正兰亭细黑_GBK" pitchFamily="2" charset="-122"/>
                <a:ea typeface="方正兰亭细黑_GBK" pitchFamily="2" charset="-122"/>
              </a:rPr>
              <a:t>大纲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3" name="图片 2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1084" y="-1050904"/>
            <a:ext cx="8810625" cy="492442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232600" y="786529"/>
            <a:ext cx="676357" cy="589969"/>
            <a:chOff x="1008115" y="2542722"/>
            <a:chExt cx="1360493" cy="1360493"/>
          </a:xfrm>
        </p:grpSpPr>
        <p:grpSp>
          <p:nvGrpSpPr>
            <p:cNvPr id="45" name="组合 4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15308" y="882093"/>
            <a:ext cx="94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前言</a:t>
            </a:r>
            <a:r>
              <a:rPr lang="zh-CN" altLang="en-US" sz="12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352D8B6-7219-4839-B3ED-E9E416B77C26}"/>
              </a:ext>
            </a:extLst>
          </p:cNvPr>
          <p:cNvGrpSpPr/>
          <p:nvPr/>
        </p:nvGrpSpPr>
        <p:grpSpPr>
          <a:xfrm>
            <a:off x="247362" y="1823141"/>
            <a:ext cx="676357" cy="589969"/>
            <a:chOff x="1008115" y="2542722"/>
            <a:chExt cx="1360493" cy="136049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8E741A7-00E1-4408-9E77-A49734452F05}"/>
                </a:ext>
              </a:extLst>
            </p:cNvPr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46">
                <a:extLst>
                  <a:ext uri="{FF2B5EF4-FFF2-40B4-BE49-F238E27FC236}">
                    <a16:creationId xmlns:a16="http://schemas.microsoft.com/office/drawing/2014/main" id="{64EF39F9-F75E-47F5-9EFE-745DFDB25F2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C9B729B-F067-4A3B-B7F8-CE1B7ACB6865}"/>
                  </a:ext>
                </a:extLst>
              </p:cNvPr>
              <p:cNvSpPr/>
              <p:nvPr/>
            </p:nvSpPr>
            <p:spPr>
              <a:xfrm>
                <a:off x="392114" y="760410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45">
              <a:extLst>
                <a:ext uri="{FF2B5EF4-FFF2-40B4-BE49-F238E27FC236}">
                  <a16:creationId xmlns:a16="http://schemas.microsoft.com/office/drawing/2014/main" id="{C6535AEE-4630-43AB-AB64-522118B4772B}"/>
                </a:ext>
              </a:extLst>
            </p:cNvPr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50" name="TextBox 75">
            <a:extLst>
              <a:ext uri="{FF2B5EF4-FFF2-40B4-BE49-F238E27FC236}">
                <a16:creationId xmlns:a16="http://schemas.microsoft.com/office/drawing/2014/main" id="{7B290326-BE7B-4395-9C93-DBCB9627CBF2}"/>
              </a:ext>
            </a:extLst>
          </p:cNvPr>
          <p:cNvSpPr txBox="1"/>
          <p:nvPr/>
        </p:nvSpPr>
        <p:spPr>
          <a:xfrm>
            <a:off x="1150987" y="1910697"/>
            <a:ext cx="147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动机架构 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6EA6C3D-8C2F-411D-BDBA-91E978AEAD2D}"/>
              </a:ext>
            </a:extLst>
          </p:cNvPr>
          <p:cNvGrpSpPr/>
          <p:nvPr/>
        </p:nvGrpSpPr>
        <p:grpSpPr>
          <a:xfrm>
            <a:off x="262123" y="2863233"/>
            <a:ext cx="676357" cy="589969"/>
            <a:chOff x="1008115" y="2542722"/>
            <a:chExt cx="1360493" cy="1360493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8A280DA-81E1-4C53-93F6-852D28EFCB77}"/>
                </a:ext>
              </a:extLst>
            </p:cNvPr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46">
                <a:extLst>
                  <a:ext uri="{FF2B5EF4-FFF2-40B4-BE49-F238E27FC236}">
                    <a16:creationId xmlns:a16="http://schemas.microsoft.com/office/drawing/2014/main" id="{3386BF90-D130-4D63-ABB4-C6394398DD2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FA654D4A-5897-4969-8FCA-6562549A3BEA}"/>
                  </a:ext>
                </a:extLst>
              </p:cNvPr>
              <p:cNvSpPr/>
              <p:nvPr/>
            </p:nvSpPr>
            <p:spPr>
              <a:xfrm>
                <a:off x="392114" y="760410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TextBox 45">
              <a:extLst>
                <a:ext uri="{FF2B5EF4-FFF2-40B4-BE49-F238E27FC236}">
                  <a16:creationId xmlns:a16="http://schemas.microsoft.com/office/drawing/2014/main" id="{B24FF0AC-60F8-47DA-B518-4EF87FFFBE77}"/>
                </a:ext>
              </a:extLst>
            </p:cNvPr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61" name="TextBox 75">
            <a:extLst>
              <a:ext uri="{FF2B5EF4-FFF2-40B4-BE49-F238E27FC236}">
                <a16:creationId xmlns:a16="http://schemas.microsoft.com/office/drawing/2014/main" id="{4C2B0DCF-BB87-40AA-8157-36E9B13986D5}"/>
              </a:ext>
            </a:extLst>
          </p:cNvPr>
          <p:cNvSpPr txBox="1"/>
          <p:nvPr/>
        </p:nvSpPr>
        <p:spPr>
          <a:xfrm>
            <a:off x="1150987" y="2958445"/>
            <a:ext cx="147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专案形成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41C0B13-4A16-46AA-8D21-0E6CB320539B}"/>
              </a:ext>
            </a:extLst>
          </p:cNvPr>
          <p:cNvGrpSpPr/>
          <p:nvPr/>
        </p:nvGrpSpPr>
        <p:grpSpPr>
          <a:xfrm>
            <a:off x="262124" y="3839306"/>
            <a:ext cx="676357" cy="589969"/>
            <a:chOff x="1008115" y="2542722"/>
            <a:chExt cx="1360493" cy="1360493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9BE1DF9-4618-4560-894B-CFD6878390EA}"/>
                </a:ext>
              </a:extLst>
            </p:cNvPr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5" name="同心圆 46">
                <a:extLst>
                  <a:ext uri="{FF2B5EF4-FFF2-40B4-BE49-F238E27FC236}">
                    <a16:creationId xmlns:a16="http://schemas.microsoft.com/office/drawing/2014/main" id="{B2AF5930-9B75-4B82-BC81-86B240DE69F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16EDB67-01BD-4A46-855B-22AD43A4DCCD}"/>
                  </a:ext>
                </a:extLst>
              </p:cNvPr>
              <p:cNvSpPr/>
              <p:nvPr/>
            </p:nvSpPr>
            <p:spPr>
              <a:xfrm>
                <a:off x="392114" y="760410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45">
              <a:extLst>
                <a:ext uri="{FF2B5EF4-FFF2-40B4-BE49-F238E27FC236}">
                  <a16:creationId xmlns:a16="http://schemas.microsoft.com/office/drawing/2014/main" id="{49F45F85-99DC-402B-A180-FCAB9C41F8C7}"/>
                </a:ext>
              </a:extLst>
            </p:cNvPr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78" name="TextBox 75">
            <a:extLst>
              <a:ext uri="{FF2B5EF4-FFF2-40B4-BE49-F238E27FC236}">
                <a16:creationId xmlns:a16="http://schemas.microsoft.com/office/drawing/2014/main" id="{A84E9B00-4A45-4AA1-A51B-6B843D40EB47}"/>
              </a:ext>
            </a:extLst>
          </p:cNvPr>
          <p:cNvSpPr txBox="1"/>
          <p:nvPr/>
        </p:nvSpPr>
        <p:spPr>
          <a:xfrm>
            <a:off x="1150988" y="3921297"/>
            <a:ext cx="147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系统设计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E8F8F71-F62C-48EB-8847-26CA9754840F}"/>
              </a:ext>
            </a:extLst>
          </p:cNvPr>
          <p:cNvGrpSpPr/>
          <p:nvPr/>
        </p:nvGrpSpPr>
        <p:grpSpPr>
          <a:xfrm>
            <a:off x="4607799" y="858720"/>
            <a:ext cx="676357" cy="589969"/>
            <a:chOff x="1008115" y="2542722"/>
            <a:chExt cx="1360493" cy="1360493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A826FA6-EEE8-407B-BCC0-08CCD6366C99}"/>
                </a:ext>
              </a:extLst>
            </p:cNvPr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2" name="同心圆 46">
                <a:extLst>
                  <a:ext uri="{FF2B5EF4-FFF2-40B4-BE49-F238E27FC236}">
                    <a16:creationId xmlns:a16="http://schemas.microsoft.com/office/drawing/2014/main" id="{64CEE18C-42A9-4193-834C-94A26F3302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2DE4773B-5DB8-4F5A-82F1-512E20A5ADC9}"/>
                  </a:ext>
                </a:extLst>
              </p:cNvPr>
              <p:cNvSpPr/>
              <p:nvPr/>
            </p:nvSpPr>
            <p:spPr>
              <a:xfrm>
                <a:off x="392114" y="760410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45">
              <a:extLst>
                <a:ext uri="{FF2B5EF4-FFF2-40B4-BE49-F238E27FC236}">
                  <a16:creationId xmlns:a16="http://schemas.microsoft.com/office/drawing/2014/main" id="{2FE9DC4E-A4B0-43C4-ABBE-C6062BCC0EB1}"/>
                </a:ext>
              </a:extLst>
            </p:cNvPr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A389EC4-6B68-44B9-BDFD-DAFA4276F3DF}"/>
              </a:ext>
            </a:extLst>
          </p:cNvPr>
          <p:cNvGrpSpPr/>
          <p:nvPr/>
        </p:nvGrpSpPr>
        <p:grpSpPr>
          <a:xfrm>
            <a:off x="4601524" y="1866919"/>
            <a:ext cx="676357" cy="589969"/>
            <a:chOff x="1008115" y="2542722"/>
            <a:chExt cx="1360493" cy="1360493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E490CE6-8159-4E61-8138-E46AE4EAC6DB}"/>
                </a:ext>
              </a:extLst>
            </p:cNvPr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46">
                <a:extLst>
                  <a:ext uri="{FF2B5EF4-FFF2-40B4-BE49-F238E27FC236}">
                    <a16:creationId xmlns:a16="http://schemas.microsoft.com/office/drawing/2014/main" id="{C8C9B406-EF9D-4062-9A2C-31F49F29A67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2189F9BE-8FAA-4BEB-8D74-829262149FAD}"/>
                  </a:ext>
                </a:extLst>
              </p:cNvPr>
              <p:cNvSpPr/>
              <p:nvPr/>
            </p:nvSpPr>
            <p:spPr>
              <a:xfrm>
                <a:off x="392114" y="760410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9" name="TextBox 45">
              <a:extLst>
                <a:ext uri="{FF2B5EF4-FFF2-40B4-BE49-F238E27FC236}">
                  <a16:creationId xmlns:a16="http://schemas.microsoft.com/office/drawing/2014/main" id="{CA981EF1-81FA-4A1A-8837-297B7010C734}"/>
                </a:ext>
              </a:extLst>
            </p:cNvPr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92" name="TextBox 75">
            <a:extLst>
              <a:ext uri="{FF2B5EF4-FFF2-40B4-BE49-F238E27FC236}">
                <a16:creationId xmlns:a16="http://schemas.microsoft.com/office/drawing/2014/main" id="{C37547DA-F675-42EB-BCFD-9141E76819BE}"/>
              </a:ext>
            </a:extLst>
          </p:cNvPr>
          <p:cNvSpPr txBox="1"/>
          <p:nvPr/>
        </p:nvSpPr>
        <p:spPr>
          <a:xfrm>
            <a:off x="5605269" y="961331"/>
            <a:ext cx="127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甘特图</a:t>
            </a:r>
          </a:p>
        </p:txBody>
      </p:sp>
      <p:sp>
        <p:nvSpPr>
          <p:cNvPr id="93" name="TextBox 75">
            <a:extLst>
              <a:ext uri="{FF2B5EF4-FFF2-40B4-BE49-F238E27FC236}">
                <a16:creationId xmlns:a16="http://schemas.microsoft.com/office/drawing/2014/main" id="{BC83B277-AA43-40E5-A9AB-0B55239B2AA3}"/>
              </a:ext>
            </a:extLst>
          </p:cNvPr>
          <p:cNvSpPr txBox="1"/>
          <p:nvPr/>
        </p:nvSpPr>
        <p:spPr>
          <a:xfrm>
            <a:off x="5605269" y="1961941"/>
            <a:ext cx="14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预期成果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57A5793-46C9-4886-9633-D3599167421E}"/>
              </a:ext>
            </a:extLst>
          </p:cNvPr>
          <p:cNvGrpSpPr/>
          <p:nvPr/>
        </p:nvGrpSpPr>
        <p:grpSpPr>
          <a:xfrm>
            <a:off x="4616286" y="2863233"/>
            <a:ext cx="676357" cy="589969"/>
            <a:chOff x="1008115" y="2542722"/>
            <a:chExt cx="1360493" cy="1360493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050A4DB2-9F1E-4733-BDBC-E371C7031C13}"/>
                </a:ext>
              </a:extLst>
            </p:cNvPr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8" name="同心圆 46">
                <a:extLst>
                  <a:ext uri="{FF2B5EF4-FFF2-40B4-BE49-F238E27FC236}">
                    <a16:creationId xmlns:a16="http://schemas.microsoft.com/office/drawing/2014/main" id="{2F81CB3E-1D5C-4282-BE39-62FA199C062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C8D9D3BE-F292-4F2F-BD3A-A84B53DEB3CE}"/>
                  </a:ext>
                </a:extLst>
              </p:cNvPr>
              <p:cNvSpPr/>
              <p:nvPr/>
            </p:nvSpPr>
            <p:spPr>
              <a:xfrm>
                <a:off x="392114" y="760410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45">
              <a:extLst>
                <a:ext uri="{FF2B5EF4-FFF2-40B4-BE49-F238E27FC236}">
                  <a16:creationId xmlns:a16="http://schemas.microsoft.com/office/drawing/2014/main" id="{97CDF09A-2580-45B4-8740-DE51701DB0E2}"/>
                </a:ext>
              </a:extLst>
            </p:cNvPr>
            <p:cNvSpPr txBox="1"/>
            <p:nvPr/>
          </p:nvSpPr>
          <p:spPr>
            <a:xfrm>
              <a:off x="1309788" y="2643676"/>
              <a:ext cx="531652" cy="120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7</a:t>
              </a:r>
              <a:endParaRPr lang="zh-CN" altLang="en-US" sz="2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00" name="TextBox 75">
            <a:extLst>
              <a:ext uri="{FF2B5EF4-FFF2-40B4-BE49-F238E27FC236}">
                <a16:creationId xmlns:a16="http://schemas.microsoft.com/office/drawing/2014/main" id="{4CE150F9-BE6E-42B1-B90E-EC79E44EEAE5}"/>
              </a:ext>
            </a:extLst>
          </p:cNvPr>
          <p:cNvSpPr txBox="1"/>
          <p:nvPr/>
        </p:nvSpPr>
        <p:spPr>
          <a:xfrm>
            <a:off x="5641522" y="2951461"/>
            <a:ext cx="92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6" grpId="0"/>
      <p:bldP spid="50" grpId="0"/>
      <p:bldP spid="61" grpId="0"/>
      <p:bldP spid="78" grpId="0"/>
      <p:bldP spid="92" grpId="0"/>
      <p:bldP spid="93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752477" y="219069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甘特图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40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0DF221-AE8E-444E-A9B0-2600A4F57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11" y="1037313"/>
            <a:ext cx="5692261" cy="3427215"/>
          </a:xfrm>
          <a:prstGeom prst="rect">
            <a:avLst/>
          </a:prstGeom>
        </p:spPr>
      </p:pic>
      <p:sp>
        <p:nvSpPr>
          <p:cNvPr id="5" name="TextBox 109">
            <a:extLst>
              <a:ext uri="{FF2B5EF4-FFF2-40B4-BE49-F238E27FC236}">
                <a16:creationId xmlns:a16="http://schemas.microsoft.com/office/drawing/2014/main" id="{41F0BE6D-F32D-45A3-8EA1-EBB022E921CD}"/>
              </a:ext>
            </a:extLst>
          </p:cNvPr>
          <p:cNvSpPr txBox="1"/>
          <p:nvPr/>
        </p:nvSpPr>
        <p:spPr>
          <a:xfrm>
            <a:off x="1030877" y="20633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19956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592177" y="2130644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预期成果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882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30610-E402-412B-A28E-11C08E36752A}"/>
              </a:ext>
            </a:extLst>
          </p:cNvPr>
          <p:cNvSpPr/>
          <p:nvPr/>
        </p:nvSpPr>
        <p:spPr>
          <a:xfrm>
            <a:off x="784268" y="1235075"/>
            <a:ext cx="4634038" cy="327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一、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用户查询想学习菜谱</a:t>
            </a:r>
            <a:endParaRPr lang="zh-CN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二、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用户收藏想学习菜谱</a:t>
            </a:r>
            <a:endParaRPr lang="en-US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PMingLiU" panose="02020500000000000000" pitchFamily="18" charset="-12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三、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用户删除已学会菜谱</a:t>
            </a:r>
            <a:endParaRPr lang="en-US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PMingLiU" panose="02020500000000000000" pitchFamily="18" charset="-12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四、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用户提交反馈信息</a:t>
            </a:r>
            <a:endParaRPr lang="en-US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五、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用户进行轮播学习</a:t>
            </a:r>
            <a:endParaRPr lang="en-US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六、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管理员审核反馈信息</a:t>
            </a:r>
            <a:endParaRPr lang="en-US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七、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PMingLiU" panose="02020500000000000000" pitchFamily="18" charset="-120"/>
              </a:rPr>
              <a:t>用户接收到反馈信息</a:t>
            </a:r>
            <a:endParaRPr lang="zh-CN" altLang="zh-CN" sz="2000" kern="1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9">
            <a:extLst>
              <a:ext uri="{FF2B5EF4-FFF2-40B4-BE49-F238E27FC236}">
                <a16:creationId xmlns:a16="http://schemas.microsoft.com/office/drawing/2014/main" id="{077D9E12-0E91-465E-8E83-BB13FB56E061}"/>
              </a:ext>
            </a:extLst>
          </p:cNvPr>
          <p:cNvSpPr txBox="1"/>
          <p:nvPr/>
        </p:nvSpPr>
        <p:spPr>
          <a:xfrm>
            <a:off x="1057970" y="1949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预期成果</a:t>
            </a:r>
          </a:p>
        </p:txBody>
      </p:sp>
    </p:spTree>
    <p:extLst>
      <p:ext uri="{BB962C8B-B14F-4D97-AF65-F5344CB8AC3E}">
        <p14:creationId xmlns:p14="http://schemas.microsoft.com/office/powerpoint/2010/main" val="1553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592177" y="213064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tford DB" pitchFamily="2" charset="0"/>
                  <a:ea typeface="造字工房劲黑（非商用）常规体" pitchFamily="50" charset="-122"/>
                  <a:cs typeface="+mn-cs"/>
                </a:rPr>
                <a:t>7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tford DB" pitchFamily="2" charset="0"/>
                <a:ea typeface="造字工房劲黑（非商用）常规体" pitchFamily="50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2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30610-E402-412B-A28E-11C08E36752A}"/>
              </a:ext>
            </a:extLst>
          </p:cNvPr>
          <p:cNvSpPr/>
          <p:nvPr/>
        </p:nvSpPr>
        <p:spPr>
          <a:xfrm>
            <a:off x="784268" y="1235075"/>
            <a:ext cx="7727434" cy="143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虽然现在外卖已经很普及了，但是仍有很大一部分人想要自己动手做菜。通过“吃什么”</a:t>
            </a:r>
            <a:r>
              <a:rPr lang="en-US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APP</a:t>
            </a:r>
            <a:r>
              <a:rPr lang="zh-CN" altLang="zh-CN" sz="2000" kern="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，用户可以在手机上学习不同菜的做法，学习不同菜谱知识。</a:t>
            </a:r>
          </a:p>
        </p:txBody>
      </p:sp>
      <p:sp>
        <p:nvSpPr>
          <p:cNvPr id="5" name="TextBox 109">
            <a:extLst>
              <a:ext uri="{FF2B5EF4-FFF2-40B4-BE49-F238E27FC236}">
                <a16:creationId xmlns:a16="http://schemas.microsoft.com/office/drawing/2014/main" id="{F1D188E3-8E38-4867-B0EA-498ED3C80895}"/>
              </a:ext>
            </a:extLst>
          </p:cNvPr>
          <p:cNvSpPr txBox="1"/>
          <p:nvPr/>
        </p:nvSpPr>
        <p:spPr>
          <a:xfrm>
            <a:off x="1024103" y="1949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4809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17840" y="183809"/>
            <a:ext cx="4221110" cy="4221110"/>
            <a:chOff x="1008115" y="2542722"/>
            <a:chExt cx="1360493" cy="1360493"/>
          </a:xfrm>
        </p:grpSpPr>
        <p:grpSp>
          <p:nvGrpSpPr>
            <p:cNvPr id="5" name="组合 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57180" y="2796039"/>
              <a:ext cx="59540" cy="267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59675" y="1800756"/>
            <a:ext cx="326243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谢谢您的观看</a:t>
            </a:r>
          </a:p>
        </p:txBody>
      </p:sp>
      <p:sp>
        <p:nvSpPr>
          <p:cNvPr id="19" name="椭圆 18"/>
          <p:cNvSpPr/>
          <p:nvPr/>
        </p:nvSpPr>
        <p:spPr>
          <a:xfrm>
            <a:off x="4822700" y="3747640"/>
            <a:ext cx="500908" cy="5009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65030" y="397195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99913" y="397231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03579" y="4090649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23168" y="397697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9894" y="3969465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00928" y="4100872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97983" y="4004076"/>
            <a:ext cx="250454" cy="2504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74631" y="397066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99206" y="397872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607392" y="4027860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148391" y="378816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318009" y="410115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54005" y="3824263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453681" y="3916110"/>
            <a:ext cx="322151" cy="32215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323608" y="396884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454517" y="39721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69307" y="4103412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019999" y="378890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938294" y="4025243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441140" y="383145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78110" y="396288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7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75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latin typeface="方正兰亭细黑_GBK" pitchFamily="2" charset="-122"/>
                <a:ea typeface="方正兰亭细黑_GBK" pitchFamily="2" charset="-122"/>
              </a:rPr>
              <a:t>前言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575050" y="3747640"/>
            <a:ext cx="500908" cy="500908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7380" y="3971951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52263" y="397231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55929" y="4090649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75518" y="397697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62244" y="3969465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53278" y="410087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850333" y="4004076"/>
            <a:ext cx="250454" cy="25045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26981" y="397066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51556" y="3978724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59742" y="4027860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900741" y="378816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070359" y="4101156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506355" y="382426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206031" y="3916110"/>
            <a:ext cx="322151" cy="322151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75958" y="3968847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206867" y="397218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21657" y="410341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772349" y="378890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690644" y="402524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193490" y="3831458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730460" y="396288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64428" y="1152525"/>
            <a:ext cx="6847285" cy="2795588"/>
            <a:chOff x="1264428" y="1152525"/>
            <a:chExt cx="6847285" cy="279558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TextBox 28"/>
          <p:cNvSpPr txBox="1"/>
          <p:nvPr/>
        </p:nvSpPr>
        <p:spPr bwMode="auto">
          <a:xfrm>
            <a:off x="1556639" y="2275797"/>
            <a:ext cx="1677591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163A5A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前言</a:t>
            </a:r>
            <a:endParaRPr lang="zh-CN" altLang="en-US" sz="3600" b="1" kern="0" dirty="0">
              <a:ln w="18415" cmpd="sng">
                <a:noFill/>
                <a:prstDash val="solid"/>
              </a:ln>
              <a:solidFill>
                <a:srgbClr val="163A5A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前言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4230" y="1805916"/>
            <a:ext cx="404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现如今人们普遍存在想吃某样菜却不知怎么制作的问题，所以制作了一款软件来解决吃什么、怎么做的问题。</a:t>
            </a:r>
          </a:p>
        </p:txBody>
      </p:sp>
      <p:sp>
        <p:nvSpPr>
          <p:cNvPr id="2" name="矩形 1"/>
          <p:cNvSpPr/>
          <p:nvPr/>
        </p:nvSpPr>
        <p:spPr>
          <a:xfrm>
            <a:off x="1325205" y="981075"/>
            <a:ext cx="1565482" cy="209550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8617" y="990600"/>
            <a:ext cx="1370758" cy="102870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163A5A"/>
          </a:solidFill>
          <a:ln>
            <a:noFill/>
          </a:ln>
          <a:effectLst>
            <a:outerShdw blurRad="63500" dist="63500" sx="102000" sy="102000" algn="c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5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0" grpId="0"/>
      <p:bldP spid="13" grpId="0" animBg="1"/>
      <p:bldP spid="14" grpId="0"/>
      <p:bldP spid="17" grpId="0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动机架构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tford DB" pitchFamily="2" charset="0"/>
                  <a:ea typeface="造字工房劲黑（非商用）常规体" pitchFamily="50" charset="-122"/>
                  <a:cs typeface="+mn-cs"/>
                </a:rPr>
                <a:t>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tford DB" pitchFamily="2" charset="0"/>
                <a:ea typeface="造字工房劲黑（非商用）常规体" pitchFamily="50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34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方正兰亭细黑_GBK" pitchFamily="2" charset="-122"/>
                <a:ea typeface="方正兰亭细黑_GBK" pitchFamily="2" charset="-122"/>
              </a:rPr>
              <a:t>主要利害关系人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A1E84C-5D82-4A07-971F-B7633C8176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1737" y="944994"/>
            <a:ext cx="3890963" cy="389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2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关注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偶尔做饭的年轻人的关注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E384C7-1A19-4763-8C41-E1B8793310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3653" y="1381124"/>
            <a:ext cx="5493174" cy="280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515257" y="57566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8957" y="20633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关注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|</a:t>
            </a:r>
            <a:r>
              <a:rPr lang="zh-CN" altLang="zh-CN" dirty="0"/>
              <a:t>厨艺发烧友的关注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7A61C-AAD7-4E79-AB22-5C8EFA6E65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880" y="1300486"/>
            <a:ext cx="5567680" cy="2851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9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"/>
  <p:tag name="ISPRING_RESOURCE_PATHS_HASH_PRESENTER" val="7a41f02afcbcb3fa40171976989b9a9938761b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375</Words>
  <Application>Microsoft Office PowerPoint</Application>
  <PresentationFormat>全屏显示(16:9)</PresentationFormat>
  <Paragraphs>111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Calibri</vt:lpstr>
      <vt:lpstr>Watford DB</vt:lpstr>
      <vt:lpstr>方正综艺简体</vt:lpstr>
      <vt:lpstr>Arial</vt:lpstr>
      <vt:lpstr>Kozuka Gothic Pro R</vt:lpstr>
      <vt:lpstr>方正兰亭细黑_GBK</vt:lpstr>
      <vt:lpstr>方正大黑简体</vt:lpstr>
      <vt:lpstr>Adobe 黑体 Std 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郑 润楷</cp:lastModifiedBy>
  <cp:revision>39</cp:revision>
  <dcterms:created xsi:type="dcterms:W3CDTF">2015-01-22T11:01:02Z</dcterms:created>
  <dcterms:modified xsi:type="dcterms:W3CDTF">2019-12-14T13:33:19Z</dcterms:modified>
</cp:coreProperties>
</file>