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3" r:id="rId3"/>
    <p:sldId id="267" r:id="rId4"/>
    <p:sldId id="269" r:id="rId5"/>
    <p:sldId id="268" r:id="rId6"/>
    <p:sldId id="270" r:id="rId7"/>
    <p:sldId id="271" r:id="rId8"/>
    <p:sldId id="272" r:id="rId9"/>
    <p:sldId id="274" r:id="rId10"/>
    <p:sldId id="275" r:id="rId11"/>
    <p:sldId id="276" r:id="rId12"/>
    <p:sldId id="277" r:id="rId13"/>
    <p:sldId id="278" r:id="rId14"/>
    <p:sldId id="279" r:id="rId15"/>
    <p:sldId id="280" r:id="rId16"/>
    <p:sldId id="281" r:id="rId17"/>
    <p:sldId id="282" r:id="rId18"/>
    <p:sldId id="283" r:id="rId19"/>
    <p:sldId id="257" r:id="rId20"/>
    <p:sldId id="258" r:id="rId21"/>
    <p:sldId id="259" r:id="rId22"/>
    <p:sldId id="261" r:id="rId23"/>
    <p:sldId id="260" r:id="rId24"/>
    <p:sldId id="263" r:id="rId25"/>
    <p:sldId id="262" r:id="rId26"/>
    <p:sldId id="264" r:id="rId27"/>
    <p:sldId id="265" r:id="rId28"/>
    <p:sldId id="266" r:id="rId2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19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CA37F2-CD2C-4745-981A-616BBAAE362B}" type="datetimeFigureOut">
              <a:rPr lang="en-US" smtClean="0"/>
              <a:t>10/11/2020</a:t>
            </a:fld>
            <a:endParaRPr lang="en-US"/>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D7FE42-F45F-4B7B-8B24-3F7106521D90}" type="slidenum">
              <a:rPr lang="en-US" smtClean="0"/>
              <a:t>‹#›</a:t>
            </a:fld>
            <a:endParaRPr lang="en-US"/>
          </a:p>
        </p:txBody>
      </p:sp>
    </p:spTree>
    <p:extLst>
      <p:ext uri="{BB962C8B-B14F-4D97-AF65-F5344CB8AC3E}">
        <p14:creationId xmlns:p14="http://schemas.microsoft.com/office/powerpoint/2010/main" val="46177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smtClean="0"/>
              <a:t>- Da più di una settimana a meno di 3 ore</a:t>
            </a:r>
            <a:endParaRPr lang="it-IT"/>
          </a:p>
        </p:txBody>
      </p:sp>
      <p:sp>
        <p:nvSpPr>
          <p:cNvPr id="4" name="Slide Number Placeholder 3"/>
          <p:cNvSpPr>
            <a:spLocks noGrp="1"/>
          </p:cNvSpPr>
          <p:nvPr>
            <p:ph type="sldNum" sz="quarter" idx="10"/>
          </p:nvPr>
        </p:nvSpPr>
        <p:spPr/>
        <p:txBody>
          <a:bodyPr/>
          <a:lstStyle/>
          <a:p>
            <a:fld id="{220BE201-BF97-4129-A4EC-935EB157D3B2}" type="slidenum">
              <a:rPr lang="it-IT" smtClean="0"/>
              <a:pPr/>
              <a:t>4</a:t>
            </a:fld>
            <a:endParaRPr lang="it-IT"/>
          </a:p>
        </p:txBody>
      </p:sp>
    </p:spTree>
    <p:extLst>
      <p:ext uri="{BB962C8B-B14F-4D97-AF65-F5344CB8AC3E}">
        <p14:creationId xmlns:p14="http://schemas.microsoft.com/office/powerpoint/2010/main" val="2011341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Nota: Leonardo</a:t>
            </a:r>
            <a:r>
              <a:rPr lang="it-IT" baseline="0" dirty="0" smtClean="0"/>
              <a:t> Da Vinci diceva di passare all’ortografica quando </a:t>
            </a:r>
            <a:r>
              <a:rPr lang="it-IT" sz="1200" dirty="0" smtClean="0"/>
              <a:t>(</a:t>
            </a:r>
            <a:r>
              <a:rPr lang="el-GR" sz="1200" dirty="0" smtClean="0"/>
              <a:t>Δ</a:t>
            </a:r>
            <a:r>
              <a:rPr lang="it-IT" sz="1200" dirty="0" smtClean="0"/>
              <a:t>Z/Z</a:t>
            </a:r>
            <a:r>
              <a:rPr lang="it-IT" sz="1200" baseline="-25000" dirty="0" smtClean="0"/>
              <a:t>0</a:t>
            </a:r>
            <a:r>
              <a:rPr lang="it-IT" sz="1200" dirty="0" smtClean="0"/>
              <a:t>)&lt;1/10 </a:t>
            </a:r>
            <a:endParaRPr lang="en-US" dirty="0"/>
          </a:p>
        </p:txBody>
      </p:sp>
      <p:sp>
        <p:nvSpPr>
          <p:cNvPr id="4" name="Segnaposto numero diapositiva 3"/>
          <p:cNvSpPr>
            <a:spLocks noGrp="1"/>
          </p:cNvSpPr>
          <p:nvPr>
            <p:ph type="sldNum" sz="quarter" idx="10"/>
          </p:nvPr>
        </p:nvSpPr>
        <p:spPr/>
        <p:txBody>
          <a:bodyPr/>
          <a:lstStyle/>
          <a:p>
            <a:fld id="{2ED7FE42-F45F-4B7B-8B24-3F7106521D90}" type="slidenum">
              <a:rPr lang="en-US" smtClean="0"/>
              <a:t>25</a:t>
            </a:fld>
            <a:endParaRPr lang="en-US"/>
          </a:p>
        </p:txBody>
      </p:sp>
    </p:spTree>
    <p:extLst>
      <p:ext uri="{BB962C8B-B14F-4D97-AF65-F5344CB8AC3E}">
        <p14:creationId xmlns:p14="http://schemas.microsoft.com/office/powerpoint/2010/main" val="297541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11/10/2020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11/10/2020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11/10/2020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11/10/2020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7F49D355-16BD-4E45-BD9A-5EA878CF7CBD}" type="datetimeFigureOut">
              <a:rPr lang="it-IT" smtClean="0"/>
              <a:t>11/10/2020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7F49D355-16BD-4E45-BD9A-5EA878CF7CBD}" type="datetimeFigureOut">
              <a:rPr lang="it-IT" smtClean="0"/>
              <a:t>11/10/2020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7F49D355-16BD-4E45-BD9A-5EA878CF7CBD}" type="datetimeFigureOut">
              <a:rPr lang="it-IT" smtClean="0"/>
              <a:t>11/10/2020</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7A41E1B-4F70-4964-A407-84C68BE8251C}" type="slidenum">
              <a:rPr lang="it-IT" smtClean="0"/>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7F49D355-16BD-4E45-BD9A-5EA878CF7CBD}" type="datetimeFigureOut">
              <a:rPr lang="it-IT" smtClean="0"/>
              <a:t>11/10/2020</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7A41E1B-4F70-4964-A407-84C68BE8251C}" type="slidenum">
              <a:rPr lang="it-IT" smtClean="0"/>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F49D355-16BD-4E45-BD9A-5EA878CF7CBD}" type="datetimeFigureOut">
              <a:rPr lang="it-IT" smtClean="0"/>
              <a:t>11/10/2020</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7A41E1B-4F70-4964-A407-84C68BE8251C}" type="slidenum">
              <a:rPr lang="it-IT" smtClean="0"/>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11/10/2020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11/10/2020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9D355-16BD-4E45-BD9A-5EA878CF7CBD}" type="datetimeFigureOut">
              <a:rPr lang="it-IT" smtClean="0"/>
              <a:t>11/10/2020</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41E1B-4F70-4964-A407-84C68BE8251C}" type="slidenum">
              <a:rPr lang="it-IT" smtClean="0"/>
              <a:t>‹#›</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frLwRLS_ZR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Computer Vision:</a:t>
            </a:r>
            <a:br>
              <a:rPr lang="it-IT" dirty="0" smtClean="0"/>
            </a:br>
            <a:r>
              <a:rPr lang="it-IT" dirty="0" smtClean="0"/>
              <a:t>Digital Image </a:t>
            </a:r>
            <a:r>
              <a:rPr lang="it-IT" dirty="0" smtClean="0"/>
              <a:t>formation</a:t>
            </a:r>
            <a:endParaRPr lang="en-US" dirty="0"/>
          </a:p>
        </p:txBody>
      </p:sp>
      <p:sp>
        <p:nvSpPr>
          <p:cNvPr id="3" name="Sottotitolo 2"/>
          <p:cNvSpPr>
            <a:spLocks noGrp="1"/>
          </p:cNvSpPr>
          <p:nvPr>
            <p:ph type="subTitle" idx="1"/>
          </p:nvPr>
        </p:nvSpPr>
        <p:spPr/>
        <p:txBody>
          <a:bodyPr/>
          <a:lstStyle/>
          <a:p>
            <a:r>
              <a:rPr lang="it-IT" dirty="0" smtClean="0"/>
              <a:t>Umberto Castellani</a:t>
            </a:r>
            <a:endParaRPr lang="en-US" dirty="0"/>
          </a:p>
        </p:txBody>
      </p:sp>
    </p:spTree>
    <p:extLst>
      <p:ext uri="{BB962C8B-B14F-4D97-AF65-F5344CB8AC3E}">
        <p14:creationId xmlns:p14="http://schemas.microsoft.com/office/powerpoint/2010/main" val="1426390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Optical process</a:t>
            </a:r>
            <a:endParaRPr lang="it-IT" dirty="0"/>
          </a:p>
        </p:txBody>
      </p:sp>
      <p:sp>
        <p:nvSpPr>
          <p:cNvPr id="3" name="Content Placeholder 2"/>
          <p:cNvSpPr>
            <a:spLocks noGrp="1"/>
          </p:cNvSpPr>
          <p:nvPr>
            <p:ph idx="1"/>
          </p:nvPr>
        </p:nvSpPr>
        <p:spPr>
          <a:xfrm>
            <a:off x="457200" y="1600201"/>
            <a:ext cx="8229600" cy="3412976"/>
          </a:xfrm>
        </p:spPr>
        <p:txBody>
          <a:bodyPr>
            <a:normAutofit/>
          </a:bodyPr>
          <a:lstStyle/>
          <a:p>
            <a:pPr marL="0" indent="0">
              <a:buNone/>
            </a:pPr>
            <a:r>
              <a:rPr lang="it-IT" sz="2400" dirty="0" smtClean="0"/>
              <a:t>To obtain an in focus image:</a:t>
            </a:r>
          </a:p>
          <a:p>
            <a:r>
              <a:rPr lang="it-IT" sz="2400" b="1" dirty="0" smtClean="0"/>
              <a:t>Reduce the camera’s aperture </a:t>
            </a:r>
            <a:r>
              <a:rPr lang="it-IT" sz="2400" dirty="0" smtClean="0"/>
              <a:t>to a point, called </a:t>
            </a:r>
            <a:r>
              <a:rPr lang="it-IT" sz="2400" i="1" dirty="0" smtClean="0"/>
              <a:t>pinhole</a:t>
            </a:r>
            <a:r>
              <a:rPr lang="it-IT" sz="2400" dirty="0" smtClean="0"/>
              <a:t>. This means that only one ray from any given point can enter the camera, and create a one-to-one correspondence between visible points, rays, and image points,</a:t>
            </a:r>
          </a:p>
          <a:p>
            <a:r>
              <a:rPr lang="it-IT" sz="2400" b="1" dirty="0" smtClean="0"/>
              <a:t>Introduce an optical system </a:t>
            </a:r>
            <a:r>
              <a:rPr lang="it-IT" sz="2400" dirty="0" smtClean="0"/>
              <a:t>composed by </a:t>
            </a:r>
            <a:r>
              <a:rPr lang="it-IT" sz="2400" i="1" dirty="0" smtClean="0"/>
              <a:t>lenses</a:t>
            </a:r>
            <a:r>
              <a:rPr lang="it-IT" sz="2400" dirty="0" smtClean="0"/>
              <a:t>, </a:t>
            </a:r>
            <a:r>
              <a:rPr lang="it-IT" sz="2400" i="1" dirty="0" smtClean="0"/>
              <a:t>apertures</a:t>
            </a:r>
            <a:r>
              <a:rPr lang="it-IT" sz="2400" dirty="0" smtClean="0"/>
              <a:t>, and other elemets explicitly designed to make all rays coming from the same 3-D point converge ono a single image point.</a:t>
            </a:r>
            <a:endParaRPr lang="it-IT" sz="2400" dirty="0"/>
          </a:p>
        </p:txBody>
      </p:sp>
      <p:sp>
        <p:nvSpPr>
          <p:cNvPr id="5" name="TextBox 4"/>
          <p:cNvSpPr txBox="1"/>
          <p:nvPr/>
        </p:nvSpPr>
        <p:spPr>
          <a:xfrm>
            <a:off x="1470484" y="5517232"/>
            <a:ext cx="6203032" cy="830997"/>
          </a:xfrm>
          <a:prstGeom prst="rect">
            <a:avLst/>
          </a:prstGeom>
          <a:noFill/>
        </p:spPr>
        <p:txBody>
          <a:bodyPr wrap="square" rtlCol="0">
            <a:spAutoFit/>
          </a:bodyPr>
          <a:lstStyle/>
          <a:p>
            <a:pPr algn="ctr"/>
            <a:r>
              <a:rPr lang="it-IT" sz="2400" b="1" dirty="0" smtClean="0"/>
              <a:t>Exposure time: </a:t>
            </a:r>
            <a:r>
              <a:rPr lang="it-IT" sz="2400" dirty="0" smtClean="0"/>
              <a:t>how long the image plane is allowed to receive light</a:t>
            </a:r>
            <a:endParaRPr lang="it-IT" sz="2400" dirty="0"/>
          </a:p>
        </p:txBody>
      </p:sp>
      <p:sp>
        <p:nvSpPr>
          <p:cNvPr id="6" name="Down Arrow 5"/>
          <p:cNvSpPr/>
          <p:nvPr/>
        </p:nvSpPr>
        <p:spPr>
          <a:xfrm>
            <a:off x="3995936" y="4869160"/>
            <a:ext cx="864096"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0927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Optical process</a:t>
            </a:r>
            <a:endParaRPr lang="it-IT" dirty="0"/>
          </a:p>
        </p:txBody>
      </p:sp>
      <p:sp>
        <p:nvSpPr>
          <p:cNvPr id="3" name="Content Placeholder 2"/>
          <p:cNvSpPr>
            <a:spLocks noGrp="1"/>
          </p:cNvSpPr>
          <p:nvPr>
            <p:ph idx="1"/>
          </p:nvPr>
        </p:nvSpPr>
        <p:spPr/>
        <p:txBody>
          <a:bodyPr/>
          <a:lstStyle/>
          <a:p>
            <a:endParaRPr lang="it-IT"/>
          </a:p>
        </p:txBody>
      </p:sp>
      <p:pic>
        <p:nvPicPr>
          <p:cNvPr id="4" name="Picture 3"/>
          <p:cNvPicPr>
            <a:picLocks noChangeAspect="1"/>
          </p:cNvPicPr>
          <p:nvPr/>
        </p:nvPicPr>
        <p:blipFill>
          <a:blip r:embed="rId2"/>
          <a:stretch>
            <a:fillRect/>
          </a:stretch>
        </p:blipFill>
        <p:spPr>
          <a:xfrm>
            <a:off x="534811" y="1700808"/>
            <a:ext cx="8151989" cy="4464496"/>
          </a:xfrm>
          <a:prstGeom prst="rect">
            <a:avLst/>
          </a:prstGeom>
        </p:spPr>
      </p:pic>
    </p:spTree>
    <p:extLst>
      <p:ext uri="{BB962C8B-B14F-4D97-AF65-F5344CB8AC3E}">
        <p14:creationId xmlns:p14="http://schemas.microsoft.com/office/powerpoint/2010/main" val="350858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Thin lenses</a:t>
            </a:r>
            <a:endParaRPr lang="it-IT" dirty="0"/>
          </a:p>
        </p:txBody>
      </p:sp>
      <p:pic>
        <p:nvPicPr>
          <p:cNvPr id="4" name="Picture 3"/>
          <p:cNvPicPr>
            <a:picLocks noChangeAspect="1"/>
          </p:cNvPicPr>
          <p:nvPr/>
        </p:nvPicPr>
        <p:blipFill>
          <a:blip r:embed="rId2"/>
          <a:stretch>
            <a:fillRect/>
          </a:stretch>
        </p:blipFill>
        <p:spPr>
          <a:xfrm>
            <a:off x="5021937" y="1124744"/>
            <a:ext cx="3648075" cy="3248025"/>
          </a:xfrm>
          <a:prstGeom prst="rect">
            <a:avLst/>
          </a:prstGeom>
        </p:spPr>
      </p:pic>
      <p:pic>
        <p:nvPicPr>
          <p:cNvPr id="5" name="Picture 4"/>
          <p:cNvPicPr>
            <a:picLocks noChangeAspect="1"/>
          </p:cNvPicPr>
          <p:nvPr/>
        </p:nvPicPr>
        <p:blipFill>
          <a:blip r:embed="rId3"/>
          <a:stretch>
            <a:fillRect/>
          </a:stretch>
        </p:blipFill>
        <p:spPr>
          <a:xfrm>
            <a:off x="738788" y="1268760"/>
            <a:ext cx="3648075" cy="2781300"/>
          </a:xfrm>
          <a:prstGeom prst="rect">
            <a:avLst/>
          </a:prstGeom>
        </p:spPr>
      </p:pic>
      <p:sp>
        <p:nvSpPr>
          <p:cNvPr id="6" name="CasellaDiTesto 3"/>
          <p:cNvSpPr txBox="1"/>
          <p:nvPr/>
        </p:nvSpPr>
        <p:spPr>
          <a:xfrm>
            <a:off x="6588224" y="960983"/>
            <a:ext cx="2664296" cy="307777"/>
          </a:xfrm>
          <a:prstGeom prst="rect">
            <a:avLst/>
          </a:prstGeom>
          <a:noFill/>
        </p:spPr>
        <p:txBody>
          <a:bodyPr wrap="square" rtlCol="0">
            <a:spAutoFit/>
          </a:bodyPr>
          <a:lstStyle/>
          <a:p>
            <a:pPr algn="ctr"/>
            <a:r>
              <a:rPr lang="it-IT" sz="1400" b="1" dirty="0" smtClean="0"/>
              <a:t>Image Credits</a:t>
            </a:r>
            <a:r>
              <a:rPr lang="it-IT" sz="1400" dirty="0" smtClean="0"/>
              <a:t>: </a:t>
            </a:r>
            <a:r>
              <a:rPr lang="it-IT" sz="1400" dirty="0" smtClean="0"/>
              <a:t>Trucco-Verri 97</a:t>
            </a:r>
            <a:endParaRPr lang="en-US" sz="1400" dirty="0"/>
          </a:p>
        </p:txBody>
      </p:sp>
      <p:sp>
        <p:nvSpPr>
          <p:cNvPr id="7" name="TextBox 6"/>
          <p:cNvSpPr txBox="1"/>
          <p:nvPr/>
        </p:nvSpPr>
        <p:spPr>
          <a:xfrm>
            <a:off x="457200" y="4797152"/>
            <a:ext cx="8003232" cy="1477328"/>
          </a:xfrm>
          <a:prstGeom prst="rect">
            <a:avLst/>
          </a:prstGeom>
          <a:noFill/>
        </p:spPr>
        <p:txBody>
          <a:bodyPr wrap="square" rtlCol="0">
            <a:spAutoFit/>
          </a:bodyPr>
          <a:lstStyle/>
          <a:p>
            <a:r>
              <a:rPr lang="it-IT" b="1" dirty="0" smtClean="0"/>
              <a:t>Elements</a:t>
            </a:r>
            <a:r>
              <a:rPr lang="it-IT" dirty="0" smtClean="0"/>
              <a:t>:</a:t>
            </a:r>
          </a:p>
          <a:p>
            <a:pPr marL="285750" indent="-285750">
              <a:buFontTx/>
              <a:buChar char="-"/>
            </a:pPr>
            <a:r>
              <a:rPr lang="it-IT" dirty="0" smtClean="0"/>
              <a:t>Optical axis,</a:t>
            </a:r>
          </a:p>
          <a:p>
            <a:pPr marL="285750" indent="-285750">
              <a:buFontTx/>
              <a:buChar char="-"/>
            </a:pPr>
            <a:r>
              <a:rPr lang="it-IT" dirty="0" smtClean="0"/>
              <a:t>Lens center </a:t>
            </a:r>
            <a:r>
              <a:rPr lang="it-IT" b="1" dirty="0" smtClean="0"/>
              <a:t>O</a:t>
            </a:r>
            <a:r>
              <a:rPr lang="it-IT" dirty="0" smtClean="0"/>
              <a:t>,</a:t>
            </a:r>
          </a:p>
          <a:p>
            <a:pPr marL="285750" indent="-285750">
              <a:buFontTx/>
              <a:buChar char="-"/>
            </a:pPr>
            <a:r>
              <a:rPr lang="it-IT" dirty="0" smtClean="0"/>
              <a:t>Left and right focus </a:t>
            </a:r>
            <a:r>
              <a:rPr lang="it-IT" i="1" dirty="0" smtClean="0">
                <a:latin typeface="Times New Roman" panose="02020603050405020304" pitchFamily="18" charset="0"/>
                <a:cs typeface="Times New Roman" panose="02020603050405020304" pitchFamily="18" charset="0"/>
              </a:rPr>
              <a:t>F</a:t>
            </a:r>
            <a:r>
              <a:rPr lang="it-IT" i="1" baseline="-25000" dirty="0" smtClean="0">
                <a:latin typeface="Times New Roman" panose="02020603050405020304" pitchFamily="18" charset="0"/>
                <a:cs typeface="Times New Roman" panose="02020603050405020304" pitchFamily="18" charset="0"/>
              </a:rPr>
              <a:t>l</a:t>
            </a:r>
            <a:r>
              <a:rPr lang="it-IT" dirty="0" smtClean="0">
                <a:latin typeface="Times New Roman" panose="02020603050405020304" pitchFamily="18" charset="0"/>
                <a:cs typeface="Times New Roman" panose="02020603050405020304" pitchFamily="18" charset="0"/>
              </a:rPr>
              <a:t>, </a:t>
            </a:r>
            <a:r>
              <a:rPr lang="it-IT" i="1" dirty="0" smtClean="0">
                <a:latin typeface="Times New Roman" panose="02020603050405020304" pitchFamily="18" charset="0"/>
                <a:cs typeface="Times New Roman" panose="02020603050405020304" pitchFamily="18" charset="0"/>
              </a:rPr>
              <a:t>F</a:t>
            </a:r>
            <a:r>
              <a:rPr lang="it-IT" i="1" baseline="-25000" dirty="0" smtClean="0">
                <a:latin typeface="Times New Roman" panose="02020603050405020304" pitchFamily="18" charset="0"/>
                <a:cs typeface="Times New Roman" panose="02020603050405020304" pitchFamily="18" charset="0"/>
              </a:rPr>
              <a:t>r </a:t>
            </a:r>
            <a:r>
              <a:rPr lang="it-IT" dirty="0" smtClean="0">
                <a:cs typeface="Times New Roman" panose="02020603050405020304" pitchFamily="18" charset="0"/>
              </a:rPr>
              <a:t>placed on the opposite side of the lens, at the same distance</a:t>
            </a:r>
            <a:r>
              <a:rPr lang="it-IT" i="1" dirty="0" smtClean="0">
                <a:latin typeface="Times New Roman" panose="02020603050405020304" pitchFamily="18" charset="0"/>
                <a:cs typeface="Times New Roman" panose="02020603050405020304" pitchFamily="18" charset="0"/>
              </a:rPr>
              <a:t> f </a:t>
            </a:r>
            <a:r>
              <a:rPr lang="it-IT" dirty="0" smtClean="0">
                <a:cs typeface="Times New Roman" panose="02020603050405020304" pitchFamily="18" charset="0"/>
              </a:rPr>
              <a:t>from the center </a:t>
            </a:r>
            <a:r>
              <a:rPr lang="it-IT" b="1" dirty="0" smtClean="0">
                <a:cs typeface="Times New Roman" panose="02020603050405020304" pitchFamily="18" charset="0"/>
              </a:rPr>
              <a:t>O</a:t>
            </a:r>
            <a:r>
              <a:rPr lang="it-IT" dirty="0" smtClean="0">
                <a:cs typeface="Times New Roman" panose="02020603050405020304" pitchFamily="18" charset="0"/>
              </a:rPr>
              <a:t> called </a:t>
            </a:r>
            <a:r>
              <a:rPr lang="it-IT" i="1" dirty="0" smtClean="0">
                <a:cs typeface="Times New Roman" panose="02020603050405020304" pitchFamily="18" charset="0"/>
              </a:rPr>
              <a:t>focal length of the lens</a:t>
            </a:r>
          </a:p>
        </p:txBody>
      </p:sp>
    </p:spTree>
    <p:extLst>
      <p:ext uri="{BB962C8B-B14F-4D97-AF65-F5344CB8AC3E}">
        <p14:creationId xmlns:p14="http://schemas.microsoft.com/office/powerpoint/2010/main" val="124397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Thin lenses</a:t>
            </a:r>
            <a:endParaRPr lang="it-IT" dirty="0"/>
          </a:p>
        </p:txBody>
      </p:sp>
      <p:sp>
        <p:nvSpPr>
          <p:cNvPr id="3" name="Content Placeholder 2"/>
          <p:cNvSpPr>
            <a:spLocks noGrp="1"/>
          </p:cNvSpPr>
          <p:nvPr>
            <p:ph idx="1"/>
          </p:nvPr>
        </p:nvSpPr>
        <p:spPr>
          <a:xfrm>
            <a:off x="395536" y="4293096"/>
            <a:ext cx="8229600" cy="2404864"/>
          </a:xfrm>
        </p:spPr>
        <p:txBody>
          <a:bodyPr>
            <a:normAutofit lnSpcReduction="10000"/>
          </a:bodyPr>
          <a:lstStyle/>
          <a:p>
            <a:r>
              <a:rPr lang="it-IT" sz="2000" b="1" dirty="0" smtClean="0"/>
              <a:t>Basic properties</a:t>
            </a:r>
            <a:r>
              <a:rPr lang="it-IT" sz="2000" dirty="0" smtClean="0"/>
              <a:t>:</a:t>
            </a:r>
          </a:p>
          <a:p>
            <a:pPr lvl="1"/>
            <a:r>
              <a:rPr lang="it-IT" sz="2000" dirty="0" smtClean="0"/>
              <a:t>Any ray entering the lens parallel to the axis on one side goes through the focus on the other side,</a:t>
            </a:r>
          </a:p>
          <a:p>
            <a:pPr lvl="1"/>
            <a:r>
              <a:rPr lang="it-IT" sz="2000" dirty="0" smtClean="0"/>
              <a:t>Any ray entering the lens from the focus on one side emerges parallel to the axis on the other side,</a:t>
            </a:r>
          </a:p>
          <a:p>
            <a:pPr lvl="1"/>
            <a:r>
              <a:rPr lang="it-IT" sz="2000" dirty="0" smtClean="0"/>
              <a:t>The ray going through the lens center, </a:t>
            </a:r>
            <a:r>
              <a:rPr lang="it-IT" sz="2000" b="1" dirty="0" smtClean="0"/>
              <a:t>O</a:t>
            </a:r>
            <a:r>
              <a:rPr lang="it-IT" sz="2000" dirty="0" smtClean="0"/>
              <a:t>, namend the </a:t>
            </a:r>
            <a:r>
              <a:rPr lang="it-IT" sz="2000" i="1" dirty="0" smtClean="0"/>
              <a:t>principal ray</a:t>
            </a:r>
            <a:r>
              <a:rPr lang="it-IT" sz="2000" dirty="0" smtClean="0"/>
              <a:t>, goes through </a:t>
            </a:r>
            <a:r>
              <a:rPr lang="it-IT" sz="2000" b="1" dirty="0" smtClean="0"/>
              <a:t>p</a:t>
            </a:r>
            <a:r>
              <a:rPr lang="it-IT" sz="2000" dirty="0" smtClean="0"/>
              <a:t> undeflected</a:t>
            </a:r>
            <a:endParaRPr lang="it-IT" sz="2000" dirty="0"/>
          </a:p>
        </p:txBody>
      </p:sp>
      <p:pic>
        <p:nvPicPr>
          <p:cNvPr id="4" name="Picture 3"/>
          <p:cNvPicPr>
            <a:picLocks noChangeAspect="1"/>
          </p:cNvPicPr>
          <p:nvPr/>
        </p:nvPicPr>
        <p:blipFill>
          <a:blip r:embed="rId2"/>
          <a:stretch>
            <a:fillRect/>
          </a:stretch>
        </p:blipFill>
        <p:spPr>
          <a:xfrm>
            <a:off x="5021937" y="1124744"/>
            <a:ext cx="3648075" cy="3248025"/>
          </a:xfrm>
          <a:prstGeom prst="rect">
            <a:avLst/>
          </a:prstGeom>
        </p:spPr>
      </p:pic>
      <p:pic>
        <p:nvPicPr>
          <p:cNvPr id="5" name="Picture 4"/>
          <p:cNvPicPr>
            <a:picLocks noChangeAspect="1"/>
          </p:cNvPicPr>
          <p:nvPr/>
        </p:nvPicPr>
        <p:blipFill>
          <a:blip r:embed="rId3"/>
          <a:stretch>
            <a:fillRect/>
          </a:stretch>
        </p:blipFill>
        <p:spPr>
          <a:xfrm>
            <a:off x="738788" y="1268760"/>
            <a:ext cx="3648075" cy="2781300"/>
          </a:xfrm>
          <a:prstGeom prst="rect">
            <a:avLst/>
          </a:prstGeom>
        </p:spPr>
      </p:pic>
      <p:sp>
        <p:nvSpPr>
          <p:cNvPr id="6" name="CasellaDiTesto 3"/>
          <p:cNvSpPr txBox="1"/>
          <p:nvPr/>
        </p:nvSpPr>
        <p:spPr>
          <a:xfrm>
            <a:off x="6588224" y="960983"/>
            <a:ext cx="2664296" cy="307777"/>
          </a:xfrm>
          <a:prstGeom prst="rect">
            <a:avLst/>
          </a:prstGeom>
          <a:noFill/>
        </p:spPr>
        <p:txBody>
          <a:bodyPr wrap="square" rtlCol="0">
            <a:spAutoFit/>
          </a:bodyPr>
          <a:lstStyle/>
          <a:p>
            <a:pPr algn="ctr"/>
            <a:r>
              <a:rPr lang="it-IT" sz="1400" b="1" dirty="0" smtClean="0"/>
              <a:t>Image Credits</a:t>
            </a:r>
            <a:r>
              <a:rPr lang="it-IT" sz="1400" dirty="0" smtClean="0"/>
              <a:t>: </a:t>
            </a:r>
            <a:r>
              <a:rPr lang="it-IT" sz="1400" dirty="0" smtClean="0"/>
              <a:t>Trucco-Verri 97</a:t>
            </a:r>
            <a:endParaRPr lang="en-US" sz="1400" dirty="0"/>
          </a:p>
        </p:txBody>
      </p:sp>
    </p:spTree>
    <p:extLst>
      <p:ext uri="{BB962C8B-B14F-4D97-AF65-F5344CB8AC3E}">
        <p14:creationId xmlns:p14="http://schemas.microsoft.com/office/powerpoint/2010/main" val="2863893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Thin lenses</a:t>
            </a:r>
            <a:endParaRPr lang="it-IT" dirty="0"/>
          </a:p>
        </p:txBody>
      </p:sp>
      <p:sp>
        <p:nvSpPr>
          <p:cNvPr id="3" name="Content Placeholder 2"/>
          <p:cNvSpPr>
            <a:spLocks noGrp="1"/>
          </p:cNvSpPr>
          <p:nvPr>
            <p:ph idx="1"/>
          </p:nvPr>
        </p:nvSpPr>
        <p:spPr>
          <a:xfrm>
            <a:off x="457200" y="1600201"/>
            <a:ext cx="8229600" cy="676672"/>
          </a:xfrm>
        </p:spPr>
        <p:txBody>
          <a:bodyPr>
            <a:normAutofit/>
          </a:bodyPr>
          <a:lstStyle/>
          <a:p>
            <a:pPr marL="0" indent="0">
              <a:buNone/>
            </a:pPr>
            <a:r>
              <a:rPr lang="it-IT" sz="2800" b="1" dirty="0" smtClean="0"/>
              <a:t>Fundamental equation of Thin Lenses:</a:t>
            </a:r>
            <a:endParaRPr lang="it-IT" sz="2800" b="1" dirty="0"/>
          </a:p>
        </p:txBody>
      </p:sp>
      <p:pic>
        <p:nvPicPr>
          <p:cNvPr id="4" name="Picture 3"/>
          <p:cNvPicPr>
            <a:picLocks noChangeAspect="1"/>
          </p:cNvPicPr>
          <p:nvPr/>
        </p:nvPicPr>
        <p:blipFill>
          <a:blip r:embed="rId2"/>
          <a:stretch>
            <a:fillRect/>
          </a:stretch>
        </p:blipFill>
        <p:spPr>
          <a:xfrm>
            <a:off x="3419872" y="2238402"/>
            <a:ext cx="1659184" cy="1008112"/>
          </a:xfrm>
          <a:prstGeom prst="rect">
            <a:avLst/>
          </a:prstGeom>
        </p:spPr>
      </p:pic>
      <p:pic>
        <p:nvPicPr>
          <p:cNvPr id="5" name="Picture 4"/>
          <p:cNvPicPr>
            <a:picLocks noChangeAspect="1"/>
          </p:cNvPicPr>
          <p:nvPr/>
        </p:nvPicPr>
        <p:blipFill>
          <a:blip r:embed="rId3"/>
          <a:stretch>
            <a:fillRect/>
          </a:stretch>
        </p:blipFill>
        <p:spPr>
          <a:xfrm>
            <a:off x="2195736" y="3140968"/>
            <a:ext cx="4392488" cy="3097116"/>
          </a:xfrm>
          <a:prstGeom prst="rect">
            <a:avLst/>
          </a:prstGeom>
        </p:spPr>
      </p:pic>
      <p:pic>
        <p:nvPicPr>
          <p:cNvPr id="6" name="Picture 5"/>
          <p:cNvPicPr>
            <a:picLocks noChangeAspect="1"/>
          </p:cNvPicPr>
          <p:nvPr/>
        </p:nvPicPr>
        <p:blipFill>
          <a:blip r:embed="rId4"/>
          <a:stretch>
            <a:fillRect/>
          </a:stretch>
        </p:blipFill>
        <p:spPr>
          <a:xfrm>
            <a:off x="6156176" y="2322398"/>
            <a:ext cx="1123950" cy="504825"/>
          </a:xfrm>
          <a:prstGeom prst="rect">
            <a:avLst/>
          </a:prstGeom>
        </p:spPr>
      </p:pic>
      <p:pic>
        <p:nvPicPr>
          <p:cNvPr id="7" name="Picture 6"/>
          <p:cNvPicPr>
            <a:picLocks noChangeAspect="1"/>
          </p:cNvPicPr>
          <p:nvPr/>
        </p:nvPicPr>
        <p:blipFill>
          <a:blip r:embed="rId5"/>
          <a:stretch>
            <a:fillRect/>
          </a:stretch>
        </p:blipFill>
        <p:spPr>
          <a:xfrm>
            <a:off x="6213326" y="2918273"/>
            <a:ext cx="1009650" cy="428625"/>
          </a:xfrm>
          <a:prstGeom prst="rect">
            <a:avLst/>
          </a:prstGeom>
        </p:spPr>
      </p:pic>
    </p:spTree>
    <p:extLst>
      <p:ext uri="{BB962C8B-B14F-4D97-AF65-F5344CB8AC3E}">
        <p14:creationId xmlns:p14="http://schemas.microsoft.com/office/powerpoint/2010/main" val="104241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 focus point</a:t>
            </a:r>
            <a:endParaRPr lang="it-IT" dirty="0"/>
          </a:p>
        </p:txBody>
      </p:sp>
      <p:sp>
        <p:nvSpPr>
          <p:cNvPr id="3" name="Content Placeholder 2"/>
          <p:cNvSpPr>
            <a:spLocks noGrp="1"/>
          </p:cNvSpPr>
          <p:nvPr>
            <p:ph idx="1"/>
          </p:nvPr>
        </p:nvSpPr>
        <p:spPr/>
        <p:txBody>
          <a:bodyPr>
            <a:normAutofit/>
          </a:bodyPr>
          <a:lstStyle/>
          <a:p>
            <a:r>
              <a:rPr lang="it-IT" sz="2400" dirty="0" smtClean="0"/>
              <a:t>The principal ray generates the image point </a:t>
            </a:r>
            <a:r>
              <a:rPr lang="it-IT" sz="2400" b="1" dirty="0" smtClean="0"/>
              <a:t>p </a:t>
            </a:r>
            <a:r>
              <a:rPr lang="it-IT" sz="2400" dirty="0" smtClean="0"/>
              <a:t>on the image plane, the other rays coming from </a:t>
            </a:r>
            <a:r>
              <a:rPr lang="it-IT" sz="2400" b="1" dirty="0" smtClean="0"/>
              <a:t>P</a:t>
            </a:r>
            <a:r>
              <a:rPr lang="it-IT" sz="2400" dirty="0" smtClean="0"/>
              <a:t> that enter the lens improve the light intesity of </a:t>
            </a:r>
            <a:r>
              <a:rPr lang="it-IT" sz="2400" b="1" dirty="0" smtClean="0"/>
              <a:t>p</a:t>
            </a:r>
            <a:r>
              <a:rPr lang="it-IT" sz="2400" dirty="0" smtClean="0"/>
              <a:t>.</a:t>
            </a:r>
          </a:p>
          <a:p>
            <a:r>
              <a:rPr lang="it-IT" sz="2400" dirty="0" smtClean="0"/>
              <a:t>The point is in focus at the distance from the lens identified by the thin lens equation, if the image plane is far from this distance the point is not in focus </a:t>
            </a:r>
            <a:r>
              <a:rPr lang="it-IT" sz="2400" dirty="0" smtClean="0">
                <a:sym typeface="Wingdings" panose="05000000000000000000" pitchFamily="2" charset="2"/>
              </a:rPr>
              <a:t> </a:t>
            </a:r>
            <a:r>
              <a:rPr lang="it-IT" sz="2400" i="1" dirty="0" smtClean="0">
                <a:sym typeface="Wingdings" panose="05000000000000000000" pitchFamily="2" charset="2"/>
              </a:rPr>
              <a:t>circle of confusion</a:t>
            </a:r>
          </a:p>
          <a:p>
            <a:r>
              <a:rPr lang="it-IT" sz="2400" dirty="0" smtClean="0">
                <a:sym typeface="Wingdings" panose="05000000000000000000" pitchFamily="2" charset="2"/>
              </a:rPr>
              <a:t>If the diameter of the circle of confusion is less than the dimension of image cells the point is in focus.</a:t>
            </a:r>
            <a:endParaRPr lang="it-IT" sz="2400" dirty="0"/>
          </a:p>
        </p:txBody>
      </p:sp>
    </p:spTree>
    <p:extLst>
      <p:ext uri="{BB962C8B-B14F-4D97-AF65-F5344CB8AC3E}">
        <p14:creationId xmlns:p14="http://schemas.microsoft.com/office/powerpoint/2010/main" val="181893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Basic Radiometry</a:t>
            </a:r>
            <a:endParaRPr lang="it-IT" dirty="0"/>
          </a:p>
        </p:txBody>
      </p:sp>
      <p:sp>
        <p:nvSpPr>
          <p:cNvPr id="3" name="Content Placeholder 2"/>
          <p:cNvSpPr>
            <a:spLocks noGrp="1"/>
          </p:cNvSpPr>
          <p:nvPr>
            <p:ph idx="1"/>
          </p:nvPr>
        </p:nvSpPr>
        <p:spPr>
          <a:xfrm>
            <a:off x="611560" y="5229200"/>
            <a:ext cx="8229600" cy="1252736"/>
          </a:xfrm>
        </p:spPr>
        <p:txBody>
          <a:bodyPr>
            <a:normAutofit/>
          </a:bodyPr>
          <a:lstStyle/>
          <a:p>
            <a:pPr marL="0" indent="0">
              <a:buNone/>
            </a:pPr>
            <a:r>
              <a:rPr lang="it-IT" sz="2400" b="1" dirty="0" smtClean="0"/>
              <a:t>Radiometry</a:t>
            </a:r>
            <a:r>
              <a:rPr lang="it-IT" sz="2400" dirty="0" smtClean="0"/>
              <a:t>: is the part of image formation concerned with the relation among the amount of light energy emitted from the light sources, reflected from surfaces, and registered by sensors</a:t>
            </a:r>
          </a:p>
        </p:txBody>
      </p:sp>
      <p:pic>
        <p:nvPicPr>
          <p:cNvPr id="4" name="Picture 3"/>
          <p:cNvPicPr>
            <a:picLocks noChangeAspect="1"/>
          </p:cNvPicPr>
          <p:nvPr/>
        </p:nvPicPr>
        <p:blipFill>
          <a:blip r:embed="rId2"/>
          <a:stretch>
            <a:fillRect/>
          </a:stretch>
        </p:blipFill>
        <p:spPr>
          <a:xfrm>
            <a:off x="2123728" y="1417638"/>
            <a:ext cx="4347765" cy="3336958"/>
          </a:xfrm>
          <a:prstGeom prst="rect">
            <a:avLst/>
          </a:prstGeom>
        </p:spPr>
      </p:pic>
      <p:sp>
        <p:nvSpPr>
          <p:cNvPr id="5" name="CasellaDiTesto 3"/>
          <p:cNvSpPr txBox="1"/>
          <p:nvPr/>
        </p:nvSpPr>
        <p:spPr>
          <a:xfrm>
            <a:off x="6471493" y="3933056"/>
            <a:ext cx="2664296" cy="307777"/>
          </a:xfrm>
          <a:prstGeom prst="rect">
            <a:avLst/>
          </a:prstGeom>
          <a:noFill/>
        </p:spPr>
        <p:txBody>
          <a:bodyPr wrap="square" rtlCol="0">
            <a:spAutoFit/>
          </a:bodyPr>
          <a:lstStyle/>
          <a:p>
            <a:pPr algn="ctr"/>
            <a:r>
              <a:rPr lang="it-IT" sz="1400" b="1" dirty="0" smtClean="0"/>
              <a:t>Image Credits</a:t>
            </a:r>
            <a:r>
              <a:rPr lang="it-IT" sz="1400" dirty="0" smtClean="0"/>
              <a:t>: </a:t>
            </a:r>
            <a:r>
              <a:rPr lang="it-IT" sz="1400" dirty="0" smtClean="0"/>
              <a:t>Trucco-Verri 97</a:t>
            </a:r>
            <a:endParaRPr lang="en-US" sz="1400" dirty="0"/>
          </a:p>
        </p:txBody>
      </p:sp>
    </p:spTree>
    <p:extLst>
      <p:ext uri="{BB962C8B-B14F-4D97-AF65-F5344CB8AC3E}">
        <p14:creationId xmlns:p14="http://schemas.microsoft.com/office/powerpoint/2010/main" val="403961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Basic Radiometry</a:t>
            </a:r>
            <a:endParaRPr lang="it-IT" dirty="0"/>
          </a:p>
        </p:txBody>
      </p:sp>
      <p:sp>
        <p:nvSpPr>
          <p:cNvPr id="3" name="Content Placeholder 2"/>
          <p:cNvSpPr>
            <a:spLocks noGrp="1"/>
          </p:cNvSpPr>
          <p:nvPr>
            <p:ph idx="1"/>
          </p:nvPr>
        </p:nvSpPr>
        <p:spPr>
          <a:xfrm>
            <a:off x="539552" y="4653136"/>
            <a:ext cx="8229600" cy="1914764"/>
          </a:xfrm>
        </p:spPr>
        <p:txBody>
          <a:bodyPr>
            <a:normAutofit lnSpcReduction="10000"/>
          </a:bodyPr>
          <a:lstStyle/>
          <a:p>
            <a:pPr marL="0" indent="0">
              <a:buNone/>
            </a:pPr>
            <a:r>
              <a:rPr lang="it-IT" sz="2400" b="1" dirty="0" smtClean="0"/>
              <a:t>Two objectives</a:t>
            </a:r>
            <a:r>
              <a:rPr lang="it-IT" sz="2400" dirty="0" smtClean="0"/>
              <a:t>:</a:t>
            </a:r>
          </a:p>
          <a:p>
            <a:pPr marL="457200" indent="-457200">
              <a:buFont typeface="+mj-lt"/>
              <a:buAutoNum type="arabicPeriod"/>
            </a:pPr>
            <a:r>
              <a:rPr lang="it-IT" sz="2400" dirty="0" smtClean="0"/>
              <a:t>Modelling how much of the illuminating light is reflected by object surfaces,</a:t>
            </a:r>
          </a:p>
          <a:p>
            <a:pPr marL="457200" indent="-457200">
              <a:buFont typeface="+mj-lt"/>
              <a:buAutoNum type="arabicPeriod"/>
            </a:pPr>
            <a:r>
              <a:rPr lang="it-IT" sz="2400" dirty="0" smtClean="0"/>
              <a:t>Modelling how much of the reflected light actually reach the image plane of the camera.</a:t>
            </a:r>
          </a:p>
        </p:txBody>
      </p:sp>
      <p:pic>
        <p:nvPicPr>
          <p:cNvPr id="4" name="Picture 3"/>
          <p:cNvPicPr>
            <a:picLocks noChangeAspect="1"/>
          </p:cNvPicPr>
          <p:nvPr/>
        </p:nvPicPr>
        <p:blipFill>
          <a:blip r:embed="rId2"/>
          <a:stretch>
            <a:fillRect/>
          </a:stretch>
        </p:blipFill>
        <p:spPr>
          <a:xfrm>
            <a:off x="2123728" y="1417638"/>
            <a:ext cx="4347765" cy="3336958"/>
          </a:xfrm>
          <a:prstGeom prst="rect">
            <a:avLst/>
          </a:prstGeom>
        </p:spPr>
      </p:pic>
      <p:sp>
        <p:nvSpPr>
          <p:cNvPr id="5" name="CasellaDiTesto 3"/>
          <p:cNvSpPr txBox="1"/>
          <p:nvPr/>
        </p:nvSpPr>
        <p:spPr>
          <a:xfrm>
            <a:off x="6471493" y="3933056"/>
            <a:ext cx="2664296" cy="307777"/>
          </a:xfrm>
          <a:prstGeom prst="rect">
            <a:avLst/>
          </a:prstGeom>
          <a:noFill/>
        </p:spPr>
        <p:txBody>
          <a:bodyPr wrap="square" rtlCol="0">
            <a:spAutoFit/>
          </a:bodyPr>
          <a:lstStyle/>
          <a:p>
            <a:pPr algn="ctr"/>
            <a:r>
              <a:rPr lang="it-IT" sz="1400" b="1" dirty="0" smtClean="0"/>
              <a:t>Image Credits</a:t>
            </a:r>
            <a:r>
              <a:rPr lang="it-IT" sz="1400" dirty="0" smtClean="0"/>
              <a:t>: </a:t>
            </a:r>
            <a:r>
              <a:rPr lang="it-IT" sz="1400" dirty="0" smtClean="0"/>
              <a:t>Trucco-Verri 97</a:t>
            </a:r>
            <a:endParaRPr lang="en-US" sz="1400" dirty="0"/>
          </a:p>
        </p:txBody>
      </p:sp>
    </p:spTree>
    <p:extLst>
      <p:ext uri="{BB962C8B-B14F-4D97-AF65-F5344CB8AC3E}">
        <p14:creationId xmlns:p14="http://schemas.microsoft.com/office/powerpoint/2010/main" val="2834011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Basic Radiometry</a:t>
            </a:r>
            <a:endParaRPr lang="it-IT" dirty="0"/>
          </a:p>
        </p:txBody>
      </p:sp>
      <p:sp>
        <p:nvSpPr>
          <p:cNvPr id="3" name="Content Placeholder 2"/>
          <p:cNvSpPr>
            <a:spLocks noGrp="1"/>
          </p:cNvSpPr>
          <p:nvPr>
            <p:ph idx="1"/>
          </p:nvPr>
        </p:nvSpPr>
        <p:spPr/>
        <p:txBody>
          <a:bodyPr/>
          <a:lstStyle/>
          <a:p>
            <a:pPr marL="0" indent="0">
              <a:buNone/>
            </a:pPr>
            <a:r>
              <a:rPr lang="it-IT" sz="2400" b="1" dirty="0" smtClean="0"/>
              <a:t>Lambertian model</a:t>
            </a:r>
            <a:r>
              <a:rPr lang="it-IT" sz="2400" dirty="0" smtClean="0"/>
              <a:t>:</a:t>
            </a:r>
          </a:p>
          <a:p>
            <a:pPr lvl="1"/>
            <a:r>
              <a:rPr lang="it-IT" sz="2400" dirty="0" smtClean="0"/>
              <a:t>It assumes that each surface point appears equally bright from all viewing directions,</a:t>
            </a:r>
          </a:p>
          <a:p>
            <a:pPr lvl="1"/>
            <a:r>
              <a:rPr lang="it-IT" sz="2400" dirty="0" smtClean="0"/>
              <a:t>This is coherent with non specular surfaces (i.e., varius materials like wood, paper, etc.). </a:t>
            </a:r>
            <a:endParaRPr lang="it-IT" sz="2400" dirty="0"/>
          </a:p>
        </p:txBody>
      </p:sp>
      <p:pic>
        <p:nvPicPr>
          <p:cNvPr id="4" name="Picture 3"/>
          <p:cNvPicPr>
            <a:picLocks noChangeAspect="1"/>
          </p:cNvPicPr>
          <p:nvPr/>
        </p:nvPicPr>
        <p:blipFill>
          <a:blip r:embed="rId2"/>
          <a:stretch>
            <a:fillRect/>
          </a:stretch>
        </p:blipFill>
        <p:spPr>
          <a:xfrm>
            <a:off x="3131840" y="3877779"/>
            <a:ext cx="3406933" cy="1224136"/>
          </a:xfrm>
          <a:prstGeom prst="rect">
            <a:avLst/>
          </a:prstGeom>
        </p:spPr>
      </p:pic>
      <p:sp>
        <p:nvSpPr>
          <p:cNvPr id="5" name="TextBox 4"/>
          <p:cNvSpPr txBox="1"/>
          <p:nvPr/>
        </p:nvSpPr>
        <p:spPr>
          <a:xfrm>
            <a:off x="457200" y="5589240"/>
            <a:ext cx="7931224" cy="646331"/>
          </a:xfrm>
          <a:prstGeom prst="rect">
            <a:avLst/>
          </a:prstGeom>
          <a:noFill/>
        </p:spPr>
        <p:txBody>
          <a:bodyPr wrap="square" rtlCol="0">
            <a:spAutoFit/>
          </a:bodyPr>
          <a:lstStyle/>
          <a:p>
            <a:r>
              <a:rPr lang="it-IT" b="1" dirty="0" smtClean="0"/>
              <a:t>I</a:t>
            </a:r>
            <a:r>
              <a:rPr lang="it-IT" dirty="0" smtClean="0"/>
              <a:t> is the incident light, </a:t>
            </a:r>
            <a:r>
              <a:rPr lang="it-IT" b="1" dirty="0" smtClean="0"/>
              <a:t>n</a:t>
            </a:r>
            <a:r>
              <a:rPr lang="it-IT" dirty="0" smtClean="0"/>
              <a:t> is the surface normal, and </a:t>
            </a:r>
            <a:r>
              <a:rPr lang="it-IT" i="1" dirty="0" smtClean="0">
                <a:sym typeface="Symbol" panose="05050102010706020507" pitchFamily="18" charset="2"/>
              </a:rPr>
              <a:t></a:t>
            </a:r>
            <a:r>
              <a:rPr lang="it-IT" dirty="0" smtClean="0">
                <a:sym typeface="Symbol" panose="05050102010706020507" pitchFamily="18" charset="2"/>
              </a:rPr>
              <a:t> is a positive constante called surface’s </a:t>
            </a:r>
            <a:r>
              <a:rPr lang="it-IT" i="1" dirty="0" smtClean="0">
                <a:sym typeface="Symbol" panose="05050102010706020507" pitchFamily="18" charset="2"/>
              </a:rPr>
              <a:t>albedo </a:t>
            </a:r>
            <a:r>
              <a:rPr lang="it-IT" dirty="0" smtClean="0">
                <a:sym typeface="Symbol" panose="05050102010706020507" pitchFamily="18" charset="2"/>
              </a:rPr>
              <a:t>depending by surface’s material.</a:t>
            </a:r>
            <a:r>
              <a:rPr lang="it-IT" dirty="0" smtClean="0"/>
              <a:t> </a:t>
            </a:r>
            <a:endParaRPr lang="it-IT" dirty="0"/>
          </a:p>
        </p:txBody>
      </p:sp>
    </p:spTree>
    <p:extLst>
      <p:ext uri="{BB962C8B-B14F-4D97-AF65-F5344CB8AC3E}">
        <p14:creationId xmlns:p14="http://schemas.microsoft.com/office/powerpoint/2010/main" val="791552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Image geometry</a:t>
            </a:r>
            <a:endParaRPr lang="en-US" dirty="0"/>
          </a:p>
        </p:txBody>
      </p:sp>
      <p:sp>
        <p:nvSpPr>
          <p:cNvPr id="3" name="Segnaposto contenuto 2"/>
          <p:cNvSpPr>
            <a:spLocks noGrp="1"/>
          </p:cNvSpPr>
          <p:nvPr>
            <p:ph idx="1"/>
          </p:nvPr>
        </p:nvSpPr>
        <p:spPr/>
        <p:txBody>
          <a:bodyPr>
            <a:normAutofit/>
          </a:bodyPr>
          <a:lstStyle/>
          <a:p>
            <a:r>
              <a:rPr lang="it-IT" sz="2400" dirty="0" smtClean="0"/>
              <a:t>The simplest geometric model for image acquisition is the </a:t>
            </a:r>
            <a:r>
              <a:rPr lang="it-IT" sz="2400" b="1" dirty="0" smtClean="0"/>
              <a:t>pinhole camera</a:t>
            </a:r>
          </a:p>
        </p:txBody>
      </p:sp>
      <p:pic>
        <p:nvPicPr>
          <p:cNvPr id="1026" name="Picture 2" descr="http://upload.wikimedia.org/wikipedia/commons/thumb/3/3b/Pinhole-camera.svg/2000px-Pinhole-camera.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1" y="2636912"/>
            <a:ext cx="4891743" cy="333528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611560" y="6124059"/>
            <a:ext cx="8208912" cy="369332"/>
          </a:xfrm>
          <a:prstGeom prst="rect">
            <a:avLst/>
          </a:prstGeom>
          <a:noFill/>
        </p:spPr>
        <p:txBody>
          <a:bodyPr wrap="square" rtlCol="0">
            <a:spAutoFit/>
          </a:bodyPr>
          <a:lstStyle/>
          <a:p>
            <a:pPr algn="ctr"/>
            <a:r>
              <a:rPr lang="it-IT" b="1" dirty="0" smtClean="0"/>
              <a:t>Image Credits</a:t>
            </a:r>
            <a:r>
              <a:rPr lang="it-IT" dirty="0" smtClean="0"/>
              <a:t>: </a:t>
            </a:r>
            <a:r>
              <a:rPr lang="it-IT" dirty="0"/>
              <a:t>Wikipedia http://en.wikipedia.org/wiki/Pinhole_camera</a:t>
            </a:r>
            <a:endParaRPr lang="en-US" dirty="0"/>
          </a:p>
        </p:txBody>
      </p:sp>
    </p:spTree>
    <p:extLst>
      <p:ext uri="{BB962C8B-B14F-4D97-AF65-F5344CB8AC3E}">
        <p14:creationId xmlns:p14="http://schemas.microsoft.com/office/powerpoint/2010/main" val="2728956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Path tracing</a:t>
            </a:r>
            <a:endParaRPr lang="it-IT" dirty="0"/>
          </a:p>
        </p:txBody>
      </p:sp>
      <p:sp>
        <p:nvSpPr>
          <p:cNvPr id="3" name="Content Placeholder 2"/>
          <p:cNvSpPr>
            <a:spLocks noGrp="1"/>
          </p:cNvSpPr>
          <p:nvPr>
            <p:ph idx="1"/>
          </p:nvPr>
        </p:nvSpPr>
        <p:spPr>
          <a:xfrm>
            <a:off x="457200" y="5517232"/>
            <a:ext cx="8229600" cy="316631"/>
          </a:xfrm>
        </p:spPr>
        <p:txBody>
          <a:bodyPr>
            <a:normAutofit fontScale="85000" lnSpcReduction="20000"/>
          </a:bodyPr>
          <a:lstStyle/>
          <a:p>
            <a:pPr marL="0" indent="0" algn="ctr">
              <a:buNone/>
            </a:pPr>
            <a:r>
              <a:rPr lang="it-IT" sz="2000" dirty="0">
                <a:hlinkClick r:id="rId2"/>
              </a:rPr>
              <a:t>https://www.youtube.com/watch?v=frLwRLS_ZR0</a:t>
            </a:r>
            <a:endParaRPr lang="it-IT" sz="2000" dirty="0"/>
          </a:p>
        </p:txBody>
      </p:sp>
      <p:pic>
        <p:nvPicPr>
          <p:cNvPr id="1028" name="Picture 4" descr="Disney Path Tra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72" y="1628800"/>
            <a:ext cx="8122501"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924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Image geometry</a:t>
            </a:r>
            <a:endParaRPr lang="en-US" dirty="0"/>
          </a:p>
        </p:txBody>
      </p:sp>
      <p:sp>
        <p:nvSpPr>
          <p:cNvPr id="3" name="Segnaposto contenuto 2"/>
          <p:cNvSpPr>
            <a:spLocks noGrp="1"/>
          </p:cNvSpPr>
          <p:nvPr>
            <p:ph idx="1"/>
          </p:nvPr>
        </p:nvSpPr>
        <p:spPr>
          <a:xfrm>
            <a:off x="457200" y="1600200"/>
            <a:ext cx="8435280" cy="4525963"/>
          </a:xfrm>
        </p:spPr>
        <p:txBody>
          <a:bodyPr>
            <a:normAutofit/>
          </a:bodyPr>
          <a:lstStyle/>
          <a:p>
            <a:r>
              <a:rPr lang="it-IT" sz="2400" dirty="0" smtClean="0"/>
              <a:t>It comes from the principle of </a:t>
            </a:r>
            <a:r>
              <a:rPr lang="it-IT" sz="2400" i="1" dirty="0" smtClean="0"/>
              <a:t>camera obscura </a:t>
            </a:r>
            <a:r>
              <a:rPr lang="it-IT" sz="2400" dirty="0" smtClean="0"/>
              <a:t>from renaissance</a:t>
            </a:r>
            <a:endParaRPr lang="en-US" sz="2400" dirty="0"/>
          </a:p>
        </p:txBody>
      </p:sp>
      <p:pic>
        <p:nvPicPr>
          <p:cNvPr id="2054" name="Picture 6" descr="http://www.arabeschi.it/uploads/intervista_benvenuti10.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5233" y="2029939"/>
            <a:ext cx="6559213" cy="3912039"/>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539552" y="6093296"/>
            <a:ext cx="7056784" cy="369332"/>
          </a:xfrm>
          <a:prstGeom prst="rect">
            <a:avLst/>
          </a:prstGeom>
          <a:noFill/>
        </p:spPr>
        <p:txBody>
          <a:bodyPr wrap="square" rtlCol="0">
            <a:spAutoFit/>
          </a:bodyPr>
          <a:lstStyle/>
          <a:p>
            <a:r>
              <a:rPr lang="it-IT" dirty="0" smtClean="0"/>
              <a:t>Image credits: </a:t>
            </a:r>
            <a:r>
              <a:rPr lang="it-IT" dirty="0"/>
              <a:t>http://www.arabeschi.it/</a:t>
            </a:r>
            <a:endParaRPr lang="en-US" dirty="0"/>
          </a:p>
        </p:txBody>
      </p:sp>
    </p:spTree>
    <p:extLst>
      <p:ext uri="{BB962C8B-B14F-4D97-AF65-F5344CB8AC3E}">
        <p14:creationId xmlns:p14="http://schemas.microsoft.com/office/powerpoint/2010/main" val="3246302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Image geometry</a:t>
            </a:r>
            <a:endParaRPr lang="en-US" dirty="0"/>
          </a:p>
        </p:txBody>
      </p:sp>
      <p:grpSp>
        <p:nvGrpSpPr>
          <p:cNvPr id="7" name="Group 6"/>
          <p:cNvGrpSpPr/>
          <p:nvPr/>
        </p:nvGrpSpPr>
        <p:grpSpPr>
          <a:xfrm>
            <a:off x="755576" y="1556792"/>
            <a:ext cx="7323336" cy="3943350"/>
            <a:chOff x="849064" y="1844824"/>
            <a:chExt cx="7323336" cy="3943350"/>
          </a:xfrm>
        </p:grpSpPr>
        <p:pic>
          <p:nvPicPr>
            <p:cNvPr id="3" name="Picture 2"/>
            <p:cNvPicPr>
              <a:picLocks noChangeAspect="1"/>
            </p:cNvPicPr>
            <p:nvPr/>
          </p:nvPicPr>
          <p:blipFill>
            <a:blip r:embed="rId2"/>
            <a:stretch>
              <a:fillRect/>
            </a:stretch>
          </p:blipFill>
          <p:spPr>
            <a:xfrm>
              <a:off x="1281112" y="1844824"/>
              <a:ext cx="6581775" cy="3943350"/>
            </a:xfrm>
            <a:prstGeom prst="rect">
              <a:avLst/>
            </a:prstGeom>
          </p:spPr>
        </p:pic>
        <p:sp>
          <p:nvSpPr>
            <p:cNvPr id="4" name="TextBox 3"/>
            <p:cNvSpPr txBox="1"/>
            <p:nvPr/>
          </p:nvSpPr>
          <p:spPr>
            <a:xfrm>
              <a:off x="6660232" y="4149080"/>
              <a:ext cx="1512168" cy="338554"/>
            </a:xfrm>
            <a:prstGeom prst="rect">
              <a:avLst/>
            </a:prstGeom>
            <a:noFill/>
          </p:spPr>
          <p:txBody>
            <a:bodyPr wrap="square" rtlCol="0">
              <a:spAutoFit/>
            </a:bodyPr>
            <a:lstStyle/>
            <a:p>
              <a:pPr algn="ctr"/>
              <a:r>
                <a:rPr lang="it-IT" sz="1600" b="1" dirty="0" smtClean="0"/>
                <a:t>Object</a:t>
              </a:r>
              <a:endParaRPr lang="it-IT" sz="1600" b="1" dirty="0"/>
            </a:p>
          </p:txBody>
        </p:sp>
        <p:sp>
          <p:nvSpPr>
            <p:cNvPr id="6" name="TextBox 5"/>
            <p:cNvSpPr txBox="1"/>
            <p:nvPr/>
          </p:nvSpPr>
          <p:spPr>
            <a:xfrm>
              <a:off x="849064" y="2852936"/>
              <a:ext cx="864096" cy="584775"/>
            </a:xfrm>
            <a:prstGeom prst="rect">
              <a:avLst/>
            </a:prstGeom>
            <a:noFill/>
          </p:spPr>
          <p:txBody>
            <a:bodyPr wrap="square" rtlCol="0">
              <a:spAutoFit/>
            </a:bodyPr>
            <a:lstStyle/>
            <a:p>
              <a:pPr algn="ctr"/>
              <a:r>
                <a:rPr lang="it-IT" sz="1600" b="1" dirty="0" smtClean="0"/>
                <a:t>image </a:t>
              </a:r>
            </a:p>
            <a:p>
              <a:pPr algn="ctr"/>
              <a:r>
                <a:rPr lang="it-IT" sz="1600" b="1" dirty="0" smtClean="0"/>
                <a:t>plane</a:t>
              </a:r>
              <a:endParaRPr lang="it-IT" sz="1600" b="1" dirty="0"/>
            </a:p>
          </p:txBody>
        </p:sp>
        <p:sp>
          <p:nvSpPr>
            <p:cNvPr id="5" name="TextBox 4"/>
            <p:cNvSpPr txBox="1"/>
            <p:nvPr/>
          </p:nvSpPr>
          <p:spPr>
            <a:xfrm>
              <a:off x="3707904" y="3968952"/>
              <a:ext cx="360040" cy="369332"/>
            </a:xfrm>
            <a:prstGeom prst="rect">
              <a:avLst/>
            </a:prstGeom>
            <a:noFill/>
          </p:spPr>
          <p:txBody>
            <a:bodyPr wrap="square" rtlCol="0">
              <a:spAutoFit/>
            </a:bodyPr>
            <a:lstStyle/>
            <a:p>
              <a:r>
                <a:rPr lang="it-IT" dirty="0" smtClean="0"/>
                <a:t>C</a:t>
              </a:r>
              <a:endParaRPr lang="it-IT" dirty="0"/>
            </a:p>
          </p:txBody>
        </p:sp>
        <p:sp>
          <p:nvSpPr>
            <p:cNvPr id="8" name="TextBox 7"/>
            <p:cNvSpPr txBox="1"/>
            <p:nvPr/>
          </p:nvSpPr>
          <p:spPr>
            <a:xfrm>
              <a:off x="3779912" y="4653136"/>
              <a:ext cx="864096" cy="584775"/>
            </a:xfrm>
            <a:prstGeom prst="rect">
              <a:avLst/>
            </a:prstGeom>
            <a:noFill/>
          </p:spPr>
          <p:txBody>
            <a:bodyPr wrap="square" rtlCol="0">
              <a:spAutoFit/>
            </a:bodyPr>
            <a:lstStyle/>
            <a:p>
              <a:pPr algn="ctr"/>
              <a:r>
                <a:rPr lang="it-IT" sz="1600" b="1" dirty="0" smtClean="0"/>
                <a:t>focal </a:t>
              </a:r>
            </a:p>
            <a:p>
              <a:pPr algn="ctr"/>
              <a:r>
                <a:rPr lang="it-IT" sz="1600" b="1" dirty="0" smtClean="0"/>
                <a:t>plane</a:t>
              </a:r>
              <a:endParaRPr lang="it-IT" sz="1600" b="1" dirty="0"/>
            </a:p>
          </p:txBody>
        </p:sp>
      </p:grpSp>
    </p:spTree>
    <p:extLst>
      <p:ext uri="{BB962C8B-B14F-4D97-AF65-F5344CB8AC3E}">
        <p14:creationId xmlns:p14="http://schemas.microsoft.com/office/powerpoint/2010/main" val="1652992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Image geometry</a:t>
            </a:r>
            <a:endParaRPr lang="en-US" dirty="0"/>
          </a:p>
        </p:txBody>
      </p:sp>
      <p:sp>
        <p:nvSpPr>
          <p:cNvPr id="3" name="Segnaposto contenuto 2"/>
          <p:cNvSpPr>
            <a:spLocks noGrp="1"/>
          </p:cNvSpPr>
          <p:nvPr>
            <p:ph idx="1"/>
          </p:nvPr>
        </p:nvSpPr>
        <p:spPr/>
        <p:txBody>
          <a:bodyPr>
            <a:normAutofit/>
          </a:bodyPr>
          <a:lstStyle/>
          <a:p>
            <a:r>
              <a:rPr lang="it-IT" sz="2800" dirty="0" smtClean="0"/>
              <a:t>Ingredients:</a:t>
            </a:r>
          </a:p>
          <a:p>
            <a:pPr lvl="1"/>
            <a:r>
              <a:rPr lang="it-IT" sz="2400" dirty="0" smtClean="0"/>
              <a:t>The image is created on the </a:t>
            </a:r>
            <a:r>
              <a:rPr lang="it-IT" sz="2400" b="1" dirty="0" smtClean="0"/>
              <a:t>image plane </a:t>
            </a:r>
            <a:r>
              <a:rPr lang="it-IT" sz="2400" dirty="0" smtClean="0"/>
              <a:t>(or </a:t>
            </a:r>
            <a:r>
              <a:rPr lang="it-IT" sz="2400" b="1" dirty="0" smtClean="0"/>
              <a:t>retina plane</a:t>
            </a:r>
            <a:r>
              <a:rPr lang="it-IT" sz="2400" dirty="0" smtClean="0"/>
              <a:t>),</a:t>
            </a:r>
          </a:p>
          <a:p>
            <a:pPr lvl="1"/>
            <a:r>
              <a:rPr lang="it-IT" sz="2400" dirty="0" smtClean="0"/>
              <a:t>The hole C where the light enters the camera is the </a:t>
            </a:r>
            <a:r>
              <a:rPr lang="it-IT" sz="2400" b="1" dirty="0" smtClean="0"/>
              <a:t>projection center </a:t>
            </a:r>
            <a:r>
              <a:rPr lang="it-IT" sz="2400" dirty="0" smtClean="0"/>
              <a:t>or </a:t>
            </a:r>
            <a:r>
              <a:rPr lang="it-IT" sz="2400" b="1" dirty="0" smtClean="0"/>
              <a:t>point of view  </a:t>
            </a:r>
            <a:r>
              <a:rPr lang="it-IT" sz="2400" dirty="0" smtClean="0"/>
              <a:t>or</a:t>
            </a:r>
            <a:r>
              <a:rPr lang="it-IT" sz="2400" b="1" dirty="0" smtClean="0"/>
              <a:t> focus of projection</a:t>
            </a:r>
            <a:r>
              <a:rPr lang="it-IT" sz="2400" dirty="0" smtClean="0"/>
              <a:t>,</a:t>
            </a:r>
          </a:p>
          <a:p>
            <a:pPr lvl="1"/>
            <a:r>
              <a:rPr lang="it-IT" sz="2400" i="1" dirty="0" smtClean="0">
                <a:latin typeface="Times New Roman" pitchFamily="18" charset="0"/>
                <a:cs typeface="Times New Roman" pitchFamily="18" charset="0"/>
              </a:rPr>
              <a:t>f</a:t>
            </a:r>
            <a:r>
              <a:rPr lang="it-IT" sz="2400" dirty="0" smtClean="0"/>
              <a:t> is the </a:t>
            </a:r>
            <a:r>
              <a:rPr lang="it-IT" sz="2400" b="1" dirty="0" smtClean="0"/>
              <a:t>focal length</a:t>
            </a:r>
            <a:r>
              <a:rPr lang="it-IT" sz="2400" dirty="0" smtClean="0"/>
              <a:t>, i.e.,  the distance between the image plane and C </a:t>
            </a:r>
          </a:p>
          <a:p>
            <a:pPr lvl="1"/>
            <a:r>
              <a:rPr lang="it-IT" sz="2400" dirty="0" smtClean="0"/>
              <a:t>The plane where C is lying that is parallel to the image plane is called </a:t>
            </a:r>
            <a:r>
              <a:rPr lang="it-IT" sz="2400" b="1" i="1" dirty="0" smtClean="0"/>
              <a:t>focal plane</a:t>
            </a:r>
            <a:r>
              <a:rPr lang="it-IT" sz="2400" dirty="0" smtClean="0"/>
              <a:t>,</a:t>
            </a:r>
            <a:endParaRPr lang="en-US" sz="2400" dirty="0"/>
          </a:p>
        </p:txBody>
      </p:sp>
      <p:sp>
        <p:nvSpPr>
          <p:cNvPr id="4" name="TextBox 3"/>
          <p:cNvSpPr txBox="1"/>
          <p:nvPr/>
        </p:nvSpPr>
        <p:spPr>
          <a:xfrm>
            <a:off x="1115616" y="5373216"/>
            <a:ext cx="7272808" cy="1015663"/>
          </a:xfrm>
          <a:prstGeom prst="rect">
            <a:avLst/>
          </a:prstGeom>
          <a:noFill/>
        </p:spPr>
        <p:txBody>
          <a:bodyPr wrap="square" rtlCol="0">
            <a:spAutoFit/>
          </a:bodyPr>
          <a:lstStyle/>
          <a:p>
            <a:r>
              <a:rPr lang="it-IT" b="1" dirty="0" smtClean="0"/>
              <a:t>N.B</a:t>
            </a:r>
            <a:r>
              <a:rPr lang="it-IT" sz="2000" b="1" dirty="0" smtClean="0"/>
              <a:t>. </a:t>
            </a:r>
            <a:r>
              <a:rPr lang="it-IT" sz="2000" dirty="0" smtClean="0"/>
              <a:t>Here the focal length is related to the image plane and not to the lens. This focal length and the focal lenght of the lens are two different quantities.</a:t>
            </a:r>
            <a:endParaRPr lang="it-IT" sz="2000" dirty="0"/>
          </a:p>
        </p:txBody>
      </p:sp>
    </p:spTree>
    <p:extLst>
      <p:ext uri="{BB962C8B-B14F-4D97-AF65-F5344CB8AC3E}">
        <p14:creationId xmlns:p14="http://schemas.microsoft.com/office/powerpoint/2010/main" val="8408029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Image geometry</a:t>
            </a:r>
            <a:endParaRPr lang="en-US" dirty="0"/>
          </a:p>
        </p:txBody>
      </p:sp>
      <p:sp>
        <p:nvSpPr>
          <p:cNvPr id="3" name="Segnaposto contenuto 2"/>
          <p:cNvSpPr>
            <a:spLocks noGrp="1"/>
          </p:cNvSpPr>
          <p:nvPr>
            <p:ph idx="1"/>
          </p:nvPr>
        </p:nvSpPr>
        <p:spPr/>
        <p:txBody>
          <a:bodyPr/>
          <a:lstStyle/>
          <a:p>
            <a:r>
              <a:rPr lang="it-IT" dirty="0" smtClean="0"/>
              <a:t>Equations:</a:t>
            </a:r>
            <a:endParaRPr lang="en-US" dirty="0"/>
          </a:p>
        </p:txBody>
      </p:sp>
      <p:sp>
        <p:nvSpPr>
          <p:cNvPr id="4" name="CasellaDiTesto 3"/>
          <p:cNvSpPr txBox="1"/>
          <p:nvPr/>
        </p:nvSpPr>
        <p:spPr>
          <a:xfrm>
            <a:off x="755897" y="4797152"/>
            <a:ext cx="7920880" cy="830997"/>
          </a:xfrm>
          <a:prstGeom prst="rect">
            <a:avLst/>
          </a:prstGeom>
          <a:noFill/>
        </p:spPr>
        <p:txBody>
          <a:bodyPr wrap="square" rtlCol="0">
            <a:spAutoFit/>
          </a:bodyPr>
          <a:lstStyle/>
          <a:p>
            <a:r>
              <a:rPr lang="it-IT" sz="2400" dirty="0" smtClean="0"/>
              <a:t>These equations define the </a:t>
            </a:r>
            <a:r>
              <a:rPr lang="it-IT" sz="2400" b="1" dirty="0"/>
              <a:t>projective perspective </a:t>
            </a:r>
            <a:r>
              <a:rPr lang="it-IT" sz="2400" dirty="0" smtClean="0"/>
              <a:t>image acquisition process.</a:t>
            </a:r>
          </a:p>
        </p:txBody>
      </p:sp>
      <p:pic>
        <p:nvPicPr>
          <p:cNvPr id="5" name="Picture 4"/>
          <p:cNvPicPr>
            <a:picLocks noChangeAspect="1"/>
          </p:cNvPicPr>
          <p:nvPr/>
        </p:nvPicPr>
        <p:blipFill>
          <a:blip r:embed="rId2"/>
          <a:stretch>
            <a:fillRect/>
          </a:stretch>
        </p:blipFill>
        <p:spPr>
          <a:xfrm>
            <a:off x="1857375" y="2132856"/>
            <a:ext cx="5429250" cy="2362200"/>
          </a:xfrm>
          <a:prstGeom prst="rect">
            <a:avLst/>
          </a:prstGeom>
        </p:spPr>
      </p:pic>
    </p:spTree>
    <p:extLst>
      <p:ext uri="{BB962C8B-B14F-4D97-AF65-F5344CB8AC3E}">
        <p14:creationId xmlns:p14="http://schemas.microsoft.com/office/powerpoint/2010/main" val="217317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Image geometry</a:t>
            </a:r>
            <a:endParaRPr lang="en-US" dirty="0"/>
          </a:p>
        </p:txBody>
      </p:sp>
      <p:sp>
        <p:nvSpPr>
          <p:cNvPr id="3" name="Segnaposto contenuto 2"/>
          <p:cNvSpPr>
            <a:spLocks noGrp="1"/>
          </p:cNvSpPr>
          <p:nvPr>
            <p:ph idx="1"/>
          </p:nvPr>
        </p:nvSpPr>
        <p:spPr/>
        <p:txBody>
          <a:bodyPr/>
          <a:lstStyle/>
          <a:p>
            <a:r>
              <a:rPr lang="it-IT" dirty="0" smtClean="0"/>
              <a:t>Equations: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191122"/>
            <a:ext cx="615315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sellaDiTesto 3"/>
          <p:cNvSpPr txBox="1"/>
          <p:nvPr/>
        </p:nvSpPr>
        <p:spPr>
          <a:xfrm>
            <a:off x="539552" y="5085184"/>
            <a:ext cx="7920880" cy="1200329"/>
          </a:xfrm>
          <a:prstGeom prst="rect">
            <a:avLst/>
          </a:prstGeom>
          <a:noFill/>
        </p:spPr>
        <p:txBody>
          <a:bodyPr wrap="square" rtlCol="0">
            <a:spAutoFit/>
          </a:bodyPr>
          <a:lstStyle/>
          <a:p>
            <a:r>
              <a:rPr lang="it-IT" sz="2400" dirty="0" smtClean="0"/>
              <a:t>The denominator term Z is the couse of the </a:t>
            </a:r>
            <a:r>
              <a:rPr lang="it-IT" sz="2400" b="1" dirty="0" smtClean="0"/>
              <a:t>perspective effect</a:t>
            </a:r>
            <a:r>
              <a:rPr lang="it-IT" sz="2400" dirty="0" smtClean="0"/>
              <a:t>: the dimension of the projection of an object to the image depends by its distance to the observer.</a:t>
            </a:r>
          </a:p>
        </p:txBody>
      </p:sp>
      <p:sp>
        <p:nvSpPr>
          <p:cNvPr id="5" name="Ovale 4"/>
          <p:cNvSpPr/>
          <p:nvPr/>
        </p:nvSpPr>
        <p:spPr>
          <a:xfrm>
            <a:off x="2771800" y="4138241"/>
            <a:ext cx="504056" cy="509190"/>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e 6"/>
          <p:cNvSpPr/>
          <p:nvPr/>
        </p:nvSpPr>
        <p:spPr>
          <a:xfrm>
            <a:off x="4716016" y="4113084"/>
            <a:ext cx="504056" cy="509190"/>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1098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Image geometry</a:t>
            </a:r>
            <a:endParaRPr lang="en-US" dirty="0"/>
          </a:p>
        </p:txBody>
      </p:sp>
      <p:sp>
        <p:nvSpPr>
          <p:cNvPr id="3" name="Segnaposto contenuto 2"/>
          <p:cNvSpPr>
            <a:spLocks noGrp="1"/>
          </p:cNvSpPr>
          <p:nvPr>
            <p:ph idx="1"/>
          </p:nvPr>
        </p:nvSpPr>
        <p:spPr/>
        <p:txBody>
          <a:bodyPr>
            <a:normAutofit/>
          </a:bodyPr>
          <a:lstStyle/>
          <a:p>
            <a:r>
              <a:rPr lang="it-IT" sz="2400" dirty="0" smtClean="0"/>
              <a:t>When the observed object is very thin, with respect to its distance from the camera, we can approximate the projective perspective with orthographic projection (scaled) or  </a:t>
            </a:r>
            <a:r>
              <a:rPr lang="it-IT" sz="2400" b="1" i="1" dirty="0" smtClean="0"/>
              <a:t>weack perspective</a:t>
            </a:r>
            <a:r>
              <a:rPr lang="it-IT" sz="2400" dirty="0" smtClean="0"/>
              <a:t>.</a:t>
            </a:r>
          </a:p>
          <a:p>
            <a:pPr lvl="1"/>
            <a:r>
              <a:rPr lang="it-IT" sz="2000" dirty="0" smtClean="0"/>
              <a:t>When the depth Z is given by Z</a:t>
            </a:r>
            <a:r>
              <a:rPr lang="it-IT" sz="2000" baseline="-25000" dirty="0" smtClean="0"/>
              <a:t>0</a:t>
            </a:r>
            <a:r>
              <a:rPr lang="it-IT" sz="2000" dirty="0"/>
              <a:t> </a:t>
            </a:r>
            <a:r>
              <a:rPr lang="it-IT" sz="2000" dirty="0" smtClean="0"/>
              <a:t>± </a:t>
            </a:r>
            <a:r>
              <a:rPr lang="el-GR" sz="2000" dirty="0" smtClean="0"/>
              <a:t>Δ</a:t>
            </a:r>
            <a:r>
              <a:rPr lang="it-IT" sz="2000" dirty="0" smtClean="0"/>
              <a:t>Z con (</a:t>
            </a:r>
            <a:r>
              <a:rPr lang="el-GR" sz="2000" dirty="0" smtClean="0"/>
              <a:t>Δ</a:t>
            </a:r>
            <a:r>
              <a:rPr lang="it-IT" sz="2000" dirty="0" smtClean="0"/>
              <a:t>Z/Z</a:t>
            </a:r>
            <a:r>
              <a:rPr lang="it-IT" sz="2000" baseline="-25000" dirty="0" smtClean="0"/>
              <a:t>0</a:t>
            </a:r>
            <a:r>
              <a:rPr lang="it-IT" sz="2000" dirty="0" smtClean="0"/>
              <a:t>)&lt;&lt;1 the perspective factor  </a:t>
            </a:r>
            <a:r>
              <a:rPr lang="it-IT" sz="2000" i="1" dirty="0" smtClean="0">
                <a:latin typeface="Times New Roman" pitchFamily="18" charset="0"/>
                <a:cs typeface="Times New Roman" pitchFamily="18" charset="0"/>
              </a:rPr>
              <a:t>f</a:t>
            </a:r>
            <a:r>
              <a:rPr lang="it-IT" sz="2000" dirty="0" smtClean="0"/>
              <a:t>/Z can be approximated by the constant </a:t>
            </a:r>
            <a:r>
              <a:rPr lang="it-IT" sz="2000" i="1" dirty="0" smtClean="0">
                <a:latin typeface="Times New Roman" pitchFamily="18" charset="0"/>
                <a:cs typeface="Times New Roman" pitchFamily="18" charset="0"/>
              </a:rPr>
              <a:t>f</a:t>
            </a:r>
            <a:r>
              <a:rPr lang="it-IT" sz="2000" dirty="0" smtClean="0"/>
              <a:t>/</a:t>
            </a:r>
            <a:r>
              <a:rPr lang="it-IT" sz="2000" dirty="0"/>
              <a:t>Z</a:t>
            </a:r>
            <a:r>
              <a:rPr lang="it-IT" sz="2000" baseline="-25000" dirty="0"/>
              <a:t>0</a:t>
            </a:r>
            <a:endParaRPr lang="en-US" sz="2000" baseline="-25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789040"/>
            <a:ext cx="4067175"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sellaDiTesto 3"/>
          <p:cNvSpPr txBox="1"/>
          <p:nvPr/>
        </p:nvSpPr>
        <p:spPr>
          <a:xfrm>
            <a:off x="611560" y="5517232"/>
            <a:ext cx="8136904" cy="738664"/>
          </a:xfrm>
          <a:prstGeom prst="rect">
            <a:avLst/>
          </a:prstGeom>
          <a:noFill/>
        </p:spPr>
        <p:txBody>
          <a:bodyPr wrap="square" rtlCol="0">
            <a:spAutoFit/>
          </a:bodyPr>
          <a:lstStyle/>
          <a:p>
            <a:pPr marL="0" lvl="1"/>
            <a:r>
              <a:rPr lang="it-IT" sz="2000" dirty="0" smtClean="0"/>
              <a:t>This is an orthographic projection compoled by a scale of a scale factor </a:t>
            </a:r>
            <a:r>
              <a:rPr lang="it-IT" sz="2400" i="1" dirty="0" smtClean="0">
                <a:latin typeface="Times New Roman" pitchFamily="18" charset="0"/>
                <a:cs typeface="Times New Roman" pitchFamily="18" charset="0"/>
              </a:rPr>
              <a:t>f</a:t>
            </a:r>
            <a:r>
              <a:rPr lang="it-IT" sz="2400" dirty="0" smtClean="0"/>
              <a:t>/Z</a:t>
            </a:r>
            <a:r>
              <a:rPr lang="it-IT" sz="2400" baseline="-25000" dirty="0" smtClean="0"/>
              <a:t>0 </a:t>
            </a:r>
            <a:endParaRPr lang="en-US" sz="2400" baseline="-25000" dirty="0"/>
          </a:p>
          <a:p>
            <a:endParaRPr lang="en-US" dirty="0"/>
          </a:p>
        </p:txBody>
      </p:sp>
    </p:spTree>
    <p:extLst>
      <p:ext uri="{BB962C8B-B14F-4D97-AF65-F5344CB8AC3E}">
        <p14:creationId xmlns:p14="http://schemas.microsoft.com/office/powerpoint/2010/main" val="7701107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Image geometry</a:t>
            </a:r>
            <a:endParaRPr lang="en-US" dirty="0"/>
          </a:p>
        </p:txBody>
      </p:sp>
      <p:pic>
        <p:nvPicPr>
          <p:cNvPr id="3" name="Picture 2"/>
          <p:cNvPicPr>
            <a:picLocks noChangeAspect="1"/>
          </p:cNvPicPr>
          <p:nvPr/>
        </p:nvPicPr>
        <p:blipFill>
          <a:blip r:embed="rId2"/>
          <a:stretch>
            <a:fillRect/>
          </a:stretch>
        </p:blipFill>
        <p:spPr>
          <a:xfrm>
            <a:off x="1338262" y="1340768"/>
            <a:ext cx="6467475" cy="3238500"/>
          </a:xfrm>
          <a:prstGeom prst="rect">
            <a:avLst/>
          </a:prstGeom>
        </p:spPr>
      </p:pic>
      <p:sp>
        <p:nvSpPr>
          <p:cNvPr id="4" name="TextBox 3"/>
          <p:cNvSpPr txBox="1"/>
          <p:nvPr/>
        </p:nvSpPr>
        <p:spPr>
          <a:xfrm>
            <a:off x="1115615" y="4725144"/>
            <a:ext cx="3456384" cy="646331"/>
          </a:xfrm>
          <a:prstGeom prst="rect">
            <a:avLst/>
          </a:prstGeom>
          <a:noFill/>
        </p:spPr>
        <p:txBody>
          <a:bodyPr wrap="square" rtlCol="0">
            <a:spAutoFit/>
          </a:bodyPr>
          <a:lstStyle/>
          <a:p>
            <a:r>
              <a:rPr lang="it-IT" b="1" dirty="0" smtClean="0"/>
              <a:t>Perpective image</a:t>
            </a:r>
            <a:r>
              <a:rPr lang="it-IT" dirty="0" smtClean="0"/>
              <a:t>: lines are converging. </a:t>
            </a:r>
            <a:endParaRPr lang="it-IT" dirty="0"/>
          </a:p>
        </p:txBody>
      </p:sp>
      <p:sp>
        <p:nvSpPr>
          <p:cNvPr id="6" name="TextBox 5"/>
          <p:cNvSpPr txBox="1"/>
          <p:nvPr/>
        </p:nvSpPr>
        <p:spPr>
          <a:xfrm>
            <a:off x="4602795" y="4725143"/>
            <a:ext cx="3456384" cy="923330"/>
          </a:xfrm>
          <a:prstGeom prst="rect">
            <a:avLst/>
          </a:prstGeom>
          <a:noFill/>
        </p:spPr>
        <p:txBody>
          <a:bodyPr wrap="square" rtlCol="0">
            <a:spAutoFit/>
          </a:bodyPr>
          <a:lstStyle/>
          <a:p>
            <a:r>
              <a:rPr lang="it-IT" b="1" dirty="0" smtClean="0"/>
              <a:t>Orthographic image</a:t>
            </a:r>
            <a:r>
              <a:rPr lang="it-IT" dirty="0" smtClean="0"/>
              <a:t>: the distance to the observer is much larger than the size of the objects in the scene.</a:t>
            </a:r>
            <a:endParaRPr lang="it-IT" dirty="0"/>
          </a:p>
        </p:txBody>
      </p:sp>
    </p:spTree>
    <p:extLst>
      <p:ext uri="{BB962C8B-B14F-4D97-AF65-F5344CB8AC3E}">
        <p14:creationId xmlns:p14="http://schemas.microsoft.com/office/powerpoint/2010/main" val="262792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Digital images</a:t>
            </a:r>
            <a:endParaRPr lang="en-US" dirty="0"/>
          </a:p>
        </p:txBody>
      </p:sp>
      <p:sp>
        <p:nvSpPr>
          <p:cNvPr id="3" name="Segnaposto contenuto 2"/>
          <p:cNvSpPr>
            <a:spLocks noGrp="1"/>
          </p:cNvSpPr>
          <p:nvPr>
            <p:ph idx="1"/>
          </p:nvPr>
        </p:nvSpPr>
        <p:spPr/>
        <p:txBody>
          <a:bodyPr>
            <a:normAutofit/>
          </a:bodyPr>
          <a:lstStyle/>
          <a:p>
            <a:r>
              <a:rPr lang="it-IT" sz="2400" dirty="0" smtClean="0"/>
              <a:t>In a digital camera the image plane is composed by a </a:t>
            </a:r>
            <a:r>
              <a:rPr lang="it-IT" sz="2400" dirty="0"/>
              <a:t>CCD (Charge-Coupled Device) </a:t>
            </a:r>
            <a:r>
              <a:rPr lang="it-IT" sz="2400" dirty="0" smtClean="0"/>
              <a:t>or a </a:t>
            </a:r>
            <a:r>
              <a:rPr lang="it-IT" sz="2400" dirty="0"/>
              <a:t>CMOS (Complementary Metal-Oxide Semiconductor)</a:t>
            </a:r>
            <a:r>
              <a:rPr lang="it-IT" sz="2400" dirty="0" smtClean="0"/>
              <a:t> matrix,</a:t>
            </a:r>
          </a:p>
          <a:p>
            <a:pPr lvl="1"/>
            <a:r>
              <a:rPr lang="it-IT" sz="2400" dirty="0" smtClean="0"/>
              <a:t>This matrix contains </a:t>
            </a:r>
            <a:r>
              <a:rPr lang="it-IT" sz="2400" dirty="0" smtClean="0">
                <a:cs typeface="Times New Roman" pitchFamily="18" charset="0"/>
              </a:rPr>
              <a:t>n</a:t>
            </a:r>
            <a:r>
              <a:rPr lang="it-IT" sz="2400" dirty="0" smtClean="0"/>
              <a:t>x</a:t>
            </a:r>
            <a:r>
              <a:rPr lang="it-IT" sz="2400" dirty="0" smtClean="0">
                <a:cs typeface="Times New Roman" pitchFamily="18" charset="0"/>
              </a:rPr>
              <a:t>m</a:t>
            </a:r>
            <a:r>
              <a:rPr lang="it-IT" sz="2400" dirty="0" smtClean="0"/>
              <a:t> elements of rectangular photosensor cells. Each photosensor cell converts light energy into voltage.</a:t>
            </a:r>
          </a:p>
          <a:p>
            <a:pPr lvl="1"/>
            <a:r>
              <a:rPr lang="it-IT" sz="2400" dirty="0" smtClean="0"/>
              <a:t>The video signal is digitized into a </a:t>
            </a:r>
            <a:r>
              <a:rPr lang="it-IT" sz="2400" i="1" dirty="0"/>
              <a:t>N</a:t>
            </a:r>
            <a:r>
              <a:rPr lang="it-IT" sz="2400" dirty="0"/>
              <a:t>x</a:t>
            </a:r>
            <a:r>
              <a:rPr lang="it-IT" sz="2400" i="1" dirty="0"/>
              <a:t>M</a:t>
            </a:r>
            <a:r>
              <a:rPr lang="it-IT" sz="2400" dirty="0"/>
              <a:t> </a:t>
            </a:r>
            <a:r>
              <a:rPr lang="it-IT" sz="2400" dirty="0" smtClean="0"/>
              <a:t>matrix of integer values </a:t>
            </a:r>
            <a:r>
              <a:rPr lang="it-IT" sz="2400" dirty="0"/>
              <a:t>(</a:t>
            </a:r>
            <a:r>
              <a:rPr lang="it-IT" sz="2400" dirty="0" smtClean="0"/>
              <a:t>eg., </a:t>
            </a:r>
            <a:r>
              <a:rPr lang="it-IT" sz="2400" dirty="0"/>
              <a:t>in [0, 255])</a:t>
            </a:r>
            <a:r>
              <a:rPr lang="it-IT" sz="2400" dirty="0" smtClean="0"/>
              <a:t>, i.e., the digital image. </a:t>
            </a:r>
            <a:endParaRPr lang="it-IT" sz="2400" dirty="0"/>
          </a:p>
          <a:p>
            <a:pPr lvl="1"/>
            <a:r>
              <a:rPr lang="it-IT" sz="2400" dirty="0" smtClean="0"/>
              <a:t>The element of this matrix are colled </a:t>
            </a:r>
            <a:r>
              <a:rPr lang="it-IT" sz="2400" i="1" dirty="0" smtClean="0">
                <a:cs typeface="Times New Roman" pitchFamily="18" charset="0"/>
              </a:rPr>
              <a:t>pixel</a:t>
            </a:r>
            <a:r>
              <a:rPr lang="it-IT" sz="2400" dirty="0" smtClean="0"/>
              <a:t> (picture element) and </a:t>
            </a:r>
            <a:r>
              <a:rPr lang="it-IT" sz="2400" i="1" dirty="0" smtClean="0"/>
              <a:t>N</a:t>
            </a:r>
            <a:r>
              <a:rPr lang="it-IT" sz="2400" dirty="0" smtClean="0"/>
              <a:t>x</a:t>
            </a:r>
            <a:r>
              <a:rPr lang="it-IT" sz="2400" i="1" dirty="0" smtClean="0"/>
              <a:t>M </a:t>
            </a:r>
            <a:r>
              <a:rPr lang="it-IT" sz="2400" dirty="0" smtClean="0"/>
              <a:t>is the image size</a:t>
            </a:r>
            <a:r>
              <a:rPr lang="it-IT" sz="2400" i="1" dirty="0" smtClean="0"/>
              <a:t>.</a:t>
            </a:r>
            <a:endParaRPr lang="it-IT" sz="2400" dirty="0" smtClean="0"/>
          </a:p>
        </p:txBody>
      </p:sp>
    </p:spTree>
    <p:extLst>
      <p:ext uri="{BB962C8B-B14F-4D97-AF65-F5344CB8AC3E}">
        <p14:creationId xmlns:p14="http://schemas.microsoft.com/office/powerpoint/2010/main" val="37294738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Digital images</a:t>
            </a:r>
            <a:endParaRPr lang="en-US" dirty="0"/>
          </a:p>
        </p:txBody>
      </p:sp>
      <p:sp>
        <p:nvSpPr>
          <p:cNvPr id="3" name="Segnaposto contenuto 2"/>
          <p:cNvSpPr>
            <a:spLocks noGrp="1"/>
          </p:cNvSpPr>
          <p:nvPr>
            <p:ph idx="1"/>
          </p:nvPr>
        </p:nvSpPr>
        <p:spPr/>
        <p:txBody>
          <a:bodyPr>
            <a:normAutofit/>
          </a:bodyPr>
          <a:lstStyle/>
          <a:p>
            <a:r>
              <a:rPr lang="it-IT" sz="2400" dirty="0" smtClean="0"/>
              <a:t>In general, the intensity value of the image pixel is given by I(</a:t>
            </a:r>
            <a:r>
              <a:rPr lang="it-IT" sz="2400" i="1" dirty="0" smtClean="0">
                <a:latin typeface="Times New Roman" pitchFamily="18" charset="0"/>
                <a:cs typeface="Times New Roman" pitchFamily="18" charset="0"/>
              </a:rPr>
              <a:t>u,v</a:t>
            </a:r>
            <a:r>
              <a:rPr lang="it-IT" sz="2400" dirty="0" smtClean="0"/>
              <a:t>)</a:t>
            </a:r>
          </a:p>
          <a:p>
            <a:r>
              <a:rPr lang="it-IT" sz="2400" dirty="0" smtClean="0"/>
              <a:t>The coordinate system </a:t>
            </a:r>
            <a:r>
              <a:rPr lang="it-IT" sz="2400" i="1" dirty="0" smtClean="0">
                <a:latin typeface="Times New Roman" pitchFamily="18" charset="0"/>
                <a:cs typeface="Times New Roman" pitchFamily="18" charset="0"/>
              </a:rPr>
              <a:t>u,v</a:t>
            </a:r>
            <a:r>
              <a:rPr lang="it-IT" sz="2400" dirty="0" smtClean="0"/>
              <a:t> has the origin on the top-left of the image,</a:t>
            </a:r>
          </a:p>
          <a:p>
            <a:r>
              <a:rPr lang="it-IT" sz="2400" dirty="0" smtClean="0"/>
              <a:t>The CCD dimension </a:t>
            </a:r>
            <a:r>
              <a:rPr lang="it-IT" sz="2400" i="1" dirty="0" smtClean="0">
                <a:latin typeface="Times New Roman" pitchFamily="18" charset="0"/>
                <a:cs typeface="Times New Roman" pitchFamily="18" charset="0"/>
              </a:rPr>
              <a:t>n</a:t>
            </a:r>
            <a:r>
              <a:rPr lang="it-IT" sz="2400" dirty="0" smtClean="0"/>
              <a:t>x</a:t>
            </a:r>
            <a:r>
              <a:rPr lang="it-IT" sz="2400" i="1" dirty="0" smtClean="0">
                <a:latin typeface="Times New Roman" pitchFamily="18" charset="0"/>
                <a:cs typeface="Times New Roman" pitchFamily="18" charset="0"/>
              </a:rPr>
              <a:t>m</a:t>
            </a:r>
            <a:r>
              <a:rPr lang="it-IT" sz="2400" dirty="0" smtClean="0"/>
              <a:t> is not necessary the same as the image size </a:t>
            </a:r>
            <a:r>
              <a:rPr lang="it-IT" sz="2400" i="1" dirty="0" smtClean="0"/>
              <a:t>N</a:t>
            </a:r>
            <a:r>
              <a:rPr lang="it-IT" sz="2400" dirty="0" smtClean="0"/>
              <a:t>x</a:t>
            </a:r>
            <a:r>
              <a:rPr lang="it-IT" sz="2400" i="1" dirty="0" smtClean="0"/>
              <a:t>M</a:t>
            </a:r>
            <a:r>
              <a:rPr lang="it-IT" sz="2400" dirty="0" smtClean="0"/>
              <a:t>:</a:t>
            </a:r>
            <a:endParaRPr lang="en-US"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005064"/>
            <a:ext cx="233362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59" y="4002762"/>
            <a:ext cx="24669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sellaDiTesto 3"/>
          <p:cNvSpPr txBox="1"/>
          <p:nvPr/>
        </p:nvSpPr>
        <p:spPr>
          <a:xfrm>
            <a:off x="611560" y="5301208"/>
            <a:ext cx="8280920" cy="1200329"/>
          </a:xfrm>
          <a:prstGeom prst="rect">
            <a:avLst/>
          </a:prstGeom>
          <a:noFill/>
        </p:spPr>
        <p:txBody>
          <a:bodyPr wrap="square" rtlCol="0">
            <a:spAutoFit/>
          </a:bodyPr>
          <a:lstStyle/>
          <a:p>
            <a:r>
              <a:rPr lang="it-IT" sz="2400" dirty="0" smtClean="0"/>
              <a:t>Since the CCD elements have a physical dimension (i.e., micron), it is possible to measure the so called </a:t>
            </a:r>
            <a:r>
              <a:rPr lang="it-IT" sz="2400" i="1" dirty="0" smtClean="0"/>
              <a:t>effective horizontal and vertical sizes </a:t>
            </a:r>
            <a:r>
              <a:rPr lang="it-IT" sz="2400" dirty="0" smtClean="0"/>
              <a:t>of the pixel (in meter).</a:t>
            </a:r>
            <a:endParaRPr lang="en-US" sz="2400" dirty="0"/>
          </a:p>
        </p:txBody>
      </p:sp>
    </p:spTree>
    <p:extLst>
      <p:ext uri="{BB962C8B-B14F-4D97-AF65-F5344CB8AC3E}">
        <p14:creationId xmlns:p14="http://schemas.microsoft.com/office/powerpoint/2010/main" val="1811373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Digital images</a:t>
            </a:r>
            <a:endParaRPr lang="it-IT" dirty="0"/>
          </a:p>
        </p:txBody>
      </p:sp>
      <p:sp>
        <p:nvSpPr>
          <p:cNvPr id="3" name="Content Placeholder 2"/>
          <p:cNvSpPr>
            <a:spLocks noGrp="1"/>
          </p:cNvSpPr>
          <p:nvPr>
            <p:ph idx="1"/>
          </p:nvPr>
        </p:nvSpPr>
        <p:spPr>
          <a:xfrm>
            <a:off x="456828" y="1438618"/>
            <a:ext cx="8229600" cy="4525963"/>
          </a:xfrm>
        </p:spPr>
        <p:txBody>
          <a:bodyPr>
            <a:normAutofit/>
          </a:bodyPr>
          <a:lstStyle/>
          <a:p>
            <a:r>
              <a:rPr lang="it-IT" sz="2400" b="1" dirty="0" smtClean="0"/>
              <a:t>Intesity images</a:t>
            </a:r>
            <a:r>
              <a:rPr lang="it-IT" sz="2400" dirty="0" smtClean="0"/>
              <a:t>: the familiar, photofraphilike images encoding light intesities, acquired by an optical camera</a:t>
            </a:r>
          </a:p>
          <a:p>
            <a:pPr lvl="1"/>
            <a:r>
              <a:rPr lang="it-IT" sz="2400" dirty="0" smtClean="0"/>
              <a:t>Intensity images measure the amount of light impinging on a photosensitive device,</a:t>
            </a:r>
          </a:p>
          <a:p>
            <a:pPr lvl="1"/>
            <a:r>
              <a:rPr lang="it-IT" sz="2400" dirty="0" smtClean="0"/>
              <a:t>A digital image is a 2D-array (matrix) of numbers </a:t>
            </a:r>
            <a:endParaRPr lang="it-IT" sz="2400" dirty="0"/>
          </a:p>
        </p:txBody>
      </p:sp>
      <p:pic>
        <p:nvPicPr>
          <p:cNvPr id="4" name="Picture 3"/>
          <p:cNvPicPr>
            <a:picLocks noChangeAspect="1"/>
          </p:cNvPicPr>
          <p:nvPr/>
        </p:nvPicPr>
        <p:blipFill>
          <a:blip r:embed="rId2"/>
          <a:stretch>
            <a:fillRect/>
          </a:stretch>
        </p:blipFill>
        <p:spPr>
          <a:xfrm>
            <a:off x="2555776" y="3501008"/>
            <a:ext cx="3886944" cy="3043820"/>
          </a:xfrm>
          <a:prstGeom prst="rect">
            <a:avLst/>
          </a:prstGeom>
        </p:spPr>
      </p:pic>
      <p:sp>
        <p:nvSpPr>
          <p:cNvPr id="5" name="TextBox 4"/>
          <p:cNvSpPr txBox="1"/>
          <p:nvPr/>
        </p:nvSpPr>
        <p:spPr>
          <a:xfrm>
            <a:off x="179512" y="6461442"/>
            <a:ext cx="4968552" cy="338554"/>
          </a:xfrm>
          <a:prstGeom prst="rect">
            <a:avLst/>
          </a:prstGeom>
          <a:noFill/>
        </p:spPr>
        <p:txBody>
          <a:bodyPr wrap="square" rtlCol="0">
            <a:spAutoFit/>
          </a:bodyPr>
          <a:lstStyle/>
          <a:p>
            <a:r>
              <a:rPr lang="it-IT" sz="1600" b="1" dirty="0"/>
              <a:t>Image Credits</a:t>
            </a:r>
            <a:r>
              <a:rPr lang="it-IT" sz="1600" dirty="0"/>
              <a:t>: https://www.dspguide.com/ch27/6.htm</a:t>
            </a:r>
          </a:p>
        </p:txBody>
      </p:sp>
    </p:spTree>
    <p:extLst>
      <p:ext uri="{BB962C8B-B14F-4D97-AF65-F5344CB8AC3E}">
        <p14:creationId xmlns:p14="http://schemas.microsoft.com/office/powerpoint/2010/main" val="574215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Digital images</a:t>
            </a:r>
            <a:endParaRPr lang="it-IT" dirty="0"/>
          </a:p>
        </p:txBody>
      </p:sp>
      <p:pic>
        <p:nvPicPr>
          <p:cNvPr id="1026" name="Picture 2"/>
          <p:cNvPicPr>
            <a:picLocks noChangeAspect="1" noChangeArrowheads="1"/>
          </p:cNvPicPr>
          <p:nvPr/>
        </p:nvPicPr>
        <p:blipFill>
          <a:blip r:embed="rId3" cstate="print"/>
          <a:srcRect/>
          <a:stretch>
            <a:fillRect/>
          </a:stretch>
        </p:blipFill>
        <p:spPr bwMode="auto">
          <a:xfrm>
            <a:off x="1676400" y="1676400"/>
            <a:ext cx="3762483" cy="2906702"/>
          </a:xfrm>
          <a:prstGeom prst="rect">
            <a:avLst/>
          </a:prstGeom>
          <a:noFill/>
          <a:ln w="9525">
            <a:noFill/>
            <a:miter lim="800000"/>
            <a:headEnd/>
            <a:tailEnd/>
          </a:ln>
          <a:effectLst/>
        </p:spPr>
      </p:pic>
      <p:sp>
        <p:nvSpPr>
          <p:cNvPr id="6" name="TextBox 5"/>
          <p:cNvSpPr txBox="1"/>
          <p:nvPr/>
        </p:nvSpPr>
        <p:spPr>
          <a:xfrm>
            <a:off x="1403648" y="4725144"/>
            <a:ext cx="6705600" cy="923330"/>
          </a:xfrm>
          <a:prstGeom prst="rect">
            <a:avLst/>
          </a:prstGeom>
          <a:noFill/>
        </p:spPr>
        <p:txBody>
          <a:bodyPr wrap="square" rtlCol="0">
            <a:spAutoFit/>
          </a:bodyPr>
          <a:lstStyle/>
          <a:p>
            <a:r>
              <a:rPr lang="it-IT" dirty="0" smtClean="0"/>
              <a:t>Image transmitted from New York to London using a telegraph in the 1920s. It was possible to transmit the images over the ocean in less than 3 hours (with a ship it required more than a week) </a:t>
            </a:r>
          </a:p>
        </p:txBody>
      </p:sp>
      <p:pic>
        <p:nvPicPr>
          <p:cNvPr id="1027" name="Picture 3"/>
          <p:cNvPicPr>
            <a:picLocks noChangeAspect="1" noChangeArrowheads="1"/>
          </p:cNvPicPr>
          <p:nvPr/>
        </p:nvPicPr>
        <p:blipFill>
          <a:blip r:embed="rId4" cstate="print"/>
          <a:srcRect/>
          <a:stretch>
            <a:fillRect/>
          </a:stretch>
        </p:blipFill>
        <p:spPr bwMode="auto">
          <a:xfrm>
            <a:off x="5499538" y="1676400"/>
            <a:ext cx="1891862" cy="2906702"/>
          </a:xfrm>
          <a:prstGeom prst="rect">
            <a:avLst/>
          </a:prstGeom>
          <a:noFill/>
          <a:ln w="9525">
            <a:noFill/>
            <a:miter lim="800000"/>
            <a:headEnd/>
            <a:tailEnd/>
          </a:ln>
          <a:effectLst/>
        </p:spPr>
      </p:pic>
    </p:spTree>
    <p:extLst>
      <p:ext uri="{BB962C8B-B14F-4D97-AF65-F5344CB8AC3E}">
        <p14:creationId xmlns:p14="http://schemas.microsoft.com/office/powerpoint/2010/main" val="566170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Digital images</a:t>
            </a:r>
            <a:endParaRPr lang="it-IT" dirty="0"/>
          </a:p>
        </p:txBody>
      </p:sp>
      <p:sp>
        <p:nvSpPr>
          <p:cNvPr id="3" name="Content Placeholder 2"/>
          <p:cNvSpPr>
            <a:spLocks noGrp="1"/>
          </p:cNvSpPr>
          <p:nvPr>
            <p:ph idx="1"/>
          </p:nvPr>
        </p:nvSpPr>
        <p:spPr/>
        <p:txBody>
          <a:bodyPr>
            <a:normAutofit/>
          </a:bodyPr>
          <a:lstStyle/>
          <a:p>
            <a:r>
              <a:rPr lang="it-IT" sz="2800" dirty="0" smtClean="0"/>
              <a:t>The exact relationship of a digital image to the </a:t>
            </a:r>
            <a:r>
              <a:rPr lang="it-IT" sz="2800" b="1" dirty="0" smtClean="0"/>
              <a:t>physical world </a:t>
            </a:r>
            <a:r>
              <a:rPr lang="it-IT" sz="2800" dirty="0" smtClean="0"/>
              <a:t>is determinated by the acquisition process, which depends on the </a:t>
            </a:r>
            <a:r>
              <a:rPr lang="it-IT" sz="2800" b="1" dirty="0" smtClean="0"/>
              <a:t>sensor used</a:t>
            </a:r>
            <a:r>
              <a:rPr lang="it-IT" sz="2800" dirty="0" smtClean="0"/>
              <a:t>,</a:t>
            </a:r>
          </a:p>
          <a:p>
            <a:r>
              <a:rPr lang="it-IT" sz="2800" dirty="0" smtClean="0"/>
              <a:t>Any </a:t>
            </a:r>
            <a:r>
              <a:rPr lang="it-IT" sz="2800" b="1" dirty="0" smtClean="0"/>
              <a:t>information</a:t>
            </a:r>
            <a:r>
              <a:rPr lang="it-IT" sz="2800" dirty="0" smtClean="0"/>
              <a:t> containded in the image must be </a:t>
            </a:r>
            <a:r>
              <a:rPr lang="it-IT" sz="2800" b="1" dirty="0" smtClean="0"/>
              <a:t>computed </a:t>
            </a:r>
            <a:r>
              <a:rPr lang="it-IT" sz="2800" dirty="0" smtClean="0"/>
              <a:t>from 2-D numerical arrays, in which it is encoded.</a:t>
            </a:r>
            <a:endParaRPr lang="it-IT" sz="2800" dirty="0"/>
          </a:p>
        </p:txBody>
      </p:sp>
    </p:spTree>
    <p:extLst>
      <p:ext uri="{BB962C8B-B14F-4D97-AF65-F5344CB8AC3E}">
        <p14:creationId xmlns:p14="http://schemas.microsoft.com/office/powerpoint/2010/main" val="2014232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Image formation</a:t>
            </a:r>
            <a:endParaRPr lang="it-IT" dirty="0"/>
          </a:p>
        </p:txBody>
      </p:sp>
      <p:sp>
        <p:nvSpPr>
          <p:cNvPr id="3" name="Content Placeholder 2"/>
          <p:cNvSpPr>
            <a:spLocks noGrp="1"/>
          </p:cNvSpPr>
          <p:nvPr>
            <p:ph idx="1"/>
          </p:nvPr>
        </p:nvSpPr>
        <p:spPr/>
        <p:txBody>
          <a:bodyPr/>
          <a:lstStyle/>
          <a:p>
            <a:r>
              <a:rPr lang="it-IT" dirty="0" smtClean="0"/>
              <a:t>The main concepts of intensity image acquisition are:</a:t>
            </a:r>
          </a:p>
          <a:p>
            <a:pPr lvl="1"/>
            <a:r>
              <a:rPr lang="it-IT" dirty="0" smtClean="0"/>
              <a:t>Optical process,</a:t>
            </a:r>
          </a:p>
          <a:p>
            <a:pPr lvl="1"/>
            <a:r>
              <a:rPr lang="it-IT" dirty="0" smtClean="0"/>
              <a:t>Photometric process,</a:t>
            </a:r>
          </a:p>
          <a:p>
            <a:pPr lvl="1"/>
            <a:r>
              <a:rPr lang="it-IT" dirty="0" smtClean="0"/>
              <a:t>Image geometry,</a:t>
            </a:r>
          </a:p>
          <a:p>
            <a:pPr lvl="1"/>
            <a:r>
              <a:rPr lang="it-IT" dirty="0" smtClean="0"/>
              <a:t>Image digitization.</a:t>
            </a:r>
            <a:endParaRPr lang="it-IT" dirty="0"/>
          </a:p>
        </p:txBody>
      </p:sp>
    </p:spTree>
    <p:extLst>
      <p:ext uri="{BB962C8B-B14F-4D97-AF65-F5344CB8AC3E}">
        <p14:creationId xmlns:p14="http://schemas.microsoft.com/office/powerpoint/2010/main" val="1052872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Optical parameters of the lens</a:t>
            </a:r>
            <a:endParaRPr lang="it-IT" dirty="0"/>
          </a:p>
        </p:txBody>
      </p:sp>
      <p:sp>
        <p:nvSpPr>
          <p:cNvPr id="3" name="Content Placeholder 2"/>
          <p:cNvSpPr>
            <a:spLocks noGrp="1"/>
          </p:cNvSpPr>
          <p:nvPr>
            <p:ph idx="1"/>
          </p:nvPr>
        </p:nvSpPr>
        <p:spPr/>
        <p:txBody>
          <a:bodyPr/>
          <a:lstStyle/>
          <a:p>
            <a:r>
              <a:rPr lang="it-IT" dirty="0" smtClean="0"/>
              <a:t>Lens type,</a:t>
            </a:r>
          </a:p>
          <a:p>
            <a:r>
              <a:rPr lang="it-IT" dirty="0" smtClean="0"/>
              <a:t>Focal length,</a:t>
            </a:r>
          </a:p>
          <a:p>
            <a:r>
              <a:rPr lang="it-IT" dirty="0" smtClean="0"/>
              <a:t>Field of view,</a:t>
            </a:r>
          </a:p>
          <a:p>
            <a:r>
              <a:rPr lang="it-IT" dirty="0" smtClean="0"/>
              <a:t>Angular aperture,</a:t>
            </a:r>
            <a:endParaRPr lang="it-IT" dirty="0"/>
          </a:p>
        </p:txBody>
      </p:sp>
    </p:spTree>
    <p:extLst>
      <p:ext uri="{BB962C8B-B14F-4D97-AF65-F5344CB8AC3E}">
        <p14:creationId xmlns:p14="http://schemas.microsoft.com/office/powerpoint/2010/main" val="1670005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Optical process</a:t>
            </a:r>
            <a:endParaRPr lang="it-IT" dirty="0"/>
          </a:p>
        </p:txBody>
      </p:sp>
      <p:sp>
        <p:nvSpPr>
          <p:cNvPr id="3" name="Content Placeholder 2"/>
          <p:cNvSpPr>
            <a:spLocks noGrp="1"/>
          </p:cNvSpPr>
          <p:nvPr>
            <p:ph idx="1"/>
          </p:nvPr>
        </p:nvSpPr>
        <p:spPr/>
        <p:txBody>
          <a:bodyPr>
            <a:normAutofit/>
          </a:bodyPr>
          <a:lstStyle/>
          <a:p>
            <a:r>
              <a:rPr lang="it-IT" sz="2400" dirty="0" smtClean="0"/>
              <a:t>The </a:t>
            </a:r>
            <a:r>
              <a:rPr lang="it-IT" sz="2400" b="1" dirty="0" smtClean="0"/>
              <a:t>light rays </a:t>
            </a:r>
            <a:r>
              <a:rPr lang="it-IT" sz="2400" dirty="0" smtClean="0"/>
              <a:t>enter the camera through an </a:t>
            </a:r>
            <a:r>
              <a:rPr lang="it-IT" sz="2400" b="1" dirty="0" smtClean="0"/>
              <a:t>angular aperture</a:t>
            </a:r>
            <a:r>
              <a:rPr lang="it-IT" sz="2400" dirty="0" smtClean="0"/>
              <a:t> (or pupil), and hit a screen or </a:t>
            </a:r>
            <a:r>
              <a:rPr lang="it-IT" sz="2400" b="1" dirty="0" smtClean="0"/>
              <a:t>image plane</a:t>
            </a:r>
            <a:r>
              <a:rPr lang="it-IT" sz="2400" dirty="0" smtClean="0"/>
              <a:t>,</a:t>
            </a:r>
          </a:p>
          <a:p>
            <a:r>
              <a:rPr lang="it-IT" sz="2400" dirty="0" smtClean="0"/>
              <a:t>On this plane there is a </a:t>
            </a:r>
            <a:r>
              <a:rPr lang="it-IT" sz="2400" b="1" dirty="0" smtClean="0"/>
              <a:t>photosensitive device </a:t>
            </a:r>
            <a:r>
              <a:rPr lang="it-IT" sz="2400" dirty="0" smtClean="0"/>
              <a:t>which registers light intensity,</a:t>
            </a:r>
          </a:p>
          <a:p>
            <a:r>
              <a:rPr lang="it-IT" sz="2400" dirty="0" smtClean="0"/>
              <a:t>The most of these rays are the result of the </a:t>
            </a:r>
            <a:r>
              <a:rPr lang="it-IT" sz="2400" b="1" dirty="0" smtClean="0"/>
              <a:t>reflections</a:t>
            </a:r>
            <a:r>
              <a:rPr lang="it-IT" sz="2400" dirty="0" smtClean="0"/>
              <a:t> of the rays emitted by the light sorces and hitting object surfaces </a:t>
            </a:r>
            <a:endParaRPr lang="it-IT" sz="2400" dirty="0"/>
          </a:p>
        </p:txBody>
      </p:sp>
      <p:pic>
        <p:nvPicPr>
          <p:cNvPr id="4" name="Picture 3"/>
          <p:cNvPicPr>
            <a:picLocks noChangeAspect="1"/>
          </p:cNvPicPr>
          <p:nvPr/>
        </p:nvPicPr>
        <p:blipFill>
          <a:blip r:embed="rId2"/>
          <a:stretch>
            <a:fillRect/>
          </a:stretch>
        </p:blipFill>
        <p:spPr>
          <a:xfrm>
            <a:off x="2411760" y="4077071"/>
            <a:ext cx="4470648" cy="2625451"/>
          </a:xfrm>
          <a:prstGeom prst="rect">
            <a:avLst/>
          </a:prstGeom>
        </p:spPr>
      </p:pic>
    </p:spTree>
    <p:extLst>
      <p:ext uri="{BB962C8B-B14F-4D97-AF65-F5344CB8AC3E}">
        <p14:creationId xmlns:p14="http://schemas.microsoft.com/office/powerpoint/2010/main" val="1732211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Image focusing</a:t>
            </a:r>
            <a:endParaRPr lang="it-IT" dirty="0"/>
          </a:p>
        </p:txBody>
      </p:sp>
      <p:sp>
        <p:nvSpPr>
          <p:cNvPr id="3" name="Content Placeholder 2"/>
          <p:cNvSpPr>
            <a:spLocks noGrp="1"/>
          </p:cNvSpPr>
          <p:nvPr>
            <p:ph idx="1"/>
          </p:nvPr>
        </p:nvSpPr>
        <p:spPr>
          <a:xfrm>
            <a:off x="457200" y="1600201"/>
            <a:ext cx="8229600" cy="1972816"/>
          </a:xfrm>
        </p:spPr>
        <p:txBody>
          <a:bodyPr>
            <a:normAutofit lnSpcReduction="10000"/>
          </a:bodyPr>
          <a:lstStyle/>
          <a:p>
            <a:r>
              <a:rPr lang="it-IT" sz="2400" dirty="0" smtClean="0"/>
              <a:t>Any single point of a scene reflects light coming from possibly many directions, so that many rays reflected by the same point may enter the camera,</a:t>
            </a:r>
          </a:p>
          <a:p>
            <a:r>
              <a:rPr lang="it-IT" sz="2400" dirty="0" smtClean="0"/>
              <a:t>All rays coming from a single scene point, </a:t>
            </a:r>
            <a:r>
              <a:rPr lang="it-IT" sz="2400" b="1" dirty="0" smtClean="0"/>
              <a:t>P</a:t>
            </a:r>
            <a:r>
              <a:rPr lang="it-IT" sz="2400" dirty="0" smtClean="0"/>
              <a:t>, must converge onto a single point </a:t>
            </a:r>
            <a:r>
              <a:rPr lang="it-IT" sz="2400" b="1" dirty="0" smtClean="0"/>
              <a:t>p</a:t>
            </a:r>
            <a:r>
              <a:rPr lang="it-IT" sz="2400" dirty="0" smtClean="0"/>
              <a:t> onthe image plane (</a:t>
            </a:r>
            <a:r>
              <a:rPr lang="it-IT" sz="2400" b="1" dirty="0" smtClean="0"/>
              <a:t>p</a:t>
            </a:r>
            <a:r>
              <a:rPr lang="it-IT" sz="2400" dirty="0" smtClean="0"/>
              <a:t> is the </a:t>
            </a:r>
            <a:r>
              <a:rPr lang="it-IT" sz="2400" i="1" dirty="0" smtClean="0"/>
              <a:t>image</a:t>
            </a:r>
            <a:r>
              <a:rPr lang="it-IT" sz="2400" dirty="0" smtClean="0"/>
              <a:t> of </a:t>
            </a:r>
            <a:r>
              <a:rPr lang="it-IT" sz="2400" b="1" dirty="0" smtClean="0"/>
              <a:t>P</a:t>
            </a:r>
            <a:r>
              <a:rPr lang="it-IT" sz="2400" dirty="0" smtClean="0"/>
              <a:t>),</a:t>
            </a:r>
          </a:p>
        </p:txBody>
      </p:sp>
      <p:sp>
        <p:nvSpPr>
          <p:cNvPr id="5" name="TextBox 4"/>
          <p:cNvSpPr txBox="1"/>
          <p:nvPr/>
        </p:nvSpPr>
        <p:spPr>
          <a:xfrm>
            <a:off x="1187624" y="4149080"/>
            <a:ext cx="6912768" cy="738664"/>
          </a:xfrm>
          <a:prstGeom prst="rect">
            <a:avLst/>
          </a:prstGeom>
          <a:noFill/>
        </p:spPr>
        <p:txBody>
          <a:bodyPr wrap="square" rtlCol="0">
            <a:spAutoFit/>
          </a:bodyPr>
          <a:lstStyle/>
          <a:p>
            <a:pPr marL="0" lvl="1"/>
            <a:r>
              <a:rPr lang="it-IT" sz="2400" dirty="0"/>
              <a:t>If this happen we say that the point </a:t>
            </a:r>
            <a:r>
              <a:rPr lang="it-IT" sz="2400" b="1" dirty="0"/>
              <a:t>P</a:t>
            </a:r>
            <a:r>
              <a:rPr lang="it-IT" sz="2400" dirty="0"/>
              <a:t> is </a:t>
            </a:r>
            <a:r>
              <a:rPr lang="it-IT" sz="2400" i="1" dirty="0"/>
              <a:t>in focus</a:t>
            </a:r>
          </a:p>
          <a:p>
            <a:endParaRPr lang="it-IT" dirty="0"/>
          </a:p>
        </p:txBody>
      </p:sp>
      <p:sp>
        <p:nvSpPr>
          <p:cNvPr id="6" name="Down Arrow 5"/>
          <p:cNvSpPr/>
          <p:nvPr/>
        </p:nvSpPr>
        <p:spPr>
          <a:xfrm>
            <a:off x="3995936" y="3501008"/>
            <a:ext cx="64807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69262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1643</TotalTime>
  <Words>1286</Words>
  <Application>Microsoft Office PowerPoint</Application>
  <PresentationFormat>On-screen Show (4:3)</PresentationFormat>
  <Paragraphs>117</Paragraphs>
  <Slides>28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Symbol</vt:lpstr>
      <vt:lpstr>Times New Roman</vt:lpstr>
      <vt:lpstr>Wingdings</vt:lpstr>
      <vt:lpstr>Tema di Office</vt:lpstr>
      <vt:lpstr>Computer Vision: Digital Image formation</vt:lpstr>
      <vt:lpstr>Path tracing</vt:lpstr>
      <vt:lpstr>Digital images</vt:lpstr>
      <vt:lpstr>Digital images</vt:lpstr>
      <vt:lpstr>Digital images</vt:lpstr>
      <vt:lpstr>Image formation</vt:lpstr>
      <vt:lpstr>Optical parameters of the lens</vt:lpstr>
      <vt:lpstr>Optical process</vt:lpstr>
      <vt:lpstr>Image focusing</vt:lpstr>
      <vt:lpstr>Optical process</vt:lpstr>
      <vt:lpstr>Optical process</vt:lpstr>
      <vt:lpstr>Thin lenses</vt:lpstr>
      <vt:lpstr>Thin lenses</vt:lpstr>
      <vt:lpstr>Thin lenses</vt:lpstr>
      <vt:lpstr>In focus point</vt:lpstr>
      <vt:lpstr>Basic Radiometry</vt:lpstr>
      <vt:lpstr>Basic Radiometry</vt:lpstr>
      <vt:lpstr>Basic Radiometry</vt:lpstr>
      <vt:lpstr>Image geometry</vt:lpstr>
      <vt:lpstr>Image geometry</vt:lpstr>
      <vt:lpstr>Image geometry</vt:lpstr>
      <vt:lpstr>Image geometry</vt:lpstr>
      <vt:lpstr>Image geometry</vt:lpstr>
      <vt:lpstr>Image geometry</vt:lpstr>
      <vt:lpstr>Image geometry</vt:lpstr>
      <vt:lpstr>Image geometry</vt:lpstr>
      <vt:lpstr>Digital images</vt:lpstr>
      <vt:lpstr>Digital 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Visione Computazionale: Formazione dell’immagine</dc:title>
  <dc:creator>umberto</dc:creator>
  <cp:lastModifiedBy>Utente</cp:lastModifiedBy>
  <cp:revision>76</cp:revision>
  <dcterms:created xsi:type="dcterms:W3CDTF">2014-10-13T09:56:41Z</dcterms:created>
  <dcterms:modified xsi:type="dcterms:W3CDTF">2020-10-11T10:51:12Z</dcterms:modified>
</cp:coreProperties>
</file>