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65" r:id="rId13"/>
    <p:sldId id="266" r:id="rId14"/>
    <p:sldId id="267" r:id="rId15"/>
    <p:sldId id="269" r:id="rId16"/>
    <p:sldId id="268" r:id="rId17"/>
    <p:sldId id="270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119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A37F2-CD2C-4745-981A-616BBAAE362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7FE42-F45F-4B7B-8B24-3F710652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7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7FE42-F45F-4B7B-8B24-3F7106521D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7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19/10/2020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19/10/2020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19/10/2020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19/10/2020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19/10/2020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19/10/2020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19/10/2020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19/10/2020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19/10/2020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19/10/2020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19/10/2020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19/10/2020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Computer Vision:</a:t>
            </a:r>
            <a:br>
              <a:rPr lang="it-IT" dirty="0" smtClean="0"/>
            </a:br>
            <a:r>
              <a:rPr lang="it-IT" dirty="0" smtClean="0"/>
              <a:t>Projective geometry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Umberto Castellani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9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Homogeneous coordinates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/>
              <a:t>Points and lines are represented in the projective space         by homogeneous coordinates </a:t>
            </a:r>
            <a:endParaRPr lang="it-IT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6760" y="2868385"/>
            <a:ext cx="8229600" cy="805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z="2400" dirty="0" smtClean="0"/>
              <a:t>Homogeneous coordinates</a:t>
            </a:r>
          </a:p>
          <a:p>
            <a:pPr lvl="1"/>
            <a:r>
              <a:rPr lang="it-IT" sz="2400" dirty="0" smtClean="0"/>
              <a:t>Inhomogeneous coordinates </a:t>
            </a:r>
          </a:p>
          <a:p>
            <a:pPr lvl="2"/>
            <a:r>
              <a:rPr lang="it-IT" sz="2000" dirty="0" smtClean="0"/>
              <a:t>Often ihhomogeneous (or Euclidean) coordinates are represented by  </a:t>
            </a:r>
            <a:endParaRPr lang="it-IT" sz="2000" dirty="0"/>
          </a:p>
        </p:txBody>
      </p:sp>
      <p:pic>
        <p:nvPicPr>
          <p:cNvPr id="5" name="Picture 4" descr="\mathbf{x}=(x_1,x_2,x_3)^\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524" y="2918643"/>
            <a:ext cx="2087187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\mathbf{x}=(x,y)^\top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64" y="3375469"/>
            <a:ext cx="1404156" cy="3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896367" y="3341399"/>
            <a:ext cx="1646417" cy="369332"/>
            <a:chOff x="7040383" y="4077072"/>
            <a:chExt cx="1646417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544626" y="4077072"/>
              <a:ext cx="114217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2</a:t>
              </a:r>
              <a:r>
                <a:rPr lang="it-IT" dirty="0" smtClean="0"/>
                <a:t>-vector</a:t>
              </a:r>
              <a:endParaRPr lang="it-IT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7040383" y="4257092"/>
              <a:ext cx="504243" cy="4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895935" y="2880786"/>
            <a:ext cx="1646417" cy="369332"/>
            <a:chOff x="7040383" y="4077072"/>
            <a:chExt cx="1646417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7544626" y="4077072"/>
              <a:ext cx="114217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3-vector</a:t>
              </a:r>
              <a:endParaRPr lang="it-IT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7040383" y="4257092"/>
              <a:ext cx="504243" cy="4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6" descr="\mathbb{P}^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600200"/>
            <a:ext cx="389620" cy="39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mathbf{\tilde{x}}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77072"/>
            <a:ext cx="192825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83568" y="4941168"/>
            <a:ext cx="7892792" cy="10156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It is possible to move from homogeneous (or projective) coordinates in the projective space to inhomogeneous (or Euclidean) coordinate in the Euclidean space (and viceversa)</a:t>
            </a:r>
            <a:endParaRPr lang="it-IT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250320" y="6007870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/>
              <a:t>How?</a:t>
            </a:r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27844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Homogeneous coordinates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/>
              <a:t>For 3D entities we can define the projective space         from the 3D Euclidean space</a:t>
            </a:r>
            <a:endParaRPr lang="it-IT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6760" y="2868385"/>
            <a:ext cx="8229600" cy="805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z="2400" dirty="0" smtClean="0"/>
              <a:t>Homogeneous coordinates</a:t>
            </a:r>
          </a:p>
          <a:p>
            <a:pPr lvl="1"/>
            <a:r>
              <a:rPr lang="it-IT" sz="2400" dirty="0" smtClean="0"/>
              <a:t>Inhomogeneous coordinates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96367" y="3341399"/>
            <a:ext cx="1646417" cy="369332"/>
            <a:chOff x="7040383" y="4077072"/>
            <a:chExt cx="1646417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544626" y="4077072"/>
              <a:ext cx="114217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3-vector</a:t>
              </a:r>
              <a:endParaRPr lang="it-IT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7040383" y="4257092"/>
              <a:ext cx="504243" cy="4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895935" y="2880786"/>
            <a:ext cx="1646417" cy="369332"/>
            <a:chOff x="7040383" y="4077072"/>
            <a:chExt cx="1646417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7544626" y="4077072"/>
              <a:ext cx="114217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4-vector</a:t>
              </a:r>
              <a:endParaRPr lang="it-IT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7040383" y="4257092"/>
              <a:ext cx="504243" cy="4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41168"/>
            <a:ext cx="7892792" cy="10156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It is possible to move from homogeneous (or projective) coordinates in the projective space to inhomogeneous (or Euclidean) coordinate in the Euclidean space (and viceversa)</a:t>
            </a:r>
            <a:endParaRPr lang="it-IT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250320" y="6007870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/>
              <a:t>How?</a:t>
            </a:r>
            <a:endParaRPr lang="it-IT" sz="3200" b="1" dirty="0"/>
          </a:p>
        </p:txBody>
      </p:sp>
      <p:pic>
        <p:nvPicPr>
          <p:cNvPr id="2050" name="Picture 2" descr="\mathbb{P}^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663" y="1597658"/>
            <a:ext cx="380099" cy="3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mathbb{R}^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946608"/>
            <a:ext cx="422251" cy="39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(x_1,x_2,x_3,x_4)^\to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425" y="2906553"/>
            <a:ext cx="1820438" cy="33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(x,y,z)^\to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84394"/>
            <a:ext cx="936104" cy="30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76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Points and lines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67444"/>
          </a:xfrm>
        </p:spPr>
        <p:txBody>
          <a:bodyPr>
            <a:normAutofit/>
          </a:bodyPr>
          <a:lstStyle/>
          <a:p>
            <a:r>
              <a:rPr lang="it-IT" sz="2400" dirty="0" smtClean="0"/>
              <a:t>We have obtained the following:</a:t>
            </a:r>
            <a:endParaRPr lang="it-IT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645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smtClean="0"/>
              <a:t>The point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t-IT" sz="2400" i="1" dirty="0" smtClean="0"/>
              <a:t> lies on the line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sz="2400" i="1" dirty="0" smtClean="0"/>
              <a:t> if and only if </a:t>
            </a:r>
            <a:endParaRPr lang="it-IT" sz="2400" i="1" dirty="0"/>
          </a:p>
        </p:txBody>
      </p:sp>
      <p:pic>
        <p:nvPicPr>
          <p:cNvPr id="5122" name="Picture 2" descr="\mathbf{x}^\top\mathbf{l}=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321880"/>
            <a:ext cx="1172426" cy="35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7030039" y="1610757"/>
            <a:ext cx="1610320" cy="646331"/>
            <a:chOff x="7282160" y="1478683"/>
            <a:chExt cx="1610320" cy="646331"/>
          </a:xfrm>
        </p:grpSpPr>
        <p:sp>
          <p:nvSpPr>
            <p:cNvPr id="18" name="TextBox 17"/>
            <p:cNvSpPr txBox="1"/>
            <p:nvPr/>
          </p:nvSpPr>
          <p:spPr>
            <a:xfrm>
              <a:off x="7637937" y="1478683"/>
              <a:ext cx="125454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inner product</a:t>
              </a:r>
              <a:endParaRPr lang="it-IT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7282160" y="1768513"/>
              <a:ext cx="355777" cy="356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482764" y="3789040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/>
              <a:t>The simplicity of this expression is the direct consequence of the use of homogeneous vectors representation of lines and points.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205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Intersection of lines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r>
              <a:rPr lang="it-IT" sz="2400" dirty="0" smtClean="0"/>
              <a:t>Given two lines                             and </a:t>
            </a:r>
            <a:endParaRPr lang="it-IT" sz="2400" dirty="0"/>
          </a:p>
        </p:txBody>
      </p:sp>
      <p:pic>
        <p:nvPicPr>
          <p:cNvPr id="4" name="Picture 4" descr="\mathbf{l}=(a,b,c)^\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28800"/>
            <a:ext cx="1736957" cy="41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\mathbf{l}'=(a',b',c')^\top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648513"/>
            <a:ext cx="2016224" cy="39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2564904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intersection between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it-IT" sz="2400" dirty="0" smtClean="0"/>
              <a:t>and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sz="2400" dirty="0" smtClean="0"/>
              <a:t>’ is the point </a:t>
            </a:r>
            <a:endParaRPr lang="it-IT" sz="2400" dirty="0"/>
          </a:p>
        </p:txBody>
      </p:sp>
      <p:pic>
        <p:nvPicPr>
          <p:cNvPr id="6148" name="Picture 4" descr="\mathbf{x}=\mathbf{l} \times \mathbf{l}'&#10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23862"/>
            <a:ext cx="1368152" cy="34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82764" y="3789040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/>
              <a:t>The simplicity of this expression is the direct consequence of the use of homogeneous vectors representation of lines and points.</a:t>
            </a:r>
            <a:endParaRPr lang="it-IT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492896"/>
            <a:ext cx="7776864" cy="79208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grpSp>
        <p:nvGrpSpPr>
          <p:cNvPr id="11" name="Group 10"/>
          <p:cNvGrpSpPr/>
          <p:nvPr/>
        </p:nvGrpSpPr>
        <p:grpSpPr>
          <a:xfrm>
            <a:off x="7164288" y="1761508"/>
            <a:ext cx="1610320" cy="646331"/>
            <a:chOff x="7282160" y="1478683"/>
            <a:chExt cx="16103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637937" y="1478683"/>
              <a:ext cx="1254543" cy="6463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cross product</a:t>
              </a:r>
              <a:endParaRPr lang="it-IT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282160" y="1768513"/>
              <a:ext cx="355777" cy="35650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971600" y="5661248"/>
            <a:ext cx="1224136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smtClean="0"/>
              <a:t>See notes!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7346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Lines joining points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r>
              <a:rPr lang="it-IT" sz="2400" dirty="0" smtClean="0"/>
              <a:t>Given two points                                and</a:t>
            </a:r>
            <a:endParaRPr lang="it-IT" dirty="0"/>
          </a:p>
        </p:txBody>
      </p:sp>
      <p:pic>
        <p:nvPicPr>
          <p:cNvPr id="7170" name="Picture 2" descr="\mathbf{x}'=(x_1',x_2', x_3')^\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00808"/>
            <a:ext cx="2016224" cy="35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mathbf{x}=(x_1,x_2,x_3)^\t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00808"/>
            <a:ext cx="2087187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2492896"/>
            <a:ext cx="7776864" cy="79208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636912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line through two points </a:t>
            </a:r>
            <a:r>
              <a:rPr lang="it-IT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t-IT" sz="2400" dirty="0" smtClean="0"/>
              <a:t> and </a:t>
            </a:r>
            <a:r>
              <a:rPr lang="it-IT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t-IT" sz="2800" dirty="0" smtClean="0"/>
              <a:t>’</a:t>
            </a:r>
            <a:r>
              <a:rPr lang="it-IT" sz="2400" dirty="0" smtClean="0"/>
              <a:t> is </a:t>
            </a:r>
            <a:endParaRPr lang="it-IT" sz="2400" dirty="0"/>
          </a:p>
        </p:txBody>
      </p:sp>
      <p:pic>
        <p:nvPicPr>
          <p:cNvPr id="7174" name="Picture 6" descr="\mathbf{l}=\mathbf{x} \times \mathbf{x}'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693484"/>
            <a:ext cx="1584176" cy="34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82764" y="3789040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/>
          </a:p>
        </p:txBody>
      </p:sp>
      <p:sp>
        <p:nvSpPr>
          <p:cNvPr id="7" name="Rectangle 6"/>
          <p:cNvSpPr/>
          <p:nvPr/>
        </p:nvSpPr>
        <p:spPr>
          <a:xfrm>
            <a:off x="457200" y="3832085"/>
            <a:ext cx="85370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Again, the simplicity of this expression is the direct consequence of the use of homogeneous vectors representation of lines and points.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5661248"/>
            <a:ext cx="1224136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smtClean="0"/>
              <a:t>See notes!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18885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Intersection of parallel lines</a:t>
            </a:r>
            <a:endParaRPr lang="it-IT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154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/>
              <a:t>Given two lines                                     and</a:t>
            </a:r>
          </a:p>
          <a:p>
            <a:endParaRPr lang="it-IT" sz="2400" dirty="0"/>
          </a:p>
          <a:p>
            <a:r>
              <a:rPr lang="it-IT" sz="2400" dirty="0" smtClean="0"/>
              <a:t>... represented by vectors                           and </a:t>
            </a:r>
            <a:endParaRPr lang="it-IT" sz="2400" dirty="0"/>
          </a:p>
        </p:txBody>
      </p:sp>
      <p:pic>
        <p:nvPicPr>
          <p:cNvPr id="8194" name="Picture 2" descr="ax+by+c'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09" y="1637426"/>
            <a:ext cx="2448272" cy="40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\mathbf{l}=(a,b,c)^\t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514588"/>
            <a:ext cx="1736957" cy="41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\mathbf{l}'=(a,b,c'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69" y="2540297"/>
            <a:ext cx="1503403" cy="35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19672" y="3933055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intersection               is the point </a:t>
            </a:r>
            <a:endParaRPr lang="it-IT" sz="2400" dirty="0"/>
          </a:p>
        </p:txBody>
      </p:sp>
      <p:pic>
        <p:nvPicPr>
          <p:cNvPr id="8198" name="Picture 6" descr="\mathbf{l}\times \mathbf{l}'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378" y="3933055"/>
            <a:ext cx="792088" cy="37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(b, -a, 0)^\to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650" y="3974096"/>
            <a:ext cx="1361728" cy="37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19118" y="3767843"/>
            <a:ext cx="6264696" cy="79208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5661248"/>
            <a:ext cx="1224136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smtClean="0"/>
              <a:t>See notes!</a:t>
            </a:r>
            <a:endParaRPr lang="it-IT" b="1" dirty="0"/>
          </a:p>
        </p:txBody>
      </p:sp>
      <p:pic>
        <p:nvPicPr>
          <p:cNvPr id="13" name="Picture 2" descr="ax+by+c=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87562"/>
            <a:ext cx="2175308" cy="35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8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Intersection of parallel lines</a:t>
            </a:r>
            <a:endParaRPr lang="it-IT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154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/>
              <a:t>Given two lines                             and</a:t>
            </a:r>
          </a:p>
          <a:p>
            <a:endParaRPr lang="it-IT" sz="2400" dirty="0"/>
          </a:p>
          <a:p>
            <a:r>
              <a:rPr lang="it-IT" sz="2400" dirty="0" smtClean="0"/>
              <a:t>... represented by vectors                           and </a:t>
            </a:r>
            <a:endParaRPr lang="it-IT" sz="2400" dirty="0"/>
          </a:p>
        </p:txBody>
      </p:sp>
      <p:pic>
        <p:nvPicPr>
          <p:cNvPr id="5" name="Picture 4" descr="\mathbf{l}=(a,b,c)^\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28800"/>
            <a:ext cx="1736957" cy="41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ax+by+c'=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28800"/>
            <a:ext cx="2448272" cy="40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\mathbf{l}=(a,b,c)^\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514588"/>
            <a:ext cx="1736957" cy="41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\mathbf{l}'=(a,b,c'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69" y="2540297"/>
            <a:ext cx="1503403" cy="35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19672" y="3933055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intersection               is the point </a:t>
            </a:r>
            <a:endParaRPr lang="it-IT" sz="2400" dirty="0"/>
          </a:p>
        </p:txBody>
      </p:sp>
      <p:pic>
        <p:nvPicPr>
          <p:cNvPr id="8198" name="Picture 6" descr="\mathbf{l}\times \mathbf{l}'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378" y="3933055"/>
            <a:ext cx="792088" cy="37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(b, -a, 0)^\to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650" y="3974096"/>
            <a:ext cx="1361728" cy="37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19118" y="3767843"/>
            <a:ext cx="6264696" cy="79208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grpSp>
        <p:nvGrpSpPr>
          <p:cNvPr id="16" name="Group 15"/>
          <p:cNvGrpSpPr/>
          <p:nvPr/>
        </p:nvGrpSpPr>
        <p:grpSpPr>
          <a:xfrm>
            <a:off x="3205938" y="4882777"/>
            <a:ext cx="5904656" cy="1115167"/>
            <a:chOff x="3239344" y="4857068"/>
            <a:chExt cx="5904656" cy="1115167"/>
          </a:xfrm>
        </p:grpSpPr>
        <p:sp>
          <p:nvSpPr>
            <p:cNvPr id="9" name="TextBox 8"/>
            <p:cNvSpPr txBox="1"/>
            <p:nvPr/>
          </p:nvSpPr>
          <p:spPr>
            <a:xfrm>
              <a:off x="3239344" y="5167353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 smtClean="0"/>
                <a:t>What is the inhomogeneous representation of this point?</a:t>
              </a:r>
              <a:endParaRPr lang="it-IT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383360" y="4857068"/>
              <a:ext cx="5616624" cy="1115167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9972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Intersection of parallel lines</a:t>
            </a:r>
            <a:endParaRPr lang="it-IT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154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/>
              <a:t>Given two lines                             and</a:t>
            </a:r>
          </a:p>
          <a:p>
            <a:endParaRPr lang="it-IT" sz="2400" dirty="0"/>
          </a:p>
          <a:p>
            <a:r>
              <a:rPr lang="it-IT" sz="2400" dirty="0" smtClean="0"/>
              <a:t>... represented by vectors                           and </a:t>
            </a:r>
            <a:endParaRPr lang="it-IT" sz="2400" dirty="0"/>
          </a:p>
        </p:txBody>
      </p:sp>
      <p:pic>
        <p:nvPicPr>
          <p:cNvPr id="5" name="Picture 4" descr="\mathbf{l}=(a,b,c)^\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28800"/>
            <a:ext cx="1736957" cy="41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ax+by+c'=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28800"/>
            <a:ext cx="2448272" cy="40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\mathbf{l}=(a,b,c)^\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514588"/>
            <a:ext cx="1736957" cy="41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\mathbf{l}'=(a,b,c'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69" y="2540297"/>
            <a:ext cx="1503403" cy="35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19672" y="3933055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intersection               is the point </a:t>
            </a:r>
            <a:endParaRPr lang="it-IT" sz="2400" dirty="0"/>
          </a:p>
        </p:txBody>
      </p:sp>
      <p:pic>
        <p:nvPicPr>
          <p:cNvPr id="8198" name="Picture 6" descr="\mathbf{l}\times \mathbf{l}'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378" y="3933055"/>
            <a:ext cx="792088" cy="37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(b, -a, 0)^\to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650" y="3974096"/>
            <a:ext cx="1361728" cy="37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19118" y="3767843"/>
            <a:ext cx="6264696" cy="79208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grpSp>
        <p:nvGrpSpPr>
          <p:cNvPr id="17" name="Group 16"/>
          <p:cNvGrpSpPr/>
          <p:nvPr/>
        </p:nvGrpSpPr>
        <p:grpSpPr>
          <a:xfrm>
            <a:off x="3205938" y="4882777"/>
            <a:ext cx="5904656" cy="1115167"/>
            <a:chOff x="3239344" y="4857068"/>
            <a:chExt cx="5904656" cy="1115167"/>
          </a:xfrm>
        </p:grpSpPr>
        <p:sp>
          <p:nvSpPr>
            <p:cNvPr id="18" name="TextBox 17"/>
            <p:cNvSpPr txBox="1"/>
            <p:nvPr/>
          </p:nvSpPr>
          <p:spPr>
            <a:xfrm>
              <a:off x="3239344" y="5167353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 smtClean="0"/>
                <a:t>What is the inhomogeneous representation of this point?</a:t>
              </a:r>
              <a:endParaRPr lang="it-IT" b="1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3383360" y="4857068"/>
              <a:ext cx="5616624" cy="1115167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84497" y="6195525"/>
            <a:ext cx="836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Points with homogeneous coordinates                 do not correspond to any finite point in </a:t>
            </a:r>
            <a:endParaRPr lang="it-IT" dirty="0"/>
          </a:p>
        </p:txBody>
      </p:sp>
      <p:pic>
        <p:nvPicPr>
          <p:cNvPr id="9218" name="Picture 2" descr="(x,y,0)^\top&#10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067" y="6231291"/>
            <a:ext cx="912796" cy="29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\mathbb{R}^2&#10;&#10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6195525"/>
            <a:ext cx="338296" cy="31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16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Exercise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2036"/>
            <a:ext cx="8229600" cy="1108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smtClean="0"/>
              <a:t>Find the itersection ot the two lines of equations </a:t>
            </a:r>
            <a:r>
              <a:rPr lang="it-IT" sz="2400" dirty="0" smtClean="0">
                <a:solidFill>
                  <a:srgbClr val="FFC000"/>
                </a:solidFill>
              </a:rPr>
              <a:t>x=1</a:t>
            </a:r>
            <a:r>
              <a:rPr lang="it-IT" sz="2400" dirty="0" smtClean="0"/>
              <a:t> and </a:t>
            </a:r>
            <a:r>
              <a:rPr lang="it-IT" sz="2400" dirty="0" smtClean="0">
                <a:solidFill>
                  <a:srgbClr val="92D050"/>
                </a:solidFill>
              </a:rPr>
              <a:t>x=2</a:t>
            </a:r>
            <a:r>
              <a:rPr lang="it-IT" sz="2400" dirty="0" smtClean="0"/>
              <a:t>. </a:t>
            </a:r>
            <a:endParaRPr lang="it-IT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5661248"/>
            <a:ext cx="1224136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smtClean="0"/>
              <a:t>See notes!</a:t>
            </a:r>
            <a:endParaRPr lang="it-IT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1835696" y="2420888"/>
            <a:ext cx="4877740" cy="3042396"/>
            <a:chOff x="2195736" y="2420888"/>
            <a:chExt cx="4877740" cy="3042396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3802381" y="2514600"/>
              <a:ext cx="59254" cy="29486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195736" y="3987120"/>
              <a:ext cx="4824536" cy="419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253174" y="2492052"/>
              <a:ext cx="68854" cy="294868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767083" y="2492052"/>
              <a:ext cx="42861" cy="297038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713436" y="3984808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it-IT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75856" y="2420888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it-IT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99384" y="3977248"/>
              <a:ext cx="36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it-IT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91432" y="3977247"/>
              <a:ext cx="36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it-IT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4256544" y="3954387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771452" y="3961634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423065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Ideal points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/>
              <a:t>Homogeneous vectors                                    with        correspond to finite points in </a:t>
            </a:r>
          </a:p>
          <a:p>
            <a:endParaRPr lang="it-IT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 smtClean="0">
                <a:cs typeface="Times New Roman" panose="02020603050405020304" pitchFamily="18" charset="0"/>
              </a:rPr>
              <a:t> The Euclidean space       can be augmented by adding points with last coordinate </a:t>
            </a:r>
            <a:endParaRPr lang="it-IT" sz="2400" dirty="0">
              <a:cs typeface="Times New Roman" panose="02020603050405020304" pitchFamily="18" charset="0"/>
            </a:endParaRPr>
          </a:p>
        </p:txBody>
      </p:sp>
      <p:pic>
        <p:nvPicPr>
          <p:cNvPr id="4" name="Picture 3" descr="\mathbf{x}=(x_1,x_2,x_3)^\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628800"/>
            <a:ext cx="2087187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x_3 \neq 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666920"/>
            <a:ext cx="856235" cy="32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\mathbb{R}^2&#10;&#10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032" y="2001955"/>
            <a:ext cx="418639" cy="33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\mathbb{R}^2&#10;&#10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708920"/>
            <a:ext cx="418639" cy="33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x_3= 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3142838"/>
            <a:ext cx="792088" cy="2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>
            <a:off x="3635896" y="3717032"/>
            <a:ext cx="904136" cy="72008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/>
          <p:cNvSpPr txBox="1"/>
          <p:nvPr/>
        </p:nvSpPr>
        <p:spPr>
          <a:xfrm>
            <a:off x="1331640" y="4653136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resulting space is the Projective space </a:t>
            </a:r>
            <a:endParaRPr lang="it-IT" sz="2400" dirty="0"/>
          </a:p>
        </p:txBody>
      </p:sp>
      <p:pic>
        <p:nvPicPr>
          <p:cNvPr id="11" name="Picture 6" descr="\mathbb{P}^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488" y="4635103"/>
            <a:ext cx="389620" cy="39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403648" y="5440223"/>
            <a:ext cx="6264696" cy="83099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/>
              <a:t>Points with last coordinates                  are called </a:t>
            </a:r>
            <a:r>
              <a:rPr lang="it-IT" sz="2400" b="1" dirty="0"/>
              <a:t>i</a:t>
            </a:r>
            <a:r>
              <a:rPr lang="it-IT" sz="2400" b="1" dirty="0" smtClean="0"/>
              <a:t>deal points </a:t>
            </a:r>
            <a:r>
              <a:rPr lang="it-IT" sz="2400" dirty="0" smtClean="0"/>
              <a:t>or </a:t>
            </a:r>
            <a:r>
              <a:rPr lang="it-IT" sz="2400" b="1" dirty="0" smtClean="0"/>
              <a:t>points at infinity</a:t>
            </a:r>
            <a:endParaRPr lang="it-IT" sz="2400" b="1" dirty="0"/>
          </a:p>
        </p:txBody>
      </p:sp>
      <p:pic>
        <p:nvPicPr>
          <p:cNvPr id="13" name="Picture 6" descr="x_3= 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571559"/>
            <a:ext cx="792088" cy="2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0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Perspective projection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696" y="1196752"/>
            <a:ext cx="5269675" cy="30243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2" y="4681537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Line on the space are trasformed into line on </a:t>
            </a:r>
            <a:r>
              <a:rPr lang="it-IT" i="1" dirty="0" smtClean="0">
                <a:latin typeface="Bodoni MT" panose="02070603080606020203" pitchFamily="18" charset="0"/>
              </a:rPr>
              <a:t>R</a:t>
            </a:r>
          </a:p>
          <a:p>
            <a:r>
              <a:rPr lang="it-IT" dirty="0" smtClean="0"/>
              <a:t>If we consider a plane </a:t>
            </a:r>
            <a:r>
              <a:rPr lang="it-IT" i="1" dirty="0" smtClean="0">
                <a:latin typeface="Bodoni MT" panose="02070603080606020203" pitchFamily="18" charset="0"/>
              </a:rPr>
              <a:t>G </a:t>
            </a:r>
            <a:r>
              <a:rPr lang="it-IT" dirty="0" smtClean="0">
                <a:latin typeface="+mj-lt"/>
              </a:rPr>
              <a:t>orthogonal to </a:t>
            </a:r>
            <a:r>
              <a:rPr lang="it-IT" i="1" dirty="0" smtClean="0">
                <a:latin typeface="Bodoni MT" panose="02070603080606020203" pitchFamily="18" charset="0"/>
              </a:rPr>
              <a:t>R, </a:t>
            </a:r>
            <a:r>
              <a:rPr lang="it-IT" dirty="0" smtClean="0">
                <a:latin typeface="+mj-lt"/>
              </a:rPr>
              <a:t>and its projection to </a:t>
            </a:r>
            <a:r>
              <a:rPr lang="it-IT" i="1" dirty="0" smtClean="0">
                <a:latin typeface="Bodoni MT" panose="02070603080606020203" pitchFamily="18" charset="0"/>
              </a:rPr>
              <a:t>R</a:t>
            </a:r>
            <a:endParaRPr lang="it-IT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+mj-lt"/>
              </a:rPr>
              <a:t>The line </a:t>
            </a:r>
            <a:r>
              <a:rPr lang="it-IT" i="1" dirty="0" smtClean="0">
                <a:latin typeface="+mj-lt"/>
              </a:rPr>
              <a:t>f </a:t>
            </a:r>
            <a:r>
              <a:rPr lang="it-IT" dirty="0" smtClean="0">
                <a:latin typeface="+mj-lt"/>
              </a:rPr>
              <a:t>given by the intersection between the plane </a:t>
            </a:r>
            <a:r>
              <a:rPr lang="it-IT" i="1" dirty="0" smtClean="0">
                <a:latin typeface="Bodoni MT" panose="02070603080606020203" pitchFamily="18" charset="0"/>
              </a:rPr>
              <a:t>G</a:t>
            </a:r>
            <a:r>
              <a:rPr lang="it-IT" dirty="0" smtClean="0">
                <a:latin typeface="+mj-lt"/>
              </a:rPr>
              <a:t> and the plane parallel to </a:t>
            </a:r>
            <a:r>
              <a:rPr lang="it-IT" i="1" dirty="0" smtClean="0">
                <a:latin typeface="Bodoni MT" panose="02070603080606020203" pitchFamily="18" charset="0"/>
              </a:rPr>
              <a:t>R</a:t>
            </a:r>
            <a:r>
              <a:rPr lang="it-IT" dirty="0" smtClean="0">
                <a:latin typeface="+mj-lt"/>
              </a:rPr>
              <a:t> passing through C cannot be projected to </a:t>
            </a:r>
            <a:r>
              <a:rPr lang="it-IT" i="1" dirty="0" smtClean="0">
                <a:latin typeface="Bodoni MT" panose="02070603080606020203" pitchFamily="18" charset="0"/>
              </a:rPr>
              <a:t>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The line h (the intersection between </a:t>
            </a:r>
            <a:r>
              <a:rPr lang="it-IT" i="1" dirty="0" smtClean="0">
                <a:latin typeface="Bodoni MT" panose="02070603080606020203" pitchFamily="18" charset="0"/>
              </a:rPr>
              <a:t>R</a:t>
            </a:r>
            <a:r>
              <a:rPr lang="it-IT" dirty="0" smtClean="0"/>
              <a:t> and a parallel plane to </a:t>
            </a:r>
            <a:r>
              <a:rPr lang="it-IT" i="1" dirty="0" smtClean="0">
                <a:latin typeface="Bodoni MT" panose="02070603080606020203" pitchFamily="18" charset="0"/>
              </a:rPr>
              <a:t>G</a:t>
            </a:r>
            <a:r>
              <a:rPr lang="it-IT" dirty="0" smtClean="0"/>
              <a:t> passing through C) is not the projection of any line in </a:t>
            </a:r>
            <a:r>
              <a:rPr lang="it-IT" i="1" dirty="0" smtClean="0">
                <a:latin typeface="Bodoni MT" panose="02070603080606020203" pitchFamily="18" charset="0"/>
              </a:rPr>
              <a:t>G</a:t>
            </a:r>
            <a:r>
              <a:rPr lang="it-IT" dirty="0" smtClean="0"/>
              <a:t>,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215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Line at infinity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/>
              <a:t>The set of all ideal points can be written</a:t>
            </a:r>
          </a:p>
          <a:p>
            <a:r>
              <a:rPr lang="it-IT" sz="2400" dirty="0" smtClean="0"/>
              <a:t>This set lies on a single line, the </a:t>
            </a:r>
            <a:r>
              <a:rPr lang="it-IT" sz="2400" b="1" dirty="0" smtClean="0"/>
              <a:t>line at infinity </a:t>
            </a:r>
          </a:p>
          <a:p>
            <a:r>
              <a:rPr lang="it-IT" sz="2400" dirty="0" smtClean="0"/>
              <a:t>This line is</a:t>
            </a:r>
            <a:r>
              <a:rPr lang="it-IT" sz="2400" b="1" dirty="0" smtClean="0"/>
              <a:t> </a:t>
            </a:r>
            <a:r>
              <a:rPr lang="it-IT" sz="2400" dirty="0" smtClean="0"/>
              <a:t>denote by</a:t>
            </a:r>
          </a:p>
          <a:p>
            <a:endParaRPr lang="it-IT" sz="2400" dirty="0"/>
          </a:p>
          <a:p>
            <a:pPr marL="0" indent="0">
              <a:buNone/>
            </a:pPr>
            <a:r>
              <a:rPr lang="it-IT" sz="2400" b="1" dirty="0" smtClean="0"/>
              <a:t>Note: </a:t>
            </a:r>
            <a:endParaRPr lang="it-IT" sz="2400" b="1" dirty="0"/>
          </a:p>
        </p:txBody>
      </p:sp>
      <p:pic>
        <p:nvPicPr>
          <p:cNvPr id="4098" name="Picture 2" descr="(x_1,x_2,0)^{\top}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34892"/>
            <a:ext cx="1384769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\mathbf{l}_{\infty}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564904"/>
            <a:ext cx="394565" cy="36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\mathbf{l}_{\infty}=(0,0,1)^{\top}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28" y="3496174"/>
            <a:ext cx="1656184" cy="33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329122" y="3429000"/>
            <a:ext cx="1008112" cy="48038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104" name="Picture 8" descr="(0,0,1)(x_1, x_2, 0)^{\top}=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506830"/>
            <a:ext cx="2522112" cy="32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88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/>
              <a:t>A line                            intersects          in </a:t>
            </a:r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r>
              <a:rPr lang="it-IT" sz="2400" dirty="0" smtClean="0"/>
              <a:t>A line                            parallel to </a:t>
            </a:r>
            <a:r>
              <a:rPr lang="it-IT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sz="2400" dirty="0" smtClean="0"/>
              <a:t> intersects         in                    regardless of the value </a:t>
            </a:r>
            <a:r>
              <a:rPr lang="it-IT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it-IT" sz="2400" i="1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’</a:t>
            </a:r>
            <a:r>
              <a:rPr lang="it-IT" sz="2400" dirty="0" smtClean="0"/>
              <a:t>  </a:t>
            </a:r>
            <a:endParaRPr lang="it-IT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Line at infinity</a:t>
            </a:r>
            <a:endParaRPr lang="it-IT" dirty="0"/>
          </a:p>
        </p:txBody>
      </p:sp>
      <p:pic>
        <p:nvPicPr>
          <p:cNvPr id="5" name="Picture 4" descr="\mathbf{l}=(a,b,c)^\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08976"/>
            <a:ext cx="1736957" cy="41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\mathbf{l}_{\infty}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34133"/>
            <a:ext cx="394565" cy="36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(b,-a,0)^{\top}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634133"/>
            <a:ext cx="1420208" cy="39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54597" y="221257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/>
              <a:t>Verify!</a:t>
            </a:r>
            <a:endParaRPr lang="it-IT" sz="2800" b="1" dirty="0"/>
          </a:p>
        </p:txBody>
      </p:sp>
      <p:pic>
        <p:nvPicPr>
          <p:cNvPr id="5126" name="Picture 6" descr="\mathbf{l}'=(a,b,c')^{\top}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3491944"/>
            <a:ext cx="1736957" cy="36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\mathbf{l}_{\infty}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957" y="3503140"/>
            <a:ext cx="394565" cy="36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(b,-a,0)^{\top}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448534"/>
            <a:ext cx="1420208" cy="39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436096" y="450912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/>
              <a:t>Verify!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34821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Line at infinity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b="1" dirty="0"/>
              <a:t>Note</a:t>
            </a:r>
            <a:r>
              <a:rPr lang="it-IT" sz="2400" dirty="0"/>
              <a:t>: in inhomogeneous coordinates                    is a vector  tangent to the line 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it-IT" sz="2400" dirty="0">
                <a:cs typeface="Times New Roman" panose="02020603050405020304" pitchFamily="18" charset="0"/>
              </a:rPr>
              <a:t>and orthogonal to the line normal (</a:t>
            </a:r>
            <a:r>
              <a:rPr lang="it-I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it-IT" sz="2400" dirty="0">
                <a:cs typeface="Times New Roman" panose="02020603050405020304" pitchFamily="18" charset="0"/>
              </a:rPr>
              <a:t>), and so represents the line’s </a:t>
            </a:r>
            <a:r>
              <a:rPr lang="it-IT" sz="2400" i="1" dirty="0">
                <a:cs typeface="Times New Roman" panose="02020603050405020304" pitchFamily="18" charset="0"/>
              </a:rPr>
              <a:t>direction </a:t>
            </a:r>
            <a:endParaRPr lang="it-IT" sz="2400" i="1" dirty="0" smtClean="0">
              <a:cs typeface="Times New Roman" panose="02020603050405020304" pitchFamily="18" charset="0"/>
            </a:endParaRPr>
          </a:p>
          <a:p>
            <a:r>
              <a:rPr lang="it-IT" sz="2400" dirty="0" smtClean="0">
                <a:cs typeface="Times New Roman" panose="02020603050405020304" pitchFamily="18" charset="0"/>
              </a:rPr>
              <a:t>As the line’s directions varies the ideal point                             varies over </a:t>
            </a:r>
            <a:endParaRPr lang="it-IT" sz="2400" dirty="0"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pic>
        <p:nvPicPr>
          <p:cNvPr id="5" name="Picture 8" descr="(b,-a)^\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35656"/>
            <a:ext cx="1080121" cy="37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(b,-a,0)^{\top}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780928"/>
            <a:ext cx="1420208" cy="39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\mathbf{l}_{\infty}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12976"/>
            <a:ext cx="394565" cy="36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1560" y="4637226"/>
            <a:ext cx="7704856" cy="8309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/>
              <a:t>The line at infinity can be thought of as the </a:t>
            </a:r>
            <a:r>
              <a:rPr lang="it-IT" sz="2400" b="1" dirty="0" smtClean="0"/>
              <a:t>set of directions </a:t>
            </a:r>
            <a:r>
              <a:rPr lang="it-IT" sz="2400" dirty="0" smtClean="0"/>
              <a:t>of lines in the plane</a:t>
            </a:r>
            <a:endParaRPr lang="it-IT" sz="2400" dirty="0"/>
          </a:p>
        </p:txBody>
      </p:sp>
      <p:sp>
        <p:nvSpPr>
          <p:cNvPr id="9" name="Down Arrow 8"/>
          <p:cNvSpPr/>
          <p:nvPr/>
        </p:nvSpPr>
        <p:spPr>
          <a:xfrm>
            <a:off x="3923928" y="3917146"/>
            <a:ext cx="576064" cy="50405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3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Intersection of points and lines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>
            <a:normAutofit/>
          </a:bodyPr>
          <a:lstStyle/>
          <a:p>
            <a:r>
              <a:rPr lang="it-IT" sz="2400" dirty="0" smtClean="0"/>
              <a:t>In the projective plane      , one may state without quantification that:</a:t>
            </a:r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r>
              <a:rPr lang="it-IT" sz="2400" dirty="0" smtClean="0"/>
              <a:t>This is not true in the standard Euclidean spece where parallel lines form a special case.</a:t>
            </a:r>
          </a:p>
          <a:p>
            <a:endParaRPr lang="it-IT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492897"/>
            <a:ext cx="7128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«</a:t>
            </a:r>
            <a:r>
              <a:rPr lang="it-IT" sz="2400" i="1" dirty="0"/>
              <a:t>two distinct lines meet in a single point and two distint points lie on a single line</a:t>
            </a:r>
            <a:r>
              <a:rPr lang="it-IT" sz="2400" dirty="0"/>
              <a:t>»</a:t>
            </a:r>
          </a:p>
          <a:p>
            <a:endParaRPr lang="it-IT" dirty="0"/>
          </a:p>
        </p:txBody>
      </p:sp>
      <p:pic>
        <p:nvPicPr>
          <p:cNvPr id="5" name="Picture 6" descr="\mathbb{P}^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600200"/>
            <a:ext cx="389620" cy="39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9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Projective geometry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/>
              <a:t>The study of the geometry of         is known as projective geometry.</a:t>
            </a:r>
          </a:p>
          <a:p>
            <a:r>
              <a:rPr lang="it-IT" sz="2400" smtClean="0"/>
              <a:t>In the projective space there is no distinction between points at infinity (ideal points) and ordinary points </a:t>
            </a:r>
            <a:endParaRPr lang="it-IT" sz="2400" dirty="0"/>
          </a:p>
        </p:txBody>
      </p:sp>
      <p:pic>
        <p:nvPicPr>
          <p:cNvPr id="4" name="Picture 6" descr="\mathbb{P}^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97516"/>
            <a:ext cx="389620" cy="39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projective plane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87178"/>
            <a:ext cx="8727703" cy="4281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093296"/>
            <a:ext cx="52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Image Credits: </a:t>
            </a:r>
            <a:r>
              <a:rPr lang="it-IT" dirty="0" smtClean="0"/>
              <a:t>Hartley Zisserman book, pag. 29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5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Duality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/>
              <a:t>The role of lines and points are interchanged in statements concerning the properties of points and lines, in particular:</a:t>
            </a:r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r>
              <a:rPr lang="it-IT" sz="2400" dirty="0" smtClean="0"/>
              <a:t>Intersection of two line and line through two points are essentially the same, with the roles of points and lines swapped.</a:t>
            </a:r>
            <a:endParaRPr lang="it-IT" sz="2400" dirty="0"/>
          </a:p>
          <a:p>
            <a:pPr marL="0" indent="0">
              <a:buNone/>
            </a:pPr>
            <a:endParaRPr lang="it-IT" sz="2400" dirty="0"/>
          </a:p>
        </p:txBody>
      </p:sp>
      <p:pic>
        <p:nvPicPr>
          <p:cNvPr id="1026" name="Picture 2" descr="\mathbf{l}^\top\mathbf{x}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08920"/>
            <a:ext cx="1581352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067944" y="2794268"/>
            <a:ext cx="576064" cy="43204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8" name="Picture 4" descr="\mathbf{x}^\top\mathbf{l}=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14978"/>
            <a:ext cx="1632992" cy="49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5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Pinhole camera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196752"/>
            <a:ext cx="4659610" cy="39220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093296"/>
            <a:ext cx="52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Image Credits: </a:t>
            </a:r>
            <a:r>
              <a:rPr lang="it-IT" dirty="0" smtClean="0"/>
              <a:t>Andrea Fusiello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5111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Pinhole camera</a:t>
            </a:r>
            <a:endParaRPr lang="it-IT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093296"/>
            <a:ext cx="52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Image Credits: </a:t>
            </a:r>
            <a:r>
              <a:rPr lang="it-IT" dirty="0" smtClean="0"/>
              <a:t>Andrea Fusiello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419225"/>
            <a:ext cx="64484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10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Pinhole camera</a:t>
            </a:r>
            <a:endParaRPr lang="it-IT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093296"/>
            <a:ext cx="52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Image Credits: </a:t>
            </a:r>
            <a:r>
              <a:rPr lang="it-IT" dirty="0" smtClean="0"/>
              <a:t>Andrea Fusiello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68760"/>
            <a:ext cx="5668728" cy="386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1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Perspective projection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696" y="1196752"/>
            <a:ext cx="5269675" cy="30243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2" y="4681537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This situation is not satisfying...</a:t>
            </a:r>
            <a:endParaRPr lang="it-IT" dirty="0"/>
          </a:p>
        </p:txBody>
      </p:sp>
      <p:sp>
        <p:nvSpPr>
          <p:cNvPr id="3" name="Right Arrow 2"/>
          <p:cNvSpPr/>
          <p:nvPr/>
        </p:nvSpPr>
        <p:spPr>
          <a:xfrm>
            <a:off x="1115616" y="530120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/>
          <p:cNvSpPr txBox="1"/>
          <p:nvPr/>
        </p:nvSpPr>
        <p:spPr>
          <a:xfrm>
            <a:off x="2051720" y="5373216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We need an «ideal line» called </a:t>
            </a:r>
            <a:r>
              <a:rPr lang="it-IT" i="1" dirty="0" smtClean="0"/>
              <a:t>line at infinity</a:t>
            </a:r>
            <a:r>
              <a:rPr lang="it-IT" dirty="0" smtClean="0"/>
              <a:t>, in this fashion </a:t>
            </a:r>
            <a:r>
              <a:rPr lang="it-IT" i="1" dirty="0" smtClean="0"/>
              <a:t>f</a:t>
            </a:r>
            <a:r>
              <a:rPr lang="it-IT" dirty="0" smtClean="0"/>
              <a:t> is the projection of the line at infinity of </a:t>
            </a:r>
            <a:r>
              <a:rPr lang="it-IT" i="1" dirty="0" smtClean="0">
                <a:latin typeface="Bodoni MT" panose="02070603080606020203" pitchFamily="18" charset="0"/>
              </a:rPr>
              <a:t>R</a:t>
            </a:r>
            <a:r>
              <a:rPr lang="it-IT" dirty="0" smtClean="0"/>
              <a:t>, and </a:t>
            </a:r>
            <a:r>
              <a:rPr lang="it-IT" i="1" dirty="0" smtClean="0"/>
              <a:t>h</a:t>
            </a:r>
            <a:r>
              <a:rPr lang="it-IT" dirty="0" smtClean="0"/>
              <a:t> is the projection of the line at infinity of </a:t>
            </a:r>
            <a:r>
              <a:rPr lang="it-IT" i="1" dirty="0" smtClean="0">
                <a:latin typeface="Bodoni MT" panose="02070603080606020203" pitchFamily="18" charset="0"/>
              </a:rPr>
              <a:t>G</a:t>
            </a:r>
            <a:r>
              <a:rPr lang="it-IT" dirty="0" smtClean="0"/>
              <a:t>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362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Pinhole camera</a:t>
            </a:r>
            <a:endParaRPr lang="it-IT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093296"/>
            <a:ext cx="52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Image Credits: </a:t>
            </a:r>
            <a:r>
              <a:rPr lang="it-IT" dirty="0" smtClean="0"/>
              <a:t>Andrea Fusiello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340768"/>
            <a:ext cx="5596651" cy="447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79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Pinhole camera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243012"/>
            <a:ext cx="8296275" cy="4371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093296"/>
            <a:ext cx="52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Image Credits: </a:t>
            </a:r>
            <a:r>
              <a:rPr lang="it-IT" dirty="0" smtClean="0"/>
              <a:t>Hartley Zisserman book, pag. 156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6039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Calibration object</a:t>
            </a:r>
            <a:endParaRPr lang="it-IT" dirty="0"/>
          </a:p>
        </p:txBody>
      </p:sp>
      <p:pic>
        <p:nvPicPr>
          <p:cNvPr id="2050" name="Picture 2" descr="Camera Calibration | Eyebug's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5830955" cy="4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161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Calibration object</a:t>
            </a:r>
            <a:endParaRPr lang="it-IT" dirty="0"/>
          </a:p>
        </p:txBody>
      </p:sp>
      <p:pic>
        <p:nvPicPr>
          <p:cNvPr id="3076" name="Picture 4" descr="https://areeweb.polito.it/ricerca/cgvg/Projects/MotionCapture/Imag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5568619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076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Calibration object</a:t>
            </a:r>
            <a:endParaRPr lang="it-IT" dirty="0"/>
          </a:p>
        </p:txBody>
      </p:sp>
      <p:pic>
        <p:nvPicPr>
          <p:cNvPr id="4098" name="Picture 2" descr="3D test object for geometric camera calibration 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6048375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369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Calibration object</a:t>
            </a:r>
            <a:endParaRPr lang="it-IT" dirty="0"/>
          </a:p>
        </p:txBody>
      </p:sp>
      <p:pic>
        <p:nvPicPr>
          <p:cNvPr id="5122" name="Picture 2" descr="External calibration object for the MMC system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1340768"/>
            <a:ext cx="3528392" cy="491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966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Calibration object</a:t>
            </a:r>
            <a:endParaRPr lang="it-IT" dirty="0"/>
          </a:p>
        </p:txBody>
      </p:sp>
      <p:pic>
        <p:nvPicPr>
          <p:cNvPr id="6146" name="Picture 2" descr="findChessboardCorners returing false boolean value? - OpenCV Q&amp;A Fo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7638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838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Calibration object</a:t>
            </a:r>
            <a:endParaRPr lang="it-IT" dirty="0"/>
          </a:p>
        </p:txBody>
      </p:sp>
      <p:pic>
        <p:nvPicPr>
          <p:cNvPr id="7170" name="Picture 2" descr="Single Camera Calibrator App - MATLAB &amp; Simu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8336682" cy="333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580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Calibration object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05780"/>
            <a:ext cx="4094456" cy="3230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897768"/>
            <a:ext cx="41148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2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Projective plane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r>
              <a:rPr lang="it-IT" sz="2400" dirty="0" smtClean="0"/>
              <a:t>A projective plane P</a:t>
            </a:r>
            <a:r>
              <a:rPr lang="it-IT" sz="2400" baseline="30000" dirty="0" smtClean="0"/>
              <a:t>2</a:t>
            </a:r>
            <a:r>
              <a:rPr lang="it-IT" sz="2400" dirty="0" smtClean="0"/>
              <a:t> is the join beween the affine plane A</a:t>
            </a:r>
            <a:r>
              <a:rPr lang="it-IT" sz="2400" baseline="30000" dirty="0" smtClean="0"/>
              <a:t>2</a:t>
            </a:r>
            <a:r>
              <a:rPr lang="it-IT" sz="2400" dirty="0" smtClean="0"/>
              <a:t> and the line at infinity l</a:t>
            </a:r>
            <a:r>
              <a:rPr lang="it-IT" sz="2400" baseline="-25000" dirty="0" smtClean="0"/>
              <a:t>∞</a:t>
            </a:r>
            <a:endParaRPr lang="it-IT" sz="2400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171" y="2761497"/>
            <a:ext cx="2805658" cy="98770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3645024"/>
            <a:ext cx="8229600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/>
              <a:t>in a projective plane two lines have an intersection also for parallel lines </a:t>
            </a:r>
            <a:r>
              <a:rPr lang="it-IT" sz="2400" dirty="0" smtClean="0">
                <a:sym typeface="Wingdings" panose="05000000000000000000" pitchFamily="2" charset="2"/>
              </a:rPr>
              <a:t> this point is at infinity</a:t>
            </a:r>
            <a:r>
              <a:rPr lang="it-IT" sz="2400" dirty="0">
                <a:sym typeface="Wingdings" panose="05000000000000000000" pitchFamily="2" charset="2"/>
              </a:rPr>
              <a:t>,</a:t>
            </a:r>
            <a:endParaRPr lang="it-IT" sz="2400" dirty="0" smtClean="0"/>
          </a:p>
          <a:p>
            <a:r>
              <a:rPr lang="it-IT" sz="2400" dirty="0"/>
              <a:t>e</a:t>
            </a:r>
            <a:r>
              <a:rPr lang="it-IT" sz="2400" dirty="0" smtClean="0"/>
              <a:t>very line contains a infinity point that can be reached going through the direction of the line,</a:t>
            </a:r>
            <a:r>
              <a:rPr lang="it-IT" sz="2400" dirty="0" smtClean="0">
                <a:sym typeface="Wingdings" panose="05000000000000000000" pitchFamily="2" charset="2"/>
              </a:rPr>
              <a:t> </a:t>
            </a:r>
          </a:p>
          <a:p>
            <a:r>
              <a:rPr lang="it-IT" sz="2400" dirty="0" smtClean="0">
                <a:sym typeface="Wingdings" panose="05000000000000000000" pitchFamily="2" charset="2"/>
              </a:rPr>
              <a:t>the points at infinity can be considered as the absolute directions of lines,</a:t>
            </a:r>
            <a:endParaRPr lang="it-IT" sz="2400" dirty="0" smtClean="0"/>
          </a:p>
          <a:p>
            <a:pPr marL="0" indent="0">
              <a:buNone/>
            </a:pPr>
            <a:endParaRPr lang="it-IT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78063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Projective geometry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400" dirty="0" smtClean="0"/>
              <a:t>To deal with geometric objec we use tools from linear algebra:</a:t>
            </a:r>
          </a:p>
          <a:p>
            <a:pPr lvl="1"/>
            <a:r>
              <a:rPr lang="en-US" sz="2400" dirty="0"/>
              <a:t>geometric entities are described in terms of coordinates and </a:t>
            </a:r>
            <a:r>
              <a:rPr lang="en-US" sz="2400" dirty="0" smtClean="0"/>
              <a:t>algebraic entities, e.g., </a:t>
            </a:r>
            <a:r>
              <a:rPr lang="en-US" sz="2400" dirty="0"/>
              <a:t>a point is identified with a vector in terms of </a:t>
            </a:r>
            <a:r>
              <a:rPr lang="en-US" sz="2400" dirty="0" smtClean="0"/>
              <a:t>some </a:t>
            </a:r>
            <a:r>
              <a:rPr lang="en-US" sz="2400" dirty="0"/>
              <a:t>coordinate </a:t>
            </a:r>
            <a:r>
              <a:rPr lang="en-US" sz="2400" dirty="0" smtClean="0"/>
              <a:t>basis.</a:t>
            </a:r>
          </a:p>
          <a:p>
            <a:r>
              <a:rPr lang="it-IT" sz="2400" dirty="0"/>
              <a:t>algebraic </a:t>
            </a:r>
            <a:r>
              <a:rPr lang="it-IT" sz="2400" dirty="0" smtClean="0"/>
              <a:t>approach </a:t>
            </a:r>
            <a:r>
              <a:rPr lang="en-US" sz="2400" dirty="0" smtClean="0"/>
              <a:t>to </a:t>
            </a:r>
            <a:r>
              <a:rPr lang="en-US" sz="2400" dirty="0"/>
              <a:t>geometry is that results derived in this way may more easily be used to derive </a:t>
            </a:r>
            <a:r>
              <a:rPr lang="en-US" sz="2400" dirty="0" smtClean="0"/>
              <a:t>algorithms </a:t>
            </a:r>
            <a:r>
              <a:rPr lang="it-IT" sz="2400" dirty="0" smtClean="0"/>
              <a:t>and practical </a:t>
            </a:r>
            <a:r>
              <a:rPr lang="it-IT" sz="2400" dirty="0"/>
              <a:t>computational </a:t>
            </a:r>
            <a:r>
              <a:rPr lang="it-IT" sz="2400" dirty="0" smtClean="0"/>
              <a:t>methods.</a:t>
            </a:r>
          </a:p>
          <a:p>
            <a:r>
              <a:rPr lang="en-US" sz="2400" dirty="0" smtClean="0"/>
              <a:t>We need to consider the distinction </a:t>
            </a:r>
            <a:r>
              <a:rPr lang="en-US" sz="2400" dirty="0"/>
              <a:t>between “column” and “row” vectors, since a matrix may </a:t>
            </a:r>
            <a:r>
              <a:rPr lang="en-US" sz="2400" dirty="0" smtClean="0"/>
              <a:t>be multiplied </a:t>
            </a:r>
            <a:r>
              <a:rPr lang="en-US" sz="2400" dirty="0"/>
              <a:t>on the right by a column and on the left by a row vector. </a:t>
            </a:r>
            <a:endParaRPr lang="en-US" sz="2400" dirty="0" smtClean="0"/>
          </a:p>
          <a:p>
            <a:pPr lvl="1"/>
            <a:r>
              <a:rPr lang="en-US" sz="2400" dirty="0" smtClean="0"/>
              <a:t>Geometric entities will </a:t>
            </a:r>
            <a:r>
              <a:rPr lang="en-US" sz="2400" dirty="0"/>
              <a:t>by default be represented by </a:t>
            </a:r>
            <a:r>
              <a:rPr lang="en-US" sz="2400" b="1" dirty="0"/>
              <a:t>column vectors</a:t>
            </a:r>
            <a:r>
              <a:rPr lang="en-US" sz="2400" dirty="0"/>
              <a:t>.</a:t>
            </a:r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60742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Lines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869" y="1587500"/>
            <a:ext cx="8229600" cy="4525963"/>
          </a:xfrm>
        </p:spPr>
        <p:txBody>
          <a:bodyPr>
            <a:normAutofit/>
          </a:bodyPr>
          <a:lstStyle/>
          <a:p>
            <a:r>
              <a:rPr lang="it-IT" sz="2400" dirty="0" smtClean="0"/>
              <a:t>A line in the plane is represented by the equation:</a:t>
            </a:r>
          </a:p>
          <a:p>
            <a:endParaRPr lang="it-IT" sz="2400" dirty="0"/>
          </a:p>
          <a:p>
            <a:endParaRPr lang="it-IT" sz="2400" dirty="0" smtClean="0"/>
          </a:p>
          <a:p>
            <a:pPr lvl="1"/>
            <a:r>
              <a:rPr lang="it-IT" sz="2400" dirty="0" smtClean="0"/>
              <a:t>This line can be represented by the vector              , </a:t>
            </a:r>
          </a:p>
          <a:p>
            <a:pPr lvl="1"/>
            <a:r>
              <a:rPr lang="it-IT" sz="2400" dirty="0" smtClean="0"/>
              <a:t>Different choice of a, b, and c give rise to different lines,</a:t>
            </a:r>
          </a:p>
          <a:p>
            <a:pPr lvl="1"/>
            <a:r>
              <a:rPr lang="it-IT" sz="2400" dirty="0" smtClean="0"/>
              <a:t>The correspondence betwen the line and the vector            is not one-to-one </a:t>
            </a:r>
            <a:endParaRPr lang="it-IT" sz="2400" dirty="0"/>
          </a:p>
        </p:txBody>
      </p:sp>
      <p:pic>
        <p:nvPicPr>
          <p:cNvPr id="1026" name="Picture 2" descr="ax+by+c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76872"/>
            <a:ext cx="2175308" cy="35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(a,b,c)^\top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924944"/>
            <a:ext cx="1035872" cy="35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(a,b,c)^\top&#10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322" y="3789041"/>
            <a:ext cx="1055062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>
            <a:off x="3923928" y="4581128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2" descr="ax+by+c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517232"/>
            <a:ext cx="2175308" cy="35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(ka)x+(kb)y+(kc)=0&#10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026" y="5516438"/>
            <a:ext cx="3090660" cy="35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376334" y="6189470"/>
            <a:ext cx="2031292" cy="369332"/>
            <a:chOff x="2411760" y="6237312"/>
            <a:chExt cx="2031292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2411760" y="6237312"/>
              <a:ext cx="2031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Same line                     </a:t>
              </a:r>
              <a:endParaRPr lang="it-IT" dirty="0"/>
            </a:p>
          </p:txBody>
        </p:sp>
        <p:pic>
          <p:nvPicPr>
            <p:cNvPr id="1034" name="Picture 10" descr="\forall k \neq 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7884" y="6283325"/>
              <a:ext cx="792088" cy="296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19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/>
              <a:t>Vectors                 and                                  represent the same line</a:t>
            </a:r>
          </a:p>
          <a:p>
            <a:r>
              <a:rPr lang="it-IT" sz="2400" dirty="0" smtClean="0"/>
              <a:t>Two such vectors related by an overall scaling are considered as being equivalent,</a:t>
            </a:r>
          </a:p>
          <a:p>
            <a:r>
              <a:rPr lang="it-IT" sz="2400" dirty="0" smtClean="0"/>
              <a:t>An equivalence class of vectors under this equivalence relationship is known as an </a:t>
            </a:r>
            <a:r>
              <a:rPr lang="it-IT" sz="2400" i="1" dirty="0" smtClean="0"/>
              <a:t>homogeneous</a:t>
            </a:r>
            <a:r>
              <a:rPr lang="it-IT" sz="2400" dirty="0" smtClean="0"/>
              <a:t> vector,</a:t>
            </a:r>
          </a:p>
          <a:p>
            <a:r>
              <a:rPr lang="it-IT" sz="2400" dirty="0" smtClean="0"/>
              <a:t>Any particular vector                 is a representative of the equivalence class.  </a:t>
            </a:r>
            <a:endParaRPr lang="it-IT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smtClean="0"/>
              <a:t>Lines</a:t>
            </a:r>
            <a:endParaRPr lang="it-IT" dirty="0"/>
          </a:p>
        </p:txBody>
      </p:sp>
      <p:pic>
        <p:nvPicPr>
          <p:cNvPr id="5" name="Picture 4" descr="(a,b,c)^\top&#10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35349"/>
            <a:ext cx="1035872" cy="35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(ax+by+c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662623"/>
            <a:ext cx="1800200" cy="35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\forall k \neq 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2041149"/>
            <a:ext cx="792088" cy="29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(a,b,c)^\top&#10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077072"/>
            <a:ext cx="1035872" cy="35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79380" y="5364475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set of equivalence classes of vectors in          forms the </a:t>
            </a:r>
            <a:r>
              <a:rPr lang="it-IT" sz="2400" i="1" dirty="0" smtClean="0"/>
              <a:t>projective space </a:t>
            </a:r>
            <a:endParaRPr lang="it-IT" sz="2400" i="1" dirty="0"/>
          </a:p>
        </p:txBody>
      </p:sp>
      <p:sp>
        <p:nvSpPr>
          <p:cNvPr id="12" name="Down Arrow 11"/>
          <p:cNvSpPr/>
          <p:nvPr/>
        </p:nvSpPr>
        <p:spPr>
          <a:xfrm>
            <a:off x="3923928" y="4725144"/>
            <a:ext cx="864096" cy="570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2" name="Picture 4" descr="\mathbb{R}-({0,0,0})^\to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521" y="5400044"/>
            <a:ext cx="1726949" cy="37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\mathbb{P}^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760" y="5728264"/>
            <a:ext cx="389620" cy="39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94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Points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888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it-IT" sz="2800" dirty="0" smtClean="0"/>
              <a:t>A point                        lies on the line                              if and only if </a:t>
            </a:r>
          </a:p>
          <a:p>
            <a:endParaRPr lang="it-IT" sz="2800" dirty="0"/>
          </a:p>
          <a:p>
            <a:r>
              <a:rPr lang="it-IT" sz="2800" dirty="0" smtClean="0"/>
              <a:t>This can be written by the inner product:</a:t>
            </a:r>
          </a:p>
          <a:p>
            <a:endParaRPr lang="it-IT" sz="2400" dirty="0"/>
          </a:p>
          <a:p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       </a:t>
            </a:r>
            <a:endParaRPr lang="it-IT" sz="2400" dirty="0"/>
          </a:p>
        </p:txBody>
      </p:sp>
      <p:pic>
        <p:nvPicPr>
          <p:cNvPr id="3076" name="Picture 4" descr="\mathbf{l}=(a,b,c)^\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44608"/>
            <a:ext cx="1736957" cy="41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x+by+c=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88" y="2030420"/>
            <a:ext cx="2175308" cy="35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(x,y,1)(a,b,c)^\top=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007" y="3266909"/>
            <a:ext cx="2952328" cy="42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mathbf{x}=(x,y)^\to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27" y="1630987"/>
            <a:ext cx="1494769" cy="38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\mathbf{x}=(x,y)^\top\in\mathbb{R}^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593" y="4005065"/>
            <a:ext cx="2299407" cy="41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3977188"/>
            <a:ext cx="7632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the point                                     is represented as a 3-vector by </a:t>
            </a:r>
            <a:r>
              <a:rPr lang="it-IT" sz="2400" dirty="0" smtClean="0"/>
              <a:t>adding </a:t>
            </a:r>
            <a:r>
              <a:rPr lang="it-IT" sz="2400" dirty="0"/>
              <a:t>a final coordinate of 1. </a:t>
            </a:r>
          </a:p>
          <a:p>
            <a:endParaRPr lang="it-IT" dirty="0"/>
          </a:p>
        </p:txBody>
      </p:sp>
      <p:sp>
        <p:nvSpPr>
          <p:cNvPr id="7" name="Down Arrow 6"/>
          <p:cNvSpPr/>
          <p:nvPr/>
        </p:nvSpPr>
        <p:spPr>
          <a:xfrm>
            <a:off x="4211960" y="4886737"/>
            <a:ext cx="72008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Picture 10" descr="\forall k \neq 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06921"/>
            <a:ext cx="792088" cy="29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64481" y="5487615"/>
            <a:ext cx="6835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and line    ,                                if and only if               </a:t>
            </a:r>
            <a:endParaRPr lang="it-IT" sz="2400" dirty="0"/>
          </a:p>
        </p:txBody>
      </p:sp>
      <p:pic>
        <p:nvPicPr>
          <p:cNvPr id="3084" name="Picture 12" descr="\mathbf{l}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268" y="5585503"/>
            <a:ext cx="102666" cy="2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(kx,ky,k)\mathbf{l}=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538" y="5584877"/>
            <a:ext cx="1943478" cy="36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(x,y,1)\mathbf{l}=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514" y="5571726"/>
            <a:ext cx="1542878" cy="34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3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Points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/>
              <a:t>The set of vectors                       , for varying values of k are the representation of the  vector</a:t>
            </a:r>
          </a:p>
          <a:p>
            <a:r>
              <a:rPr lang="it-IT" sz="2400" dirty="0" smtClean="0"/>
              <a:t>As with lines, points are represented by </a:t>
            </a:r>
            <a:r>
              <a:rPr lang="it-IT" sz="2400" i="1" dirty="0" smtClean="0"/>
              <a:t>homogeneous</a:t>
            </a:r>
            <a:r>
              <a:rPr lang="it-IT" sz="2400" dirty="0" smtClean="0"/>
              <a:t> vectors. </a:t>
            </a:r>
          </a:p>
          <a:p>
            <a:r>
              <a:rPr lang="it-IT" sz="2400" dirty="0" smtClean="0"/>
              <a:t>An arbitrary homogeneous vector representative of a point is of the form                                , representing the point</a:t>
            </a:r>
          </a:p>
          <a:p>
            <a:endParaRPr lang="it-IT" sz="2400" dirty="0"/>
          </a:p>
        </p:txBody>
      </p:sp>
      <p:pic>
        <p:nvPicPr>
          <p:cNvPr id="4098" name="Picture 2" descr="(kx,ky,k)^\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75" y="1667475"/>
            <a:ext cx="1358817" cy="3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\mathbf{x}=(x,y)^\top\in\mathbb{R}^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88840"/>
            <a:ext cx="2299407" cy="41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\mathbf{x}=(x_1,x_2,x_3)^\to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645024"/>
            <a:ext cx="2087187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(x_1/x_3,x_2/x_3)^\top \in  \mathbb{R}^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5" y="4011528"/>
            <a:ext cx="2972489" cy="41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517232"/>
            <a:ext cx="811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Points, as homogeneous vectors, are also elements of </a:t>
            </a:r>
            <a:endParaRPr lang="it-IT" sz="2400" dirty="0"/>
          </a:p>
        </p:txBody>
      </p:sp>
      <p:pic>
        <p:nvPicPr>
          <p:cNvPr id="9" name="Picture 6" descr="\mathbb{P}^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539775"/>
            <a:ext cx="389620" cy="39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9"/>
          <p:cNvSpPr/>
          <p:nvPr/>
        </p:nvSpPr>
        <p:spPr>
          <a:xfrm>
            <a:off x="4211960" y="4886737"/>
            <a:ext cx="72008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10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5193</TotalTime>
  <Words>1238</Words>
  <Application>Microsoft Office PowerPoint</Application>
  <PresentationFormat>On-screen Show (4:3)</PresentationFormat>
  <Paragraphs>169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Agency FB</vt:lpstr>
      <vt:lpstr>Arial</vt:lpstr>
      <vt:lpstr>Bodoni MT</vt:lpstr>
      <vt:lpstr>Calibri</vt:lpstr>
      <vt:lpstr>Times New Roman</vt:lpstr>
      <vt:lpstr>Wingdings</vt:lpstr>
      <vt:lpstr>Tema di Office</vt:lpstr>
      <vt:lpstr>Computer Vision: Projective geometry</vt:lpstr>
      <vt:lpstr>Perspective projection</vt:lpstr>
      <vt:lpstr>Perspective projection</vt:lpstr>
      <vt:lpstr>Projective plane</vt:lpstr>
      <vt:lpstr>Projective geometry</vt:lpstr>
      <vt:lpstr>Lines</vt:lpstr>
      <vt:lpstr>Lines</vt:lpstr>
      <vt:lpstr>Points</vt:lpstr>
      <vt:lpstr>Points</vt:lpstr>
      <vt:lpstr>Homogeneous coordinates</vt:lpstr>
      <vt:lpstr>Homogeneous coordinates</vt:lpstr>
      <vt:lpstr>Points and lines</vt:lpstr>
      <vt:lpstr>Intersection of lines</vt:lpstr>
      <vt:lpstr>Lines joining points</vt:lpstr>
      <vt:lpstr>Intersection of parallel lines</vt:lpstr>
      <vt:lpstr>Intersection of parallel lines</vt:lpstr>
      <vt:lpstr>Intersection of parallel lines</vt:lpstr>
      <vt:lpstr>Exercise</vt:lpstr>
      <vt:lpstr>Ideal points</vt:lpstr>
      <vt:lpstr>Line at infinity</vt:lpstr>
      <vt:lpstr>Line at infinity</vt:lpstr>
      <vt:lpstr>Line at infinity</vt:lpstr>
      <vt:lpstr>Intersection of points and lines</vt:lpstr>
      <vt:lpstr>Projective geometry</vt:lpstr>
      <vt:lpstr>The projective plane</vt:lpstr>
      <vt:lpstr>Duality</vt:lpstr>
      <vt:lpstr>Pinhole camera</vt:lpstr>
      <vt:lpstr>Pinhole camera</vt:lpstr>
      <vt:lpstr>Pinhole camera</vt:lpstr>
      <vt:lpstr>Pinhole camera</vt:lpstr>
      <vt:lpstr>Pinhole camera</vt:lpstr>
      <vt:lpstr>Calibration object</vt:lpstr>
      <vt:lpstr>Calibration object</vt:lpstr>
      <vt:lpstr>Calibration object</vt:lpstr>
      <vt:lpstr>Calibration object</vt:lpstr>
      <vt:lpstr>Calibration object</vt:lpstr>
      <vt:lpstr>Calibration object</vt:lpstr>
      <vt:lpstr>Calibration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Visione Computazionale: Formazione dell’immagine</dc:title>
  <dc:creator>umberto</dc:creator>
  <cp:lastModifiedBy>Utente</cp:lastModifiedBy>
  <cp:revision>148</cp:revision>
  <dcterms:created xsi:type="dcterms:W3CDTF">2014-10-13T09:56:41Z</dcterms:created>
  <dcterms:modified xsi:type="dcterms:W3CDTF">2020-10-18T22:08:36Z</dcterms:modified>
</cp:coreProperties>
</file>