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4" r:id="rId3"/>
    <p:sldId id="276" r:id="rId4"/>
    <p:sldId id="285" r:id="rId5"/>
    <p:sldId id="277" r:id="rId6"/>
    <p:sldId id="286" r:id="rId7"/>
    <p:sldId id="278" r:id="rId8"/>
    <p:sldId id="279" r:id="rId9"/>
    <p:sldId id="284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4511D-E3FD-4426-ACDD-BF1EC2AC5C65}" type="datetimeFigureOut">
              <a:rPr lang="it-IT" smtClean="0"/>
              <a:t>15/11/2020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BFF4-3C59-46AF-AF10-A743D26ABB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47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41CB2-F1E7-4486-B564-7376B97EA30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9540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13DDF-361B-46A1-8FE8-0B3585710AD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102386" tIns="51193" rIns="102386" bIns="51193"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845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D3BD8-AC40-4553-BCE7-ADB2E08AB1E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1968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2472">
              <a:defRPr sz="23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02472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02472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02472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02472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0247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0247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0247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0247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007D095-B12C-4D18-94BF-8C1F75E27E2C}" type="slidenum">
              <a:rPr lang="en-US" altLang="en-US" sz="1100">
                <a:latin typeface="Times New Roman" pitchFamily="18" charset="0"/>
              </a:rPr>
              <a:pPr/>
              <a:t>12</a:t>
            </a:fld>
            <a:endParaRPr lang="en-US" altLang="en-US" sz="110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257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2472">
              <a:defRPr sz="23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02472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02472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02472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02472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0247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0247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0247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0247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454ABB1-4F22-4E61-8913-1C3DD3FA596D}" type="slidenum">
              <a:rPr lang="en-US" altLang="en-US" sz="1100">
                <a:latin typeface="Times New Roman" pitchFamily="18" charset="0"/>
              </a:rPr>
              <a:pPr/>
              <a:t>13</a:t>
            </a:fld>
            <a:endParaRPr lang="en-US" altLang="en-US" sz="110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266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24B2-DF07-4FA3-BE86-AD80D0A74242}" type="datetimeFigureOut">
              <a:rPr lang="it-IT" smtClean="0"/>
              <a:t>15/11/2020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4B8E-5DE0-47FD-81DD-681F88B16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84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24B2-DF07-4FA3-BE86-AD80D0A74242}" type="datetimeFigureOut">
              <a:rPr lang="it-IT" smtClean="0"/>
              <a:t>15/11/2020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4B8E-5DE0-47FD-81DD-681F88B16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66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24B2-DF07-4FA3-BE86-AD80D0A74242}" type="datetimeFigureOut">
              <a:rPr lang="it-IT" smtClean="0"/>
              <a:t>15/11/2020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4B8E-5DE0-47FD-81DD-681F88B16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7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24B2-DF07-4FA3-BE86-AD80D0A74242}" type="datetimeFigureOut">
              <a:rPr lang="it-IT" smtClean="0"/>
              <a:t>15/11/2020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4B8E-5DE0-47FD-81DD-681F88B16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773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24B2-DF07-4FA3-BE86-AD80D0A74242}" type="datetimeFigureOut">
              <a:rPr lang="it-IT" smtClean="0"/>
              <a:t>15/11/2020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4B8E-5DE0-47FD-81DD-681F88B16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555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24B2-DF07-4FA3-BE86-AD80D0A74242}" type="datetimeFigureOut">
              <a:rPr lang="it-IT" smtClean="0"/>
              <a:t>15/11/2020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4B8E-5DE0-47FD-81DD-681F88B16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68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24B2-DF07-4FA3-BE86-AD80D0A74242}" type="datetimeFigureOut">
              <a:rPr lang="it-IT" smtClean="0"/>
              <a:t>15/11/2020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4B8E-5DE0-47FD-81DD-681F88B16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4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24B2-DF07-4FA3-BE86-AD80D0A74242}" type="datetimeFigureOut">
              <a:rPr lang="it-IT" smtClean="0"/>
              <a:t>15/11/2020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4B8E-5DE0-47FD-81DD-681F88B16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058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24B2-DF07-4FA3-BE86-AD80D0A74242}" type="datetimeFigureOut">
              <a:rPr lang="it-IT" smtClean="0"/>
              <a:t>15/11/2020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4B8E-5DE0-47FD-81DD-681F88B16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00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24B2-DF07-4FA3-BE86-AD80D0A74242}" type="datetimeFigureOut">
              <a:rPr lang="it-IT" smtClean="0"/>
              <a:t>15/11/2020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4B8E-5DE0-47FD-81DD-681F88B16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3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24B2-DF07-4FA3-BE86-AD80D0A74242}" type="datetimeFigureOut">
              <a:rPr lang="it-IT" smtClean="0"/>
              <a:t>15/11/2020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4B8E-5DE0-47FD-81DD-681F88B16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9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24B2-DF07-4FA3-BE86-AD80D0A74242}" type="datetimeFigureOut">
              <a:rPr lang="it-IT" smtClean="0"/>
              <a:t>15/11/2020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D4B8E-5DE0-47FD-81DD-681F88B1665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03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~zhang/Papers/TR99-2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Computer Vision:</a:t>
            </a:r>
            <a:br>
              <a:rPr lang="it-IT" dirty="0"/>
            </a:br>
            <a:r>
              <a:rPr lang="it-IT" b="1" dirty="0" smtClean="0"/>
              <a:t>Image Rectificatio &amp; Stereo</a:t>
            </a:r>
            <a:endParaRPr lang="en-US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Umberto Castellani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Stereo camera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991544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https://www.stereolabs.com/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809" y="1916832"/>
            <a:ext cx="8759002" cy="28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4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Multiview</a:t>
            </a:r>
            <a:r>
              <a:rPr lang="it-IT" dirty="0"/>
              <a:t> </a:t>
            </a:r>
            <a:r>
              <a:rPr lang="it-IT" dirty="0" smtClean="0"/>
              <a:t>passive stereo</a:t>
            </a:r>
            <a:endParaRPr lang="en-GB" dirty="0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340769"/>
            <a:ext cx="716280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72" y="1482039"/>
            <a:ext cx="6538273" cy="444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503712" y="630932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Larger</a:t>
            </a:r>
            <a:r>
              <a:rPr lang="it-IT" dirty="0"/>
              <a:t> baseline (i.e.,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cameras</a:t>
            </a:r>
            <a:r>
              <a:rPr lang="it-IT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60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role of the baseline</a:t>
            </a:r>
          </a:p>
        </p:txBody>
      </p:sp>
      <p:sp>
        <p:nvSpPr>
          <p:cNvPr id="6840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981200" y="5334000"/>
            <a:ext cx="8229600" cy="1295400"/>
          </a:xfrm>
        </p:spPr>
        <p:txBody>
          <a:bodyPr/>
          <a:lstStyle/>
          <a:p>
            <a:pPr marL="0" indent="0"/>
            <a:r>
              <a:rPr lang="en-US" altLang="en-US" smtClean="0"/>
              <a:t>Small baseline:  large depth error</a:t>
            </a:r>
          </a:p>
          <a:p>
            <a:pPr marL="0" indent="0"/>
            <a:r>
              <a:rPr lang="en-US" altLang="en-US" smtClean="0"/>
              <a:t>Large baseline:  difficult search problem</a:t>
            </a:r>
          </a:p>
        </p:txBody>
      </p:sp>
      <p:sp>
        <p:nvSpPr>
          <p:cNvPr id="43012" name="Line 3"/>
          <p:cNvSpPr>
            <a:spLocks noChangeShapeType="1"/>
          </p:cNvSpPr>
          <p:nvPr/>
        </p:nvSpPr>
        <p:spPr bwMode="auto">
          <a:xfrm flipH="1">
            <a:off x="7089776" y="1935164"/>
            <a:ext cx="1292225" cy="22129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 flipH="1">
            <a:off x="7089776" y="2163764"/>
            <a:ext cx="1673225" cy="1984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 flipH="1" flipV="1">
            <a:off x="7696200" y="2011363"/>
            <a:ext cx="1524000" cy="2133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 flipH="1" flipV="1">
            <a:off x="7467600" y="2392363"/>
            <a:ext cx="1752600" cy="1752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6" name="Oval 9"/>
          <p:cNvSpPr>
            <a:spLocks noChangeArrowheads="1"/>
          </p:cNvSpPr>
          <p:nvPr/>
        </p:nvSpPr>
        <p:spPr bwMode="auto">
          <a:xfrm>
            <a:off x="7086600" y="4068763"/>
            <a:ext cx="76200" cy="76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3017" name="Oval 10"/>
          <p:cNvSpPr>
            <a:spLocks noChangeArrowheads="1"/>
          </p:cNvSpPr>
          <p:nvPr/>
        </p:nvSpPr>
        <p:spPr bwMode="auto">
          <a:xfrm>
            <a:off x="9144000" y="4068763"/>
            <a:ext cx="76200" cy="76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>
            <a:off x="6629400" y="376396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9" name="Line 12"/>
          <p:cNvSpPr>
            <a:spLocks noChangeShapeType="1"/>
          </p:cNvSpPr>
          <p:nvPr/>
        </p:nvSpPr>
        <p:spPr bwMode="auto">
          <a:xfrm>
            <a:off x="8686800" y="376396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0" name="Oval 20"/>
          <p:cNvSpPr>
            <a:spLocks noChangeArrowheads="1"/>
          </p:cNvSpPr>
          <p:nvPr/>
        </p:nvSpPr>
        <p:spPr bwMode="auto">
          <a:xfrm>
            <a:off x="8023225" y="2751138"/>
            <a:ext cx="76200" cy="76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3021" name="Text Box 24"/>
          <p:cNvSpPr txBox="1">
            <a:spLocks noChangeArrowheads="1"/>
          </p:cNvSpPr>
          <p:nvPr/>
        </p:nvSpPr>
        <p:spPr bwMode="auto">
          <a:xfrm>
            <a:off x="7005639" y="4449764"/>
            <a:ext cx="2174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200" b="1"/>
              <a:t>Large Baseline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3657600" y="1858963"/>
            <a:ext cx="914400" cy="228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3352800" y="376396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3810000" y="376396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3657600" y="1706563"/>
            <a:ext cx="457200" cy="2438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 flipV="1">
            <a:off x="4114800" y="1706563"/>
            <a:ext cx="228600" cy="2438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 flipV="1">
            <a:off x="3657600" y="1935163"/>
            <a:ext cx="685800" cy="2209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8" name="Oval 21"/>
          <p:cNvSpPr>
            <a:spLocks noChangeArrowheads="1"/>
          </p:cNvSpPr>
          <p:nvPr/>
        </p:nvSpPr>
        <p:spPr bwMode="auto">
          <a:xfrm>
            <a:off x="4038600" y="2751138"/>
            <a:ext cx="76200" cy="76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3029" name="Oval 22"/>
          <p:cNvSpPr>
            <a:spLocks noChangeArrowheads="1"/>
          </p:cNvSpPr>
          <p:nvPr/>
        </p:nvSpPr>
        <p:spPr bwMode="auto">
          <a:xfrm>
            <a:off x="3636963" y="4068763"/>
            <a:ext cx="76200" cy="76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3030" name="Oval 23"/>
          <p:cNvSpPr>
            <a:spLocks noChangeArrowheads="1"/>
          </p:cNvSpPr>
          <p:nvPr/>
        </p:nvSpPr>
        <p:spPr bwMode="auto">
          <a:xfrm>
            <a:off x="4300538" y="4068763"/>
            <a:ext cx="76200" cy="76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3031" name="Text Box 25"/>
          <p:cNvSpPr txBox="1">
            <a:spLocks noChangeArrowheads="1"/>
          </p:cNvSpPr>
          <p:nvPr/>
        </p:nvSpPr>
        <p:spPr bwMode="auto">
          <a:xfrm>
            <a:off x="3019426" y="4449764"/>
            <a:ext cx="21574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200" b="1"/>
              <a:t>Small Baseline</a:t>
            </a:r>
          </a:p>
        </p:txBody>
      </p:sp>
      <p:sp>
        <p:nvSpPr>
          <p:cNvPr id="43032" name="Text Box 57"/>
          <p:cNvSpPr txBox="1">
            <a:spLocks noChangeArrowheads="1"/>
          </p:cNvSpPr>
          <p:nvPr/>
        </p:nvSpPr>
        <p:spPr bwMode="auto">
          <a:xfrm>
            <a:off x="9296400" y="6507164"/>
            <a:ext cx="1276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3867275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1"/>
            <a:ext cx="71628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Line 11"/>
          <p:cNvSpPr>
            <a:spLocks noChangeShapeType="1"/>
          </p:cNvSpPr>
          <p:nvPr/>
        </p:nvSpPr>
        <p:spPr bwMode="auto">
          <a:xfrm flipH="1">
            <a:off x="3486150" y="1657350"/>
            <a:ext cx="1746250" cy="269875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36" name="Line 12"/>
          <p:cNvSpPr>
            <a:spLocks noChangeShapeType="1"/>
          </p:cNvSpPr>
          <p:nvPr/>
        </p:nvSpPr>
        <p:spPr bwMode="auto">
          <a:xfrm flipH="1">
            <a:off x="2711450" y="2152650"/>
            <a:ext cx="4235450" cy="22098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5226050" y="1657350"/>
            <a:ext cx="3962400" cy="26987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711450" y="4356100"/>
            <a:ext cx="8001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39" name="Oval 15"/>
          <p:cNvSpPr>
            <a:spLocks noChangeArrowheads="1"/>
          </p:cNvSpPr>
          <p:nvPr/>
        </p:nvSpPr>
        <p:spPr bwMode="auto">
          <a:xfrm>
            <a:off x="5194300" y="16192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4040" name="Line 16"/>
          <p:cNvSpPr>
            <a:spLocks noChangeShapeType="1"/>
          </p:cNvSpPr>
          <p:nvPr/>
        </p:nvSpPr>
        <p:spPr bwMode="auto">
          <a:xfrm>
            <a:off x="6946900" y="2146300"/>
            <a:ext cx="1866900" cy="22161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41" name="Oval 17"/>
          <p:cNvSpPr>
            <a:spLocks noChangeArrowheads="1"/>
          </p:cNvSpPr>
          <p:nvPr/>
        </p:nvSpPr>
        <p:spPr bwMode="auto">
          <a:xfrm>
            <a:off x="6908800" y="210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4042" name="Oval 18"/>
          <p:cNvSpPr>
            <a:spLocks noChangeArrowheads="1"/>
          </p:cNvSpPr>
          <p:nvPr/>
        </p:nvSpPr>
        <p:spPr bwMode="auto">
          <a:xfrm>
            <a:off x="8255000" y="370205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4043" name="Line 19"/>
          <p:cNvSpPr>
            <a:spLocks noChangeShapeType="1"/>
          </p:cNvSpPr>
          <p:nvPr/>
        </p:nvSpPr>
        <p:spPr bwMode="auto">
          <a:xfrm>
            <a:off x="8813800" y="4362450"/>
            <a:ext cx="3619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44" name="Oval 20"/>
          <p:cNvSpPr>
            <a:spLocks noChangeArrowheads="1"/>
          </p:cNvSpPr>
          <p:nvPr/>
        </p:nvSpPr>
        <p:spPr bwMode="auto">
          <a:xfrm>
            <a:off x="8763000" y="43307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4045" name="Oval 21"/>
          <p:cNvSpPr>
            <a:spLocks noChangeArrowheads="1"/>
          </p:cNvSpPr>
          <p:nvPr/>
        </p:nvSpPr>
        <p:spPr bwMode="auto">
          <a:xfrm>
            <a:off x="9150350" y="432435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4046" name="Oval 22"/>
          <p:cNvSpPr>
            <a:spLocks noChangeArrowheads="1"/>
          </p:cNvSpPr>
          <p:nvPr/>
        </p:nvSpPr>
        <p:spPr bwMode="auto">
          <a:xfrm>
            <a:off x="3841750" y="3708400"/>
            <a:ext cx="76200" cy="762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4047" name="Oval 23"/>
          <p:cNvSpPr>
            <a:spLocks noChangeArrowheads="1"/>
          </p:cNvSpPr>
          <p:nvPr/>
        </p:nvSpPr>
        <p:spPr bwMode="auto">
          <a:xfrm>
            <a:off x="2673350" y="4318000"/>
            <a:ext cx="76200" cy="762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4048" name="Oval 24"/>
          <p:cNvSpPr>
            <a:spLocks noChangeArrowheads="1"/>
          </p:cNvSpPr>
          <p:nvPr/>
        </p:nvSpPr>
        <p:spPr bwMode="auto">
          <a:xfrm>
            <a:off x="3460750" y="4318000"/>
            <a:ext cx="76200" cy="76200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4049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/>
              <a:t>Problem for wide baselines: Foreshortening</a:t>
            </a:r>
          </a:p>
        </p:txBody>
      </p:sp>
      <p:sp>
        <p:nvSpPr>
          <p:cNvPr id="67381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209800" y="4876800"/>
            <a:ext cx="7772400" cy="13716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dirty="0" smtClean="0"/>
              <a:t>Matching with fixed-size windows will fail!</a:t>
            </a:r>
          </a:p>
          <a:p>
            <a:pPr>
              <a:buFontTx/>
              <a:buChar char="•"/>
            </a:pPr>
            <a:r>
              <a:rPr lang="en-US" altLang="en-US" dirty="0" smtClean="0"/>
              <a:t>Possible solution: adaptively vary window size</a:t>
            </a:r>
          </a:p>
        </p:txBody>
      </p:sp>
    </p:spTree>
    <p:extLst>
      <p:ext uri="{BB962C8B-B14F-4D97-AF65-F5344CB8AC3E}">
        <p14:creationId xmlns:p14="http://schemas.microsoft.com/office/powerpoint/2010/main" val="7469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9" grpId="0" build="p"/>
      <p:bldP spid="673819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>
          <a:xfrm>
            <a:off x="829491" y="419100"/>
            <a:ext cx="10515600" cy="795015"/>
          </a:xfrm>
        </p:spPr>
        <p:txBody>
          <a:bodyPr>
            <a:normAutofit/>
          </a:bodyPr>
          <a:lstStyle/>
          <a:p>
            <a:r>
              <a:rPr lang="en-US" altLang="en-US" dirty="0" err="1" smtClean="0"/>
              <a:t>Epipolar</a:t>
            </a:r>
            <a:r>
              <a:rPr lang="en-US" altLang="en-US" dirty="0" smtClean="0"/>
              <a:t> Geometry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10" y="1214115"/>
            <a:ext cx="8086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Line 2"/>
          <p:cNvSpPr>
            <a:spLocks noChangeShapeType="1"/>
          </p:cNvSpPr>
          <p:nvPr/>
        </p:nvSpPr>
        <p:spPr bwMode="auto">
          <a:xfrm flipH="1" flipV="1">
            <a:off x="4800600" y="2057400"/>
            <a:ext cx="22860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123" name="Freeform 3"/>
          <p:cNvSpPr>
            <a:spLocks/>
          </p:cNvSpPr>
          <p:nvPr/>
        </p:nvSpPr>
        <p:spPr bwMode="auto">
          <a:xfrm>
            <a:off x="3733800" y="2362200"/>
            <a:ext cx="12192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720 h 1104"/>
              <a:gd name="T4" fmla="*/ 768 w 768"/>
              <a:gd name="T5" fmla="*/ 1104 h 1104"/>
              <a:gd name="T6" fmla="*/ 768 w 768"/>
              <a:gd name="T7" fmla="*/ 384 h 1104"/>
              <a:gd name="T8" fmla="*/ 0 w 768"/>
              <a:gd name="T9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124" name="Freeform 4"/>
          <p:cNvSpPr>
            <a:spLocks/>
          </p:cNvSpPr>
          <p:nvPr/>
        </p:nvSpPr>
        <p:spPr bwMode="auto">
          <a:xfrm flipH="1">
            <a:off x="6400800" y="2362200"/>
            <a:ext cx="12192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720 h 1104"/>
              <a:gd name="T4" fmla="*/ 768 w 768"/>
              <a:gd name="T5" fmla="*/ 1104 h 1104"/>
              <a:gd name="T6" fmla="*/ 768 w 768"/>
              <a:gd name="T7" fmla="*/ 384 h 1104"/>
              <a:gd name="T8" fmla="*/ 0 w 768"/>
              <a:gd name="T9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125" name="Line 5"/>
          <p:cNvSpPr>
            <a:spLocks noChangeShapeType="1"/>
          </p:cNvSpPr>
          <p:nvPr/>
        </p:nvSpPr>
        <p:spPr bwMode="auto">
          <a:xfrm flipV="1">
            <a:off x="4191000" y="1905000"/>
            <a:ext cx="167640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Stereo correspondence</a:t>
            </a:r>
          </a:p>
        </p:txBody>
      </p:sp>
      <p:sp>
        <p:nvSpPr>
          <p:cNvPr id="389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09800" y="1274440"/>
            <a:ext cx="7772400" cy="4983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dirty="0"/>
              <a:t>Pairs </a:t>
            </a:r>
            <a:r>
              <a:rPr lang="en-US" altLang="en-US" dirty="0"/>
              <a:t>of points that correspond to same scene point</a:t>
            </a:r>
          </a:p>
        </p:txBody>
      </p:sp>
      <p:sp>
        <p:nvSpPr>
          <p:cNvPr id="389128" name="Oval 8"/>
          <p:cNvSpPr>
            <a:spLocks noChangeArrowheads="1"/>
          </p:cNvSpPr>
          <p:nvPr/>
        </p:nvSpPr>
        <p:spPr bwMode="auto">
          <a:xfrm>
            <a:off x="3543300" y="3771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129" name="Oval 9"/>
          <p:cNvSpPr>
            <a:spLocks noChangeArrowheads="1"/>
          </p:cNvSpPr>
          <p:nvPr/>
        </p:nvSpPr>
        <p:spPr bwMode="auto">
          <a:xfrm>
            <a:off x="7734300" y="3771900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130" name="Rectangle 10"/>
          <p:cNvSpPr>
            <a:spLocks noChangeArrowheads="1"/>
          </p:cNvSpPr>
          <p:nvPr/>
        </p:nvSpPr>
        <p:spPr bwMode="auto">
          <a:xfrm>
            <a:off x="1981200" y="4572000"/>
            <a:ext cx="8229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 err="1"/>
              <a:t>Epipolar</a:t>
            </a:r>
            <a:r>
              <a:rPr lang="en-US" altLang="en-US" dirty="0"/>
              <a:t> Constraint</a:t>
            </a:r>
          </a:p>
          <a:p>
            <a:pPr lvl="1"/>
            <a:r>
              <a:rPr lang="en-US" altLang="en-US" dirty="0"/>
              <a:t>Reduces correspondence problem to 1D search along </a:t>
            </a:r>
            <a:r>
              <a:rPr lang="en-US" altLang="en-US" i="1" dirty="0"/>
              <a:t>conjugate</a:t>
            </a:r>
            <a:r>
              <a:rPr lang="en-US" altLang="en-US" dirty="0"/>
              <a:t> </a:t>
            </a:r>
            <a:r>
              <a:rPr lang="en-US" altLang="en-US" i="1" dirty="0" err="1"/>
              <a:t>epipolar</a:t>
            </a:r>
            <a:r>
              <a:rPr lang="en-US" altLang="en-US" i="1" dirty="0"/>
              <a:t> lines</a:t>
            </a:r>
          </a:p>
        </p:txBody>
      </p:sp>
      <p:grpSp>
        <p:nvGrpSpPr>
          <p:cNvPr id="389131" name="Group 11"/>
          <p:cNvGrpSpPr>
            <a:grpSpLocks/>
          </p:cNvGrpSpPr>
          <p:nvPr/>
        </p:nvGrpSpPr>
        <p:grpSpPr bwMode="auto">
          <a:xfrm>
            <a:off x="3581400" y="2362200"/>
            <a:ext cx="4191000" cy="1447800"/>
            <a:chOff x="1296" y="2352"/>
            <a:chExt cx="2640" cy="912"/>
          </a:xfrm>
        </p:grpSpPr>
        <p:grpSp>
          <p:nvGrpSpPr>
            <p:cNvPr id="389132" name="Group 12"/>
            <p:cNvGrpSpPr>
              <a:grpSpLocks/>
            </p:cNvGrpSpPr>
            <p:nvPr/>
          </p:nvGrpSpPr>
          <p:grpSpPr bwMode="auto">
            <a:xfrm>
              <a:off x="1296" y="2352"/>
              <a:ext cx="2640" cy="912"/>
              <a:chOff x="1296" y="1872"/>
              <a:chExt cx="2640" cy="912"/>
            </a:xfrm>
          </p:grpSpPr>
          <p:sp>
            <p:nvSpPr>
              <p:cNvPr id="389133" name="Freeform 13"/>
              <p:cNvSpPr>
                <a:spLocks/>
              </p:cNvSpPr>
              <p:nvPr/>
            </p:nvSpPr>
            <p:spPr bwMode="auto">
              <a:xfrm>
                <a:off x="1296" y="1872"/>
                <a:ext cx="2640" cy="912"/>
              </a:xfrm>
              <a:custGeom>
                <a:avLst/>
                <a:gdLst>
                  <a:gd name="T0" fmla="*/ 0 w 2640"/>
                  <a:gd name="T1" fmla="*/ 912 h 912"/>
                  <a:gd name="T2" fmla="*/ 2640 w 2640"/>
                  <a:gd name="T3" fmla="*/ 912 h 912"/>
                  <a:gd name="T4" fmla="*/ 1104 w 2640"/>
                  <a:gd name="T5" fmla="*/ 0 h 912"/>
                  <a:gd name="T6" fmla="*/ 0 w 2640"/>
                  <a:gd name="T7" fmla="*/ 912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40" h="912">
                    <a:moveTo>
                      <a:pt x="0" y="912"/>
                    </a:moveTo>
                    <a:lnTo>
                      <a:pt x="2640" y="912"/>
                    </a:lnTo>
                    <a:lnTo>
                      <a:pt x="1104" y="0"/>
                    </a:lnTo>
                    <a:lnTo>
                      <a:pt x="0" y="912"/>
                    </a:lnTo>
                    <a:close/>
                  </a:path>
                </a:pathLst>
              </a:custGeom>
              <a:solidFill>
                <a:schemeClr val="bg2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134" name="Line 14"/>
              <p:cNvSpPr>
                <a:spLocks noChangeShapeType="1"/>
              </p:cNvSpPr>
              <p:nvPr/>
            </p:nvSpPr>
            <p:spPr bwMode="auto">
              <a:xfrm>
                <a:off x="3072" y="225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135" name="Line 15"/>
              <p:cNvSpPr>
                <a:spLocks noChangeShapeType="1"/>
              </p:cNvSpPr>
              <p:nvPr/>
            </p:nvSpPr>
            <p:spPr bwMode="auto">
              <a:xfrm>
                <a:off x="2160" y="2256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136" name="Line 16"/>
              <p:cNvSpPr>
                <a:spLocks noChangeShapeType="1"/>
              </p:cNvSpPr>
              <p:nvPr/>
            </p:nvSpPr>
            <p:spPr bwMode="auto">
              <a:xfrm flipH="1" flipV="1">
                <a:off x="1968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89137" name="Text Box 17"/>
            <p:cNvSpPr txBox="1">
              <a:spLocks noChangeArrowheads="1"/>
            </p:cNvSpPr>
            <p:nvPr/>
          </p:nvSpPr>
          <p:spPr bwMode="auto">
            <a:xfrm flipH="1">
              <a:off x="2118" y="2850"/>
              <a:ext cx="9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/>
            <a:p>
              <a:pPr algn="ctr"/>
              <a:r>
                <a:rPr lang="en-US" altLang="en-US" sz="1600" b="1">
                  <a:solidFill>
                    <a:schemeClr val="bg1"/>
                  </a:solidFill>
                  <a:latin typeface="Arial" charset="0"/>
                </a:rPr>
                <a:t>epipolar plane</a:t>
              </a:r>
            </a:p>
          </p:txBody>
        </p:sp>
      </p:grpSp>
      <p:grpSp>
        <p:nvGrpSpPr>
          <p:cNvPr id="389138" name="Group 18"/>
          <p:cNvGrpSpPr>
            <a:grpSpLocks/>
          </p:cNvGrpSpPr>
          <p:nvPr/>
        </p:nvGrpSpPr>
        <p:grpSpPr bwMode="auto">
          <a:xfrm>
            <a:off x="6400800" y="2986088"/>
            <a:ext cx="2755900" cy="671512"/>
            <a:chOff x="3072" y="2265"/>
            <a:chExt cx="1736" cy="423"/>
          </a:xfrm>
        </p:grpSpPr>
        <p:sp>
          <p:nvSpPr>
            <p:cNvPr id="389139" name="Line 19"/>
            <p:cNvSpPr>
              <a:spLocks noChangeShapeType="1"/>
            </p:cNvSpPr>
            <p:nvPr/>
          </p:nvSpPr>
          <p:spPr bwMode="auto">
            <a:xfrm flipV="1">
              <a:off x="3072" y="2400"/>
              <a:ext cx="76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140" name="Text Box 20"/>
            <p:cNvSpPr txBox="1">
              <a:spLocks noChangeArrowheads="1"/>
            </p:cNvSpPr>
            <p:nvPr/>
          </p:nvSpPr>
          <p:spPr bwMode="auto">
            <a:xfrm>
              <a:off x="3844" y="2265"/>
              <a:ext cx="9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/>
            <a:p>
              <a:pPr algn="ctr"/>
              <a:r>
                <a:rPr lang="en-US" alt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epipolar line</a:t>
              </a:r>
            </a:p>
          </p:txBody>
        </p:sp>
      </p:grpSp>
      <p:grpSp>
        <p:nvGrpSpPr>
          <p:cNvPr id="389141" name="Group 21"/>
          <p:cNvGrpSpPr>
            <a:grpSpLocks/>
          </p:cNvGrpSpPr>
          <p:nvPr/>
        </p:nvGrpSpPr>
        <p:grpSpPr bwMode="auto">
          <a:xfrm>
            <a:off x="2190750" y="2909888"/>
            <a:ext cx="2755900" cy="823912"/>
            <a:chOff x="420" y="2217"/>
            <a:chExt cx="1736" cy="519"/>
          </a:xfrm>
        </p:grpSpPr>
        <p:sp>
          <p:nvSpPr>
            <p:cNvPr id="389142" name="Text Box 22"/>
            <p:cNvSpPr txBox="1">
              <a:spLocks noChangeArrowheads="1"/>
            </p:cNvSpPr>
            <p:nvPr/>
          </p:nvSpPr>
          <p:spPr bwMode="auto">
            <a:xfrm flipH="1">
              <a:off x="420" y="2217"/>
              <a:ext cx="9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/>
            <a:p>
              <a:pPr algn="ctr"/>
              <a:r>
                <a:rPr lang="en-US" alt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epipolar line</a:t>
              </a:r>
            </a:p>
          </p:txBody>
        </p:sp>
        <p:sp>
          <p:nvSpPr>
            <p:cNvPr id="389143" name="Line 23"/>
            <p:cNvSpPr>
              <a:spLocks noChangeShapeType="1"/>
            </p:cNvSpPr>
            <p:nvPr/>
          </p:nvSpPr>
          <p:spPr bwMode="auto">
            <a:xfrm flipH="1" flipV="1">
              <a:off x="1392" y="2304"/>
              <a:ext cx="76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89144" name="Oval 24"/>
          <p:cNvSpPr>
            <a:spLocks noChangeArrowheads="1"/>
          </p:cNvSpPr>
          <p:nvPr/>
        </p:nvSpPr>
        <p:spPr bwMode="auto">
          <a:xfrm>
            <a:off x="7048500" y="3352800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145" name="Oval 25"/>
          <p:cNvSpPr>
            <a:spLocks noChangeArrowheads="1"/>
          </p:cNvSpPr>
          <p:nvPr/>
        </p:nvSpPr>
        <p:spPr bwMode="auto">
          <a:xfrm>
            <a:off x="4162425" y="3267075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146" name="Oval 26"/>
          <p:cNvSpPr>
            <a:spLocks noChangeArrowheads="1"/>
          </p:cNvSpPr>
          <p:nvPr/>
        </p:nvSpPr>
        <p:spPr bwMode="auto">
          <a:xfrm>
            <a:off x="5276850" y="2286000"/>
            <a:ext cx="114300" cy="114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89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nimBg="1"/>
      <p:bldP spid="389125" grpId="0" animBg="1"/>
      <p:bldP spid="38913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6600" y="215261"/>
            <a:ext cx="10515600" cy="1325563"/>
          </a:xfrm>
        </p:spPr>
        <p:txBody>
          <a:bodyPr/>
          <a:lstStyle/>
          <a:p>
            <a:r>
              <a:rPr lang="it-IT" dirty="0" smtClean="0"/>
              <a:t>Image rectification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30" y="1054100"/>
            <a:ext cx="743094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Freeform 2"/>
          <p:cNvSpPr>
            <a:spLocks/>
          </p:cNvSpPr>
          <p:nvPr/>
        </p:nvSpPr>
        <p:spPr bwMode="auto">
          <a:xfrm>
            <a:off x="7942264" y="685800"/>
            <a:ext cx="1220787" cy="839788"/>
          </a:xfrm>
          <a:custGeom>
            <a:avLst/>
            <a:gdLst>
              <a:gd name="T0" fmla="*/ 84 w 865"/>
              <a:gd name="T1" fmla="*/ 0 h 529"/>
              <a:gd name="T2" fmla="*/ 72 w 865"/>
              <a:gd name="T3" fmla="*/ 24 h 529"/>
              <a:gd name="T4" fmla="*/ 72 w 865"/>
              <a:gd name="T5" fmla="*/ 48 h 529"/>
              <a:gd name="T6" fmla="*/ 48 w 865"/>
              <a:gd name="T7" fmla="*/ 72 h 529"/>
              <a:gd name="T8" fmla="*/ 36 w 865"/>
              <a:gd name="T9" fmla="*/ 96 h 529"/>
              <a:gd name="T10" fmla="*/ 36 w 865"/>
              <a:gd name="T11" fmla="*/ 120 h 529"/>
              <a:gd name="T12" fmla="*/ 36 w 865"/>
              <a:gd name="T13" fmla="*/ 144 h 529"/>
              <a:gd name="T14" fmla="*/ 24 w 865"/>
              <a:gd name="T15" fmla="*/ 168 h 529"/>
              <a:gd name="T16" fmla="*/ 12 w 865"/>
              <a:gd name="T17" fmla="*/ 192 h 529"/>
              <a:gd name="T18" fmla="*/ 0 w 865"/>
              <a:gd name="T19" fmla="*/ 216 h 529"/>
              <a:gd name="T20" fmla="*/ 0 w 865"/>
              <a:gd name="T21" fmla="*/ 240 h 529"/>
              <a:gd name="T22" fmla="*/ 0 w 865"/>
              <a:gd name="T23" fmla="*/ 264 h 529"/>
              <a:gd name="T24" fmla="*/ 12 w 865"/>
              <a:gd name="T25" fmla="*/ 288 h 529"/>
              <a:gd name="T26" fmla="*/ 12 w 865"/>
              <a:gd name="T27" fmla="*/ 312 h 529"/>
              <a:gd name="T28" fmla="*/ 24 w 865"/>
              <a:gd name="T29" fmla="*/ 336 h 529"/>
              <a:gd name="T30" fmla="*/ 24 w 865"/>
              <a:gd name="T31" fmla="*/ 360 h 529"/>
              <a:gd name="T32" fmla="*/ 36 w 865"/>
              <a:gd name="T33" fmla="*/ 384 h 529"/>
              <a:gd name="T34" fmla="*/ 36 w 865"/>
              <a:gd name="T35" fmla="*/ 408 h 529"/>
              <a:gd name="T36" fmla="*/ 48 w 865"/>
              <a:gd name="T37" fmla="*/ 432 h 529"/>
              <a:gd name="T38" fmla="*/ 60 w 865"/>
              <a:gd name="T39" fmla="*/ 456 h 529"/>
              <a:gd name="T40" fmla="*/ 852 w 865"/>
              <a:gd name="T41" fmla="*/ 528 h 529"/>
              <a:gd name="T42" fmla="*/ 804 w 865"/>
              <a:gd name="T43" fmla="*/ 480 h 529"/>
              <a:gd name="T44" fmla="*/ 792 w 865"/>
              <a:gd name="T45" fmla="*/ 456 h 529"/>
              <a:gd name="T46" fmla="*/ 780 w 865"/>
              <a:gd name="T47" fmla="*/ 420 h 529"/>
              <a:gd name="T48" fmla="*/ 768 w 865"/>
              <a:gd name="T49" fmla="*/ 396 h 529"/>
              <a:gd name="T50" fmla="*/ 756 w 865"/>
              <a:gd name="T51" fmla="*/ 372 h 529"/>
              <a:gd name="T52" fmla="*/ 744 w 865"/>
              <a:gd name="T53" fmla="*/ 348 h 529"/>
              <a:gd name="T54" fmla="*/ 744 w 865"/>
              <a:gd name="T55" fmla="*/ 324 h 529"/>
              <a:gd name="T56" fmla="*/ 744 w 865"/>
              <a:gd name="T57" fmla="*/ 288 h 529"/>
              <a:gd name="T58" fmla="*/ 744 w 865"/>
              <a:gd name="T59" fmla="*/ 264 h 529"/>
              <a:gd name="T60" fmla="*/ 744 w 865"/>
              <a:gd name="T61" fmla="*/ 240 h 529"/>
              <a:gd name="T62" fmla="*/ 768 w 865"/>
              <a:gd name="T63" fmla="*/ 216 h 529"/>
              <a:gd name="T64" fmla="*/ 768 w 865"/>
              <a:gd name="T65" fmla="*/ 192 h 529"/>
              <a:gd name="T66" fmla="*/ 780 w 865"/>
              <a:gd name="T67" fmla="*/ 168 h 529"/>
              <a:gd name="T68" fmla="*/ 804 w 865"/>
              <a:gd name="T69" fmla="*/ 156 h 529"/>
              <a:gd name="T70" fmla="*/ 804 w 865"/>
              <a:gd name="T71" fmla="*/ 132 h 529"/>
              <a:gd name="T72" fmla="*/ 828 w 865"/>
              <a:gd name="T73" fmla="*/ 108 h 529"/>
              <a:gd name="T74" fmla="*/ 852 w 865"/>
              <a:gd name="T75" fmla="*/ 96 h 529"/>
              <a:gd name="T76" fmla="*/ 864 w 865"/>
              <a:gd name="T77" fmla="*/ 72 h 529"/>
              <a:gd name="T78" fmla="*/ 84 w 865"/>
              <a:gd name="T79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65" h="529">
                <a:moveTo>
                  <a:pt x="84" y="0"/>
                </a:moveTo>
                <a:lnTo>
                  <a:pt x="72" y="24"/>
                </a:lnTo>
                <a:lnTo>
                  <a:pt x="72" y="48"/>
                </a:lnTo>
                <a:lnTo>
                  <a:pt x="48" y="72"/>
                </a:lnTo>
                <a:lnTo>
                  <a:pt x="36" y="96"/>
                </a:lnTo>
                <a:lnTo>
                  <a:pt x="36" y="120"/>
                </a:lnTo>
                <a:lnTo>
                  <a:pt x="36" y="144"/>
                </a:lnTo>
                <a:lnTo>
                  <a:pt x="24" y="168"/>
                </a:lnTo>
                <a:lnTo>
                  <a:pt x="12" y="192"/>
                </a:lnTo>
                <a:lnTo>
                  <a:pt x="0" y="216"/>
                </a:lnTo>
                <a:lnTo>
                  <a:pt x="0" y="240"/>
                </a:lnTo>
                <a:lnTo>
                  <a:pt x="0" y="264"/>
                </a:lnTo>
                <a:lnTo>
                  <a:pt x="12" y="288"/>
                </a:lnTo>
                <a:lnTo>
                  <a:pt x="12" y="312"/>
                </a:lnTo>
                <a:lnTo>
                  <a:pt x="24" y="336"/>
                </a:lnTo>
                <a:lnTo>
                  <a:pt x="24" y="360"/>
                </a:lnTo>
                <a:lnTo>
                  <a:pt x="36" y="384"/>
                </a:lnTo>
                <a:lnTo>
                  <a:pt x="36" y="408"/>
                </a:lnTo>
                <a:lnTo>
                  <a:pt x="48" y="432"/>
                </a:lnTo>
                <a:lnTo>
                  <a:pt x="60" y="456"/>
                </a:lnTo>
                <a:lnTo>
                  <a:pt x="852" y="528"/>
                </a:lnTo>
                <a:lnTo>
                  <a:pt x="804" y="480"/>
                </a:lnTo>
                <a:lnTo>
                  <a:pt x="792" y="456"/>
                </a:lnTo>
                <a:lnTo>
                  <a:pt x="780" y="420"/>
                </a:lnTo>
                <a:lnTo>
                  <a:pt x="768" y="396"/>
                </a:lnTo>
                <a:lnTo>
                  <a:pt x="756" y="372"/>
                </a:lnTo>
                <a:lnTo>
                  <a:pt x="744" y="348"/>
                </a:lnTo>
                <a:lnTo>
                  <a:pt x="744" y="324"/>
                </a:lnTo>
                <a:lnTo>
                  <a:pt x="744" y="288"/>
                </a:lnTo>
                <a:lnTo>
                  <a:pt x="744" y="264"/>
                </a:lnTo>
                <a:lnTo>
                  <a:pt x="744" y="240"/>
                </a:lnTo>
                <a:lnTo>
                  <a:pt x="768" y="216"/>
                </a:lnTo>
                <a:lnTo>
                  <a:pt x="768" y="192"/>
                </a:lnTo>
                <a:lnTo>
                  <a:pt x="780" y="168"/>
                </a:lnTo>
                <a:lnTo>
                  <a:pt x="804" y="156"/>
                </a:lnTo>
                <a:lnTo>
                  <a:pt x="804" y="132"/>
                </a:lnTo>
                <a:lnTo>
                  <a:pt x="828" y="108"/>
                </a:lnTo>
                <a:lnTo>
                  <a:pt x="852" y="96"/>
                </a:lnTo>
                <a:lnTo>
                  <a:pt x="864" y="72"/>
                </a:lnTo>
                <a:lnTo>
                  <a:pt x="84" y="0"/>
                </a:lnTo>
              </a:path>
            </a:pathLst>
          </a:custGeom>
          <a:gradFill rotWithShape="0">
            <a:gsLst>
              <a:gs pos="0">
                <a:srgbClr val="037C03">
                  <a:gamma/>
                  <a:shade val="29804"/>
                  <a:invGamma/>
                </a:srgbClr>
              </a:gs>
              <a:gs pos="100000">
                <a:srgbClr val="037C03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6771" name="Line 3"/>
          <p:cNvSpPr>
            <a:spLocks noChangeShapeType="1"/>
          </p:cNvSpPr>
          <p:nvPr/>
        </p:nvSpPr>
        <p:spPr bwMode="auto">
          <a:xfrm>
            <a:off x="5351463" y="4038600"/>
            <a:ext cx="32512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72" name="Line 4"/>
          <p:cNvSpPr>
            <a:spLocks noChangeShapeType="1"/>
          </p:cNvSpPr>
          <p:nvPr/>
        </p:nvSpPr>
        <p:spPr bwMode="auto">
          <a:xfrm flipV="1">
            <a:off x="6672263" y="990600"/>
            <a:ext cx="1795462" cy="177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73" name="Freeform 5"/>
          <p:cNvSpPr>
            <a:spLocks/>
          </p:cNvSpPr>
          <p:nvPr/>
        </p:nvSpPr>
        <p:spPr bwMode="auto">
          <a:xfrm>
            <a:off x="5283200" y="1447800"/>
            <a:ext cx="1695450" cy="1601788"/>
          </a:xfrm>
          <a:custGeom>
            <a:avLst/>
            <a:gdLst>
              <a:gd name="T0" fmla="*/ 336 w 1201"/>
              <a:gd name="T1" fmla="*/ 576 h 1009"/>
              <a:gd name="T2" fmla="*/ 1200 w 1201"/>
              <a:gd name="T3" fmla="*/ 1008 h 1009"/>
              <a:gd name="T4" fmla="*/ 864 w 1201"/>
              <a:gd name="T5" fmla="*/ 432 h 1009"/>
              <a:gd name="T6" fmla="*/ 0 w 1201"/>
              <a:gd name="T7" fmla="*/ 0 h 1009"/>
              <a:gd name="T8" fmla="*/ 336 w 1201"/>
              <a:gd name="T9" fmla="*/ 576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1" h="1009">
                <a:moveTo>
                  <a:pt x="336" y="576"/>
                </a:moveTo>
                <a:lnTo>
                  <a:pt x="1200" y="1008"/>
                </a:lnTo>
                <a:lnTo>
                  <a:pt x="864" y="432"/>
                </a:lnTo>
                <a:lnTo>
                  <a:pt x="0" y="0"/>
                </a:lnTo>
                <a:lnTo>
                  <a:pt x="336" y="576"/>
                </a:lnTo>
              </a:path>
            </a:pathLst>
          </a:custGeom>
          <a:solidFill>
            <a:srgbClr val="919191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6774" name="Line 6"/>
          <p:cNvSpPr>
            <a:spLocks noChangeShapeType="1"/>
          </p:cNvSpPr>
          <p:nvPr/>
        </p:nvSpPr>
        <p:spPr bwMode="auto">
          <a:xfrm flipH="1" flipV="1">
            <a:off x="8467726" y="990600"/>
            <a:ext cx="66675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75" name="Line 7"/>
          <p:cNvSpPr>
            <a:spLocks noChangeShapeType="1"/>
          </p:cNvSpPr>
          <p:nvPr/>
        </p:nvSpPr>
        <p:spPr bwMode="auto">
          <a:xfrm flipV="1">
            <a:off x="5994401" y="2743200"/>
            <a:ext cx="677863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76" name="Freeform 8"/>
          <p:cNvSpPr>
            <a:spLocks/>
          </p:cNvSpPr>
          <p:nvPr/>
        </p:nvSpPr>
        <p:spPr bwMode="auto">
          <a:xfrm>
            <a:off x="5148264" y="2219325"/>
            <a:ext cx="1220787" cy="2001838"/>
          </a:xfrm>
          <a:custGeom>
            <a:avLst/>
            <a:gdLst>
              <a:gd name="T0" fmla="*/ 0 w 865"/>
              <a:gd name="T1" fmla="*/ 828 h 1261"/>
              <a:gd name="T2" fmla="*/ 864 w 865"/>
              <a:gd name="T3" fmla="*/ 1260 h 1261"/>
              <a:gd name="T4" fmla="*/ 864 w 865"/>
              <a:gd name="T5" fmla="*/ 414 h 1261"/>
              <a:gd name="T6" fmla="*/ 0 w 865"/>
              <a:gd name="T7" fmla="*/ 0 h 1261"/>
              <a:gd name="T8" fmla="*/ 0 w 865"/>
              <a:gd name="T9" fmla="*/ 828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6777" name="Freeform 9"/>
          <p:cNvSpPr>
            <a:spLocks/>
          </p:cNvSpPr>
          <p:nvPr/>
        </p:nvSpPr>
        <p:spPr bwMode="auto">
          <a:xfrm>
            <a:off x="8061326" y="2743200"/>
            <a:ext cx="1558925" cy="1525588"/>
          </a:xfrm>
          <a:custGeom>
            <a:avLst/>
            <a:gdLst>
              <a:gd name="T0" fmla="*/ 0 w 1105"/>
              <a:gd name="T1" fmla="*/ 202 h 961"/>
              <a:gd name="T2" fmla="*/ 0 w 1105"/>
              <a:gd name="T3" fmla="*/ 960 h 961"/>
              <a:gd name="T4" fmla="*/ 1104 w 1105"/>
              <a:gd name="T5" fmla="*/ 758 h 961"/>
              <a:gd name="T6" fmla="*/ 1104 w 1105"/>
              <a:gd name="T7" fmla="*/ 0 h 961"/>
              <a:gd name="T8" fmla="*/ 0 w 1105"/>
              <a:gd name="T9" fmla="*/ 202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5" h="961">
                <a:moveTo>
                  <a:pt x="0" y="202"/>
                </a:moveTo>
                <a:lnTo>
                  <a:pt x="0" y="960"/>
                </a:lnTo>
                <a:lnTo>
                  <a:pt x="1104" y="758"/>
                </a:lnTo>
                <a:lnTo>
                  <a:pt x="1104" y="0"/>
                </a:lnTo>
                <a:lnTo>
                  <a:pt x="0" y="202"/>
                </a:lnTo>
              </a:path>
            </a:pathLst>
          </a:custGeom>
          <a:solidFill>
            <a:srgbClr val="919191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6778" name="Line 10"/>
          <p:cNvSpPr>
            <a:spLocks noChangeShapeType="1"/>
          </p:cNvSpPr>
          <p:nvPr/>
        </p:nvSpPr>
        <p:spPr bwMode="auto">
          <a:xfrm flipH="1" flipV="1">
            <a:off x="8534401" y="3429000"/>
            <a:ext cx="34925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79" name="Freeform 11"/>
          <p:cNvSpPr>
            <a:spLocks/>
          </p:cNvSpPr>
          <p:nvPr/>
        </p:nvSpPr>
        <p:spPr bwMode="auto">
          <a:xfrm>
            <a:off x="8264525" y="3952875"/>
            <a:ext cx="1220788" cy="2001838"/>
          </a:xfrm>
          <a:custGeom>
            <a:avLst/>
            <a:gdLst>
              <a:gd name="T0" fmla="*/ 0 w 865"/>
              <a:gd name="T1" fmla="*/ 828 h 1261"/>
              <a:gd name="T2" fmla="*/ 864 w 865"/>
              <a:gd name="T3" fmla="*/ 1260 h 1261"/>
              <a:gd name="T4" fmla="*/ 864 w 865"/>
              <a:gd name="T5" fmla="*/ 414 h 1261"/>
              <a:gd name="T6" fmla="*/ 0 w 865"/>
              <a:gd name="T7" fmla="*/ 0 h 1261"/>
              <a:gd name="T8" fmla="*/ 0 w 865"/>
              <a:gd name="T9" fmla="*/ 828 h 1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6780" name="Line 12"/>
          <p:cNvSpPr>
            <a:spLocks noChangeShapeType="1"/>
          </p:cNvSpPr>
          <p:nvPr/>
        </p:nvSpPr>
        <p:spPr bwMode="auto">
          <a:xfrm flipV="1">
            <a:off x="5351464" y="3409950"/>
            <a:ext cx="642937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81" name="Line 13"/>
          <p:cNvSpPr>
            <a:spLocks noChangeShapeType="1"/>
          </p:cNvSpPr>
          <p:nvPr/>
        </p:nvSpPr>
        <p:spPr bwMode="auto">
          <a:xfrm flipH="1" flipV="1">
            <a:off x="8569325" y="4857750"/>
            <a:ext cx="33338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82" name="Oval 14"/>
          <p:cNvSpPr>
            <a:spLocks noChangeArrowheads="1"/>
          </p:cNvSpPr>
          <p:nvPr/>
        </p:nvSpPr>
        <p:spPr bwMode="auto">
          <a:xfrm>
            <a:off x="8540750" y="4826000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83" name="Oval 15"/>
          <p:cNvSpPr>
            <a:spLocks noChangeArrowheads="1"/>
          </p:cNvSpPr>
          <p:nvPr/>
        </p:nvSpPr>
        <p:spPr bwMode="auto">
          <a:xfrm>
            <a:off x="5965825" y="3378200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84" name="Oval 16"/>
          <p:cNvSpPr>
            <a:spLocks noChangeArrowheads="1"/>
          </p:cNvSpPr>
          <p:nvPr/>
        </p:nvSpPr>
        <p:spPr bwMode="auto">
          <a:xfrm>
            <a:off x="8507413" y="3397250"/>
            <a:ext cx="55562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85" name="Oval 17"/>
          <p:cNvSpPr>
            <a:spLocks noChangeArrowheads="1"/>
          </p:cNvSpPr>
          <p:nvPr/>
        </p:nvSpPr>
        <p:spPr bwMode="auto">
          <a:xfrm>
            <a:off x="6643688" y="2730500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86" name="Freeform 18"/>
          <p:cNvSpPr>
            <a:spLocks/>
          </p:cNvSpPr>
          <p:nvPr/>
        </p:nvSpPr>
        <p:spPr bwMode="auto">
          <a:xfrm>
            <a:off x="4994275" y="3989388"/>
            <a:ext cx="393700" cy="387350"/>
          </a:xfrm>
          <a:custGeom>
            <a:avLst/>
            <a:gdLst>
              <a:gd name="T0" fmla="*/ 0 w 279"/>
              <a:gd name="T1" fmla="*/ 243 h 244"/>
              <a:gd name="T2" fmla="*/ 148 w 279"/>
              <a:gd name="T3" fmla="*/ 1 h 244"/>
              <a:gd name="T4" fmla="*/ 160 w 279"/>
              <a:gd name="T5" fmla="*/ 0 h 244"/>
              <a:gd name="T6" fmla="*/ 167 w 279"/>
              <a:gd name="T7" fmla="*/ 3 h 244"/>
              <a:gd name="T8" fmla="*/ 168 w 279"/>
              <a:gd name="T9" fmla="*/ 6 h 244"/>
              <a:gd name="T10" fmla="*/ 173 w 279"/>
              <a:gd name="T11" fmla="*/ 5 h 244"/>
              <a:gd name="T12" fmla="*/ 177 w 279"/>
              <a:gd name="T13" fmla="*/ 9 h 244"/>
              <a:gd name="T14" fmla="*/ 182 w 279"/>
              <a:gd name="T15" fmla="*/ 7 h 244"/>
              <a:gd name="T16" fmla="*/ 184 w 279"/>
              <a:gd name="T17" fmla="*/ 12 h 244"/>
              <a:gd name="T18" fmla="*/ 190 w 279"/>
              <a:gd name="T19" fmla="*/ 13 h 244"/>
              <a:gd name="T20" fmla="*/ 196 w 279"/>
              <a:gd name="T21" fmla="*/ 14 h 244"/>
              <a:gd name="T22" fmla="*/ 201 w 279"/>
              <a:gd name="T23" fmla="*/ 15 h 244"/>
              <a:gd name="T24" fmla="*/ 205 w 279"/>
              <a:gd name="T25" fmla="*/ 19 h 244"/>
              <a:gd name="T26" fmla="*/ 210 w 279"/>
              <a:gd name="T27" fmla="*/ 20 h 244"/>
              <a:gd name="T28" fmla="*/ 215 w 279"/>
              <a:gd name="T29" fmla="*/ 23 h 244"/>
              <a:gd name="T30" fmla="*/ 222 w 279"/>
              <a:gd name="T31" fmla="*/ 25 h 244"/>
              <a:gd name="T32" fmla="*/ 226 w 279"/>
              <a:gd name="T33" fmla="*/ 29 h 244"/>
              <a:gd name="T34" fmla="*/ 229 w 279"/>
              <a:gd name="T35" fmla="*/ 32 h 244"/>
              <a:gd name="T36" fmla="*/ 231 w 279"/>
              <a:gd name="T37" fmla="*/ 36 h 244"/>
              <a:gd name="T38" fmla="*/ 235 w 279"/>
              <a:gd name="T39" fmla="*/ 39 h 244"/>
              <a:gd name="T40" fmla="*/ 238 w 279"/>
              <a:gd name="T41" fmla="*/ 45 h 244"/>
              <a:gd name="T42" fmla="*/ 242 w 279"/>
              <a:gd name="T43" fmla="*/ 46 h 244"/>
              <a:gd name="T44" fmla="*/ 248 w 279"/>
              <a:gd name="T45" fmla="*/ 55 h 244"/>
              <a:gd name="T46" fmla="*/ 249 w 279"/>
              <a:gd name="T47" fmla="*/ 58 h 244"/>
              <a:gd name="T48" fmla="*/ 255 w 279"/>
              <a:gd name="T49" fmla="*/ 63 h 244"/>
              <a:gd name="T50" fmla="*/ 256 w 279"/>
              <a:gd name="T51" fmla="*/ 67 h 244"/>
              <a:gd name="T52" fmla="*/ 261 w 279"/>
              <a:gd name="T53" fmla="*/ 71 h 244"/>
              <a:gd name="T54" fmla="*/ 261 w 279"/>
              <a:gd name="T55" fmla="*/ 75 h 244"/>
              <a:gd name="T56" fmla="*/ 264 w 279"/>
              <a:gd name="T57" fmla="*/ 81 h 244"/>
              <a:gd name="T58" fmla="*/ 264 w 279"/>
              <a:gd name="T59" fmla="*/ 86 h 244"/>
              <a:gd name="T60" fmla="*/ 266 w 279"/>
              <a:gd name="T61" fmla="*/ 90 h 244"/>
              <a:gd name="T62" fmla="*/ 266 w 279"/>
              <a:gd name="T63" fmla="*/ 95 h 244"/>
              <a:gd name="T64" fmla="*/ 268 w 279"/>
              <a:gd name="T65" fmla="*/ 99 h 244"/>
              <a:gd name="T66" fmla="*/ 267 w 279"/>
              <a:gd name="T67" fmla="*/ 103 h 244"/>
              <a:gd name="T68" fmla="*/ 268 w 279"/>
              <a:gd name="T69" fmla="*/ 109 h 244"/>
              <a:gd name="T70" fmla="*/ 269 w 279"/>
              <a:gd name="T71" fmla="*/ 113 h 244"/>
              <a:gd name="T72" fmla="*/ 273 w 279"/>
              <a:gd name="T73" fmla="*/ 119 h 244"/>
              <a:gd name="T74" fmla="*/ 274 w 279"/>
              <a:gd name="T75" fmla="*/ 124 h 244"/>
              <a:gd name="T76" fmla="*/ 275 w 279"/>
              <a:gd name="T77" fmla="*/ 128 h 244"/>
              <a:gd name="T78" fmla="*/ 276 w 279"/>
              <a:gd name="T79" fmla="*/ 134 h 244"/>
              <a:gd name="T80" fmla="*/ 277 w 279"/>
              <a:gd name="T81" fmla="*/ 138 h 244"/>
              <a:gd name="T82" fmla="*/ 277 w 279"/>
              <a:gd name="T83" fmla="*/ 143 h 244"/>
              <a:gd name="T84" fmla="*/ 277 w 279"/>
              <a:gd name="T85" fmla="*/ 147 h 244"/>
              <a:gd name="T86" fmla="*/ 274 w 279"/>
              <a:gd name="T87" fmla="*/ 153 h 244"/>
              <a:gd name="T88" fmla="*/ 276 w 279"/>
              <a:gd name="T89" fmla="*/ 156 h 244"/>
              <a:gd name="T90" fmla="*/ 277 w 279"/>
              <a:gd name="T91" fmla="*/ 162 h 244"/>
              <a:gd name="T92" fmla="*/ 278 w 279"/>
              <a:gd name="T93" fmla="*/ 167 h 244"/>
              <a:gd name="T94" fmla="*/ 275 w 279"/>
              <a:gd name="T95" fmla="*/ 172 h 244"/>
              <a:gd name="T96" fmla="*/ 271 w 279"/>
              <a:gd name="T97" fmla="*/ 181 h 244"/>
              <a:gd name="T98" fmla="*/ 0 w 279"/>
              <a:gd name="T99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6787" name="Arc 19"/>
          <p:cNvSpPr>
            <a:spLocks/>
          </p:cNvSpPr>
          <p:nvPr/>
        </p:nvSpPr>
        <p:spPr bwMode="auto">
          <a:xfrm rot="720000">
            <a:off x="5194300" y="4005264"/>
            <a:ext cx="211138" cy="236537"/>
          </a:xfrm>
          <a:custGeom>
            <a:avLst/>
            <a:gdLst>
              <a:gd name="G0" fmla="+- 145 0 0"/>
              <a:gd name="G1" fmla="+- 21600 0 0"/>
              <a:gd name="G2" fmla="+- 21600 0 0"/>
              <a:gd name="T0" fmla="*/ 0 w 21745"/>
              <a:gd name="T1" fmla="*/ 0 h 21600"/>
              <a:gd name="T2" fmla="*/ 21745 w 21745"/>
              <a:gd name="T3" fmla="*/ 21600 h 21600"/>
              <a:gd name="T4" fmla="*/ 145 w 2174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88" name="Line 20"/>
          <p:cNvSpPr>
            <a:spLocks noChangeShapeType="1"/>
          </p:cNvSpPr>
          <p:nvPr/>
        </p:nvSpPr>
        <p:spPr bwMode="auto">
          <a:xfrm flipH="1">
            <a:off x="4994276" y="3824288"/>
            <a:ext cx="303213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89" name="Oval 21"/>
          <p:cNvSpPr>
            <a:spLocks noChangeArrowheads="1"/>
          </p:cNvSpPr>
          <p:nvPr/>
        </p:nvSpPr>
        <p:spPr bwMode="auto">
          <a:xfrm rot="19740000">
            <a:off x="5272088" y="4010025"/>
            <a:ext cx="100012" cy="198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90" name="Line 22"/>
          <p:cNvSpPr>
            <a:spLocks noChangeShapeType="1"/>
          </p:cNvSpPr>
          <p:nvPr/>
        </p:nvSpPr>
        <p:spPr bwMode="auto">
          <a:xfrm flipV="1">
            <a:off x="4994276" y="4230688"/>
            <a:ext cx="5556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91" name="Freeform 23"/>
          <p:cNvSpPr>
            <a:spLocks/>
          </p:cNvSpPr>
          <p:nvPr/>
        </p:nvSpPr>
        <p:spPr bwMode="auto">
          <a:xfrm>
            <a:off x="8245475" y="5818188"/>
            <a:ext cx="393700" cy="387350"/>
          </a:xfrm>
          <a:custGeom>
            <a:avLst/>
            <a:gdLst>
              <a:gd name="T0" fmla="*/ 0 w 279"/>
              <a:gd name="T1" fmla="*/ 243 h 244"/>
              <a:gd name="T2" fmla="*/ 148 w 279"/>
              <a:gd name="T3" fmla="*/ 1 h 244"/>
              <a:gd name="T4" fmla="*/ 160 w 279"/>
              <a:gd name="T5" fmla="*/ 0 h 244"/>
              <a:gd name="T6" fmla="*/ 167 w 279"/>
              <a:gd name="T7" fmla="*/ 3 h 244"/>
              <a:gd name="T8" fmla="*/ 168 w 279"/>
              <a:gd name="T9" fmla="*/ 6 h 244"/>
              <a:gd name="T10" fmla="*/ 173 w 279"/>
              <a:gd name="T11" fmla="*/ 5 h 244"/>
              <a:gd name="T12" fmla="*/ 177 w 279"/>
              <a:gd name="T13" fmla="*/ 9 h 244"/>
              <a:gd name="T14" fmla="*/ 182 w 279"/>
              <a:gd name="T15" fmla="*/ 7 h 244"/>
              <a:gd name="T16" fmla="*/ 184 w 279"/>
              <a:gd name="T17" fmla="*/ 12 h 244"/>
              <a:gd name="T18" fmla="*/ 190 w 279"/>
              <a:gd name="T19" fmla="*/ 13 h 244"/>
              <a:gd name="T20" fmla="*/ 196 w 279"/>
              <a:gd name="T21" fmla="*/ 14 h 244"/>
              <a:gd name="T22" fmla="*/ 201 w 279"/>
              <a:gd name="T23" fmla="*/ 15 h 244"/>
              <a:gd name="T24" fmla="*/ 205 w 279"/>
              <a:gd name="T25" fmla="*/ 19 h 244"/>
              <a:gd name="T26" fmla="*/ 210 w 279"/>
              <a:gd name="T27" fmla="*/ 20 h 244"/>
              <a:gd name="T28" fmla="*/ 215 w 279"/>
              <a:gd name="T29" fmla="*/ 23 h 244"/>
              <a:gd name="T30" fmla="*/ 222 w 279"/>
              <a:gd name="T31" fmla="*/ 25 h 244"/>
              <a:gd name="T32" fmla="*/ 226 w 279"/>
              <a:gd name="T33" fmla="*/ 29 h 244"/>
              <a:gd name="T34" fmla="*/ 229 w 279"/>
              <a:gd name="T35" fmla="*/ 32 h 244"/>
              <a:gd name="T36" fmla="*/ 231 w 279"/>
              <a:gd name="T37" fmla="*/ 36 h 244"/>
              <a:gd name="T38" fmla="*/ 235 w 279"/>
              <a:gd name="T39" fmla="*/ 39 h 244"/>
              <a:gd name="T40" fmla="*/ 238 w 279"/>
              <a:gd name="T41" fmla="*/ 45 h 244"/>
              <a:gd name="T42" fmla="*/ 242 w 279"/>
              <a:gd name="T43" fmla="*/ 46 h 244"/>
              <a:gd name="T44" fmla="*/ 248 w 279"/>
              <a:gd name="T45" fmla="*/ 55 h 244"/>
              <a:gd name="T46" fmla="*/ 249 w 279"/>
              <a:gd name="T47" fmla="*/ 58 h 244"/>
              <a:gd name="T48" fmla="*/ 255 w 279"/>
              <a:gd name="T49" fmla="*/ 63 h 244"/>
              <a:gd name="T50" fmla="*/ 256 w 279"/>
              <a:gd name="T51" fmla="*/ 67 h 244"/>
              <a:gd name="T52" fmla="*/ 261 w 279"/>
              <a:gd name="T53" fmla="*/ 71 h 244"/>
              <a:gd name="T54" fmla="*/ 261 w 279"/>
              <a:gd name="T55" fmla="*/ 75 h 244"/>
              <a:gd name="T56" fmla="*/ 264 w 279"/>
              <a:gd name="T57" fmla="*/ 81 h 244"/>
              <a:gd name="T58" fmla="*/ 264 w 279"/>
              <a:gd name="T59" fmla="*/ 86 h 244"/>
              <a:gd name="T60" fmla="*/ 266 w 279"/>
              <a:gd name="T61" fmla="*/ 90 h 244"/>
              <a:gd name="T62" fmla="*/ 266 w 279"/>
              <a:gd name="T63" fmla="*/ 95 h 244"/>
              <a:gd name="T64" fmla="*/ 268 w 279"/>
              <a:gd name="T65" fmla="*/ 99 h 244"/>
              <a:gd name="T66" fmla="*/ 267 w 279"/>
              <a:gd name="T67" fmla="*/ 103 h 244"/>
              <a:gd name="T68" fmla="*/ 268 w 279"/>
              <a:gd name="T69" fmla="*/ 109 h 244"/>
              <a:gd name="T70" fmla="*/ 269 w 279"/>
              <a:gd name="T71" fmla="*/ 113 h 244"/>
              <a:gd name="T72" fmla="*/ 273 w 279"/>
              <a:gd name="T73" fmla="*/ 119 h 244"/>
              <a:gd name="T74" fmla="*/ 274 w 279"/>
              <a:gd name="T75" fmla="*/ 124 h 244"/>
              <a:gd name="T76" fmla="*/ 275 w 279"/>
              <a:gd name="T77" fmla="*/ 128 h 244"/>
              <a:gd name="T78" fmla="*/ 276 w 279"/>
              <a:gd name="T79" fmla="*/ 134 h 244"/>
              <a:gd name="T80" fmla="*/ 277 w 279"/>
              <a:gd name="T81" fmla="*/ 138 h 244"/>
              <a:gd name="T82" fmla="*/ 277 w 279"/>
              <a:gd name="T83" fmla="*/ 143 h 244"/>
              <a:gd name="T84" fmla="*/ 277 w 279"/>
              <a:gd name="T85" fmla="*/ 147 h 244"/>
              <a:gd name="T86" fmla="*/ 274 w 279"/>
              <a:gd name="T87" fmla="*/ 153 h 244"/>
              <a:gd name="T88" fmla="*/ 276 w 279"/>
              <a:gd name="T89" fmla="*/ 156 h 244"/>
              <a:gd name="T90" fmla="*/ 277 w 279"/>
              <a:gd name="T91" fmla="*/ 162 h 244"/>
              <a:gd name="T92" fmla="*/ 278 w 279"/>
              <a:gd name="T93" fmla="*/ 167 h 244"/>
              <a:gd name="T94" fmla="*/ 275 w 279"/>
              <a:gd name="T95" fmla="*/ 172 h 244"/>
              <a:gd name="T96" fmla="*/ 271 w 279"/>
              <a:gd name="T97" fmla="*/ 181 h 244"/>
              <a:gd name="T98" fmla="*/ 0 w 279"/>
              <a:gd name="T99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6792" name="Arc 24"/>
          <p:cNvSpPr>
            <a:spLocks/>
          </p:cNvSpPr>
          <p:nvPr/>
        </p:nvSpPr>
        <p:spPr bwMode="auto">
          <a:xfrm rot="720000">
            <a:off x="8445500" y="5834064"/>
            <a:ext cx="211138" cy="236537"/>
          </a:xfrm>
          <a:custGeom>
            <a:avLst/>
            <a:gdLst>
              <a:gd name="G0" fmla="+- 145 0 0"/>
              <a:gd name="G1" fmla="+- 21600 0 0"/>
              <a:gd name="G2" fmla="+- 21600 0 0"/>
              <a:gd name="T0" fmla="*/ 0 w 21745"/>
              <a:gd name="T1" fmla="*/ 0 h 21600"/>
              <a:gd name="T2" fmla="*/ 21745 w 21745"/>
              <a:gd name="T3" fmla="*/ 21600 h 21600"/>
              <a:gd name="T4" fmla="*/ 145 w 2174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93" name="Line 25"/>
          <p:cNvSpPr>
            <a:spLocks noChangeShapeType="1"/>
          </p:cNvSpPr>
          <p:nvPr/>
        </p:nvSpPr>
        <p:spPr bwMode="auto">
          <a:xfrm flipH="1">
            <a:off x="8245476" y="5653088"/>
            <a:ext cx="303213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94" name="Oval 26"/>
          <p:cNvSpPr>
            <a:spLocks noChangeArrowheads="1"/>
          </p:cNvSpPr>
          <p:nvPr/>
        </p:nvSpPr>
        <p:spPr bwMode="auto">
          <a:xfrm rot="19740000">
            <a:off x="8523288" y="5838825"/>
            <a:ext cx="100012" cy="198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95" name="Line 27"/>
          <p:cNvSpPr>
            <a:spLocks noChangeShapeType="1"/>
          </p:cNvSpPr>
          <p:nvPr/>
        </p:nvSpPr>
        <p:spPr bwMode="auto">
          <a:xfrm flipV="1">
            <a:off x="8245476" y="6059488"/>
            <a:ext cx="5556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6796" name="Rectangle 28"/>
          <p:cNvSpPr>
            <a:spLocks noGrp="1" noChangeArrowheads="1"/>
          </p:cNvSpPr>
          <p:nvPr>
            <p:ph type="title"/>
          </p:nvPr>
        </p:nvSpPr>
        <p:spPr>
          <a:xfrm>
            <a:off x="1703512" y="274638"/>
            <a:ext cx="8229600" cy="1143000"/>
          </a:xfrm>
          <a:noFill/>
          <a:ln/>
        </p:spPr>
        <p:txBody>
          <a:bodyPr/>
          <a:lstStyle/>
          <a:p>
            <a:r>
              <a:rPr lang="en-US" altLang="en-US" dirty="0" smtClean="0"/>
              <a:t>Image </a:t>
            </a:r>
            <a:r>
              <a:rPr lang="en-US" altLang="en-US" dirty="0"/>
              <a:t>rectification</a:t>
            </a:r>
          </a:p>
        </p:txBody>
      </p:sp>
      <p:sp>
        <p:nvSpPr>
          <p:cNvPr id="41679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1752600" y="4495800"/>
            <a:ext cx="5943600" cy="19050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000"/>
              <a:t>Image Reprojection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reproject image planes onto common </a:t>
            </a:r>
            <a:br>
              <a:rPr lang="en-US" altLang="en-US" sz="1800"/>
            </a:br>
            <a:r>
              <a:rPr lang="en-US" altLang="en-US" sz="1800"/>
              <a:t>plane parallel to line between optical centers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 homography (3x3 transform)</a:t>
            </a:r>
            <a:br>
              <a:rPr lang="en-US" altLang="en-US" sz="1800"/>
            </a:br>
            <a:r>
              <a:rPr lang="en-US" altLang="en-US" sz="1800"/>
              <a:t>applied to both input images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pixel motion is horizontal after this transformation</a:t>
            </a:r>
          </a:p>
          <a:p>
            <a:pPr lvl="1">
              <a:lnSpc>
                <a:spcPct val="90000"/>
              </a:lnSpc>
            </a:pPr>
            <a:r>
              <a:rPr lang="en-US" altLang="en-US" sz="1400"/>
              <a:t>C. Loop and Z. Zhang. </a:t>
            </a:r>
            <a:r>
              <a:rPr lang="en-US" altLang="en-US" sz="1400">
                <a:hlinkClick r:id="rId3"/>
              </a:rPr>
              <a:t>Computing Rectifying Homographies for Stereo Vision</a:t>
            </a:r>
            <a:r>
              <a:rPr lang="en-US" altLang="en-US" sz="1400"/>
              <a:t>. IEEE Conf. Computer Vision and Pattern Recognition, 1999.</a:t>
            </a:r>
          </a:p>
        </p:txBody>
      </p:sp>
    </p:spTree>
    <p:extLst>
      <p:ext uri="{BB962C8B-B14F-4D97-AF65-F5344CB8AC3E}">
        <p14:creationId xmlns:p14="http://schemas.microsoft.com/office/powerpoint/2010/main" val="2338417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Image Rectification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7" y="1549400"/>
            <a:ext cx="7731125" cy="50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Image </a:t>
            </a:r>
            <a:r>
              <a:rPr lang="it-IT" dirty="0" err="1" smtClean="0"/>
              <a:t>rectification</a:t>
            </a:r>
            <a:endParaRPr lang="en-GB" dirty="0"/>
          </a:p>
        </p:txBody>
      </p:sp>
      <p:pic>
        <p:nvPicPr>
          <p:cNvPr id="4" name="Picture 5" descr="Rectificatio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67" b="55083"/>
          <a:stretch>
            <a:fillRect/>
          </a:stretch>
        </p:blipFill>
        <p:spPr bwMode="auto">
          <a:xfrm>
            <a:off x="3124200" y="1419944"/>
            <a:ext cx="57150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Rectificatio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13" r="22858"/>
          <a:stretch>
            <a:fillRect/>
          </a:stretch>
        </p:blipFill>
        <p:spPr bwMode="auto">
          <a:xfrm>
            <a:off x="2971800" y="3837708"/>
            <a:ext cx="6248400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8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en-US" altLang="en-US" dirty="0"/>
              <a:t>Your basic stereo algorithm</a:t>
            </a:r>
          </a:p>
        </p:txBody>
      </p:sp>
      <p:pic>
        <p:nvPicPr>
          <p:cNvPr id="395267" name="Picture 3" descr="lincoln_f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66801"/>
            <a:ext cx="5029200" cy="289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5268" name="Group 4"/>
          <p:cNvGrpSpPr>
            <a:grpSpLocks/>
          </p:cNvGrpSpPr>
          <p:nvPr/>
        </p:nvGrpSpPr>
        <p:grpSpPr bwMode="auto">
          <a:xfrm>
            <a:off x="2209800" y="3124200"/>
            <a:ext cx="7772400" cy="1790700"/>
            <a:chOff x="432" y="1968"/>
            <a:chExt cx="4896" cy="1128"/>
          </a:xfrm>
        </p:grpSpPr>
        <p:sp>
          <p:nvSpPr>
            <p:cNvPr id="395269" name="Rectangle 5"/>
            <p:cNvSpPr>
              <a:spLocks noChangeArrowheads="1"/>
            </p:cNvSpPr>
            <p:nvPr/>
          </p:nvSpPr>
          <p:spPr bwMode="auto">
            <a:xfrm>
              <a:off x="432" y="2808"/>
              <a:ext cx="48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219200" indent="-3048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38300" indent="-2667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2000" dirty="0">
                  <a:latin typeface="Arial" charset="0"/>
                </a:rPr>
                <a:t>For each </a:t>
              </a:r>
              <a:r>
                <a:rPr lang="en-US" altLang="en-US" sz="2000" dirty="0" err="1">
                  <a:latin typeface="Arial" charset="0"/>
                </a:rPr>
                <a:t>epipolar</a:t>
              </a:r>
              <a:r>
                <a:rPr lang="en-US" altLang="en-US" sz="2000" dirty="0">
                  <a:latin typeface="Arial" charset="0"/>
                </a:rPr>
                <a:t> line</a:t>
              </a:r>
            </a:p>
          </p:txBody>
        </p:sp>
        <p:sp>
          <p:nvSpPr>
            <p:cNvPr id="395270" name="Line 6"/>
            <p:cNvSpPr>
              <a:spLocks noChangeShapeType="1"/>
            </p:cNvSpPr>
            <p:nvPr/>
          </p:nvSpPr>
          <p:spPr bwMode="auto">
            <a:xfrm>
              <a:off x="1296" y="1968"/>
              <a:ext cx="316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95271" name="Oval 7"/>
          <p:cNvSpPr>
            <a:spLocks noChangeArrowheads="1"/>
          </p:cNvSpPr>
          <p:nvPr/>
        </p:nvSpPr>
        <p:spPr bwMode="auto">
          <a:xfrm>
            <a:off x="7358063" y="3090863"/>
            <a:ext cx="76200" cy="76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95272" name="Group 8"/>
          <p:cNvGrpSpPr>
            <a:grpSpLocks/>
          </p:cNvGrpSpPr>
          <p:nvPr/>
        </p:nvGrpSpPr>
        <p:grpSpPr bwMode="auto">
          <a:xfrm>
            <a:off x="2270067" y="3081338"/>
            <a:ext cx="7772400" cy="2201862"/>
            <a:chOff x="432" y="1941"/>
            <a:chExt cx="4896" cy="1387"/>
          </a:xfrm>
        </p:grpSpPr>
        <p:sp>
          <p:nvSpPr>
            <p:cNvPr id="395273" name="Oval 9"/>
            <p:cNvSpPr>
              <a:spLocks noChangeArrowheads="1"/>
            </p:cNvSpPr>
            <p:nvPr/>
          </p:nvSpPr>
          <p:spPr bwMode="auto">
            <a:xfrm>
              <a:off x="2174" y="1941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5274" name="Rectangle 10"/>
            <p:cNvSpPr>
              <a:spLocks noChangeArrowheads="1"/>
            </p:cNvSpPr>
            <p:nvPr/>
          </p:nvSpPr>
          <p:spPr bwMode="auto">
            <a:xfrm>
              <a:off x="432" y="3040"/>
              <a:ext cx="48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2000" dirty="0">
                  <a:latin typeface="Arial" charset="0"/>
                </a:rPr>
                <a:t>	For each pixel in the left image</a:t>
              </a:r>
            </a:p>
          </p:txBody>
        </p:sp>
      </p:grpSp>
      <p:sp>
        <p:nvSpPr>
          <p:cNvPr id="395275" name="Rectangle 11"/>
          <p:cNvSpPr>
            <a:spLocks noChangeArrowheads="1"/>
          </p:cNvSpPr>
          <p:nvPr/>
        </p:nvSpPr>
        <p:spPr bwMode="auto">
          <a:xfrm>
            <a:off x="2209800" y="52070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19200" indent="-304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8300" indent="-2667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1800">
                <a:latin typeface="Arial" charset="0"/>
              </a:rPr>
              <a:t>compare with every pixel on same epipolar line in right image</a:t>
            </a:r>
          </a:p>
        </p:txBody>
      </p:sp>
      <p:sp>
        <p:nvSpPr>
          <p:cNvPr id="395276" name="Rectangle 12"/>
          <p:cNvSpPr>
            <a:spLocks noChangeArrowheads="1"/>
          </p:cNvSpPr>
          <p:nvPr/>
        </p:nvSpPr>
        <p:spPr bwMode="auto">
          <a:xfrm>
            <a:off x="2209800" y="55880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19200" indent="-3048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8300" indent="-2667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1800">
                <a:latin typeface="Arial" charset="0"/>
              </a:rPr>
              <a:t>pick pixel with minimum match cost</a:t>
            </a:r>
          </a:p>
        </p:txBody>
      </p:sp>
      <p:grpSp>
        <p:nvGrpSpPr>
          <p:cNvPr id="395282" name="Group 18"/>
          <p:cNvGrpSpPr>
            <a:grpSpLocks/>
          </p:cNvGrpSpPr>
          <p:nvPr/>
        </p:nvGrpSpPr>
        <p:grpSpPr bwMode="auto">
          <a:xfrm>
            <a:off x="2209800" y="2971800"/>
            <a:ext cx="8458200" cy="3644900"/>
            <a:chOff x="432" y="1872"/>
            <a:chExt cx="5328" cy="2296"/>
          </a:xfrm>
        </p:grpSpPr>
        <p:sp>
          <p:nvSpPr>
            <p:cNvPr id="395278" name="Rectangle 14"/>
            <p:cNvSpPr>
              <a:spLocks noChangeArrowheads="1"/>
            </p:cNvSpPr>
            <p:nvPr/>
          </p:nvSpPr>
          <p:spPr bwMode="auto">
            <a:xfrm>
              <a:off x="432" y="3880"/>
              <a:ext cx="53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219200" indent="-3048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38300" indent="-2667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2000" dirty="0">
                  <a:latin typeface="Arial" charset="0"/>
                </a:rPr>
                <a:t>Improvement:  match </a:t>
              </a:r>
              <a:r>
                <a:rPr lang="en-US" altLang="en-US" sz="2000" b="1" i="1" dirty="0">
                  <a:latin typeface="Arial" charset="0"/>
                </a:rPr>
                <a:t>windows</a:t>
              </a:r>
              <a:endParaRPr lang="en-US" altLang="en-US" sz="2000" b="1" i="1" dirty="0">
                <a:latin typeface="Arial" charset="0"/>
              </a:endParaRPr>
            </a:p>
          </p:txBody>
        </p:sp>
        <p:grpSp>
          <p:nvGrpSpPr>
            <p:cNvPr id="395279" name="Group 15"/>
            <p:cNvGrpSpPr>
              <a:grpSpLocks/>
            </p:cNvGrpSpPr>
            <p:nvPr/>
          </p:nvGrpSpPr>
          <p:grpSpPr bwMode="auto">
            <a:xfrm>
              <a:off x="2112" y="1872"/>
              <a:ext cx="1680" cy="192"/>
              <a:chOff x="2112" y="1872"/>
              <a:chExt cx="1680" cy="192"/>
            </a:xfrm>
          </p:grpSpPr>
          <p:sp>
            <p:nvSpPr>
              <p:cNvPr id="395280" name="Rectangle 16"/>
              <p:cNvSpPr>
                <a:spLocks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5281" name="Rectangle 17"/>
              <p:cNvSpPr>
                <a:spLocks noChangeArrowheads="1"/>
              </p:cNvSpPr>
              <p:nvPr/>
            </p:nvSpPr>
            <p:spPr bwMode="auto">
              <a:xfrm>
                <a:off x="3600" y="1872"/>
                <a:ext cx="192" cy="192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cxnSp>
        <p:nvCxnSpPr>
          <p:cNvPr id="30" name="Connettore 1 29"/>
          <p:cNvCxnSpPr/>
          <p:nvPr/>
        </p:nvCxnSpPr>
        <p:spPr bwMode="auto">
          <a:xfrm>
            <a:off x="7396163" y="3090863"/>
            <a:ext cx="38100" cy="16875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4391660" y="4060825"/>
            <a:ext cx="5401356" cy="640449"/>
            <a:chOff x="4378960" y="4060825"/>
            <a:chExt cx="5401356" cy="640449"/>
          </a:xfrm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6152135" y="4346575"/>
              <a:ext cx="3235705" cy="314325"/>
            </a:xfrm>
            <a:custGeom>
              <a:avLst/>
              <a:gdLst>
                <a:gd name="T0" fmla="*/ 0 w 1468"/>
                <a:gd name="T1" fmla="*/ 7779544 h 252"/>
                <a:gd name="T2" fmla="*/ 92270899 w 1468"/>
                <a:gd name="T3" fmla="*/ 63788022 h 252"/>
                <a:gd name="T4" fmla="*/ 116985826 w 1468"/>
                <a:gd name="T5" fmla="*/ 56009727 h 252"/>
                <a:gd name="T6" fmla="*/ 133463728 w 1468"/>
                <a:gd name="T7" fmla="*/ 38895224 h 252"/>
                <a:gd name="T8" fmla="*/ 209256725 w 1468"/>
                <a:gd name="T9" fmla="*/ 15557841 h 252"/>
                <a:gd name="T10" fmla="*/ 258687863 w 1468"/>
                <a:gd name="T11" fmla="*/ 0 h 252"/>
                <a:gd name="T12" fmla="*/ 449821078 w 1468"/>
                <a:gd name="T13" fmla="*/ 63788022 h 252"/>
                <a:gd name="T14" fmla="*/ 607999692 w 1468"/>
                <a:gd name="T15" fmla="*/ 46674776 h 252"/>
                <a:gd name="T16" fmla="*/ 650839413 w 1468"/>
                <a:gd name="T17" fmla="*/ 71567564 h 252"/>
                <a:gd name="T18" fmla="*/ 749701850 w 1468"/>
                <a:gd name="T19" fmla="*/ 188253266 h 252"/>
                <a:gd name="T20" fmla="*/ 949073293 w 1468"/>
                <a:gd name="T21" fmla="*/ 392064369 h 252"/>
                <a:gd name="T22" fmla="*/ 1013332874 w 1468"/>
                <a:gd name="T23" fmla="*/ 266043696 h 252"/>
                <a:gd name="T24" fmla="*/ 1033105843 w 1468"/>
                <a:gd name="T25" fmla="*/ 200700284 h 252"/>
                <a:gd name="T26" fmla="*/ 1072650497 w 1468"/>
                <a:gd name="T27" fmla="*/ 154025488 h 252"/>
                <a:gd name="T28" fmla="*/ 1122080351 w 1468"/>
                <a:gd name="T29" fmla="*/ 121353159 h 252"/>
                <a:gd name="T30" fmla="*/ 1230829111 w 1468"/>
                <a:gd name="T31" fmla="*/ 121353159 h 252"/>
                <a:gd name="T32" fmla="*/ 1332985171 w 1468"/>
                <a:gd name="T33" fmla="*/ 196032808 h 252"/>
                <a:gd name="T34" fmla="*/ 1407132841 w 1468"/>
                <a:gd name="T35" fmla="*/ 213146054 h 252"/>
                <a:gd name="T36" fmla="*/ 1540595244 w 1468"/>
                <a:gd name="T37" fmla="*/ 164915888 h 252"/>
                <a:gd name="T38" fmla="*/ 1649344005 w 1468"/>
                <a:gd name="T39" fmla="*/ 149358013 h 252"/>
                <a:gd name="T40" fmla="*/ 1749853173 w 1468"/>
                <a:gd name="T41" fmla="*/ 102683256 h 252"/>
                <a:gd name="T42" fmla="*/ 1973939544 w 1468"/>
                <a:gd name="T43" fmla="*/ 157136307 h 252"/>
                <a:gd name="T44" fmla="*/ 2099164922 w 1468"/>
                <a:gd name="T45" fmla="*/ 220925596 h 252"/>
                <a:gd name="T46" fmla="*/ 2147483647 w 1468"/>
                <a:gd name="T47" fmla="*/ 275378647 h 252"/>
                <a:gd name="T48" fmla="*/ 2147483647 w 1468"/>
                <a:gd name="T49" fmla="*/ 244261727 h 252"/>
                <a:gd name="T50" fmla="*/ 2147483647 w 1468"/>
                <a:gd name="T51" fmla="*/ 157136307 h 252"/>
                <a:gd name="T52" fmla="*/ 2147483647 w 1468"/>
                <a:gd name="T53" fmla="*/ 133800176 h 252"/>
                <a:gd name="T54" fmla="*/ 2147483647 w 1468"/>
                <a:gd name="T55" fmla="*/ 118241092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68"/>
                <a:gd name="T85" fmla="*/ 0 h 252"/>
                <a:gd name="T86" fmla="*/ 1468 w 1468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68" h="252">
                  <a:moveTo>
                    <a:pt x="0" y="5"/>
                  </a:moveTo>
                  <a:cubicBezTo>
                    <a:pt x="22" y="20"/>
                    <a:pt x="30" y="32"/>
                    <a:pt x="56" y="41"/>
                  </a:cubicBezTo>
                  <a:cubicBezTo>
                    <a:pt x="61" y="39"/>
                    <a:pt x="67" y="39"/>
                    <a:pt x="71" y="36"/>
                  </a:cubicBezTo>
                  <a:cubicBezTo>
                    <a:pt x="75" y="33"/>
                    <a:pt x="77" y="27"/>
                    <a:pt x="81" y="25"/>
                  </a:cubicBezTo>
                  <a:cubicBezTo>
                    <a:pt x="95" y="18"/>
                    <a:pt x="112" y="15"/>
                    <a:pt x="127" y="10"/>
                  </a:cubicBezTo>
                  <a:cubicBezTo>
                    <a:pt x="137" y="7"/>
                    <a:pt x="157" y="0"/>
                    <a:pt x="157" y="0"/>
                  </a:cubicBezTo>
                  <a:cubicBezTo>
                    <a:pt x="196" y="13"/>
                    <a:pt x="233" y="31"/>
                    <a:pt x="273" y="41"/>
                  </a:cubicBezTo>
                  <a:cubicBezTo>
                    <a:pt x="283" y="40"/>
                    <a:pt x="353" y="26"/>
                    <a:pt x="369" y="30"/>
                  </a:cubicBezTo>
                  <a:cubicBezTo>
                    <a:pt x="390" y="54"/>
                    <a:pt x="366" y="30"/>
                    <a:pt x="395" y="46"/>
                  </a:cubicBezTo>
                  <a:cubicBezTo>
                    <a:pt x="406" y="52"/>
                    <a:pt x="450" y="137"/>
                    <a:pt x="455" y="121"/>
                  </a:cubicBezTo>
                  <a:cubicBezTo>
                    <a:pt x="486" y="168"/>
                    <a:pt x="519" y="233"/>
                    <a:pt x="576" y="252"/>
                  </a:cubicBezTo>
                  <a:cubicBezTo>
                    <a:pt x="603" y="245"/>
                    <a:pt x="593" y="186"/>
                    <a:pt x="615" y="171"/>
                  </a:cubicBezTo>
                  <a:cubicBezTo>
                    <a:pt x="618" y="161"/>
                    <a:pt x="624" y="139"/>
                    <a:pt x="627" y="129"/>
                  </a:cubicBezTo>
                  <a:cubicBezTo>
                    <a:pt x="629" y="124"/>
                    <a:pt x="646" y="102"/>
                    <a:pt x="651" y="99"/>
                  </a:cubicBezTo>
                  <a:cubicBezTo>
                    <a:pt x="661" y="92"/>
                    <a:pt x="681" y="78"/>
                    <a:pt x="681" y="78"/>
                  </a:cubicBezTo>
                  <a:cubicBezTo>
                    <a:pt x="694" y="59"/>
                    <a:pt x="724" y="71"/>
                    <a:pt x="747" y="78"/>
                  </a:cubicBezTo>
                  <a:cubicBezTo>
                    <a:pt x="768" y="86"/>
                    <a:pt x="791" y="116"/>
                    <a:pt x="809" y="126"/>
                  </a:cubicBezTo>
                  <a:cubicBezTo>
                    <a:pt x="824" y="127"/>
                    <a:pt x="854" y="137"/>
                    <a:pt x="854" y="137"/>
                  </a:cubicBezTo>
                  <a:cubicBezTo>
                    <a:pt x="919" y="131"/>
                    <a:pt x="895" y="133"/>
                    <a:pt x="935" y="106"/>
                  </a:cubicBezTo>
                  <a:cubicBezTo>
                    <a:pt x="954" y="94"/>
                    <a:pt x="979" y="98"/>
                    <a:pt x="1001" y="96"/>
                  </a:cubicBezTo>
                  <a:cubicBezTo>
                    <a:pt x="1020" y="83"/>
                    <a:pt x="1042" y="78"/>
                    <a:pt x="1062" y="66"/>
                  </a:cubicBezTo>
                  <a:cubicBezTo>
                    <a:pt x="1096" y="71"/>
                    <a:pt x="1169" y="82"/>
                    <a:pt x="1198" y="101"/>
                  </a:cubicBezTo>
                  <a:cubicBezTo>
                    <a:pt x="1221" y="117"/>
                    <a:pt x="1247" y="133"/>
                    <a:pt x="1274" y="142"/>
                  </a:cubicBezTo>
                  <a:cubicBezTo>
                    <a:pt x="1291" y="159"/>
                    <a:pt x="1312" y="170"/>
                    <a:pt x="1334" y="177"/>
                  </a:cubicBezTo>
                  <a:cubicBezTo>
                    <a:pt x="1370" y="173"/>
                    <a:pt x="1383" y="175"/>
                    <a:pt x="1410" y="157"/>
                  </a:cubicBezTo>
                  <a:cubicBezTo>
                    <a:pt x="1417" y="135"/>
                    <a:pt x="1429" y="117"/>
                    <a:pt x="1446" y="101"/>
                  </a:cubicBezTo>
                  <a:cubicBezTo>
                    <a:pt x="1448" y="96"/>
                    <a:pt x="1447" y="90"/>
                    <a:pt x="1451" y="86"/>
                  </a:cubicBezTo>
                  <a:cubicBezTo>
                    <a:pt x="1468" y="69"/>
                    <a:pt x="1466" y="90"/>
                    <a:pt x="1466" y="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6156267" y="4200525"/>
              <a:ext cx="2486164" cy="477838"/>
              <a:chOff x="2064" y="2160"/>
              <a:chExt cx="1488" cy="384"/>
            </a:xfrm>
          </p:grpSpPr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 flipV="1">
                <a:off x="2064" y="216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2064" y="2544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4378960" y="4060825"/>
              <a:ext cx="175044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 dirty="0">
                  <a:solidFill>
                    <a:schemeClr val="tx2"/>
                  </a:solidFill>
                  <a:latin typeface="Calibri" panose="020F0502020204030204" pitchFamily="34" charset="0"/>
                  <a:ea typeface="SimSun" pitchFamily="2" charset="-122"/>
                  <a:cs typeface="Calibri" panose="020F0502020204030204" pitchFamily="34" charset="0"/>
                </a:rPr>
                <a:t>Matching cost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8644492" y="4093475"/>
              <a:ext cx="757613" cy="607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8610600" y="4363353"/>
              <a:ext cx="1169716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 dirty="0">
                  <a:solidFill>
                    <a:schemeClr val="tx2"/>
                  </a:solidFill>
                  <a:latin typeface="Calibri" panose="020F0502020204030204" pitchFamily="34" charset="0"/>
                  <a:ea typeface="SimSun" pitchFamily="2" charset="-122"/>
                  <a:cs typeface="Calibri" panose="020F0502020204030204" pitchFamily="34" charset="0"/>
                </a:rPr>
                <a:t>disparity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70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1" grpId="0" animBg="1"/>
      <p:bldP spid="395275" grpId="0" build="p" autoUpdateAnimBg="0"/>
      <p:bldP spid="39527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Passive stereo</a:t>
            </a:r>
            <a:endParaRPr lang="en-GB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028281" y="1428329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en-US" sz="1800"/>
              <a:t>image 1</a:t>
            </a:r>
            <a:endParaRPr lang="en-GB" altLang="en-US" sz="180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7152481" y="1428329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en-US" sz="1800"/>
              <a:t>image 2</a:t>
            </a:r>
            <a:endParaRPr lang="en-GB" altLang="en-US" sz="180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029994" y="3957216"/>
            <a:ext cx="22878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altLang="en-US" sz="1800" dirty="0"/>
              <a:t>Dense </a:t>
            </a:r>
            <a:r>
              <a:rPr lang="de-DE" altLang="en-US" sz="1800" dirty="0" smtClean="0"/>
              <a:t>disparity </a:t>
            </a:r>
            <a:r>
              <a:rPr lang="de-DE" altLang="en-US" sz="1800" dirty="0"/>
              <a:t>map</a:t>
            </a:r>
            <a:endParaRPr lang="en-GB" altLang="en-US" sz="1800" dirty="0"/>
          </a:p>
        </p:txBody>
      </p:sp>
      <p:pic>
        <p:nvPicPr>
          <p:cNvPr id="7" name="Picture 13" descr="rect_006_007_le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9" y="1869653"/>
            <a:ext cx="2741612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 descr="rect_006_007_righ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631" y="1858541"/>
            <a:ext cx="27495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 descr="disparity_006_007_l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431" y="4368378"/>
            <a:ext cx="27495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8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161</Words>
  <Application>Microsoft Office PowerPoint</Application>
  <PresentationFormat>Widescreen</PresentationFormat>
  <Paragraphs>49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SimSun</vt:lpstr>
      <vt:lpstr>Arial</vt:lpstr>
      <vt:lpstr>Calibri</vt:lpstr>
      <vt:lpstr>Calibri Light</vt:lpstr>
      <vt:lpstr>Times New Roman</vt:lpstr>
      <vt:lpstr>Office Theme</vt:lpstr>
      <vt:lpstr>Computer Vision: Image Rectificatio &amp; Stereo</vt:lpstr>
      <vt:lpstr>Epipolar Geometry</vt:lpstr>
      <vt:lpstr>Stereo correspondence</vt:lpstr>
      <vt:lpstr>Image rectification</vt:lpstr>
      <vt:lpstr>Image rectification</vt:lpstr>
      <vt:lpstr>Image Rectification</vt:lpstr>
      <vt:lpstr>Image rectification</vt:lpstr>
      <vt:lpstr>Your basic stereo algorithm</vt:lpstr>
      <vt:lpstr>Passive stereo</vt:lpstr>
      <vt:lpstr>Stereo camera</vt:lpstr>
      <vt:lpstr>Multiview passive stereo</vt:lpstr>
      <vt:lpstr>The role of the baseline</vt:lpstr>
      <vt:lpstr>Problem for wide baselines: Foreshortening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Utente</dc:creator>
  <cp:lastModifiedBy>Utente</cp:lastModifiedBy>
  <cp:revision>67</cp:revision>
  <dcterms:created xsi:type="dcterms:W3CDTF">2020-10-29T16:47:08Z</dcterms:created>
  <dcterms:modified xsi:type="dcterms:W3CDTF">2020-11-15T23:02:37Z</dcterms:modified>
</cp:coreProperties>
</file>