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Muehling" initials="AM" lastIdx="14" clrIdx="0">
    <p:extLst>
      <p:ext uri="{19B8F6BF-5375-455C-9EA6-DF929625EA0E}">
        <p15:presenceInfo xmlns:p15="http://schemas.microsoft.com/office/powerpoint/2012/main" userId="Andreas Mueh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9T11:28:31.947" idx="1">
    <p:pos x="3017" y="2736"/>
    <p:text>Optional "Terminal Window" that can be shown now and again to remind students of the effects of e.g. a print statement</p:text>
    <p:extLst>
      <p:ext uri="{C676402C-5697-4E1C-873F-D02D1690AC5C}">
        <p15:threadingInfo xmlns:p15="http://schemas.microsoft.com/office/powerpoint/2012/main" timeZoneBias="-120"/>
      </p:ext>
    </p:extLst>
  </p:cm>
  <p:cm authorId="1" dt="2020-09-29T11:34:08.870" idx="2">
    <p:pos x="5621" y="3363"/>
    <p:text>When execution arrives at an if or while statement, the condition is put in here to evaluate it and determine the next line to be executed.</p:text>
    <p:extLst>
      <p:ext uri="{C676402C-5697-4E1C-873F-D02D1690AC5C}">
        <p15:threadingInfo xmlns:p15="http://schemas.microsoft.com/office/powerpoint/2012/main" timeZoneBias="-120"/>
      </p:ext>
    </p:extLst>
  </p:cm>
  <p:cm authorId="1" dt="2020-09-29T11:34:53.451" idx="3">
    <p:pos x="4718" y="2178"/>
    <p:text>Here the next line to be executed is shown as a number.</p:text>
    <p:extLst>
      <p:ext uri="{C676402C-5697-4E1C-873F-D02D1690AC5C}">
        <p15:threadingInfo xmlns:p15="http://schemas.microsoft.com/office/powerpoint/2012/main" timeZoneBias="-120"/>
      </p:ext>
    </p:extLst>
  </p:cm>
  <p:cm authorId="1" dt="2020-09-29T11:35:16.859" idx="4">
    <p:pos x="6260" y="1355"/>
    <p:text>The memory consists of cells that hold a value and have an identifier.</p:text>
    <p:extLst>
      <p:ext uri="{C676402C-5697-4E1C-873F-D02D1690AC5C}">
        <p15:threadingInfo xmlns:p15="http://schemas.microsoft.com/office/powerpoint/2012/main" timeZoneBias="-120"/>
      </p:ext>
    </p:extLst>
  </p:cm>
  <p:cm authorId="1" dt="2020-09-29T11:45:24.168" idx="12">
    <p:pos x="2092" y="299"/>
    <p:text>The first stage allows to trace simple programs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9T11:35:45.048" idx="5">
    <p:pos x="3580" y="1838"/>
    <p:text>The "method table" hold the start line for each procedure/function and its identifier.</p:text>
    <p:extLst>
      <p:ext uri="{C676402C-5697-4E1C-873F-D02D1690AC5C}">
        <p15:threadingInfo xmlns:p15="http://schemas.microsoft.com/office/powerpoint/2012/main" timeZoneBias="-120"/>
      </p:ext>
    </p:extLst>
  </p:cm>
  <p:cm authorId="1" dt="2020-09-29T11:36:52.653" idx="6">
    <p:pos x="3580" y="1974"/>
    <p:text>A "def" will add an entry, a call will place the start line as the next line to be executed.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  <p:cm authorId="1" dt="2020-09-29T11:38:25.957" idx="7">
    <p:pos x="5941" y="1624"/>
    <p:text>When a sub-routine is called, a new scope is added with a new heading.</p:text>
    <p:extLst>
      <p:ext uri="{C676402C-5697-4E1C-873F-D02D1690AC5C}">
        <p15:threadingInfo xmlns:p15="http://schemas.microsoft.com/office/powerpoint/2012/main" timeZoneBias="-120"/>
      </p:ext>
    </p:extLst>
  </p:cm>
  <p:cm authorId="1" dt="2020-09-29T11:45:56.365" idx="13">
    <p:pos x="2519" y="299"/>
    <p:text>The second stage adds support for sub-routines and scoping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9T11:41:46.660" idx="8">
    <p:pos x="5960" y="1872"/>
    <p:text>Only stores non-object types. References to addresses of the object store are given as &lt;n&gt; where n is the corresponding address number.</p:text>
    <p:extLst>
      <p:ext uri="{C676402C-5697-4E1C-873F-D02D1690AC5C}">
        <p15:threadingInfo xmlns:p15="http://schemas.microsoft.com/office/powerpoint/2012/main" timeZoneBias="-120"/>
      </p:ext>
    </p:extLst>
  </p:cm>
  <p:cm authorId="1" dt="2020-09-29T11:42:43.284" idx="9">
    <p:pos x="7051" y="2262"/>
    <p:text>Hold object types (including lists and dicts).</p:text>
    <p:extLst>
      <p:ext uri="{C676402C-5697-4E1C-873F-D02D1690AC5C}">
        <p15:threadingInfo xmlns:p15="http://schemas.microsoft.com/office/powerpoint/2012/main" timeZoneBias="-120"/>
      </p:ext>
    </p:extLst>
  </p:cm>
  <p:cm authorId="1" dt="2020-09-29T11:46:14.242" idx="14">
    <p:pos x="2219" y="299"/>
    <p:text>The third stage adds support for references and complex types.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9T11:44:33.161" idx="11">
    <p:pos x="2434" y="299"/>
    <p:text>The fourth stage simply allows to add methods to the sub-routine table and to add objects of self-defined classes in the object-store.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3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56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33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00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43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01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16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6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84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676F-EB2B-4B5B-9413-201837677578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488E-FC3A-44DD-B074-AB458BAFE8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99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838200" y="1200150"/>
            <a:ext cx="10515600" cy="51561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744"/>
          </a:xfrm>
        </p:spPr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stage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#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here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D-52B3-4139-982D-B95D3E376766}" type="slidenum">
              <a:rPr lang="de-DE" smtClean="0"/>
              <a:t>1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007915" y="3458023"/>
            <a:ext cx="1481195" cy="110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Next Line</a:t>
            </a:r>
            <a:endParaRPr lang="de-DE" dirty="0" smtClean="0"/>
          </a:p>
          <a:p>
            <a:pPr algn="ctr"/>
            <a:endParaRPr lang="de-DE" sz="1000" dirty="0" smtClean="0"/>
          </a:p>
          <a:p>
            <a:pPr algn="ctr"/>
            <a:r>
              <a:rPr lang="de-DE" sz="3200" dirty="0" smtClean="0"/>
              <a:t>-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/>
          </p:nvPr>
        </p:nvGraphicFramePr>
        <p:xfrm>
          <a:off x="8095785" y="2104876"/>
          <a:ext cx="3097732" cy="225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86">
                  <a:extLst>
                    <a:ext uri="{9D8B030D-6E8A-4147-A177-3AD203B41FA5}">
                      <a16:colId xmlns:a16="http://schemas.microsoft.com/office/drawing/2014/main" val="2098637459"/>
                    </a:ext>
                  </a:extLst>
                </a:gridCol>
                <a:gridCol w="1875346">
                  <a:extLst>
                    <a:ext uri="{9D8B030D-6E8A-4147-A177-3AD203B41FA5}">
                      <a16:colId xmlns:a16="http://schemas.microsoft.com/office/drawing/2014/main" val="3817086691"/>
                    </a:ext>
                  </a:extLst>
                </a:gridCol>
              </a:tblGrid>
              <a:tr h="426932">
                <a:tc>
                  <a:txBody>
                    <a:bodyPr/>
                    <a:lstStyle/>
                    <a:p>
                      <a:r>
                        <a:rPr lang="de-DE" dirty="0" smtClean="0"/>
                        <a:t>Identifier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Value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733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09320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93090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906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2626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2074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8973255" y="1392469"/>
            <a:ext cx="1342792" cy="52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„Memory“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057134" y="1200150"/>
            <a:ext cx="2077732" cy="463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„Python-Computer“</a:t>
            </a:r>
            <a:endParaRPr lang="de-DE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5092588" y="1839686"/>
            <a:ext cx="308652" cy="4336996"/>
          </a:xfrm>
          <a:prstGeom prst="rightBrace">
            <a:avLst>
              <a:gd name="adj1" fmla="val 79834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555566" y="5339240"/>
            <a:ext cx="3368346" cy="63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Condition</a:t>
            </a:r>
            <a:r>
              <a:rPr lang="de-DE" dirty="0" smtClean="0"/>
              <a:t>:</a:t>
            </a:r>
            <a:endParaRPr lang="de-DE" dirty="0" smtClean="0"/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-</a:t>
            </a:r>
            <a:endParaRPr lang="de-DE" dirty="0" smtClean="0"/>
          </a:p>
        </p:txBody>
      </p:sp>
      <p:sp>
        <p:nvSpPr>
          <p:cNvPr id="18" name="Rechteck 17"/>
          <p:cNvSpPr/>
          <p:nvPr/>
        </p:nvSpPr>
        <p:spPr>
          <a:xfrm>
            <a:off x="1121973" y="4342980"/>
            <a:ext cx="3667277" cy="1117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&gt;&gt;&gt;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2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838200" y="1200150"/>
            <a:ext cx="10515600" cy="51561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744"/>
          </a:xfrm>
        </p:spPr>
        <p:txBody>
          <a:bodyPr/>
          <a:lstStyle/>
          <a:p>
            <a:r>
              <a:rPr lang="de-DE" dirty="0" smtClean="0"/>
              <a:t>Second </a:t>
            </a:r>
            <a:r>
              <a:rPr lang="de-DE" dirty="0" err="1" smtClean="0"/>
              <a:t>stage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#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here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D-52B3-4139-982D-B95D3E376766}" type="slidenum">
              <a:rPr lang="de-DE" smtClean="0"/>
              <a:t>2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55566" y="4218704"/>
            <a:ext cx="1481195" cy="958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Next Line</a:t>
            </a:r>
            <a:endParaRPr lang="de-DE" dirty="0" smtClean="0"/>
          </a:p>
          <a:p>
            <a:pPr algn="ctr"/>
            <a:endParaRPr lang="de-DE" sz="1000" dirty="0" smtClean="0"/>
          </a:p>
          <a:p>
            <a:pPr algn="ctr"/>
            <a:r>
              <a:rPr lang="de-DE" sz="3200" dirty="0" smtClean="0"/>
              <a:t>-</a:t>
            </a:r>
            <a:endParaRPr lang="de-DE" sz="3200" dirty="0" smtClean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65205"/>
              </p:ext>
            </p:extLst>
          </p:nvPr>
        </p:nvGraphicFramePr>
        <p:xfrm>
          <a:off x="8095785" y="2104876"/>
          <a:ext cx="3097732" cy="225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86">
                  <a:extLst>
                    <a:ext uri="{9D8B030D-6E8A-4147-A177-3AD203B41FA5}">
                      <a16:colId xmlns:a16="http://schemas.microsoft.com/office/drawing/2014/main" val="2098637459"/>
                    </a:ext>
                  </a:extLst>
                </a:gridCol>
                <a:gridCol w="1875346">
                  <a:extLst>
                    <a:ext uri="{9D8B030D-6E8A-4147-A177-3AD203B41FA5}">
                      <a16:colId xmlns:a16="http://schemas.microsoft.com/office/drawing/2014/main" val="3817086691"/>
                    </a:ext>
                  </a:extLst>
                </a:gridCol>
              </a:tblGrid>
              <a:tr h="426932">
                <a:tc>
                  <a:txBody>
                    <a:bodyPr/>
                    <a:lstStyle/>
                    <a:p>
                      <a:r>
                        <a:rPr lang="de-DE" dirty="0" smtClean="0"/>
                        <a:t>Identifier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Value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733"/>
                  </a:ext>
                </a:extLst>
              </a:tr>
              <a:tr h="320881">
                <a:tc gridSpan="2">
                  <a:txBody>
                    <a:bodyPr/>
                    <a:lstStyle/>
                    <a:p>
                      <a:r>
                        <a:rPr lang="de-DE" i="1" dirty="0" smtClean="0"/>
                        <a:t>Global </a:t>
                      </a:r>
                      <a:r>
                        <a:rPr lang="de-DE" i="1" dirty="0" err="1" smtClean="0"/>
                        <a:t>Scope</a:t>
                      </a:r>
                      <a:endParaRPr lang="de-DE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09320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93090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906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2626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2074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8973255" y="1392469"/>
            <a:ext cx="1342792" cy="52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„Memory“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057134" y="1200150"/>
            <a:ext cx="2077732" cy="463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„Python-Computer“</a:t>
            </a:r>
            <a:endParaRPr lang="de-DE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5092588" y="1839686"/>
            <a:ext cx="308652" cy="4336996"/>
          </a:xfrm>
          <a:prstGeom prst="rightBrace">
            <a:avLst>
              <a:gd name="adj1" fmla="val 79834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555566" y="5339240"/>
            <a:ext cx="3368346" cy="63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Condition</a:t>
            </a:r>
            <a:r>
              <a:rPr lang="de-DE" dirty="0" smtClean="0"/>
              <a:t>:</a:t>
            </a:r>
            <a:endParaRPr lang="de-DE" dirty="0" smtClean="0"/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-</a:t>
            </a:r>
            <a:endParaRPr lang="de-DE" dirty="0" smtClean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42407"/>
              </p:ext>
            </p:extLst>
          </p:nvPr>
        </p:nvGraphicFramePr>
        <p:xfrm>
          <a:off x="5538061" y="2455195"/>
          <a:ext cx="2192541" cy="78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75">
                  <a:extLst>
                    <a:ext uri="{9D8B030D-6E8A-4147-A177-3AD203B41FA5}">
                      <a16:colId xmlns:a16="http://schemas.microsoft.com/office/drawing/2014/main" val="2098637459"/>
                    </a:ext>
                  </a:extLst>
                </a:gridCol>
                <a:gridCol w="840966">
                  <a:extLst>
                    <a:ext uri="{9D8B030D-6E8A-4147-A177-3AD203B41FA5}">
                      <a16:colId xmlns:a16="http://schemas.microsoft.com/office/drawing/2014/main" val="3817086691"/>
                    </a:ext>
                  </a:extLst>
                </a:gridCol>
              </a:tblGrid>
              <a:tr h="419117">
                <a:tc>
                  <a:txBody>
                    <a:bodyPr/>
                    <a:lstStyle/>
                    <a:p>
                      <a:r>
                        <a:rPr lang="de-DE" dirty="0" smtClean="0"/>
                        <a:t>Identifier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733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2626"/>
                  </a:ext>
                </a:extLst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5681473" y="1850173"/>
            <a:ext cx="1905719" cy="52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Sub-</a:t>
            </a:r>
            <a:r>
              <a:rPr lang="de-DE" dirty="0" err="1" smtClean="0"/>
              <a:t>routines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30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838200" y="1200150"/>
            <a:ext cx="10515600" cy="51561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744"/>
          </a:xfrm>
        </p:spPr>
        <p:txBody>
          <a:bodyPr/>
          <a:lstStyle/>
          <a:p>
            <a:r>
              <a:rPr lang="de-DE" dirty="0" smtClean="0"/>
              <a:t>Third </a:t>
            </a:r>
            <a:r>
              <a:rPr lang="de-DE" dirty="0" err="1" smtClean="0"/>
              <a:t>stage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#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here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D-52B3-4139-982D-B95D3E376766}" type="slidenum">
              <a:rPr lang="de-DE" smtClean="0"/>
              <a:t>3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55566" y="4218704"/>
            <a:ext cx="1481195" cy="958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Next Line</a:t>
            </a:r>
            <a:endParaRPr lang="de-DE" dirty="0" smtClean="0"/>
          </a:p>
          <a:p>
            <a:pPr algn="ctr"/>
            <a:endParaRPr lang="de-DE" sz="1000" dirty="0" smtClean="0"/>
          </a:p>
          <a:p>
            <a:pPr algn="ctr"/>
            <a:r>
              <a:rPr lang="de-DE" sz="3200" dirty="0" smtClean="0"/>
              <a:t>-</a:t>
            </a:r>
            <a:endParaRPr lang="de-DE" sz="3200" dirty="0" smtClean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60644"/>
              </p:ext>
            </p:extLst>
          </p:nvPr>
        </p:nvGraphicFramePr>
        <p:xfrm>
          <a:off x="8095785" y="1768186"/>
          <a:ext cx="3097732" cy="152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86">
                  <a:extLst>
                    <a:ext uri="{9D8B030D-6E8A-4147-A177-3AD203B41FA5}">
                      <a16:colId xmlns:a16="http://schemas.microsoft.com/office/drawing/2014/main" val="2098637459"/>
                    </a:ext>
                  </a:extLst>
                </a:gridCol>
                <a:gridCol w="1875346">
                  <a:extLst>
                    <a:ext uri="{9D8B030D-6E8A-4147-A177-3AD203B41FA5}">
                      <a16:colId xmlns:a16="http://schemas.microsoft.com/office/drawing/2014/main" val="3817086691"/>
                    </a:ext>
                  </a:extLst>
                </a:gridCol>
              </a:tblGrid>
              <a:tr h="426932">
                <a:tc>
                  <a:txBody>
                    <a:bodyPr/>
                    <a:lstStyle/>
                    <a:p>
                      <a:r>
                        <a:rPr lang="de-DE" dirty="0" smtClean="0"/>
                        <a:t>Identifier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Value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733"/>
                  </a:ext>
                </a:extLst>
              </a:tr>
              <a:tr h="320881">
                <a:tc gridSpan="2">
                  <a:txBody>
                    <a:bodyPr/>
                    <a:lstStyle/>
                    <a:p>
                      <a:r>
                        <a:rPr lang="de-DE" i="1" dirty="0" smtClean="0"/>
                        <a:t>Global </a:t>
                      </a:r>
                      <a:r>
                        <a:rPr lang="de-DE" i="1" dirty="0" err="1" smtClean="0"/>
                        <a:t>scope</a:t>
                      </a:r>
                      <a:endParaRPr lang="de-DE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09320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93090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906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9597384" y="1326099"/>
            <a:ext cx="1596133" cy="3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„Value-Store“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057134" y="1200150"/>
            <a:ext cx="2077732" cy="463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„Python-Computer“</a:t>
            </a:r>
            <a:endParaRPr lang="de-DE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5092588" y="1839686"/>
            <a:ext cx="308652" cy="4336996"/>
          </a:xfrm>
          <a:prstGeom prst="rightBrace">
            <a:avLst>
              <a:gd name="adj1" fmla="val 79834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555566" y="5339240"/>
            <a:ext cx="2175036" cy="63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Condition</a:t>
            </a:r>
            <a:r>
              <a:rPr lang="de-DE" dirty="0" smtClean="0"/>
              <a:t>:</a:t>
            </a:r>
            <a:endParaRPr lang="de-DE" dirty="0" smtClean="0"/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-</a:t>
            </a:r>
            <a:endParaRPr lang="de-DE" dirty="0" smtClean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16318"/>
              </p:ext>
            </p:extLst>
          </p:nvPr>
        </p:nvGraphicFramePr>
        <p:xfrm>
          <a:off x="5538061" y="2340816"/>
          <a:ext cx="21925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75">
                  <a:extLst>
                    <a:ext uri="{9D8B030D-6E8A-4147-A177-3AD203B41FA5}">
                      <a16:colId xmlns:a16="http://schemas.microsoft.com/office/drawing/2014/main" val="2098637459"/>
                    </a:ext>
                  </a:extLst>
                </a:gridCol>
                <a:gridCol w="840966">
                  <a:extLst>
                    <a:ext uri="{9D8B030D-6E8A-4147-A177-3AD203B41FA5}">
                      <a16:colId xmlns:a16="http://schemas.microsoft.com/office/drawing/2014/main" val="3817086691"/>
                    </a:ext>
                  </a:extLst>
                </a:gridCol>
              </a:tblGrid>
              <a:tr h="321056">
                <a:tc>
                  <a:txBody>
                    <a:bodyPr/>
                    <a:lstStyle/>
                    <a:p>
                      <a:r>
                        <a:rPr lang="de-DE" dirty="0" smtClean="0"/>
                        <a:t>Identifier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733"/>
                  </a:ext>
                </a:extLst>
              </a:tr>
              <a:tr h="321056"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2626"/>
                  </a:ext>
                </a:extLst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5681473" y="1850173"/>
            <a:ext cx="1453393" cy="32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Sub-</a:t>
            </a:r>
            <a:r>
              <a:rPr lang="de-DE" dirty="0" err="1" smtClean="0"/>
              <a:t>routines</a:t>
            </a:r>
            <a:endParaRPr lang="de-DE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40241"/>
              </p:ext>
            </p:extLst>
          </p:nvPr>
        </p:nvGraphicFramePr>
        <p:xfrm>
          <a:off x="8356922" y="4090759"/>
          <a:ext cx="2836595" cy="73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80">
                  <a:extLst>
                    <a:ext uri="{9D8B030D-6E8A-4147-A177-3AD203B41FA5}">
                      <a16:colId xmlns:a16="http://schemas.microsoft.com/office/drawing/2014/main" val="2098637459"/>
                    </a:ext>
                  </a:extLst>
                </a:gridCol>
                <a:gridCol w="1572415">
                  <a:extLst>
                    <a:ext uri="{9D8B030D-6E8A-4147-A177-3AD203B41FA5}">
                      <a16:colId xmlns:a16="http://schemas.microsoft.com/office/drawing/2014/main" val="2866663702"/>
                    </a:ext>
                  </a:extLst>
                </a:gridCol>
              </a:tblGrid>
              <a:tr h="347845">
                <a:tc>
                  <a:txBody>
                    <a:bodyPr/>
                    <a:lstStyle/>
                    <a:p>
                      <a:r>
                        <a:rPr lang="de-DE" sz="1700" dirty="0" err="1" smtClean="0"/>
                        <a:t>Address</a:t>
                      </a:r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Value</a:t>
                      </a:r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733"/>
                  </a:ext>
                </a:extLst>
              </a:tr>
              <a:tr h="388726"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83850"/>
                  </a:ext>
                </a:extLst>
              </a:tr>
            </a:tbl>
          </a:graphicData>
        </a:graphic>
      </p:graphicFrame>
      <p:sp>
        <p:nvSpPr>
          <p:cNvPr id="17" name="Rechteck 16"/>
          <p:cNvSpPr/>
          <p:nvPr/>
        </p:nvSpPr>
        <p:spPr>
          <a:xfrm>
            <a:off x="9597383" y="3591686"/>
            <a:ext cx="1596133" cy="37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Object</a:t>
            </a:r>
            <a:r>
              <a:rPr lang="de-DE" dirty="0" smtClean="0"/>
              <a:t>-Store“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838200" y="1200150"/>
            <a:ext cx="10515600" cy="51561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744"/>
          </a:xfrm>
        </p:spPr>
        <p:txBody>
          <a:bodyPr/>
          <a:lstStyle/>
          <a:p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stage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#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here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D-52B3-4139-982D-B95D3E376766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55566" y="4218704"/>
            <a:ext cx="1481195" cy="958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Next Line</a:t>
            </a:r>
            <a:endParaRPr lang="de-DE" dirty="0" smtClean="0"/>
          </a:p>
          <a:p>
            <a:pPr algn="ctr"/>
            <a:endParaRPr lang="de-DE" sz="1000" dirty="0" smtClean="0"/>
          </a:p>
          <a:p>
            <a:pPr algn="ctr"/>
            <a:r>
              <a:rPr lang="de-DE" sz="3200" dirty="0" smtClean="0"/>
              <a:t>-</a:t>
            </a:r>
            <a:endParaRPr lang="de-DE" sz="3200" dirty="0" smtClean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/>
          </p:nvPr>
        </p:nvGraphicFramePr>
        <p:xfrm>
          <a:off x="8095785" y="1768186"/>
          <a:ext cx="3097732" cy="152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86">
                  <a:extLst>
                    <a:ext uri="{9D8B030D-6E8A-4147-A177-3AD203B41FA5}">
                      <a16:colId xmlns:a16="http://schemas.microsoft.com/office/drawing/2014/main" val="2098637459"/>
                    </a:ext>
                  </a:extLst>
                </a:gridCol>
                <a:gridCol w="1875346">
                  <a:extLst>
                    <a:ext uri="{9D8B030D-6E8A-4147-A177-3AD203B41FA5}">
                      <a16:colId xmlns:a16="http://schemas.microsoft.com/office/drawing/2014/main" val="3817086691"/>
                    </a:ext>
                  </a:extLst>
                </a:gridCol>
              </a:tblGrid>
              <a:tr h="426932">
                <a:tc>
                  <a:txBody>
                    <a:bodyPr/>
                    <a:lstStyle/>
                    <a:p>
                      <a:r>
                        <a:rPr lang="de-DE" dirty="0" smtClean="0"/>
                        <a:t>Identifier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Value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733"/>
                  </a:ext>
                </a:extLst>
              </a:tr>
              <a:tr h="320881">
                <a:tc gridSpan="2">
                  <a:txBody>
                    <a:bodyPr/>
                    <a:lstStyle/>
                    <a:p>
                      <a:r>
                        <a:rPr lang="de-DE" i="1" dirty="0" smtClean="0"/>
                        <a:t>Global </a:t>
                      </a:r>
                      <a:r>
                        <a:rPr lang="de-DE" i="1" dirty="0" err="1" smtClean="0"/>
                        <a:t>scope</a:t>
                      </a:r>
                      <a:endParaRPr lang="de-DE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09320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93090"/>
                  </a:ext>
                </a:extLst>
              </a:tr>
              <a:tr h="3208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906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9597384" y="1326099"/>
            <a:ext cx="1596133" cy="3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„Value-Store“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057134" y="1200150"/>
            <a:ext cx="2077732" cy="463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„Python-Computer“</a:t>
            </a:r>
            <a:endParaRPr lang="de-DE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5092588" y="1839686"/>
            <a:ext cx="308652" cy="4336996"/>
          </a:xfrm>
          <a:prstGeom prst="rightBrace">
            <a:avLst>
              <a:gd name="adj1" fmla="val 79834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555566" y="5339240"/>
            <a:ext cx="2175036" cy="63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Condition</a:t>
            </a:r>
            <a:r>
              <a:rPr lang="de-DE" dirty="0" smtClean="0"/>
              <a:t>:</a:t>
            </a:r>
            <a:endParaRPr lang="de-DE" dirty="0" smtClean="0"/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-</a:t>
            </a:r>
            <a:endParaRPr lang="de-DE" dirty="0" smtClean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/>
          </p:nvPr>
        </p:nvGraphicFramePr>
        <p:xfrm>
          <a:off x="5538061" y="2340816"/>
          <a:ext cx="21925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75">
                  <a:extLst>
                    <a:ext uri="{9D8B030D-6E8A-4147-A177-3AD203B41FA5}">
                      <a16:colId xmlns:a16="http://schemas.microsoft.com/office/drawing/2014/main" val="2098637459"/>
                    </a:ext>
                  </a:extLst>
                </a:gridCol>
                <a:gridCol w="840966">
                  <a:extLst>
                    <a:ext uri="{9D8B030D-6E8A-4147-A177-3AD203B41FA5}">
                      <a16:colId xmlns:a16="http://schemas.microsoft.com/office/drawing/2014/main" val="3817086691"/>
                    </a:ext>
                  </a:extLst>
                </a:gridCol>
              </a:tblGrid>
              <a:tr h="321056">
                <a:tc>
                  <a:txBody>
                    <a:bodyPr/>
                    <a:lstStyle/>
                    <a:p>
                      <a:r>
                        <a:rPr lang="de-DE" dirty="0" smtClean="0"/>
                        <a:t>Identifier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733"/>
                  </a:ext>
                </a:extLst>
              </a:tr>
              <a:tr h="321056"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2626"/>
                  </a:ext>
                </a:extLst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5681473" y="1850173"/>
            <a:ext cx="1453393" cy="32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Sub-</a:t>
            </a:r>
            <a:r>
              <a:rPr lang="de-DE" dirty="0" err="1" smtClean="0"/>
              <a:t>routines</a:t>
            </a:r>
            <a:endParaRPr lang="de-DE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/>
          </p:nvPr>
        </p:nvGraphicFramePr>
        <p:xfrm>
          <a:off x="8356922" y="4090759"/>
          <a:ext cx="2836595" cy="73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80">
                  <a:extLst>
                    <a:ext uri="{9D8B030D-6E8A-4147-A177-3AD203B41FA5}">
                      <a16:colId xmlns:a16="http://schemas.microsoft.com/office/drawing/2014/main" val="2098637459"/>
                    </a:ext>
                  </a:extLst>
                </a:gridCol>
                <a:gridCol w="1572415">
                  <a:extLst>
                    <a:ext uri="{9D8B030D-6E8A-4147-A177-3AD203B41FA5}">
                      <a16:colId xmlns:a16="http://schemas.microsoft.com/office/drawing/2014/main" val="2866663702"/>
                    </a:ext>
                  </a:extLst>
                </a:gridCol>
              </a:tblGrid>
              <a:tr h="347845">
                <a:tc>
                  <a:txBody>
                    <a:bodyPr/>
                    <a:lstStyle/>
                    <a:p>
                      <a:r>
                        <a:rPr lang="de-DE" sz="1700" dirty="0" err="1" smtClean="0"/>
                        <a:t>Address</a:t>
                      </a:r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Value</a:t>
                      </a:r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733"/>
                  </a:ext>
                </a:extLst>
              </a:tr>
              <a:tr h="388726"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83850"/>
                  </a:ext>
                </a:extLst>
              </a:tr>
            </a:tbl>
          </a:graphicData>
        </a:graphic>
      </p:graphicFrame>
      <p:sp>
        <p:nvSpPr>
          <p:cNvPr id="17" name="Rechteck 16"/>
          <p:cNvSpPr/>
          <p:nvPr/>
        </p:nvSpPr>
        <p:spPr>
          <a:xfrm>
            <a:off x="9597383" y="3591686"/>
            <a:ext cx="1596133" cy="37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Object</a:t>
            </a:r>
            <a:r>
              <a:rPr lang="de-DE" dirty="0" smtClean="0"/>
              <a:t>-Store“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4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71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First stage</vt:lpstr>
      <vt:lpstr>Second stage</vt:lpstr>
      <vt:lpstr>Third stage</vt:lpstr>
      <vt:lpstr>Fourth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stage</dc:title>
  <dc:creator>Andreas Muehling</dc:creator>
  <cp:lastModifiedBy>Andreas Muehling</cp:lastModifiedBy>
  <cp:revision>3</cp:revision>
  <dcterms:created xsi:type="dcterms:W3CDTF">2020-09-29T09:34:28Z</dcterms:created>
  <dcterms:modified xsi:type="dcterms:W3CDTF">2020-09-29T09:47:02Z</dcterms:modified>
</cp:coreProperties>
</file>