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9" r:id="rId4"/>
    <p:sldId id="261" r:id="rId5"/>
    <p:sldId id="263" r:id="rId6"/>
    <p:sldId id="265"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83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0B3EE-4455-4774-9104-93EF1D9AB9B9}" type="datetimeFigureOut">
              <a:rPr lang="es-ES" smtClean="0"/>
              <a:t>26/05/2015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091F4-FBF0-422C-9F7B-252F234AF6DE}" type="slidenum">
              <a:rPr lang="es-ES" smtClean="0"/>
              <a:t>‹Nº›</a:t>
            </a:fld>
            <a:endParaRPr lang="es-ES"/>
          </a:p>
        </p:txBody>
      </p:sp>
    </p:spTree>
    <p:extLst>
      <p:ext uri="{BB962C8B-B14F-4D97-AF65-F5344CB8AC3E}">
        <p14:creationId xmlns:p14="http://schemas.microsoft.com/office/powerpoint/2010/main" val="2842271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21A091F4-FBF0-422C-9F7B-252F234AF6DE}" type="slidenum">
              <a:rPr lang="es-ES" smtClean="0"/>
              <a:t>1</a:t>
            </a:fld>
            <a:endParaRPr lang="es-ES"/>
          </a:p>
        </p:txBody>
      </p:sp>
    </p:spTree>
    <p:extLst>
      <p:ext uri="{BB962C8B-B14F-4D97-AF65-F5344CB8AC3E}">
        <p14:creationId xmlns:p14="http://schemas.microsoft.com/office/powerpoint/2010/main" val="2550363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224B878-04B2-40CF-AA49-FF873A1EE2BA}" type="datetime1">
              <a:rPr lang="en-US" smtClean="0"/>
              <a:t>5/26/2015</a:t>
            </a:fld>
            <a:endParaRPr lang="en-US" dirty="0"/>
          </a:p>
        </p:txBody>
      </p:sp>
      <p:sp>
        <p:nvSpPr>
          <p:cNvPr id="5" name="Footer Placeholder 4"/>
          <p:cNvSpPr>
            <a:spLocks noGrp="1"/>
          </p:cNvSpPr>
          <p:nvPr>
            <p:ph type="ftr" sz="quarter" idx="11"/>
          </p:nvPr>
        </p:nvSpPr>
        <p:spPr/>
        <p:txBody>
          <a:bodyPr/>
          <a:lstStyle/>
          <a:p>
            <a:r>
              <a:rPr lang="pt-BR" smtClean="0"/>
              <a:t>BUTTIGNOL LEANDRO, DOSANTOS CLAUDIO, LÓPEZ MARTÍN</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F72D4D0-13CE-4B6E-B366-1A8A5BD8BB77}" type="datetime1">
              <a:rPr lang="en-US" smtClean="0"/>
              <a:t>5/26/2015</a:t>
            </a:fld>
            <a:endParaRPr lang="en-US" dirty="0"/>
          </a:p>
        </p:txBody>
      </p:sp>
      <p:sp>
        <p:nvSpPr>
          <p:cNvPr id="5" name="Footer Placeholder 4"/>
          <p:cNvSpPr>
            <a:spLocks noGrp="1"/>
          </p:cNvSpPr>
          <p:nvPr>
            <p:ph type="ftr" sz="quarter" idx="11"/>
          </p:nvPr>
        </p:nvSpPr>
        <p:spPr/>
        <p:txBody>
          <a:bodyPr/>
          <a:lstStyle/>
          <a:p>
            <a:r>
              <a:rPr lang="pt-BR" smtClean="0"/>
              <a:t>BUTTIGNOL LEANDRO, DOSANTOS CLAUDIO, LÓPEZ MARTÍN</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5593334-08B0-4AB1-A0D8-428D048EFD6D}" type="datetime1">
              <a:rPr lang="en-US" smtClean="0"/>
              <a:t>5/26/2015</a:t>
            </a:fld>
            <a:endParaRPr lang="en-US" dirty="0"/>
          </a:p>
        </p:txBody>
      </p:sp>
      <p:sp>
        <p:nvSpPr>
          <p:cNvPr id="5" name="Footer Placeholder 4"/>
          <p:cNvSpPr>
            <a:spLocks noGrp="1"/>
          </p:cNvSpPr>
          <p:nvPr>
            <p:ph type="ftr" sz="quarter" idx="11"/>
          </p:nvPr>
        </p:nvSpPr>
        <p:spPr/>
        <p:txBody>
          <a:bodyPr/>
          <a:lstStyle/>
          <a:p>
            <a:r>
              <a:rPr lang="pt-BR" smtClean="0"/>
              <a:t>BUTTIGNOL LEANDRO, DOSANTOS CLAUDIO, LÓPEZ MARTÍN</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6A1E373-A4A1-4F54-BC98-C55679177771}" type="datetime1">
              <a:rPr lang="en-US" smtClean="0"/>
              <a:t>5/26/2015</a:t>
            </a:fld>
            <a:endParaRPr lang="en-US" dirty="0"/>
          </a:p>
        </p:txBody>
      </p:sp>
      <p:sp>
        <p:nvSpPr>
          <p:cNvPr id="5" name="Footer Placeholder 4"/>
          <p:cNvSpPr>
            <a:spLocks noGrp="1"/>
          </p:cNvSpPr>
          <p:nvPr>
            <p:ph type="ftr" sz="quarter" idx="11"/>
          </p:nvPr>
        </p:nvSpPr>
        <p:spPr/>
        <p:txBody>
          <a:bodyPr/>
          <a:lstStyle/>
          <a:p>
            <a:r>
              <a:rPr lang="pt-BR" smtClean="0"/>
              <a:t>BUTTIGNOL LEANDRO, DOSANTOS CLAUDIO, LÓPEZ MARTÍN</a:t>
            </a:r>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4F9B4E7-2D0B-41F6-8375-31FD41CFD462}" type="datetime1">
              <a:rPr lang="en-US" smtClean="0"/>
              <a:t>5/26/2015</a:t>
            </a:fld>
            <a:endParaRPr lang="en-US" dirty="0"/>
          </a:p>
        </p:txBody>
      </p:sp>
      <p:sp>
        <p:nvSpPr>
          <p:cNvPr id="5" name="Footer Placeholder 4"/>
          <p:cNvSpPr>
            <a:spLocks noGrp="1"/>
          </p:cNvSpPr>
          <p:nvPr>
            <p:ph type="ftr" sz="quarter" idx="11"/>
          </p:nvPr>
        </p:nvSpPr>
        <p:spPr/>
        <p:txBody>
          <a:bodyPr/>
          <a:lstStyle/>
          <a:p>
            <a:r>
              <a:rPr lang="pt-BR" smtClean="0"/>
              <a:t>BUTTIGNOL LEANDRO, DOSANTOS CLAUDIO, LÓPEZ MARTÍN</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8B3379-A389-4ECA-8B9E-026F5A69898D}" type="datetime1">
              <a:rPr lang="en-US" smtClean="0"/>
              <a:t>5/26/2015</a:t>
            </a:fld>
            <a:endParaRPr lang="en-US" dirty="0"/>
          </a:p>
        </p:txBody>
      </p:sp>
      <p:sp>
        <p:nvSpPr>
          <p:cNvPr id="6" name="Footer Placeholder 5"/>
          <p:cNvSpPr>
            <a:spLocks noGrp="1"/>
          </p:cNvSpPr>
          <p:nvPr>
            <p:ph type="ftr" sz="quarter" idx="11"/>
          </p:nvPr>
        </p:nvSpPr>
        <p:spPr/>
        <p:txBody>
          <a:bodyPr/>
          <a:lstStyle/>
          <a:p>
            <a:r>
              <a:rPr lang="pt-BR" smtClean="0"/>
              <a:t>BUTTIGNOL LEANDRO, DOSANTOS CLAUDIO, LÓPEZ MARTÍN</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A647AD3-B8B7-4BF5-B5CC-1F132D3680C9}" type="datetime1">
              <a:rPr lang="en-US" smtClean="0"/>
              <a:t>5/26/2015</a:t>
            </a:fld>
            <a:endParaRPr lang="en-US" dirty="0"/>
          </a:p>
        </p:txBody>
      </p:sp>
      <p:sp>
        <p:nvSpPr>
          <p:cNvPr id="8" name="Footer Placeholder 7"/>
          <p:cNvSpPr>
            <a:spLocks noGrp="1"/>
          </p:cNvSpPr>
          <p:nvPr>
            <p:ph type="ftr" sz="quarter" idx="11"/>
          </p:nvPr>
        </p:nvSpPr>
        <p:spPr/>
        <p:txBody>
          <a:bodyPr/>
          <a:lstStyle/>
          <a:p>
            <a:r>
              <a:rPr lang="pt-BR" smtClean="0"/>
              <a:t>BUTTIGNOL LEANDRO, DOSANTOS CLAUDIO, LÓPEZ MARTÍN</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058802E-90E2-4625-AB90-82374D6B0D56}" type="datetime1">
              <a:rPr lang="en-US" smtClean="0"/>
              <a:t>5/26/2015</a:t>
            </a:fld>
            <a:endParaRPr lang="en-US" dirty="0"/>
          </a:p>
        </p:txBody>
      </p:sp>
      <p:sp>
        <p:nvSpPr>
          <p:cNvPr id="4" name="Footer Placeholder 3"/>
          <p:cNvSpPr>
            <a:spLocks noGrp="1"/>
          </p:cNvSpPr>
          <p:nvPr>
            <p:ph type="ftr" sz="quarter" idx="11"/>
          </p:nvPr>
        </p:nvSpPr>
        <p:spPr/>
        <p:txBody>
          <a:bodyPr/>
          <a:lstStyle/>
          <a:p>
            <a:r>
              <a:rPr lang="pt-BR" smtClean="0"/>
              <a:t>BUTTIGNOL LEANDRO, DOSANTOS CLAUDIO, LÓPEZ MARTÍN</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EEEA9E-1C93-497E-B893-17259E310E4A}" type="datetime1">
              <a:rPr lang="en-US" smtClean="0"/>
              <a:t>5/26/2015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pt-BR" smtClean="0"/>
              <a:t>BUTTIGNOL LEANDRO, DOSANTOS CLAUDIO, LÓPEZ MARTÍN</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2BE6270-32F3-4354-B13A-BCA2D3674FFA}" type="datetime1">
              <a:rPr lang="en-US" smtClean="0"/>
              <a:t>5/26/2015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pt-BR" smtClean="0"/>
              <a:t>BUTTIGNOL LEANDRO, DOSANTOS CLAUDIO, LÓPEZ MARTÍN</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4389E5-5660-4C69-A456-6F7322A64377}" type="datetime1">
              <a:rPr lang="en-US" smtClean="0"/>
              <a:t>5/26/2015</a:t>
            </a:fld>
            <a:endParaRPr lang="en-US" dirty="0"/>
          </a:p>
        </p:txBody>
      </p:sp>
      <p:sp>
        <p:nvSpPr>
          <p:cNvPr id="6" name="Footer Placeholder 5"/>
          <p:cNvSpPr>
            <a:spLocks noGrp="1"/>
          </p:cNvSpPr>
          <p:nvPr>
            <p:ph type="ftr" sz="quarter" idx="11"/>
          </p:nvPr>
        </p:nvSpPr>
        <p:spPr/>
        <p:txBody>
          <a:bodyPr/>
          <a:lstStyle/>
          <a:p>
            <a:r>
              <a:rPr lang="pt-BR" smtClean="0"/>
              <a:t>BUTTIGNOL LEANDRO, DOSANTOS CLAUDIO, LÓPEZ MARTÍN</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EBBEF1A-AD04-48B9-B582-FC8A65CE174D}" type="datetime1">
              <a:rPr lang="en-US" smtClean="0"/>
              <a:t>5/26/2015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pt-BR" smtClean="0"/>
              <a:t>BUTTIGNOL LEANDRO, DOSANTOS CLAUDIO, LÓPEZ MARTÍN</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97280" y="758952"/>
            <a:ext cx="10058400" cy="3117589"/>
          </a:xfrm>
        </p:spPr>
        <p:txBody>
          <a:bodyPr/>
          <a:lstStyle/>
          <a:p>
            <a:pPr algn="ctr"/>
            <a:r>
              <a:rPr lang="es-AR" dirty="0">
                <a:solidFill>
                  <a:srgbClr val="262626"/>
                </a:solidFill>
              </a:rPr>
              <a:t>DESIGN PATTERNS</a:t>
            </a:r>
            <a:endParaRPr lang="es-ES" dirty="0"/>
          </a:p>
        </p:txBody>
      </p:sp>
      <p:sp>
        <p:nvSpPr>
          <p:cNvPr id="3" name="Subtítulo 2"/>
          <p:cNvSpPr>
            <a:spLocks noGrp="1"/>
          </p:cNvSpPr>
          <p:nvPr>
            <p:ph type="subTitle" idx="1"/>
          </p:nvPr>
        </p:nvSpPr>
        <p:spPr>
          <a:xfrm>
            <a:off x="1100051" y="4468969"/>
            <a:ext cx="10058400" cy="1129652"/>
          </a:xfrm>
        </p:spPr>
        <p:txBody>
          <a:bodyPr/>
          <a:lstStyle/>
          <a:p>
            <a:pPr algn="ctr">
              <a:lnSpc>
                <a:spcPct val="100000"/>
              </a:lnSpc>
            </a:pPr>
            <a:r>
              <a:rPr lang="es-AR" dirty="0">
                <a:solidFill>
                  <a:srgbClr val="344068"/>
                </a:solidFill>
              </a:rPr>
              <a:t>Factory </a:t>
            </a:r>
            <a:r>
              <a:rPr lang="es-AR" dirty="0" err="1">
                <a:solidFill>
                  <a:srgbClr val="344068"/>
                </a:solidFill>
              </a:rPr>
              <a:t>method</a:t>
            </a:r>
            <a:endParaRPr lang="es-AR" dirty="0"/>
          </a:p>
        </p:txBody>
      </p:sp>
      <p:sp>
        <p:nvSpPr>
          <p:cNvPr id="4" name="Marcador de pie de página 3"/>
          <p:cNvSpPr>
            <a:spLocks noGrp="1"/>
          </p:cNvSpPr>
          <p:nvPr>
            <p:ph type="ftr" sz="quarter" idx="11"/>
          </p:nvPr>
        </p:nvSpPr>
        <p:spPr/>
        <p:txBody>
          <a:bodyPr/>
          <a:lstStyle/>
          <a:p>
            <a:r>
              <a:rPr lang="pt-BR" sz="1200" dirty="0" smtClean="0"/>
              <a:t>BUTTIGNOL LEANDRO, DOSANTOS CLAUDIO, LÓPEZ MARTÍN</a:t>
            </a:r>
            <a:endParaRPr lang="en-US" sz="1200" dirty="0"/>
          </a:p>
        </p:txBody>
      </p:sp>
      <p:sp>
        <p:nvSpPr>
          <p:cNvPr id="5" name="Marcador de número de diapositiva 4"/>
          <p:cNvSpPr>
            <a:spLocks noGrp="1"/>
          </p:cNvSpPr>
          <p:nvPr>
            <p:ph type="sldNum" sz="quarter" idx="12"/>
          </p:nvPr>
        </p:nvSpPr>
        <p:spPr/>
        <p:txBody>
          <a:bodyPr/>
          <a:lstStyle/>
          <a:p>
            <a:fld id="{4FAB73BC-B049-4115-A692-8D63A059BFB8}" type="slidenum">
              <a:rPr lang="en-US" sz="1200" smtClean="0"/>
              <a:t>1</a:t>
            </a:fld>
            <a:endParaRPr lang="en-US" sz="1200" dirty="0"/>
          </a:p>
        </p:txBody>
      </p:sp>
    </p:spTree>
    <p:extLst>
      <p:ext uri="{BB962C8B-B14F-4D97-AF65-F5344CB8AC3E}">
        <p14:creationId xmlns:p14="http://schemas.microsoft.com/office/powerpoint/2010/main" val="1179868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solidFill>
                  <a:srgbClr val="404040"/>
                </a:solidFill>
              </a:rPr>
              <a:t>INTENCIÓN</a:t>
            </a:r>
            <a:endParaRPr lang="es-ES" dirty="0"/>
          </a:p>
        </p:txBody>
      </p:sp>
      <p:sp>
        <p:nvSpPr>
          <p:cNvPr id="3" name="Marcador de contenido 2"/>
          <p:cNvSpPr>
            <a:spLocks noGrp="1"/>
          </p:cNvSpPr>
          <p:nvPr>
            <p:ph idx="1"/>
          </p:nvPr>
        </p:nvSpPr>
        <p:spPr/>
        <p:txBody>
          <a:bodyPr/>
          <a:lstStyle/>
          <a:p>
            <a:r>
              <a:rPr lang="es-AR" dirty="0" smtClean="0"/>
              <a:t>Factory </a:t>
            </a:r>
            <a:r>
              <a:rPr lang="es-AR" dirty="0" err="1"/>
              <a:t>Method</a:t>
            </a:r>
            <a:r>
              <a:rPr lang="es-AR" dirty="0"/>
              <a:t> es un patrón de diseño, que ofrece una solución viable y elegante al problema de </a:t>
            </a:r>
            <a:r>
              <a:rPr lang="es-AR" dirty="0" smtClean="0"/>
              <a:t>crear </a:t>
            </a:r>
            <a:r>
              <a:rPr lang="es-AR" dirty="0" smtClean="0"/>
              <a:t>un objeto, pero deja que las subclases decidan que clase concreta instanciar.</a:t>
            </a:r>
            <a:endParaRPr lang="es-ES" dirty="0"/>
          </a:p>
        </p:txBody>
      </p:sp>
      <p:sp>
        <p:nvSpPr>
          <p:cNvPr id="4" name="Marcador de pie de página 3"/>
          <p:cNvSpPr>
            <a:spLocks noGrp="1"/>
          </p:cNvSpPr>
          <p:nvPr>
            <p:ph type="ftr" sz="quarter" idx="11"/>
          </p:nvPr>
        </p:nvSpPr>
        <p:spPr/>
        <p:txBody>
          <a:bodyPr/>
          <a:lstStyle/>
          <a:p>
            <a:r>
              <a:rPr lang="pt-BR" smtClean="0"/>
              <a:t>BUTTIGNOL LEANDRO, DOSANTOS CLAUDIO, LÓPEZ MARTÍN</a:t>
            </a:r>
            <a:endParaRPr lang="en-US" dirty="0"/>
          </a:p>
        </p:txBody>
      </p:sp>
      <p:sp>
        <p:nvSpPr>
          <p:cNvPr id="5" name="Marcador de número de diapositiva 4"/>
          <p:cNvSpPr>
            <a:spLocks noGrp="1"/>
          </p:cNvSpPr>
          <p:nvPr>
            <p:ph type="sldNum" sz="quarter" idx="12"/>
          </p:nvPr>
        </p:nvSpPr>
        <p:spPr/>
        <p:txBody>
          <a:bodyPr/>
          <a:lstStyle/>
          <a:p>
            <a:fld id="{4CE482DC-2269-4F26-9D2A-7E44B1A4CD85}" type="slidenum">
              <a:rPr lang="en-US" smtClean="0"/>
              <a:t>2</a:t>
            </a:fld>
            <a:endParaRPr lang="en-US" dirty="0"/>
          </a:p>
        </p:txBody>
      </p:sp>
    </p:spTree>
    <p:extLst>
      <p:ext uri="{BB962C8B-B14F-4D97-AF65-F5344CB8AC3E}">
        <p14:creationId xmlns:p14="http://schemas.microsoft.com/office/powerpoint/2010/main" val="2903712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57200" y="594359"/>
            <a:ext cx="3200400" cy="564740"/>
          </a:xfrm>
        </p:spPr>
        <p:txBody>
          <a:bodyPr/>
          <a:lstStyle/>
          <a:p>
            <a:r>
              <a:rPr lang="es-ES" dirty="0" smtClean="0"/>
              <a:t>MOTIVACIÓN</a:t>
            </a:r>
            <a:endParaRPr lang="es-ES" dirty="0"/>
          </a:p>
        </p:txBody>
      </p:sp>
      <p:sp>
        <p:nvSpPr>
          <p:cNvPr id="6" name="Marcador de texto 5"/>
          <p:cNvSpPr>
            <a:spLocks noGrp="1"/>
          </p:cNvSpPr>
          <p:nvPr>
            <p:ph type="body" sz="half" idx="2"/>
          </p:nvPr>
        </p:nvSpPr>
        <p:spPr>
          <a:xfrm>
            <a:off x="444321" y="1390918"/>
            <a:ext cx="3200400" cy="4927165"/>
          </a:xfrm>
        </p:spPr>
        <p:txBody>
          <a:bodyPr/>
          <a:lstStyle/>
          <a:p>
            <a:endParaRPr lang="es-AR" dirty="0" smtClean="0"/>
          </a:p>
          <a:p>
            <a:r>
              <a:rPr lang="es-AR" sz="2000" dirty="0" smtClean="0"/>
              <a:t>Consideremos </a:t>
            </a:r>
            <a:r>
              <a:rPr lang="es-AR" sz="2000" dirty="0"/>
              <a:t>un </a:t>
            </a:r>
            <a:r>
              <a:rPr lang="es-AR" sz="2000" dirty="0" err="1"/>
              <a:t>framework</a:t>
            </a:r>
            <a:r>
              <a:rPr lang="es-AR" sz="2000" dirty="0"/>
              <a:t> para aplicaciones que pueden presentar </a:t>
            </a:r>
            <a:r>
              <a:rPr lang="es-AR" sz="2000" dirty="0" err="1"/>
              <a:t>multiples</a:t>
            </a:r>
            <a:r>
              <a:rPr lang="es-AR" sz="2000" dirty="0"/>
              <a:t> documentos al usuario. Dos abstracciones claves en este entorno son las clases </a:t>
            </a:r>
            <a:r>
              <a:rPr lang="es-AR" sz="2000" dirty="0" err="1"/>
              <a:t>Application</a:t>
            </a:r>
            <a:r>
              <a:rPr lang="es-AR" sz="2000" dirty="0"/>
              <a:t> y </a:t>
            </a:r>
            <a:r>
              <a:rPr lang="es-AR" sz="2000" dirty="0" err="1" smtClean="0"/>
              <a:t>Document</a:t>
            </a:r>
            <a:r>
              <a:rPr lang="es-AR" sz="2000" dirty="0"/>
              <a:t>. Ambas son clases </a:t>
            </a:r>
            <a:r>
              <a:rPr lang="es-AR" sz="2000" dirty="0" smtClean="0"/>
              <a:t>abstractas, </a:t>
            </a:r>
            <a:r>
              <a:rPr lang="es-AR" sz="2000" dirty="0"/>
              <a:t>los clientes deben crear sus respectivas subclases para generar las implementaciones </a:t>
            </a:r>
            <a:r>
              <a:rPr lang="es-AR" sz="2000" dirty="0" err="1" smtClean="0"/>
              <a:t>especÍficas</a:t>
            </a:r>
            <a:r>
              <a:rPr lang="es-AR" sz="2000" dirty="0" smtClean="0"/>
              <a:t>.</a:t>
            </a:r>
          </a:p>
          <a:p>
            <a:endParaRPr lang="es-AR" sz="2000" dirty="0"/>
          </a:p>
          <a:p>
            <a:endParaRPr lang="es-AR" dirty="0" smtClean="0"/>
          </a:p>
          <a:p>
            <a:endParaRPr lang="es-AR" dirty="0"/>
          </a:p>
          <a:p>
            <a:endParaRPr lang="es-AR" dirty="0" smtClean="0"/>
          </a:p>
          <a:p>
            <a:endParaRPr lang="es-AR" dirty="0" smtClean="0"/>
          </a:p>
          <a:p>
            <a:endParaRPr lang="es-AR" dirty="0"/>
          </a:p>
          <a:p>
            <a:endParaRPr lang="es-AR" dirty="0" smtClean="0"/>
          </a:p>
          <a:p>
            <a:endParaRPr lang="es-ES" dirty="0" smtClean="0"/>
          </a:p>
          <a:p>
            <a:endParaRPr lang="es-ES" dirty="0"/>
          </a:p>
        </p:txBody>
      </p:sp>
      <p:pic>
        <p:nvPicPr>
          <p:cNvPr id="11" name="Marcador de contenido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6297" y="2207623"/>
            <a:ext cx="8186414" cy="1910917"/>
          </a:xfrm>
        </p:spPr>
      </p:pic>
      <p:sp>
        <p:nvSpPr>
          <p:cNvPr id="12" name="Marcador de pie de página 11"/>
          <p:cNvSpPr>
            <a:spLocks noGrp="1"/>
          </p:cNvSpPr>
          <p:nvPr>
            <p:ph type="ftr" sz="quarter" idx="11"/>
          </p:nvPr>
        </p:nvSpPr>
        <p:spPr/>
        <p:txBody>
          <a:bodyPr/>
          <a:lstStyle/>
          <a:p>
            <a:r>
              <a:rPr lang="pt-BR" smtClean="0"/>
              <a:t>BUTTIGNOL LEANDRO, DOSANTOS CLAUDIO, LÓPEZ MARTÍN</a:t>
            </a:r>
            <a:endParaRPr lang="en-US" dirty="0"/>
          </a:p>
        </p:txBody>
      </p:sp>
      <p:sp>
        <p:nvSpPr>
          <p:cNvPr id="13" name="Marcador de número de diapositiva 12"/>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2429419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57200" y="594359"/>
            <a:ext cx="3200400" cy="564740"/>
          </a:xfrm>
        </p:spPr>
        <p:txBody>
          <a:bodyPr/>
          <a:lstStyle/>
          <a:p>
            <a:r>
              <a:rPr lang="es-ES" dirty="0" smtClean="0"/>
              <a:t>MOTIVACIÓN</a:t>
            </a:r>
            <a:endParaRPr lang="es-ES" dirty="0"/>
          </a:p>
        </p:txBody>
      </p:sp>
      <p:sp>
        <p:nvSpPr>
          <p:cNvPr id="6" name="Marcador de texto 5"/>
          <p:cNvSpPr>
            <a:spLocks noGrp="1"/>
          </p:cNvSpPr>
          <p:nvPr>
            <p:ph type="body" sz="half" idx="2"/>
          </p:nvPr>
        </p:nvSpPr>
        <p:spPr>
          <a:xfrm>
            <a:off x="444321" y="1390918"/>
            <a:ext cx="3200400" cy="4927165"/>
          </a:xfrm>
        </p:spPr>
        <p:txBody>
          <a:bodyPr/>
          <a:lstStyle/>
          <a:p>
            <a:endParaRPr lang="es-AR" dirty="0" smtClean="0"/>
          </a:p>
          <a:p>
            <a:r>
              <a:rPr lang="es-AR" sz="2000" dirty="0"/>
              <a:t>Para crear una aplicación de </a:t>
            </a:r>
            <a:r>
              <a:rPr lang="es-AR" sz="2000" dirty="0" smtClean="0"/>
              <a:t>editor de imágenes,  </a:t>
            </a:r>
            <a:r>
              <a:rPr lang="es-AR" sz="2000" dirty="0"/>
              <a:t>definiremos las </a:t>
            </a:r>
            <a:r>
              <a:rPr lang="es-AR" sz="2000" dirty="0" smtClean="0"/>
              <a:t>clases concretas  </a:t>
            </a:r>
            <a:r>
              <a:rPr lang="es-AR" sz="2000" dirty="0" err="1" smtClean="0"/>
              <a:t>ImageEditorApplication</a:t>
            </a:r>
            <a:r>
              <a:rPr lang="es-AR" sz="2000" dirty="0" smtClean="0"/>
              <a:t> </a:t>
            </a:r>
            <a:r>
              <a:rPr lang="es-AR" sz="2000" dirty="0"/>
              <a:t>y </a:t>
            </a:r>
            <a:r>
              <a:rPr lang="es-AR" sz="2000" dirty="0" err="1" smtClean="0"/>
              <a:t>ImageDocument</a:t>
            </a:r>
            <a:r>
              <a:rPr lang="es-AR" sz="2000" dirty="0"/>
              <a:t>. La clase </a:t>
            </a:r>
            <a:r>
              <a:rPr lang="es-AR" sz="2000" dirty="0" err="1"/>
              <a:t>Application</a:t>
            </a:r>
            <a:r>
              <a:rPr lang="es-AR" sz="2000" dirty="0"/>
              <a:t> es la responsable de  controlar a </a:t>
            </a:r>
            <a:r>
              <a:rPr lang="es-AR" sz="2000" dirty="0" err="1"/>
              <a:t>Document</a:t>
            </a:r>
            <a:r>
              <a:rPr lang="es-AR" sz="2000" dirty="0"/>
              <a:t> y </a:t>
            </a:r>
            <a:r>
              <a:rPr lang="es-AR" sz="2000" dirty="0" smtClean="0"/>
              <a:t>los </a:t>
            </a:r>
            <a:r>
              <a:rPr lang="es-AR" sz="2000" dirty="0"/>
              <a:t>creará cuando sea requerido por el usuario, por ejemplo, cuando el usuario </a:t>
            </a:r>
            <a:r>
              <a:rPr lang="es-AR" sz="2000" dirty="0" smtClean="0"/>
              <a:t>seleccione </a:t>
            </a:r>
            <a:r>
              <a:rPr lang="es-AR" sz="2000" dirty="0"/>
              <a:t>open o </a:t>
            </a:r>
            <a:r>
              <a:rPr lang="es-AR" sz="2000" dirty="0" smtClean="0"/>
              <a:t>new, </a:t>
            </a:r>
            <a:r>
              <a:rPr lang="es-AR" sz="2000" dirty="0"/>
              <a:t>desde </a:t>
            </a:r>
            <a:r>
              <a:rPr lang="es-AR" sz="2000" dirty="0" smtClean="0"/>
              <a:t>un menú.</a:t>
            </a:r>
            <a:endParaRPr lang="es-ES" sz="2000" dirty="0"/>
          </a:p>
          <a:p>
            <a:endParaRPr lang="es-AR" sz="2000" dirty="0"/>
          </a:p>
          <a:p>
            <a:endParaRPr lang="es-AR" dirty="0" smtClean="0"/>
          </a:p>
          <a:p>
            <a:endParaRPr lang="es-AR" dirty="0"/>
          </a:p>
          <a:p>
            <a:endParaRPr lang="es-AR" dirty="0" smtClean="0"/>
          </a:p>
          <a:p>
            <a:endParaRPr lang="es-AR" dirty="0" smtClean="0"/>
          </a:p>
          <a:p>
            <a:endParaRPr lang="es-AR" dirty="0"/>
          </a:p>
          <a:p>
            <a:endParaRPr lang="es-AR" dirty="0" smtClean="0"/>
          </a:p>
          <a:p>
            <a:endParaRPr lang="es-ES" dirty="0" smtClean="0"/>
          </a:p>
          <a:p>
            <a:endParaRPr lang="es-ES" dirty="0"/>
          </a:p>
        </p:txBody>
      </p:sp>
      <p:pic>
        <p:nvPicPr>
          <p:cNvPr id="11" name="Marcador de contenido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2160" y="1432735"/>
            <a:ext cx="7932903" cy="3595259"/>
          </a:xfrm>
        </p:spPr>
      </p:pic>
      <p:sp>
        <p:nvSpPr>
          <p:cNvPr id="12" name="Marcador de pie de página 11"/>
          <p:cNvSpPr>
            <a:spLocks noGrp="1"/>
          </p:cNvSpPr>
          <p:nvPr>
            <p:ph type="ftr" sz="quarter" idx="11"/>
          </p:nvPr>
        </p:nvSpPr>
        <p:spPr/>
        <p:txBody>
          <a:bodyPr/>
          <a:lstStyle/>
          <a:p>
            <a:r>
              <a:rPr lang="pt-BR" smtClean="0"/>
              <a:t>BUTTIGNOL LEANDRO, DOSANTOS CLAUDIO, LÓPEZ MARTÍN</a:t>
            </a:r>
            <a:endParaRPr lang="en-US" dirty="0"/>
          </a:p>
        </p:txBody>
      </p:sp>
      <p:sp>
        <p:nvSpPr>
          <p:cNvPr id="13" name="Marcador de número de diapositiva 12"/>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3848271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57200" y="594359"/>
            <a:ext cx="3200400" cy="564740"/>
          </a:xfrm>
        </p:spPr>
        <p:txBody>
          <a:bodyPr/>
          <a:lstStyle/>
          <a:p>
            <a:r>
              <a:rPr lang="es-ES" dirty="0" smtClean="0"/>
              <a:t>CONCLUSIÓN</a:t>
            </a:r>
            <a:endParaRPr lang="es-ES" dirty="0"/>
          </a:p>
        </p:txBody>
      </p:sp>
      <p:sp>
        <p:nvSpPr>
          <p:cNvPr id="6" name="Marcador de texto 5"/>
          <p:cNvSpPr>
            <a:spLocks noGrp="1"/>
          </p:cNvSpPr>
          <p:nvPr>
            <p:ph type="body" sz="half" idx="2"/>
          </p:nvPr>
        </p:nvSpPr>
        <p:spPr>
          <a:xfrm>
            <a:off x="444321" y="1390918"/>
            <a:ext cx="3200400" cy="4927165"/>
          </a:xfrm>
        </p:spPr>
        <p:txBody>
          <a:bodyPr>
            <a:normAutofit fontScale="85000" lnSpcReduction="20000"/>
          </a:bodyPr>
          <a:lstStyle/>
          <a:p>
            <a:r>
              <a:rPr lang="es-AR" sz="2000" dirty="0" smtClean="0"/>
              <a:t>A la hora de instanciar una subclase de </a:t>
            </a:r>
            <a:r>
              <a:rPr lang="es-AR" sz="2000" dirty="0" err="1" smtClean="0"/>
              <a:t>Document</a:t>
            </a:r>
            <a:r>
              <a:rPr lang="es-AR" sz="2000" dirty="0" smtClean="0"/>
              <a:t>, debido a que cada una de ellas tiene una aplicación especifica, la clase </a:t>
            </a:r>
            <a:r>
              <a:rPr lang="es-AR" sz="2000" dirty="0" err="1" smtClean="0"/>
              <a:t>Application</a:t>
            </a:r>
            <a:r>
              <a:rPr lang="es-AR" sz="2000" dirty="0" smtClean="0"/>
              <a:t> no puede predecir dicha subclase  de </a:t>
            </a:r>
            <a:r>
              <a:rPr lang="es-AR" sz="2000" dirty="0" err="1" smtClean="0"/>
              <a:t>Document</a:t>
            </a:r>
            <a:r>
              <a:rPr lang="es-AR" sz="2000" dirty="0" smtClean="0"/>
              <a:t> a instanciar. La </a:t>
            </a:r>
            <a:r>
              <a:rPr lang="es-AR" sz="2000" dirty="0" smtClean="0"/>
              <a:t>abstracción </a:t>
            </a:r>
            <a:r>
              <a:rPr lang="es-AR" sz="2000" dirty="0" err="1" smtClean="0"/>
              <a:t>Application</a:t>
            </a:r>
            <a:r>
              <a:rPr lang="es-AR" sz="2000" dirty="0" smtClean="0"/>
              <a:t> sabe </a:t>
            </a:r>
            <a:r>
              <a:rPr lang="es-AR" sz="2000" dirty="0" smtClean="0"/>
              <a:t>cuando un nuevo documento debería ser creado, pero no sabe </a:t>
            </a:r>
            <a:r>
              <a:rPr lang="es-AR" sz="2000" dirty="0" smtClean="0"/>
              <a:t>que </a:t>
            </a:r>
            <a:r>
              <a:rPr lang="es-AR" sz="2000" dirty="0" smtClean="0"/>
              <a:t>documento concreto.</a:t>
            </a:r>
            <a:endParaRPr lang="es-AR" sz="2000" dirty="0" smtClean="0"/>
          </a:p>
          <a:p>
            <a:r>
              <a:rPr lang="es-AR" sz="2000" dirty="0" smtClean="0"/>
              <a:t> </a:t>
            </a:r>
            <a:r>
              <a:rPr lang="es-AR" sz="2000" dirty="0"/>
              <a:t>Esto crea un dilema: el entorno debe instanciar </a:t>
            </a:r>
            <a:r>
              <a:rPr lang="es-AR" sz="2000" dirty="0" smtClean="0"/>
              <a:t>clases, pero no puede hacerlo debido a que </a:t>
            </a:r>
            <a:r>
              <a:rPr lang="es-AR" sz="2000" dirty="0"/>
              <a:t>las </a:t>
            </a:r>
            <a:r>
              <a:rPr lang="es-AR" sz="2000" dirty="0" smtClean="0"/>
              <a:t>clases son </a:t>
            </a:r>
            <a:r>
              <a:rPr lang="es-AR" sz="2000" dirty="0"/>
              <a:t>abstractas, las cuales no pueden ser instanciadas. </a:t>
            </a:r>
            <a:endParaRPr lang="es-ES" sz="2000" dirty="0"/>
          </a:p>
          <a:p>
            <a:r>
              <a:rPr lang="es-AR" sz="2000" dirty="0" smtClean="0"/>
              <a:t>Mediante este método se obtiene la solución, </a:t>
            </a:r>
            <a:r>
              <a:rPr lang="es-AR" sz="2000" dirty="0" smtClean="0"/>
              <a:t> asignando a un método abstracto la responsabilidad de crear un documento concretos, separando esta responsabilidad del </a:t>
            </a:r>
            <a:r>
              <a:rPr lang="es-AR" sz="2000" dirty="0" err="1" smtClean="0"/>
              <a:t>framework</a:t>
            </a:r>
            <a:r>
              <a:rPr lang="es-AR" sz="2000" dirty="0" smtClean="0"/>
              <a:t>.</a:t>
            </a:r>
            <a:endParaRPr lang="es-AR" sz="2000" dirty="0"/>
          </a:p>
          <a:p>
            <a:endParaRPr lang="es-AR" dirty="0" smtClean="0"/>
          </a:p>
          <a:p>
            <a:endParaRPr lang="es-AR" dirty="0"/>
          </a:p>
          <a:p>
            <a:endParaRPr lang="es-AR" dirty="0" smtClean="0"/>
          </a:p>
          <a:p>
            <a:endParaRPr lang="es-AR" dirty="0" smtClean="0"/>
          </a:p>
          <a:p>
            <a:endParaRPr lang="es-AR" dirty="0"/>
          </a:p>
          <a:p>
            <a:endParaRPr lang="es-AR" dirty="0" smtClean="0"/>
          </a:p>
          <a:p>
            <a:endParaRPr lang="es-ES" dirty="0" smtClean="0"/>
          </a:p>
          <a:p>
            <a:endParaRPr lang="es-ES" dirty="0"/>
          </a:p>
        </p:txBody>
      </p:sp>
      <p:pic>
        <p:nvPicPr>
          <p:cNvPr id="8" name="Marcador de contenid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7681" y="1482358"/>
            <a:ext cx="7881256" cy="3481158"/>
          </a:xfrm>
        </p:spPr>
      </p:pic>
      <p:sp>
        <p:nvSpPr>
          <p:cNvPr id="9" name="Marcador de pie de página 8"/>
          <p:cNvSpPr>
            <a:spLocks noGrp="1"/>
          </p:cNvSpPr>
          <p:nvPr>
            <p:ph type="ftr" sz="quarter" idx="11"/>
          </p:nvPr>
        </p:nvSpPr>
        <p:spPr/>
        <p:txBody>
          <a:bodyPr/>
          <a:lstStyle/>
          <a:p>
            <a:r>
              <a:rPr lang="pt-BR" smtClean="0"/>
              <a:t>BUTTIGNOL LEANDRO, DOSANTOS CLAUDIO, LÓPEZ MARTÍN</a:t>
            </a:r>
            <a:endParaRPr lang="en-US" dirty="0"/>
          </a:p>
        </p:txBody>
      </p:sp>
      <p:sp>
        <p:nvSpPr>
          <p:cNvPr id="10" name="Marcador de número de diapositiva 9"/>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2803491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es-ES" dirty="0"/>
          </a:p>
        </p:txBody>
      </p:sp>
      <p:sp>
        <p:nvSpPr>
          <p:cNvPr id="6" name="Marcador de pie de página 5"/>
          <p:cNvSpPr>
            <a:spLocks noGrp="1"/>
          </p:cNvSpPr>
          <p:nvPr>
            <p:ph type="ftr" sz="quarter" idx="11"/>
          </p:nvPr>
        </p:nvSpPr>
        <p:spPr/>
        <p:txBody>
          <a:bodyPr/>
          <a:lstStyle/>
          <a:p>
            <a:r>
              <a:rPr lang="pt-BR" smtClean="0"/>
              <a:t>BUTTIGNOL LEANDRO, DOSANTOS CLAUDIO, LÓPEZ MARTÍN</a:t>
            </a:r>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00193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smtClean="0"/>
              <a:t>APLICACIONES</a:t>
            </a:r>
            <a:endParaRPr lang="es-ES" dirty="0"/>
          </a:p>
        </p:txBody>
      </p:sp>
      <p:sp>
        <p:nvSpPr>
          <p:cNvPr id="6" name="Marcador de contenido 5"/>
          <p:cNvSpPr>
            <a:spLocks noGrp="1"/>
          </p:cNvSpPr>
          <p:nvPr>
            <p:ph idx="1"/>
          </p:nvPr>
        </p:nvSpPr>
        <p:spPr/>
        <p:txBody>
          <a:bodyPr/>
          <a:lstStyle/>
          <a:p>
            <a:r>
              <a:rPr lang="es-ES" dirty="0" smtClean="0"/>
              <a:t>Usaremos Factory </a:t>
            </a:r>
            <a:r>
              <a:rPr lang="es-ES" dirty="0" err="1" smtClean="0"/>
              <a:t>Method</a:t>
            </a:r>
            <a:r>
              <a:rPr lang="es-ES" dirty="0" smtClean="0"/>
              <a:t> cuando:</a:t>
            </a:r>
          </a:p>
          <a:p>
            <a:pPr lvl="3"/>
            <a:endParaRPr lang="es-ES" sz="1800" dirty="0" smtClean="0"/>
          </a:p>
          <a:p>
            <a:pPr lvl="3">
              <a:buFont typeface="Arial" panose="020B0604020202020204" pitchFamily="34" charset="0"/>
              <a:buChar char="•"/>
            </a:pPr>
            <a:r>
              <a:rPr lang="es-AR" sz="1800" dirty="0"/>
              <a:t>Una clase no puede anticipar la clase de objeto que debe crear</a:t>
            </a:r>
            <a:r>
              <a:rPr lang="es-AR" sz="1800" dirty="0" smtClean="0"/>
              <a:t>.</a:t>
            </a:r>
          </a:p>
          <a:p>
            <a:pPr marL="566928" lvl="3" indent="0">
              <a:buNone/>
            </a:pPr>
            <a:endParaRPr lang="es-ES" sz="1800" dirty="0"/>
          </a:p>
          <a:p>
            <a:pPr lvl="3">
              <a:buFont typeface="Arial" panose="020B0604020202020204" pitchFamily="34" charset="0"/>
              <a:buChar char="•"/>
            </a:pPr>
            <a:r>
              <a:rPr lang="es-AR" sz="1800" dirty="0"/>
              <a:t>Se </a:t>
            </a:r>
            <a:r>
              <a:rPr lang="es-AR" sz="1800" dirty="0" smtClean="0"/>
              <a:t>desea </a:t>
            </a:r>
            <a:r>
              <a:rPr lang="es-AR" sz="1800" dirty="0"/>
              <a:t>que las subclases especifiquen el objeto que se crea</a:t>
            </a:r>
            <a:r>
              <a:rPr lang="es-AR" sz="1800" dirty="0" smtClean="0"/>
              <a:t>.</a:t>
            </a:r>
          </a:p>
          <a:p>
            <a:pPr marL="566928" lvl="3" indent="0">
              <a:buNone/>
            </a:pPr>
            <a:endParaRPr lang="es-ES" sz="1800" dirty="0"/>
          </a:p>
          <a:p>
            <a:pPr lvl="3">
              <a:buFont typeface="Arial" panose="020B0604020202020204" pitchFamily="34" charset="0"/>
              <a:buChar char="•"/>
            </a:pPr>
            <a:r>
              <a:rPr lang="es-AR" sz="1800" dirty="0" smtClean="0"/>
              <a:t>Una </a:t>
            </a:r>
            <a:r>
              <a:rPr lang="es-AR" sz="1800" dirty="0"/>
              <a:t>clase delega la responsabilidad a una de las subclases auxiliares y se quiere saber cual es la subclase delegada.</a:t>
            </a:r>
            <a:endParaRPr lang="es-ES" sz="1800" dirty="0"/>
          </a:p>
          <a:p>
            <a:pPr marL="566928" lvl="3" indent="0">
              <a:buNone/>
            </a:pPr>
            <a:r>
              <a:rPr lang="es-ES" sz="1800" dirty="0" smtClean="0"/>
              <a:t>	</a:t>
            </a:r>
            <a:endParaRPr lang="es-ES" sz="1800" dirty="0"/>
          </a:p>
        </p:txBody>
      </p:sp>
      <p:sp>
        <p:nvSpPr>
          <p:cNvPr id="7" name="Marcador de pie de página 6"/>
          <p:cNvSpPr>
            <a:spLocks noGrp="1"/>
          </p:cNvSpPr>
          <p:nvPr>
            <p:ph type="ftr" sz="quarter" idx="11"/>
          </p:nvPr>
        </p:nvSpPr>
        <p:spPr/>
        <p:txBody>
          <a:bodyPr/>
          <a:lstStyle/>
          <a:p>
            <a:r>
              <a:rPr lang="pt-BR" smtClean="0"/>
              <a:t>BUTTIGNOL LEANDRO, DOSANTOS CLAUDIO, LÓPEZ MARTÍN</a:t>
            </a:r>
            <a:endParaRPr lang="en-US" dirty="0"/>
          </a:p>
        </p:txBody>
      </p:sp>
      <p:sp>
        <p:nvSpPr>
          <p:cNvPr id="8" name="Marcador de número de diapositiva 7"/>
          <p:cNvSpPr>
            <a:spLocks noGrp="1"/>
          </p:cNvSpPr>
          <p:nvPr>
            <p:ph type="sldNum" sz="quarter" idx="12"/>
          </p:nvPr>
        </p:nvSpPr>
        <p:spPr/>
        <p:txBody>
          <a:bodyPr/>
          <a:lstStyle/>
          <a:p>
            <a:fld id="{4CE482DC-2269-4F26-9D2A-7E44B1A4CD85}" type="slidenum">
              <a:rPr lang="en-US" smtClean="0"/>
              <a:t>7</a:t>
            </a:fld>
            <a:endParaRPr lang="en-US" dirty="0"/>
          </a:p>
        </p:txBody>
      </p:sp>
    </p:spTree>
    <p:extLst>
      <p:ext uri="{BB962C8B-B14F-4D97-AF65-F5344CB8AC3E}">
        <p14:creationId xmlns:p14="http://schemas.microsoft.com/office/powerpoint/2010/main" val="3836813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CONSECUENCIAS</a:t>
            </a:r>
            <a:endParaRPr lang="es-ES" dirty="0"/>
          </a:p>
        </p:txBody>
      </p:sp>
      <p:sp>
        <p:nvSpPr>
          <p:cNvPr id="3" name="Marcador de contenido 2"/>
          <p:cNvSpPr>
            <a:spLocks noGrp="1"/>
          </p:cNvSpPr>
          <p:nvPr>
            <p:ph idx="1"/>
          </p:nvPr>
        </p:nvSpPr>
        <p:spPr/>
        <p:txBody>
          <a:bodyPr>
            <a:normAutofit lnSpcReduction="10000"/>
          </a:bodyPr>
          <a:lstStyle/>
          <a:p>
            <a:pPr marL="201168" lvl="1" indent="0">
              <a:buNone/>
            </a:pPr>
            <a:endParaRPr lang="es-ES" b="1" dirty="0" smtClean="0"/>
          </a:p>
          <a:p>
            <a:pPr marL="201168" lvl="1" indent="0">
              <a:buNone/>
            </a:pPr>
            <a:r>
              <a:rPr lang="es-ES" b="1" dirty="0" smtClean="0"/>
              <a:t>+</a:t>
            </a:r>
            <a:r>
              <a:rPr lang="es-ES" dirty="0" smtClean="0"/>
              <a:t> </a:t>
            </a:r>
            <a:r>
              <a:rPr lang="es-AR" dirty="0" smtClean="0"/>
              <a:t>Se </a:t>
            </a:r>
            <a:r>
              <a:rPr lang="es-AR" dirty="0"/>
              <a:t>gana en flexibilidad, pues crear los objetos dentro de una clase con un "Método de Fábrica" es siempre más flexible que hacerlo directamente, debido a que se elimina la necesidad de atar nuestra aplicación unas clases de productos concretos</a:t>
            </a:r>
            <a:r>
              <a:rPr lang="es-AR" dirty="0" smtClean="0"/>
              <a:t>.</a:t>
            </a:r>
          </a:p>
          <a:p>
            <a:pPr marL="201168" lvl="1" indent="0">
              <a:buNone/>
            </a:pPr>
            <a:endParaRPr lang="es-AR" b="1" dirty="0" smtClean="0"/>
          </a:p>
          <a:p>
            <a:pPr marL="201168" lvl="1" indent="0">
              <a:buNone/>
            </a:pPr>
            <a:r>
              <a:rPr lang="es-AR" b="1" dirty="0" smtClean="0"/>
              <a:t>+</a:t>
            </a:r>
            <a:r>
              <a:rPr lang="es-AR" dirty="0" smtClean="0"/>
              <a:t> </a:t>
            </a:r>
            <a:r>
              <a:rPr lang="es-AR" dirty="0"/>
              <a:t>Elimina la necesidad de incluir clases especificas de la aplicación en </a:t>
            </a:r>
            <a:r>
              <a:rPr lang="es-AR" dirty="0" smtClean="0"/>
              <a:t>código </a:t>
            </a:r>
            <a:r>
              <a:rPr lang="es-AR" dirty="0"/>
              <a:t>mas </a:t>
            </a:r>
            <a:r>
              <a:rPr lang="es-AR" dirty="0" smtClean="0"/>
              <a:t>generales.</a:t>
            </a:r>
            <a:endParaRPr lang="es-ES" dirty="0"/>
          </a:p>
          <a:p>
            <a:pPr marL="201168" lvl="1" indent="0">
              <a:buNone/>
            </a:pPr>
            <a:endParaRPr lang="es-ES" b="1" dirty="0" smtClean="0"/>
          </a:p>
          <a:p>
            <a:pPr marL="201168" lvl="1" indent="0">
              <a:buNone/>
            </a:pPr>
            <a:r>
              <a:rPr lang="es-ES" b="1" dirty="0" smtClean="0"/>
              <a:t>+</a:t>
            </a:r>
            <a:r>
              <a:rPr lang="es-ES" dirty="0" smtClean="0"/>
              <a:t> </a:t>
            </a:r>
            <a:r>
              <a:rPr lang="es-AR" dirty="0" smtClean="0"/>
              <a:t>Se </a:t>
            </a:r>
            <a:r>
              <a:rPr lang="es-AR" dirty="0"/>
              <a:t>facilita, en cuanto a que se hace natural, la conexión entre jerarquías de clases paralelas, que son aquellas que se generan cuando una clase delega algunas de sus responsabilidades en una clase aparte. Ambas jerarquías de clases paralelas son creadas por un mismo cliente y el patrón Método de Fábrica establece la relación entre parejas de subclases concretas en las mismas. </a:t>
            </a:r>
            <a:endParaRPr lang="es-ES" dirty="0"/>
          </a:p>
          <a:p>
            <a:pPr marL="201168" lvl="1" indent="0">
              <a:buNone/>
            </a:pPr>
            <a:endParaRPr lang="es-ES" b="1" dirty="0" smtClean="0"/>
          </a:p>
          <a:p>
            <a:pPr marL="201168" lvl="1" indent="0">
              <a:buNone/>
            </a:pPr>
            <a:r>
              <a:rPr lang="es-ES" b="1" dirty="0" smtClean="0"/>
              <a:t>-</a:t>
            </a:r>
            <a:r>
              <a:rPr lang="es-ES" dirty="0" smtClean="0"/>
              <a:t> </a:t>
            </a:r>
            <a:r>
              <a:rPr lang="es-AR" dirty="0" smtClean="0"/>
              <a:t>Se </a:t>
            </a:r>
            <a:r>
              <a:rPr lang="es-AR" dirty="0"/>
              <a:t>obliga al cliente a definir subclases de la clase "Creador" sólo para crear un producto concreto y esto puede no ser apropiado siempre. </a:t>
            </a:r>
            <a:endParaRPr lang="es-ES" dirty="0"/>
          </a:p>
          <a:p>
            <a:endParaRPr lang="es-ES" dirty="0" smtClean="0"/>
          </a:p>
        </p:txBody>
      </p:sp>
      <p:sp>
        <p:nvSpPr>
          <p:cNvPr id="4" name="Marcador de pie de página 3"/>
          <p:cNvSpPr>
            <a:spLocks noGrp="1"/>
          </p:cNvSpPr>
          <p:nvPr>
            <p:ph type="ftr" sz="quarter" idx="11"/>
          </p:nvPr>
        </p:nvSpPr>
        <p:spPr/>
        <p:txBody>
          <a:bodyPr/>
          <a:lstStyle/>
          <a:p>
            <a:r>
              <a:rPr lang="pt-BR" smtClean="0"/>
              <a:t>BUTTIGNOL LEANDRO, DOSANTOS CLAUDIO, LÓPEZ MARTÍN</a:t>
            </a:r>
            <a:endParaRPr lang="en-US" dirty="0"/>
          </a:p>
        </p:txBody>
      </p:sp>
      <p:sp>
        <p:nvSpPr>
          <p:cNvPr id="5" name="Marcador de número de diapositiva 4"/>
          <p:cNvSpPr>
            <a:spLocks noGrp="1"/>
          </p:cNvSpPr>
          <p:nvPr>
            <p:ph type="sldNum" sz="quarter" idx="12"/>
          </p:nvPr>
        </p:nvSpPr>
        <p:spPr/>
        <p:txBody>
          <a:bodyPr/>
          <a:lstStyle/>
          <a:p>
            <a:fld id="{4CE482DC-2269-4F26-9D2A-7E44B1A4CD85}" type="slidenum">
              <a:rPr lang="en-US" smtClean="0"/>
              <a:t>8</a:t>
            </a:fld>
            <a:endParaRPr lang="en-US" dirty="0"/>
          </a:p>
        </p:txBody>
      </p:sp>
    </p:spTree>
    <p:extLst>
      <p:ext uri="{BB962C8B-B14F-4D97-AF65-F5344CB8AC3E}">
        <p14:creationId xmlns:p14="http://schemas.microsoft.com/office/powerpoint/2010/main" val="2884491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241</TotalTime>
  <Words>533</Words>
  <Application>Microsoft Office PowerPoint</Application>
  <PresentationFormat>Panorámica</PresentationFormat>
  <Paragraphs>69</Paragraphs>
  <Slides>8</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Retrospección</vt:lpstr>
      <vt:lpstr>DESIGN PATTERNS</vt:lpstr>
      <vt:lpstr>INTENCIÓN</vt:lpstr>
      <vt:lpstr>MOTIVACIÓN</vt:lpstr>
      <vt:lpstr>MOTIVACIÓN</vt:lpstr>
      <vt:lpstr>CONCLUSIÓN</vt:lpstr>
      <vt:lpstr>Presentación de PowerPoint</vt:lpstr>
      <vt:lpstr>APLICACIONES</vt:lpstr>
      <vt:lpstr>CONSECUENCIAS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Martin</dc:creator>
  <cp:lastModifiedBy>Martin</cp:lastModifiedBy>
  <cp:revision>27</cp:revision>
  <dcterms:created xsi:type="dcterms:W3CDTF">2015-05-26T23:01:33Z</dcterms:created>
  <dcterms:modified xsi:type="dcterms:W3CDTF">2015-05-27T03:09:48Z</dcterms:modified>
</cp:coreProperties>
</file>