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47" r:id="rId3"/>
    <p:sldId id="335" r:id="rId5"/>
    <p:sldId id="348" r:id="rId6"/>
    <p:sldId id="350" r:id="rId7"/>
    <p:sldId id="354" r:id="rId8"/>
    <p:sldId id="355" r:id="rId9"/>
    <p:sldId id="356" r:id="rId10"/>
    <p:sldId id="358" r:id="rId11"/>
    <p:sldId id="343" r:id="rId12"/>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2AC"/>
    <a:srgbClr val="568D11"/>
    <a:srgbClr val="0F8FEF"/>
    <a:srgbClr val="407434"/>
    <a:srgbClr val="4AA44A"/>
    <a:srgbClr val="0F97C7"/>
    <a:srgbClr val="019DD5"/>
    <a:srgbClr val="85AD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78" autoAdjust="0"/>
    <p:restoredTop sz="93895" autoAdjust="0"/>
  </p:normalViewPr>
  <p:slideViewPr>
    <p:cSldViewPr snapToGrid="0">
      <p:cViewPr varScale="1">
        <p:scale>
          <a:sx n="110" d="100"/>
          <a:sy n="110" d="100"/>
        </p:scale>
        <p:origin x="-90" y="-252"/>
      </p:cViewPr>
      <p:guideLst>
        <p:guide orient="horz" pos="1080"/>
        <p:guide pos="5541"/>
      </p:guideLst>
    </p:cSldViewPr>
  </p:slideViewPr>
  <p:notesTextViewPr>
    <p:cViewPr>
      <p:scale>
        <a:sx n="66" d="100"/>
        <a:sy n="66" d="100"/>
      </p:scale>
      <p:origin x="0" y="0"/>
    </p:cViewPr>
  </p:notesTextViewPr>
  <p:sorterViewPr>
    <p:cViewPr>
      <p:scale>
        <a:sx n="82" d="100"/>
        <a:sy n="8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F5B2BF2-5991-405E-8393-2CEF89BD1D12}" type="datetimeFigureOut">
              <a:rPr lang="zh-CN" altLang="en-US"/>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65E1780F-5AA6-4B65-BB1C-E9A1BC72C626}"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幻灯片图像占位符 1"/>
          <p:cNvSpPr>
            <a:spLocks noGrp="1" noRot="1" noChangeAspect="1"/>
          </p:cNvSpPr>
          <p:nvPr>
            <p:ph type="sldImg"/>
          </p:nvPr>
        </p:nvSpPr>
        <p:spPr bwMode="auto">
          <a:noFill/>
          <a:ln>
            <a:solidFill>
              <a:srgbClr val="000000"/>
            </a:solidFill>
            <a:miter lim="800000"/>
          </a:ln>
        </p:spPr>
      </p:sp>
      <p:sp>
        <p:nvSpPr>
          <p:cNvPr id="5122"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1AA43A7-C624-4F7A-8118-8B3DF090FD89}" type="slidenum">
              <a:rPr lang="zh-CN" altLang="en-US"/>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bwMode="auto">
          <a:noFill/>
          <a:ln>
            <a:solidFill>
              <a:srgbClr val="000000"/>
            </a:solidFill>
            <a:miter lim="800000"/>
          </a:ln>
        </p:spPr>
      </p:sp>
      <p:sp>
        <p:nvSpPr>
          <p:cNvPr id="7170"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5363"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6BF83475-10FD-49E4-A59A-B672BD872D2A}" type="slidenum">
              <a:rPr lang="zh-CN" altLang="en-US"/>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幻灯片图像占位符 1"/>
          <p:cNvSpPr>
            <a:spLocks noGrp="1" noRot="1" noChangeAspect="1" noTextEdit="1"/>
          </p:cNvSpPr>
          <p:nvPr>
            <p:ph type="sldImg"/>
          </p:nvPr>
        </p:nvSpPr>
        <p:spPr bwMode="auto">
          <a:noFill/>
          <a:ln>
            <a:solidFill>
              <a:srgbClr val="000000"/>
            </a:solidFill>
            <a:miter lim="800000"/>
          </a:ln>
        </p:spPr>
      </p:sp>
      <p:sp>
        <p:nvSpPr>
          <p:cNvPr id="9218"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9219"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0BFAD464-F71D-4BE0-B02C-FA1983721007}"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FB6DDBE3-1C72-4D3D-AE3E-19A6B42E955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FB6DDBE3-1C72-4D3D-AE3E-19A6B42E955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FB6DDBE3-1C72-4D3D-AE3E-19A6B42E955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FB6DDBE3-1C72-4D3D-AE3E-19A6B42E955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bwMode="auto">
          <a:noFill/>
          <a:ln>
            <a:solidFill>
              <a:srgbClr val="000000"/>
            </a:solidFill>
            <a:miter lim="800000"/>
          </a:ln>
        </p:spPr>
      </p:sp>
      <p:sp>
        <p:nvSpPr>
          <p:cNvPr id="13314"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13315" name="灯片编号占位符 3"/>
          <p:cNvSpPr txBox="1">
            <a:spLocks noGrp="1"/>
          </p:cNvSpPr>
          <p:nvPr/>
        </p:nvSpPr>
        <p:spPr bwMode="auto">
          <a:xfrm>
            <a:off x="3884613" y="8685213"/>
            <a:ext cx="2971800" cy="458787"/>
          </a:xfrm>
          <a:prstGeom prst="rect">
            <a:avLst/>
          </a:prstGeom>
          <a:noFill/>
          <a:ln w="9525">
            <a:noFill/>
            <a:miter lim="800000"/>
          </a:ln>
        </p:spPr>
        <p:txBody>
          <a:bodyPr anchor="b"/>
          <a:lstStyle/>
          <a:p>
            <a:pPr algn="r"/>
            <a:fld id="{FB6DDBE3-1C72-4D3D-AE3E-19A6B42E955B}" type="slidenum">
              <a:rPr lang="zh-CN" altLang="en-US" sz="1200">
                <a:latin typeface="Calibri" panose="020F0502020204030204" pitchFamily="34" charset="0"/>
              </a:rPr>
            </a:fld>
            <a:endParaRPr lang="en-US" altLang="zh-CN" sz="1200">
              <a:latin typeface="Calibri"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p:cNvSpPr>
            <a:spLocks noGrp="1" noRot="1" noChangeAspect="1"/>
          </p:cNvSpPr>
          <p:nvPr>
            <p:ph type="sldImg"/>
          </p:nvPr>
        </p:nvSpPr>
        <p:spPr bwMode="auto">
          <a:noFill/>
          <a:ln>
            <a:solidFill>
              <a:srgbClr val="000000"/>
            </a:solidFill>
            <a:miter lim="800000"/>
          </a:ln>
        </p:spPr>
      </p:sp>
      <p:sp>
        <p:nvSpPr>
          <p:cNvPr id="21506"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smtClean="0"/>
          </a:p>
        </p:txBody>
      </p:sp>
      <p:sp>
        <p:nvSpPr>
          <p:cNvPr id="68611" name="灯片编号占位符 3"/>
          <p:cNvSpPr>
            <a:spLocks noGrp="1"/>
          </p:cNvSpPr>
          <p:nvPr>
            <p:ph type="sldNum" sz="quarter" idx="5"/>
          </p:nvPr>
        </p:nvSpPr>
        <p:spPr bwMode="auto">
          <a:ln>
            <a:miter lim="800000"/>
          </a:ln>
        </p:spPr>
        <p:txBody>
          <a:bodyPr wrap="square" numCol="1" anchorCtr="0" compatLnSpc="1"/>
          <a:lstStyle/>
          <a:p>
            <a:pPr fontAlgn="base">
              <a:spcBef>
                <a:spcPct val="0"/>
              </a:spcBef>
              <a:spcAft>
                <a:spcPct val="0"/>
              </a:spcAft>
              <a:defRPr/>
            </a:pPr>
            <a:fld id="{592B2862-62A1-4D1E-A6FD-61847E64F3B0}" type="slidenum">
              <a:rPr lang="zh-CN" altLang="en-US"/>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607F7E2F-AB1E-4A83-A98B-8AF2962747D7}" type="datetimeFigureOut">
              <a:rPr lang="zh-CN" altLang="en-US"/>
            </a:fld>
            <a:endParaRPr lang="zh-CN" altLang="en-US"/>
          </a:p>
        </p:txBody>
      </p:sp>
      <p:sp>
        <p:nvSpPr>
          <p:cNvPr id="3" name="Footer Placeholder 2"/>
          <p:cNvSpPr>
            <a:spLocks noGrp="1"/>
          </p:cNvSpPr>
          <p:nvPr>
            <p:ph type="ftr" sz="quarter" idx="11"/>
          </p:nvPr>
        </p:nvSpPr>
        <p:spPr/>
        <p:txBody>
          <a:bodyPr/>
          <a:lstStyle>
            <a:lvl1pPr>
              <a:defRPr/>
            </a:lvl1pPr>
          </a:lstStyle>
          <a:p>
            <a:pPr>
              <a:defRPr/>
            </a:pPr>
            <a:endParaRPr lang="zh-CN" altLang="en-US"/>
          </a:p>
        </p:txBody>
      </p:sp>
      <p:sp>
        <p:nvSpPr>
          <p:cNvPr id="4" name="Slide Number Placeholder 3"/>
          <p:cNvSpPr>
            <a:spLocks noGrp="1"/>
          </p:cNvSpPr>
          <p:nvPr>
            <p:ph type="sldNum" sz="quarter" idx="12"/>
          </p:nvPr>
        </p:nvSpPr>
        <p:spPr/>
        <p:txBody>
          <a:bodyPr/>
          <a:lstStyle>
            <a:lvl1pPr>
              <a:defRPr/>
            </a:lvl1pPr>
          </a:lstStyle>
          <a:p>
            <a:pPr>
              <a:defRPr/>
            </a:pPr>
            <a:fld id="{93BDA4E8-B3F5-488B-8FF8-32060F59BD39}"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2"/>
          </p:nvPr>
        </p:nvSpPr>
        <p:spPr>
          <a:xfrm>
            <a:off x="838200" y="6356350"/>
            <a:ext cx="2743200" cy="36671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94752866-9DE0-40BF-9A8B-CFBBE337F755}" type="datetimeFigureOut">
              <a:rPr lang="zh-CN" altLang="en-US"/>
            </a:fld>
            <a:endParaRPr lang="zh-CN" altLang="en-US"/>
          </a:p>
        </p:txBody>
      </p:sp>
      <p:sp>
        <p:nvSpPr>
          <p:cNvPr id="3" name="Footer Placeholder 2"/>
          <p:cNvSpPr>
            <a:spLocks noGrp="1"/>
          </p:cNvSpPr>
          <p:nvPr>
            <p:ph type="ftr" sz="quarter" idx="3"/>
          </p:nvPr>
        </p:nvSpPr>
        <p:spPr>
          <a:xfrm>
            <a:off x="4038600" y="6356350"/>
            <a:ext cx="4114800" cy="36671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endParaRPr lang="zh-CN" altLang="en-US"/>
          </a:p>
        </p:txBody>
      </p:sp>
      <p:sp>
        <p:nvSpPr>
          <p:cNvPr id="4" name="Slide Number Placeholder 3"/>
          <p:cNvSpPr>
            <a:spLocks noGrp="1"/>
          </p:cNvSpPr>
          <p:nvPr>
            <p:ph type="sldNum" sz="quarter" idx="4"/>
          </p:nvPr>
        </p:nvSpPr>
        <p:spPr>
          <a:xfrm>
            <a:off x="8610600" y="6356350"/>
            <a:ext cx="2743200" cy="366713"/>
          </a:xfrm>
          <a:prstGeom prst="rect">
            <a:avLst/>
          </a:prstGeom>
        </p:spPr>
        <p:txBody>
          <a:bodyPr/>
          <a:lstStyle>
            <a:lvl1pPr eaLnBrk="1" fontAlgn="auto" hangingPunct="1">
              <a:spcBef>
                <a:spcPts val="0"/>
              </a:spcBef>
              <a:spcAft>
                <a:spcPts val="0"/>
              </a:spcAft>
              <a:defRPr sz="1800">
                <a:latin typeface="+mn-lt"/>
                <a:ea typeface="+mn-ea"/>
              </a:defRPr>
            </a:lvl1pPr>
          </a:lstStyle>
          <a:p>
            <a:pPr>
              <a:defRPr/>
            </a:pPr>
            <a:fld id="{9C601761-8E99-4A34-981A-64AD651D85B0}"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rtl="0" eaLnBrk="0" fontAlgn="base" hangingPunct="0">
        <a:lnSpc>
          <a:spcPct val="90000"/>
        </a:lnSpc>
        <a:spcBef>
          <a:spcPct val="0"/>
        </a:spcBef>
        <a:spcAft>
          <a:spcPct val="0"/>
        </a:spcAft>
        <a:defRPr sz="4400" kern="1200">
          <a:solidFill>
            <a:schemeClr val="tx1"/>
          </a:solidFill>
          <a:latin typeface="Arial" panose="020B0604020202020204" pitchFamily="34" charset="0"/>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Lao UI" panose="020B0502040204020203"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Lao UI" panose="020B0502040204020203"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Lao UI" panose="020B0502040204020203"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Lao UI" panose="020B0502040204020203"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audio" Target="NUL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tUpDiag">
          <a:fgClr>
            <a:schemeClr val="accent1"/>
          </a:fgClr>
          <a:bgClr>
            <a:srgbClr val="1F2E3E"/>
          </a:bgClr>
        </a:pattFill>
        <a:effectLst/>
      </p:bgPr>
    </p:bg>
    <p:spTree>
      <p:nvGrpSpPr>
        <p:cNvPr id="1" name=""/>
        <p:cNvGrpSpPr/>
        <p:nvPr/>
      </p:nvGrpSpPr>
      <p:grpSpPr>
        <a:xfrm>
          <a:off x="0" y="0"/>
          <a:ext cx="0" cy="0"/>
          <a:chOff x="0" y="0"/>
          <a:chExt cx="0" cy="0"/>
        </a:xfrm>
      </p:grpSpPr>
      <p:sp>
        <p:nvSpPr>
          <p:cNvPr id="24" name="TextBox 22"/>
          <p:cNvSpPr txBox="1">
            <a:spLocks noChangeArrowheads="1"/>
          </p:cNvSpPr>
          <p:nvPr/>
        </p:nvSpPr>
        <p:spPr bwMode="auto">
          <a:xfrm>
            <a:off x="1781175" y="2834323"/>
            <a:ext cx="8623300" cy="706755"/>
          </a:xfrm>
          <a:prstGeom prst="rect">
            <a:avLst/>
          </a:prstGeom>
          <a:noFill/>
          <a:ln w="9525">
            <a:noFill/>
            <a:miter lim="800000"/>
          </a:ln>
        </p:spPr>
        <p:txBody>
          <a:bodyPr anchor="ctr">
            <a:spAutoFit/>
          </a:bodyPr>
          <a:lstStyle/>
          <a:p>
            <a:pPr algn="ctr"/>
            <a:r>
              <a:rPr lang="zh-CN" sz="4000">
                <a:solidFill>
                  <a:schemeClr val="bg1"/>
                </a:solidFill>
                <a:latin typeface="方正大标宋简体"/>
                <a:ea typeface="方正大标宋简体"/>
                <a:cs typeface="方正大标宋简体"/>
              </a:rPr>
              <a:t>毕设答辩</a:t>
            </a:r>
            <a:endParaRPr lang="zh-CN" sz="4000">
              <a:solidFill>
                <a:schemeClr val="bg1"/>
              </a:solidFill>
              <a:latin typeface="方正大标宋简体"/>
              <a:ea typeface="方正大标宋简体"/>
              <a:cs typeface="方正大标宋简体"/>
            </a:endParaRPr>
          </a:p>
        </p:txBody>
      </p:sp>
      <p:sp>
        <p:nvSpPr>
          <p:cNvPr id="12291" name="TextBox 23"/>
          <p:cNvSpPr txBox="1">
            <a:spLocks noChangeArrowheads="1"/>
          </p:cNvSpPr>
          <p:nvPr/>
        </p:nvSpPr>
        <p:spPr bwMode="auto">
          <a:xfrm>
            <a:off x="3557588" y="3856673"/>
            <a:ext cx="6145212" cy="398780"/>
          </a:xfrm>
          <a:prstGeom prst="rect">
            <a:avLst/>
          </a:prstGeom>
          <a:noFill/>
          <a:ln w="9525">
            <a:noFill/>
            <a:miter lim="800000"/>
          </a:ln>
        </p:spPr>
        <p:txBody>
          <a:bodyPr anchor="ctr">
            <a:spAutoFit/>
          </a:bodyPr>
          <a:lstStyle/>
          <a:p>
            <a:r>
              <a:rPr lang="en-US" altLang="zh-CN" sz="2000">
                <a:solidFill>
                  <a:schemeClr val="bg1"/>
                </a:solidFill>
                <a:latin typeface="微软雅黑" panose="020B0503020204020204" pitchFamily="34" charset="-122"/>
                <a:ea typeface="微软雅黑" panose="020B0503020204020204" pitchFamily="34" charset="-122"/>
                <a:cs typeface="方正兰亭细黑_GBK"/>
              </a:rPr>
              <a:t>      </a:t>
            </a:r>
            <a:r>
              <a:rPr lang="zh-CN" altLang="en-US" sz="2000">
                <a:solidFill>
                  <a:schemeClr val="bg1"/>
                </a:solidFill>
                <a:latin typeface="微软雅黑" panose="020B0503020204020204" pitchFamily="34" charset="-122"/>
                <a:ea typeface="微软雅黑" panose="020B0503020204020204" pitchFamily="34" charset="-122"/>
                <a:cs typeface="方正兰亭细黑_GBK"/>
              </a:rPr>
              <a:t>项目：基于</a:t>
            </a:r>
            <a:r>
              <a:rPr lang="en-US" altLang="zh-CN" sz="2000">
                <a:solidFill>
                  <a:schemeClr val="bg1"/>
                </a:solidFill>
                <a:latin typeface="微软雅黑" panose="020B0503020204020204" pitchFamily="34" charset="-122"/>
                <a:ea typeface="微软雅黑" panose="020B0503020204020204" pitchFamily="34" charset="-122"/>
                <a:cs typeface="方正兰亭细黑_GBK"/>
              </a:rPr>
              <a:t>VOIP</a:t>
            </a:r>
            <a:r>
              <a:rPr lang="zh-CN" altLang="en-US" sz="2000">
                <a:solidFill>
                  <a:schemeClr val="bg1"/>
                </a:solidFill>
                <a:latin typeface="微软雅黑" panose="020B0503020204020204" pitchFamily="34" charset="-122"/>
                <a:ea typeface="微软雅黑" panose="020B0503020204020204" pitchFamily="34" charset="-122"/>
                <a:cs typeface="方正兰亭细黑_GBK"/>
              </a:rPr>
              <a:t>协议的优惠电话</a:t>
            </a:r>
            <a:r>
              <a:rPr lang="en-US" altLang="zh-CN" sz="2000">
                <a:solidFill>
                  <a:schemeClr val="bg1"/>
                </a:solidFill>
                <a:latin typeface="微软雅黑" panose="020B0503020204020204" pitchFamily="34" charset="-122"/>
                <a:ea typeface="微软雅黑" panose="020B0503020204020204" pitchFamily="34" charset="-122"/>
                <a:cs typeface="方正兰亭细黑_GBK"/>
              </a:rPr>
              <a:t>APP</a:t>
            </a:r>
            <a:r>
              <a:rPr lang="zh-CN" altLang="en-US" sz="2000">
                <a:solidFill>
                  <a:schemeClr val="bg1"/>
                </a:solidFill>
                <a:latin typeface="微软雅黑" panose="020B0503020204020204" pitchFamily="34" charset="-122"/>
                <a:ea typeface="微软雅黑" panose="020B0503020204020204" pitchFamily="34" charset="-122"/>
                <a:cs typeface="方正兰亭细黑_GBK"/>
              </a:rPr>
              <a:t>设计与开发</a:t>
            </a:r>
            <a:endParaRPr lang="zh-CN" altLang="en-US" sz="2000">
              <a:solidFill>
                <a:schemeClr val="bg1"/>
              </a:solidFill>
              <a:latin typeface="微软雅黑" panose="020B0503020204020204" pitchFamily="34" charset="-122"/>
              <a:ea typeface="微软雅黑" panose="020B0503020204020204" pitchFamily="34" charset="-122"/>
              <a:cs typeface="方正兰亭细黑_GBK"/>
            </a:endParaRPr>
          </a:p>
        </p:txBody>
      </p:sp>
      <p:sp>
        <p:nvSpPr>
          <p:cNvPr id="4100" name="文本框 25"/>
          <p:cNvSpPr txBox="1">
            <a:spLocks noChangeArrowheads="1"/>
          </p:cNvSpPr>
          <p:nvPr/>
        </p:nvSpPr>
        <p:spPr bwMode="auto">
          <a:xfrm>
            <a:off x="3984625" y="4435475"/>
            <a:ext cx="4524375" cy="396875"/>
          </a:xfrm>
          <a:prstGeom prst="rect">
            <a:avLst/>
          </a:prstGeom>
          <a:noFill/>
          <a:ln w="9525">
            <a:noFill/>
            <a:miter lim="800000"/>
          </a:ln>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答辩学生：雷帮文（数字媒体</a:t>
            </a:r>
            <a:r>
              <a:rPr lang="en-US" altLang="zh-CN" sz="2000">
                <a:solidFill>
                  <a:schemeClr val="bg1"/>
                </a:solidFill>
                <a:latin typeface="微软雅黑" panose="020B0503020204020204" pitchFamily="34" charset="-122"/>
                <a:ea typeface="微软雅黑" panose="020B0503020204020204" pitchFamily="34" charset="-122"/>
              </a:rPr>
              <a:t>1302</a:t>
            </a:r>
            <a:r>
              <a:rPr lang="zh-CN" altLang="en-US" sz="2000">
                <a:solidFill>
                  <a:schemeClr val="bg1"/>
                </a:solidFill>
                <a:latin typeface="微软雅黑" panose="020B0503020204020204" pitchFamily="34" charset="-122"/>
                <a:ea typeface="微软雅黑" panose="020B0503020204020204" pitchFamily="34" charset="-122"/>
              </a:rPr>
              <a:t>班）</a:t>
            </a:r>
            <a:endParaRPr lang="zh-CN" altLang="en-US" sz="2000">
              <a:solidFill>
                <a:schemeClr val="bg1"/>
              </a:solidFill>
              <a:latin typeface="微软雅黑" panose="020B0503020204020204" pitchFamily="34" charset="-122"/>
              <a:ea typeface="微软雅黑" panose="020B0503020204020204" pitchFamily="34" charset="-122"/>
            </a:endParaRPr>
          </a:p>
        </p:txBody>
      </p:sp>
      <p:pic>
        <p:nvPicPr>
          <p:cNvPr id="42" name="Shape">
            <a:hlinkClick r:id="" action="ppaction://media"/>
          </p:cNvPr>
          <p:cNvPicPr>
            <a:picLocks noRot="1" noChangeAspect="1"/>
          </p:cNvPicPr>
          <p:nvPr>
            <a:audioFile r:link="rId1"/>
          </p:nvPr>
        </p:nvPicPr>
        <p:blipFill>
          <a:blip r:embed="rId2"/>
          <a:srcRect/>
          <a:stretch>
            <a:fillRect/>
          </a:stretch>
        </p:blipFill>
        <p:spPr bwMode="auto">
          <a:xfrm>
            <a:off x="6165850" y="-863600"/>
            <a:ext cx="609600" cy="609600"/>
          </a:xfrm>
          <a:prstGeom prst="rect">
            <a:avLst/>
          </a:prstGeom>
          <a:noFill/>
          <a:ln w="9525">
            <a:noFill/>
            <a:miter lim="800000"/>
            <a:headEnd/>
            <a:tailEnd/>
          </a:ln>
        </p:spPr>
      </p:pic>
      <p:pic>
        <p:nvPicPr>
          <p:cNvPr id="4103" name="Picture 12" descr="未标题-1"/>
          <p:cNvPicPr>
            <a:picLocks noChangeAspect="1" noChangeArrowheads="1"/>
          </p:cNvPicPr>
          <p:nvPr/>
        </p:nvPicPr>
        <p:blipFill>
          <a:blip r:embed="rId3"/>
          <a:srcRect/>
          <a:stretch>
            <a:fillRect/>
          </a:stretch>
        </p:blipFill>
        <p:spPr bwMode="auto">
          <a:xfrm>
            <a:off x="4960938" y="236538"/>
            <a:ext cx="2306637" cy="2247900"/>
          </a:xfrm>
          <a:prstGeom prst="rect">
            <a:avLst/>
          </a:prstGeom>
          <a:noFill/>
          <a:ln w="9525">
            <a:noFill/>
            <a:miter lim="800000"/>
            <a:headEnd/>
            <a:tailEnd/>
          </a:ln>
        </p:spPr>
      </p:pic>
      <p:sp>
        <p:nvSpPr>
          <p:cNvPr id="12301" name="文本框 26"/>
          <p:cNvSpPr txBox="1">
            <a:spLocks noChangeArrowheads="1"/>
          </p:cNvSpPr>
          <p:nvPr/>
        </p:nvSpPr>
        <p:spPr bwMode="auto">
          <a:xfrm>
            <a:off x="3986213" y="5068888"/>
            <a:ext cx="4083050" cy="398780"/>
          </a:xfrm>
          <a:prstGeom prst="rect">
            <a:avLst/>
          </a:prstGeom>
          <a:noFill/>
          <a:ln w="9525">
            <a:noFill/>
            <a:miter lim="800000"/>
          </a:ln>
        </p:spPr>
        <p:txBody>
          <a:bodyPr>
            <a:spAutoFit/>
          </a:bodyPr>
          <a:lstStyle/>
          <a:p>
            <a:r>
              <a:rPr lang="zh-CN" altLang="en-US" sz="2000">
                <a:solidFill>
                  <a:schemeClr val="bg1"/>
                </a:solidFill>
                <a:latin typeface="微软雅黑" panose="020B0503020204020204" pitchFamily="34" charset="-122"/>
                <a:ea typeface="微软雅黑" panose="020B0503020204020204" pitchFamily="34" charset="-122"/>
              </a:rPr>
              <a:t>学校指导老师：徐老师（徐利锋）</a:t>
            </a:r>
            <a:endParaRPr lang="zh-CN" altLang="en-US" sz="20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42"/>
                                        </p:tgtEl>
                                      </p:cBhvr>
                                    </p:cmd>
                                  </p:childTnLst>
                                </p:cTn>
                              </p:par>
                            </p:childTnLst>
                          </p:cTn>
                        </p:par>
                        <p:par>
                          <p:cTn id="7" fill="hold">
                            <p:stCondLst>
                              <p:cond delay="0"/>
                            </p:stCondLst>
                            <p:childTnLst>
                              <p:par>
                                <p:cTn id="8" presetID="17" presetClass="entr" presetSubtype="1" fill="hold" grpId="0" nodeType="afterEffect">
                                  <p:stCondLst>
                                    <p:cond delay="0"/>
                                  </p:stCondLst>
                                  <p:iterate type="lt">
                                    <p:tmPct val="40000"/>
                                  </p:iterate>
                                  <p:childTnLst>
                                    <p:set>
                                      <p:cBhvr>
                                        <p:cTn id="9" dur="1" fill="hold">
                                          <p:stCondLst>
                                            <p:cond delay="0"/>
                                          </p:stCondLst>
                                        </p:cTn>
                                        <p:tgtEl>
                                          <p:spTgt spid="24"/>
                                        </p:tgtEl>
                                        <p:attrNameLst>
                                          <p:attrName>style.visibility</p:attrName>
                                        </p:attrNameLst>
                                      </p:cBhvr>
                                      <p:to>
                                        <p:strVal val="visible"/>
                                      </p:to>
                                    </p:set>
                                    <p:anim calcmode="lin" valueType="num">
                                      <p:cBhvr>
                                        <p:cTn id="10" dur="250" fill="hold"/>
                                        <p:tgtEl>
                                          <p:spTgt spid="24"/>
                                        </p:tgtEl>
                                        <p:attrNameLst>
                                          <p:attrName>ppt_x</p:attrName>
                                        </p:attrNameLst>
                                      </p:cBhvr>
                                      <p:tavLst>
                                        <p:tav tm="0">
                                          <p:val>
                                            <p:strVal val="#ppt_x"/>
                                          </p:val>
                                        </p:tav>
                                        <p:tav tm="100000">
                                          <p:val>
                                            <p:strVal val="#ppt_x"/>
                                          </p:val>
                                        </p:tav>
                                      </p:tavLst>
                                    </p:anim>
                                    <p:anim calcmode="lin" valueType="num">
                                      <p:cBhvr>
                                        <p:cTn id="11" dur="250" fill="hold"/>
                                        <p:tgtEl>
                                          <p:spTgt spid="24"/>
                                        </p:tgtEl>
                                        <p:attrNameLst>
                                          <p:attrName>ppt_y</p:attrName>
                                        </p:attrNameLst>
                                      </p:cBhvr>
                                      <p:tavLst>
                                        <p:tav tm="0">
                                          <p:val>
                                            <p:strVal val="#ppt_y-#ppt_h/2"/>
                                          </p:val>
                                        </p:tav>
                                        <p:tav tm="100000">
                                          <p:val>
                                            <p:strVal val="#ppt_y"/>
                                          </p:val>
                                        </p:tav>
                                      </p:tavLst>
                                    </p:anim>
                                    <p:anim calcmode="lin" valueType="num">
                                      <p:cBhvr>
                                        <p:cTn id="12" dur="250" fill="hold"/>
                                        <p:tgtEl>
                                          <p:spTgt spid="24"/>
                                        </p:tgtEl>
                                        <p:attrNameLst>
                                          <p:attrName>ppt_w</p:attrName>
                                        </p:attrNameLst>
                                      </p:cBhvr>
                                      <p:tavLst>
                                        <p:tav tm="0">
                                          <p:val>
                                            <p:strVal val="#ppt_w"/>
                                          </p:val>
                                        </p:tav>
                                        <p:tav tm="100000">
                                          <p:val>
                                            <p:strVal val="#ppt_w"/>
                                          </p:val>
                                        </p:tav>
                                      </p:tavLst>
                                    </p:anim>
                                    <p:anim calcmode="lin" valueType="num">
                                      <p:cBhvr>
                                        <p:cTn id="13" dur="250" fill="hold"/>
                                        <p:tgtEl>
                                          <p:spTgt spid="24"/>
                                        </p:tgtEl>
                                        <p:attrNameLst>
                                          <p:attrName>ppt_h</p:attrName>
                                        </p:attrNameLst>
                                      </p:cBhvr>
                                      <p:tavLst>
                                        <p:tav tm="0">
                                          <p:val>
                                            <p:fltVal val="0"/>
                                          </p:val>
                                        </p:tav>
                                        <p:tav tm="100000">
                                          <p:val>
                                            <p:strVal val="#ppt_h"/>
                                          </p:val>
                                        </p:tav>
                                      </p:tavLst>
                                    </p:anim>
                                  </p:childTnLst>
                                </p:cTn>
                              </p:par>
                            </p:childTnLst>
                          </p:cTn>
                        </p:par>
                        <p:par>
                          <p:cTn id="14" fill="hold">
                            <p:stCondLst>
                              <p:cond delay="550"/>
                            </p:stCondLst>
                            <p:childTnLst>
                              <p:par>
                                <p:cTn id="15" presetID="22" presetClass="entr" presetSubtype="8" fill="hold" grpId="0" nodeType="afterEffect">
                                  <p:stCondLst>
                                    <p:cond delay="0"/>
                                  </p:stCondLst>
                                  <p:childTnLst>
                                    <p:set>
                                      <p:cBhvr>
                                        <p:cTn id="16" dur="1" fill="hold">
                                          <p:stCondLst>
                                            <p:cond delay="0"/>
                                          </p:stCondLst>
                                        </p:cTn>
                                        <p:tgtEl>
                                          <p:spTgt spid="12291"/>
                                        </p:tgtEl>
                                        <p:attrNameLst>
                                          <p:attrName>style.visibility</p:attrName>
                                        </p:attrNameLst>
                                      </p:cBhvr>
                                      <p:to>
                                        <p:strVal val="visible"/>
                                      </p:to>
                                    </p:set>
                                    <p:animEffect transition="in" filter="wipe(left)">
                                      <p:cBhvr>
                                        <p:cTn id="17" dur="500"/>
                                        <p:tgtEl>
                                          <p:spTgt spid="12291"/>
                                        </p:tgtEl>
                                      </p:cBhvr>
                                    </p:animEffect>
                                  </p:childTnLst>
                                </p:cTn>
                              </p:par>
                            </p:childTnLst>
                          </p:cTn>
                        </p:par>
                        <p:par>
                          <p:cTn id="18" fill="hold">
                            <p:stCondLst>
                              <p:cond delay="1050"/>
                            </p:stCondLst>
                            <p:childTnLst>
                              <p:par>
                                <p:cTn id="19" presetID="2" presetClass="entr" presetSubtype="4" decel="100000" fill="hold" grpId="0" nodeType="afterEffect">
                                  <p:stCondLst>
                                    <p:cond delay="0"/>
                                  </p:stCondLst>
                                  <p:childTnLst>
                                    <p:set>
                                      <p:cBhvr>
                                        <p:cTn id="20" dur="1" fill="hold">
                                          <p:stCondLst>
                                            <p:cond delay="0"/>
                                          </p:stCondLst>
                                        </p:cTn>
                                        <p:tgtEl>
                                          <p:spTgt spid="4100"/>
                                        </p:tgtEl>
                                        <p:attrNameLst>
                                          <p:attrName>style.visibility</p:attrName>
                                        </p:attrNameLst>
                                      </p:cBhvr>
                                      <p:to>
                                        <p:strVal val="visible"/>
                                      </p:to>
                                    </p:set>
                                    <p:anim calcmode="lin" valueType="num">
                                      <p:cBhvr additive="base">
                                        <p:cTn id="21" dur="500" fill="hold"/>
                                        <p:tgtEl>
                                          <p:spTgt spid="4100"/>
                                        </p:tgtEl>
                                        <p:attrNameLst>
                                          <p:attrName>ppt_x</p:attrName>
                                        </p:attrNameLst>
                                      </p:cBhvr>
                                      <p:tavLst>
                                        <p:tav tm="0">
                                          <p:val>
                                            <p:strVal val="#ppt_x"/>
                                          </p:val>
                                        </p:tav>
                                        <p:tav tm="100000">
                                          <p:val>
                                            <p:strVal val="#ppt_x"/>
                                          </p:val>
                                        </p:tav>
                                      </p:tavLst>
                                    </p:anim>
                                    <p:anim calcmode="lin" valueType="num">
                                      <p:cBhvr additive="base">
                                        <p:cTn id="22" dur="500" fill="hold"/>
                                        <p:tgtEl>
                                          <p:spTgt spid="4100"/>
                                        </p:tgtEl>
                                        <p:attrNameLst>
                                          <p:attrName>ppt_y</p:attrName>
                                        </p:attrNameLst>
                                      </p:cBhvr>
                                      <p:tavLst>
                                        <p:tav tm="0">
                                          <p:val>
                                            <p:strVal val="1+#ppt_h/2"/>
                                          </p:val>
                                        </p:tav>
                                        <p:tav tm="100000">
                                          <p:val>
                                            <p:strVal val="#ppt_y"/>
                                          </p:val>
                                        </p:tav>
                                      </p:tavLst>
                                    </p:anim>
                                  </p:childTnLst>
                                </p:cTn>
                              </p:par>
                            </p:childTnLst>
                          </p:cTn>
                        </p:par>
                        <p:par>
                          <p:cTn id="23" fill="hold">
                            <p:stCondLst>
                              <p:cond delay="1550"/>
                            </p:stCondLst>
                            <p:childTnLst>
                              <p:par>
                                <p:cTn id="24" presetID="2" presetClass="entr" presetSubtype="4" decel="100000" fill="hold" grpId="0" nodeType="afterEffect">
                                  <p:stCondLst>
                                    <p:cond delay="0"/>
                                  </p:stCondLst>
                                  <p:childTnLst>
                                    <p:set>
                                      <p:cBhvr>
                                        <p:cTn id="25" dur="1" fill="hold">
                                          <p:stCondLst>
                                            <p:cond delay="0"/>
                                          </p:stCondLst>
                                        </p:cTn>
                                        <p:tgtEl>
                                          <p:spTgt spid="12301"/>
                                        </p:tgtEl>
                                        <p:attrNameLst>
                                          <p:attrName>style.visibility</p:attrName>
                                        </p:attrNameLst>
                                      </p:cBhvr>
                                      <p:to>
                                        <p:strVal val="visible"/>
                                      </p:to>
                                    </p:set>
                                    <p:anim calcmode="lin" valueType="num">
                                      <p:cBhvr additive="base">
                                        <p:cTn id="26" dur="500" fill="hold"/>
                                        <p:tgtEl>
                                          <p:spTgt spid="12301"/>
                                        </p:tgtEl>
                                        <p:attrNameLst>
                                          <p:attrName>ppt_x</p:attrName>
                                        </p:attrNameLst>
                                      </p:cBhvr>
                                      <p:tavLst>
                                        <p:tav tm="0">
                                          <p:val>
                                            <p:strVal val="#ppt_x"/>
                                          </p:val>
                                        </p:tav>
                                        <p:tav tm="100000">
                                          <p:val>
                                            <p:strVal val="#ppt_x"/>
                                          </p:val>
                                        </p:tav>
                                      </p:tavLst>
                                    </p:anim>
                                    <p:anim calcmode="lin" valueType="num">
                                      <p:cBhvr additive="base">
                                        <p:cTn id="27" dur="500" fill="hold"/>
                                        <p:tgtEl>
                                          <p:spTgt spid="123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28" repeatCount="indefinite" fill="hold" display="0">
                  <p:stCondLst>
                    <p:cond delay="indefinite"/>
                  </p:stCondLst>
                  <p:endCondLst>
                    <p:cond evt="onStopAudio" delay="0">
                      <p:tgtEl>
                        <p:sldTgt/>
                      </p:tgtEl>
                    </p:cond>
                  </p:endCondLst>
                </p:cTn>
                <p:tgtEl>
                  <p:spTgt spid="42"/>
                </p:tgtEl>
              </p:cMediaNode>
            </p:audio>
          </p:childTnLst>
        </p:cTn>
      </p:par>
    </p:tnLst>
    <p:bldLst>
      <p:bldP spid="24" grpId="0"/>
      <p:bldP spid="12291" grpId="0"/>
      <p:bldP spid="4100" grpId="0"/>
      <p:bldP spid="1230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grpSp>
        <p:nvGrpSpPr>
          <p:cNvPr id="35" name="组合 34"/>
          <p:cNvGrpSpPr/>
          <p:nvPr/>
        </p:nvGrpSpPr>
        <p:grpSpPr bwMode="auto">
          <a:xfrm>
            <a:off x="793750" y="2806700"/>
            <a:ext cx="1392238" cy="1392238"/>
            <a:chOff x="793221" y="2806467"/>
            <a:chExt cx="1392667" cy="1392667"/>
          </a:xfrm>
        </p:grpSpPr>
        <p:sp>
          <p:nvSpPr>
            <p:cNvPr id="3" name="椭圆 2"/>
            <p:cNvSpPr/>
            <p:nvPr/>
          </p:nvSpPr>
          <p:spPr>
            <a:xfrm>
              <a:off x="793221"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sysClr val="windowText" lastClr="000000"/>
                </a:solidFill>
              </a:endParaRPr>
            </a:p>
          </p:txBody>
        </p:sp>
        <p:sp>
          <p:nvSpPr>
            <p:cNvPr id="6158" name="Freeform 11"/>
            <p:cNvSpPr/>
            <p:nvPr/>
          </p:nvSpPr>
          <p:spPr bwMode="auto">
            <a:xfrm>
              <a:off x="917400" y="3225086"/>
              <a:ext cx="1144307" cy="630491"/>
            </a:xfrm>
            <a:custGeom>
              <a:avLst/>
              <a:gdLst>
                <a:gd name="T0" fmla="*/ 19649242 w 683"/>
                <a:gd name="T1" fmla="*/ 331790855 h 376"/>
                <a:gd name="T2" fmla="*/ 937541029 w 683"/>
                <a:gd name="T3" fmla="*/ 2812057 h 376"/>
                <a:gd name="T4" fmla="*/ 957190264 w 683"/>
                <a:gd name="T5" fmla="*/ 2812057 h 376"/>
                <a:gd name="T6" fmla="*/ 1894731293 w 683"/>
                <a:gd name="T7" fmla="*/ 331790855 h 376"/>
                <a:gd name="T8" fmla="*/ 1917186844 w 683"/>
                <a:gd name="T9" fmla="*/ 362720118 h 376"/>
                <a:gd name="T10" fmla="*/ 1894731293 w 683"/>
                <a:gd name="T11" fmla="*/ 390837324 h 376"/>
                <a:gd name="T12" fmla="*/ 1574732154 w 683"/>
                <a:gd name="T13" fmla="*/ 483626894 h 376"/>
                <a:gd name="T14" fmla="*/ 948769642 w 683"/>
                <a:gd name="T15" fmla="*/ 334602911 h 376"/>
                <a:gd name="T16" fmla="*/ 920698109 w 683"/>
                <a:gd name="T17" fmla="*/ 365532174 h 376"/>
                <a:gd name="T18" fmla="*/ 948769642 w 683"/>
                <a:gd name="T19" fmla="*/ 393649380 h 376"/>
                <a:gd name="T20" fmla="*/ 1529819377 w 683"/>
                <a:gd name="T21" fmla="*/ 520180268 h 376"/>
                <a:gd name="T22" fmla="*/ 1529819377 w 683"/>
                <a:gd name="T23" fmla="*/ 717005745 h 376"/>
                <a:gd name="T24" fmla="*/ 1529819377 w 683"/>
                <a:gd name="T25" fmla="*/ 719817801 h 376"/>
                <a:gd name="T26" fmla="*/ 945961651 w 683"/>
                <a:gd name="T27" fmla="*/ 857595131 h 376"/>
                <a:gd name="T28" fmla="*/ 364911602 w 683"/>
                <a:gd name="T29" fmla="*/ 719817801 h 376"/>
                <a:gd name="T30" fmla="*/ 364911602 w 683"/>
                <a:gd name="T31" fmla="*/ 717005745 h 376"/>
                <a:gd name="T32" fmla="*/ 364911602 w 683"/>
                <a:gd name="T33" fmla="*/ 489251006 h 376"/>
                <a:gd name="T34" fmla="*/ 199297045 w 683"/>
                <a:gd name="T35" fmla="*/ 441451084 h 376"/>
                <a:gd name="T36" fmla="*/ 199297045 w 683"/>
                <a:gd name="T37" fmla="*/ 700135085 h 376"/>
                <a:gd name="T38" fmla="*/ 258244804 w 683"/>
                <a:gd name="T39" fmla="*/ 778864270 h 376"/>
                <a:gd name="T40" fmla="*/ 210525658 w 683"/>
                <a:gd name="T41" fmla="*/ 851971019 h 376"/>
                <a:gd name="T42" fmla="*/ 230174946 w 683"/>
                <a:gd name="T43" fmla="*/ 950383128 h 376"/>
                <a:gd name="T44" fmla="*/ 78596967 w 683"/>
                <a:gd name="T45" fmla="*/ 1015053709 h 376"/>
                <a:gd name="T46" fmla="*/ 109473140 w 683"/>
                <a:gd name="T47" fmla="*/ 846346907 h 376"/>
                <a:gd name="T48" fmla="*/ 72982661 w 683"/>
                <a:gd name="T49" fmla="*/ 778864270 h 376"/>
                <a:gd name="T50" fmla="*/ 129122402 w 683"/>
                <a:gd name="T51" fmla="*/ 700135085 h 376"/>
                <a:gd name="T52" fmla="*/ 129122402 w 683"/>
                <a:gd name="T53" fmla="*/ 421768264 h 376"/>
                <a:gd name="T54" fmla="*/ 22455557 w 683"/>
                <a:gd name="T55" fmla="*/ 390837324 h 376"/>
                <a:gd name="T56" fmla="*/ 0 w 683"/>
                <a:gd name="T57" fmla="*/ 362720118 h 376"/>
                <a:gd name="T58" fmla="*/ 19649242 w 683"/>
                <a:gd name="T59" fmla="*/ 331790855 h 37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683"/>
                <a:gd name="T91" fmla="*/ 0 h 376"/>
                <a:gd name="T92" fmla="*/ 683 w 683"/>
                <a:gd name="T93" fmla="*/ 376 h 37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683" h="376">
                  <a:moveTo>
                    <a:pt x="7" y="118"/>
                  </a:moveTo>
                  <a:cubicBezTo>
                    <a:pt x="334" y="1"/>
                    <a:pt x="334" y="1"/>
                    <a:pt x="334" y="1"/>
                  </a:cubicBezTo>
                  <a:cubicBezTo>
                    <a:pt x="336" y="0"/>
                    <a:pt x="339" y="0"/>
                    <a:pt x="341" y="1"/>
                  </a:cubicBezTo>
                  <a:cubicBezTo>
                    <a:pt x="675" y="118"/>
                    <a:pt x="675" y="118"/>
                    <a:pt x="675" y="118"/>
                  </a:cubicBezTo>
                  <a:cubicBezTo>
                    <a:pt x="680" y="120"/>
                    <a:pt x="683" y="124"/>
                    <a:pt x="683" y="129"/>
                  </a:cubicBezTo>
                  <a:cubicBezTo>
                    <a:pt x="682" y="134"/>
                    <a:pt x="679" y="138"/>
                    <a:pt x="675" y="139"/>
                  </a:cubicBezTo>
                  <a:cubicBezTo>
                    <a:pt x="561" y="172"/>
                    <a:pt x="561" y="172"/>
                    <a:pt x="561" y="172"/>
                  </a:cubicBezTo>
                  <a:cubicBezTo>
                    <a:pt x="537" y="136"/>
                    <a:pt x="430" y="119"/>
                    <a:pt x="338" y="119"/>
                  </a:cubicBezTo>
                  <a:cubicBezTo>
                    <a:pt x="333" y="119"/>
                    <a:pt x="328" y="124"/>
                    <a:pt x="328" y="130"/>
                  </a:cubicBezTo>
                  <a:cubicBezTo>
                    <a:pt x="328" y="136"/>
                    <a:pt x="333" y="140"/>
                    <a:pt x="338" y="140"/>
                  </a:cubicBezTo>
                  <a:cubicBezTo>
                    <a:pt x="452" y="140"/>
                    <a:pt x="534" y="164"/>
                    <a:pt x="545" y="185"/>
                  </a:cubicBezTo>
                  <a:cubicBezTo>
                    <a:pt x="545" y="255"/>
                    <a:pt x="545" y="255"/>
                    <a:pt x="545" y="255"/>
                  </a:cubicBezTo>
                  <a:cubicBezTo>
                    <a:pt x="545" y="255"/>
                    <a:pt x="545" y="255"/>
                    <a:pt x="545" y="256"/>
                  </a:cubicBezTo>
                  <a:cubicBezTo>
                    <a:pt x="545" y="283"/>
                    <a:pt x="452" y="305"/>
                    <a:pt x="337" y="305"/>
                  </a:cubicBezTo>
                  <a:cubicBezTo>
                    <a:pt x="223" y="305"/>
                    <a:pt x="130" y="283"/>
                    <a:pt x="130" y="256"/>
                  </a:cubicBezTo>
                  <a:cubicBezTo>
                    <a:pt x="130" y="255"/>
                    <a:pt x="130" y="255"/>
                    <a:pt x="130" y="255"/>
                  </a:cubicBezTo>
                  <a:cubicBezTo>
                    <a:pt x="130" y="174"/>
                    <a:pt x="130" y="174"/>
                    <a:pt x="130" y="174"/>
                  </a:cubicBezTo>
                  <a:cubicBezTo>
                    <a:pt x="71" y="157"/>
                    <a:pt x="71" y="157"/>
                    <a:pt x="71" y="157"/>
                  </a:cubicBezTo>
                  <a:cubicBezTo>
                    <a:pt x="71" y="249"/>
                    <a:pt x="71" y="249"/>
                    <a:pt x="71" y="249"/>
                  </a:cubicBezTo>
                  <a:cubicBezTo>
                    <a:pt x="83" y="253"/>
                    <a:pt x="92" y="264"/>
                    <a:pt x="92" y="277"/>
                  </a:cubicBezTo>
                  <a:cubicBezTo>
                    <a:pt x="92" y="288"/>
                    <a:pt x="85" y="298"/>
                    <a:pt x="75" y="303"/>
                  </a:cubicBezTo>
                  <a:cubicBezTo>
                    <a:pt x="82" y="338"/>
                    <a:pt x="82" y="338"/>
                    <a:pt x="82" y="338"/>
                  </a:cubicBezTo>
                  <a:cubicBezTo>
                    <a:pt x="86" y="354"/>
                    <a:pt x="26" y="376"/>
                    <a:pt x="28" y="361"/>
                  </a:cubicBezTo>
                  <a:cubicBezTo>
                    <a:pt x="39" y="301"/>
                    <a:pt x="39" y="301"/>
                    <a:pt x="39" y="301"/>
                  </a:cubicBezTo>
                  <a:cubicBezTo>
                    <a:pt x="31" y="296"/>
                    <a:pt x="26" y="287"/>
                    <a:pt x="26" y="277"/>
                  </a:cubicBezTo>
                  <a:cubicBezTo>
                    <a:pt x="26" y="264"/>
                    <a:pt x="34" y="253"/>
                    <a:pt x="46" y="249"/>
                  </a:cubicBezTo>
                  <a:cubicBezTo>
                    <a:pt x="46" y="150"/>
                    <a:pt x="46" y="150"/>
                    <a:pt x="46" y="150"/>
                  </a:cubicBezTo>
                  <a:cubicBezTo>
                    <a:pt x="8" y="139"/>
                    <a:pt x="8" y="139"/>
                    <a:pt x="8" y="139"/>
                  </a:cubicBezTo>
                  <a:cubicBezTo>
                    <a:pt x="3" y="138"/>
                    <a:pt x="0" y="134"/>
                    <a:pt x="0" y="129"/>
                  </a:cubicBezTo>
                  <a:cubicBezTo>
                    <a:pt x="0" y="124"/>
                    <a:pt x="3" y="120"/>
                    <a:pt x="7" y="118"/>
                  </a:cubicBezTo>
                  <a:close/>
                </a:path>
              </a:pathLst>
            </a:custGeom>
            <a:solidFill>
              <a:schemeClr val="bg1"/>
            </a:solidFill>
            <a:ln w="9525">
              <a:noFill/>
              <a:round/>
            </a:ln>
          </p:spPr>
          <p:txBody>
            <a:bodyPr/>
            <a:lstStyle/>
            <a:p>
              <a:endParaRPr lang="zh-CN" altLang="en-US"/>
            </a:p>
          </p:txBody>
        </p:sp>
      </p:grpSp>
      <p:grpSp>
        <p:nvGrpSpPr>
          <p:cNvPr id="38" name="组合 37"/>
          <p:cNvGrpSpPr/>
          <p:nvPr/>
        </p:nvGrpSpPr>
        <p:grpSpPr bwMode="auto">
          <a:xfrm>
            <a:off x="5246688" y="2797175"/>
            <a:ext cx="1392237" cy="1392238"/>
            <a:chOff x="7575429" y="2806467"/>
            <a:chExt cx="1392667" cy="1392667"/>
          </a:xfrm>
        </p:grpSpPr>
        <p:sp>
          <p:nvSpPr>
            <p:cNvPr id="12" name="椭圆 11"/>
            <p:cNvSpPr/>
            <p:nvPr/>
          </p:nvSpPr>
          <p:spPr>
            <a:xfrm>
              <a:off x="7575429"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sysClr val="windowText" lastClr="000000"/>
                </a:solidFill>
              </a:endParaRPr>
            </a:p>
          </p:txBody>
        </p:sp>
        <p:grpSp>
          <p:nvGrpSpPr>
            <p:cNvPr id="13" name="组合 12"/>
            <p:cNvGrpSpPr/>
            <p:nvPr/>
          </p:nvGrpSpPr>
          <p:grpSpPr>
            <a:xfrm>
              <a:off x="7809898" y="3166582"/>
              <a:ext cx="923728" cy="628214"/>
              <a:chOff x="3897313" y="2016126"/>
              <a:chExt cx="749300" cy="509588"/>
            </a:xfrm>
            <a:solidFill>
              <a:schemeClr val="bg1"/>
            </a:solidFill>
          </p:grpSpPr>
          <p:sp>
            <p:nvSpPr>
              <p:cNvPr id="14" name="Freeform 8"/>
              <p:cNvSpPr>
                <a:spLocks noEditPoints="1"/>
              </p:cNvSpPr>
              <p:nvPr/>
            </p:nvSpPr>
            <p:spPr bwMode="auto">
              <a:xfrm>
                <a:off x="3897313" y="2016126"/>
                <a:ext cx="749300" cy="509588"/>
              </a:xfrm>
              <a:custGeom>
                <a:avLst/>
                <a:gdLst>
                  <a:gd name="T0" fmla="*/ 627 w 631"/>
                  <a:gd name="T1" fmla="*/ 44 h 429"/>
                  <a:gd name="T2" fmla="*/ 469 w 631"/>
                  <a:gd name="T3" fmla="*/ 0 h 429"/>
                  <a:gd name="T4" fmla="*/ 315 w 631"/>
                  <a:gd name="T5" fmla="*/ 41 h 429"/>
                  <a:gd name="T6" fmla="*/ 168 w 631"/>
                  <a:gd name="T7" fmla="*/ 0 h 429"/>
                  <a:gd name="T8" fmla="*/ 3 w 631"/>
                  <a:gd name="T9" fmla="*/ 44 h 429"/>
                  <a:gd name="T10" fmla="*/ 0 w 631"/>
                  <a:gd name="T11" fmla="*/ 52 h 429"/>
                  <a:gd name="T12" fmla="*/ 0 w 631"/>
                  <a:gd name="T13" fmla="*/ 412 h 429"/>
                  <a:gd name="T14" fmla="*/ 23 w 631"/>
                  <a:gd name="T15" fmla="*/ 429 h 429"/>
                  <a:gd name="T16" fmla="*/ 313 w 631"/>
                  <a:gd name="T17" fmla="*/ 429 h 429"/>
                  <a:gd name="T18" fmla="*/ 608 w 631"/>
                  <a:gd name="T19" fmla="*/ 429 h 429"/>
                  <a:gd name="T20" fmla="*/ 631 w 631"/>
                  <a:gd name="T21" fmla="*/ 413 h 429"/>
                  <a:gd name="T22" fmla="*/ 631 w 631"/>
                  <a:gd name="T23" fmla="*/ 52 h 429"/>
                  <a:gd name="T24" fmla="*/ 627 w 631"/>
                  <a:gd name="T25" fmla="*/ 44 h 429"/>
                  <a:gd name="T26" fmla="*/ 304 w 631"/>
                  <a:gd name="T27" fmla="*/ 60 h 429"/>
                  <a:gd name="T28" fmla="*/ 304 w 631"/>
                  <a:gd name="T29" fmla="*/ 393 h 429"/>
                  <a:gd name="T30" fmla="*/ 167 w 631"/>
                  <a:gd name="T31" fmla="*/ 355 h 429"/>
                  <a:gd name="T32" fmla="*/ 40 w 631"/>
                  <a:gd name="T33" fmla="*/ 380 h 429"/>
                  <a:gd name="T34" fmla="*/ 40 w 631"/>
                  <a:gd name="T35" fmla="*/ 46 h 429"/>
                  <a:gd name="T36" fmla="*/ 169 w 631"/>
                  <a:gd name="T37" fmla="*/ 21 h 429"/>
                  <a:gd name="T38" fmla="*/ 304 w 631"/>
                  <a:gd name="T39" fmla="*/ 60 h 429"/>
                  <a:gd name="T40" fmla="*/ 590 w 631"/>
                  <a:gd name="T41" fmla="*/ 45 h 429"/>
                  <a:gd name="T42" fmla="*/ 590 w 631"/>
                  <a:gd name="T43" fmla="*/ 381 h 429"/>
                  <a:gd name="T44" fmla="*/ 462 w 631"/>
                  <a:gd name="T45" fmla="*/ 359 h 429"/>
                  <a:gd name="T46" fmla="*/ 323 w 631"/>
                  <a:gd name="T47" fmla="*/ 394 h 429"/>
                  <a:gd name="T48" fmla="*/ 323 w 631"/>
                  <a:gd name="T49" fmla="*/ 61 h 429"/>
                  <a:gd name="T50" fmla="*/ 469 w 631"/>
                  <a:gd name="T51" fmla="*/ 21 h 429"/>
                  <a:gd name="T52" fmla="*/ 590 w 631"/>
                  <a:gd name="T53" fmla="*/ 45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31" h="429">
                    <a:moveTo>
                      <a:pt x="627" y="44"/>
                    </a:moveTo>
                    <a:cubicBezTo>
                      <a:pt x="593" y="16"/>
                      <a:pt x="534" y="0"/>
                      <a:pt x="469" y="0"/>
                    </a:cubicBezTo>
                    <a:cubicBezTo>
                      <a:pt x="407" y="0"/>
                      <a:pt x="350" y="15"/>
                      <a:pt x="315" y="41"/>
                    </a:cubicBezTo>
                    <a:cubicBezTo>
                      <a:pt x="288" y="15"/>
                      <a:pt x="234" y="0"/>
                      <a:pt x="168" y="0"/>
                    </a:cubicBezTo>
                    <a:cubicBezTo>
                      <a:pt x="100" y="0"/>
                      <a:pt x="37" y="17"/>
                      <a:pt x="3" y="44"/>
                    </a:cubicBezTo>
                    <a:cubicBezTo>
                      <a:pt x="1" y="46"/>
                      <a:pt x="0" y="49"/>
                      <a:pt x="0" y="52"/>
                    </a:cubicBezTo>
                    <a:cubicBezTo>
                      <a:pt x="0" y="412"/>
                      <a:pt x="0" y="412"/>
                      <a:pt x="0" y="412"/>
                    </a:cubicBezTo>
                    <a:cubicBezTo>
                      <a:pt x="0" y="419"/>
                      <a:pt x="9" y="429"/>
                      <a:pt x="23" y="429"/>
                    </a:cubicBezTo>
                    <a:cubicBezTo>
                      <a:pt x="313" y="429"/>
                      <a:pt x="313" y="429"/>
                      <a:pt x="313" y="429"/>
                    </a:cubicBezTo>
                    <a:cubicBezTo>
                      <a:pt x="314" y="429"/>
                      <a:pt x="608" y="429"/>
                      <a:pt x="608" y="429"/>
                    </a:cubicBezTo>
                    <a:cubicBezTo>
                      <a:pt x="618" y="429"/>
                      <a:pt x="631" y="424"/>
                      <a:pt x="631" y="413"/>
                    </a:cubicBezTo>
                    <a:cubicBezTo>
                      <a:pt x="631" y="52"/>
                      <a:pt x="631" y="52"/>
                      <a:pt x="631" y="52"/>
                    </a:cubicBezTo>
                    <a:cubicBezTo>
                      <a:pt x="631" y="49"/>
                      <a:pt x="630" y="46"/>
                      <a:pt x="627" y="44"/>
                    </a:cubicBezTo>
                    <a:close/>
                    <a:moveTo>
                      <a:pt x="304" y="60"/>
                    </a:moveTo>
                    <a:cubicBezTo>
                      <a:pt x="304" y="66"/>
                      <a:pt x="304" y="393"/>
                      <a:pt x="304" y="393"/>
                    </a:cubicBezTo>
                    <a:cubicBezTo>
                      <a:pt x="275" y="369"/>
                      <a:pt x="227" y="355"/>
                      <a:pt x="167" y="355"/>
                    </a:cubicBezTo>
                    <a:cubicBezTo>
                      <a:pt x="120" y="355"/>
                      <a:pt x="75" y="364"/>
                      <a:pt x="40" y="380"/>
                    </a:cubicBezTo>
                    <a:cubicBezTo>
                      <a:pt x="40" y="46"/>
                      <a:pt x="40" y="46"/>
                      <a:pt x="40" y="46"/>
                    </a:cubicBezTo>
                    <a:cubicBezTo>
                      <a:pt x="40" y="46"/>
                      <a:pt x="85" y="21"/>
                      <a:pt x="169" y="21"/>
                    </a:cubicBezTo>
                    <a:cubicBezTo>
                      <a:pt x="266" y="21"/>
                      <a:pt x="304" y="58"/>
                      <a:pt x="304" y="60"/>
                    </a:cubicBezTo>
                    <a:close/>
                    <a:moveTo>
                      <a:pt x="590" y="45"/>
                    </a:moveTo>
                    <a:cubicBezTo>
                      <a:pt x="590" y="381"/>
                      <a:pt x="590" y="381"/>
                      <a:pt x="590" y="381"/>
                    </a:cubicBezTo>
                    <a:cubicBezTo>
                      <a:pt x="554" y="366"/>
                      <a:pt x="505" y="359"/>
                      <a:pt x="462" y="359"/>
                    </a:cubicBezTo>
                    <a:cubicBezTo>
                      <a:pt x="401" y="359"/>
                      <a:pt x="352" y="371"/>
                      <a:pt x="323" y="394"/>
                    </a:cubicBezTo>
                    <a:cubicBezTo>
                      <a:pt x="323" y="61"/>
                      <a:pt x="323" y="61"/>
                      <a:pt x="323" y="61"/>
                    </a:cubicBezTo>
                    <a:cubicBezTo>
                      <a:pt x="323" y="61"/>
                      <a:pt x="368" y="21"/>
                      <a:pt x="469" y="21"/>
                    </a:cubicBezTo>
                    <a:cubicBezTo>
                      <a:pt x="547" y="21"/>
                      <a:pt x="590" y="45"/>
                      <a:pt x="590" y="45"/>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15" name="Freeform 24"/>
              <p:cNvSpPr/>
              <p:nvPr/>
            </p:nvSpPr>
            <p:spPr bwMode="auto">
              <a:xfrm>
                <a:off x="3992563" y="2085976"/>
                <a:ext cx="228600" cy="52388"/>
              </a:xfrm>
              <a:custGeom>
                <a:avLst/>
                <a:gdLst>
                  <a:gd name="T0" fmla="*/ 184 w 192"/>
                  <a:gd name="T1" fmla="*/ 44 h 44"/>
                  <a:gd name="T2" fmla="*/ 180 w 192"/>
                  <a:gd name="T3" fmla="*/ 43 h 44"/>
                  <a:gd name="T4" fmla="*/ 10 w 192"/>
                  <a:gd name="T5" fmla="*/ 32 h 44"/>
                  <a:gd name="T6" fmla="*/ 1 w 192"/>
                  <a:gd name="T7" fmla="*/ 27 h 44"/>
                  <a:gd name="T8" fmla="*/ 6 w 192"/>
                  <a:gd name="T9" fmla="*/ 19 h 44"/>
                  <a:gd name="T10" fmla="*/ 188 w 192"/>
                  <a:gd name="T11" fmla="*/ 31 h 44"/>
                  <a:gd name="T12" fmla="*/ 190 w 192"/>
                  <a:gd name="T13" fmla="*/ 41 h 44"/>
                  <a:gd name="T14" fmla="*/ 184 w 192"/>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4">
                    <a:moveTo>
                      <a:pt x="184" y="44"/>
                    </a:moveTo>
                    <a:cubicBezTo>
                      <a:pt x="183" y="44"/>
                      <a:pt x="181" y="44"/>
                      <a:pt x="180" y="43"/>
                    </a:cubicBezTo>
                    <a:cubicBezTo>
                      <a:pt x="150" y="23"/>
                      <a:pt x="83" y="12"/>
                      <a:pt x="10" y="32"/>
                    </a:cubicBezTo>
                    <a:cubicBezTo>
                      <a:pt x="6" y="33"/>
                      <a:pt x="2" y="31"/>
                      <a:pt x="1" y="27"/>
                    </a:cubicBezTo>
                    <a:cubicBezTo>
                      <a:pt x="0" y="23"/>
                      <a:pt x="2" y="20"/>
                      <a:pt x="6" y="19"/>
                    </a:cubicBezTo>
                    <a:cubicBezTo>
                      <a:pt x="73" y="0"/>
                      <a:pt x="148" y="5"/>
                      <a:pt x="188" y="31"/>
                    </a:cubicBezTo>
                    <a:cubicBezTo>
                      <a:pt x="191" y="33"/>
                      <a:pt x="192" y="38"/>
                      <a:pt x="190" y="41"/>
                    </a:cubicBezTo>
                    <a:cubicBezTo>
                      <a:pt x="189" y="43"/>
                      <a:pt x="186" y="44"/>
                      <a:pt x="184" y="44"/>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16" name="Freeform 25"/>
              <p:cNvSpPr/>
              <p:nvPr/>
            </p:nvSpPr>
            <p:spPr bwMode="auto">
              <a:xfrm>
                <a:off x="3992563" y="2151063"/>
                <a:ext cx="228600" cy="50800"/>
              </a:xfrm>
              <a:custGeom>
                <a:avLst/>
                <a:gdLst>
                  <a:gd name="T0" fmla="*/ 184 w 192"/>
                  <a:gd name="T1" fmla="*/ 43 h 43"/>
                  <a:gd name="T2" fmla="*/ 180 w 192"/>
                  <a:gd name="T3" fmla="*/ 42 h 43"/>
                  <a:gd name="T4" fmla="*/ 10 w 192"/>
                  <a:gd name="T5" fmla="*/ 32 h 43"/>
                  <a:gd name="T6" fmla="*/ 1 w 192"/>
                  <a:gd name="T7" fmla="*/ 27 h 43"/>
                  <a:gd name="T8" fmla="*/ 6 w 192"/>
                  <a:gd name="T9" fmla="*/ 19 h 43"/>
                  <a:gd name="T10" fmla="*/ 188 w 192"/>
                  <a:gd name="T11" fmla="*/ 30 h 43"/>
                  <a:gd name="T12" fmla="*/ 190 w 192"/>
                  <a:gd name="T13" fmla="*/ 40 h 43"/>
                  <a:gd name="T14" fmla="*/ 184 w 192"/>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2" h="43">
                    <a:moveTo>
                      <a:pt x="184" y="43"/>
                    </a:moveTo>
                    <a:cubicBezTo>
                      <a:pt x="183" y="43"/>
                      <a:pt x="181" y="43"/>
                      <a:pt x="180" y="42"/>
                    </a:cubicBezTo>
                    <a:cubicBezTo>
                      <a:pt x="150" y="23"/>
                      <a:pt x="84" y="11"/>
                      <a:pt x="10" y="32"/>
                    </a:cubicBezTo>
                    <a:cubicBezTo>
                      <a:pt x="6" y="33"/>
                      <a:pt x="2" y="31"/>
                      <a:pt x="1" y="27"/>
                    </a:cubicBezTo>
                    <a:cubicBezTo>
                      <a:pt x="0" y="23"/>
                      <a:pt x="2" y="20"/>
                      <a:pt x="6" y="19"/>
                    </a:cubicBezTo>
                    <a:cubicBezTo>
                      <a:pt x="73" y="0"/>
                      <a:pt x="148" y="4"/>
                      <a:pt x="188" y="30"/>
                    </a:cubicBezTo>
                    <a:cubicBezTo>
                      <a:pt x="191" y="32"/>
                      <a:pt x="192" y="37"/>
                      <a:pt x="190" y="40"/>
                    </a:cubicBezTo>
                    <a:cubicBezTo>
                      <a:pt x="188" y="42"/>
                      <a:pt x="186" y="43"/>
                      <a:pt x="184" y="43"/>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17" name="Freeform 26"/>
              <p:cNvSpPr/>
              <p:nvPr/>
            </p:nvSpPr>
            <p:spPr bwMode="auto">
              <a:xfrm>
                <a:off x="3992563" y="2214563"/>
                <a:ext cx="230187" cy="50800"/>
              </a:xfrm>
              <a:custGeom>
                <a:avLst/>
                <a:gdLst>
                  <a:gd name="T0" fmla="*/ 185 w 193"/>
                  <a:gd name="T1" fmla="*/ 43 h 43"/>
                  <a:gd name="T2" fmla="*/ 181 w 193"/>
                  <a:gd name="T3" fmla="*/ 42 h 43"/>
                  <a:gd name="T4" fmla="*/ 10 w 193"/>
                  <a:gd name="T5" fmla="*/ 32 h 43"/>
                  <a:gd name="T6" fmla="*/ 1 w 193"/>
                  <a:gd name="T7" fmla="*/ 27 h 43"/>
                  <a:gd name="T8" fmla="*/ 6 w 193"/>
                  <a:gd name="T9" fmla="*/ 18 h 43"/>
                  <a:gd name="T10" fmla="*/ 189 w 193"/>
                  <a:gd name="T11" fmla="*/ 30 h 43"/>
                  <a:gd name="T12" fmla="*/ 191 w 193"/>
                  <a:gd name="T13" fmla="*/ 40 h 43"/>
                  <a:gd name="T14" fmla="*/ 185 w 193"/>
                  <a:gd name="T15" fmla="*/ 43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3" h="43">
                    <a:moveTo>
                      <a:pt x="185" y="43"/>
                    </a:moveTo>
                    <a:cubicBezTo>
                      <a:pt x="184" y="43"/>
                      <a:pt x="182" y="43"/>
                      <a:pt x="181" y="42"/>
                    </a:cubicBezTo>
                    <a:cubicBezTo>
                      <a:pt x="151" y="22"/>
                      <a:pt x="85" y="11"/>
                      <a:pt x="10" y="32"/>
                    </a:cubicBezTo>
                    <a:cubicBezTo>
                      <a:pt x="6" y="33"/>
                      <a:pt x="2" y="31"/>
                      <a:pt x="1" y="27"/>
                    </a:cubicBezTo>
                    <a:cubicBezTo>
                      <a:pt x="0" y="23"/>
                      <a:pt x="2" y="20"/>
                      <a:pt x="6" y="18"/>
                    </a:cubicBezTo>
                    <a:cubicBezTo>
                      <a:pt x="74" y="0"/>
                      <a:pt x="149" y="4"/>
                      <a:pt x="189" y="30"/>
                    </a:cubicBezTo>
                    <a:cubicBezTo>
                      <a:pt x="192" y="32"/>
                      <a:pt x="193" y="37"/>
                      <a:pt x="191" y="40"/>
                    </a:cubicBezTo>
                    <a:cubicBezTo>
                      <a:pt x="190" y="42"/>
                      <a:pt x="187" y="43"/>
                      <a:pt x="185" y="43"/>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18" name="Freeform 27"/>
              <p:cNvSpPr/>
              <p:nvPr/>
            </p:nvSpPr>
            <p:spPr bwMode="auto">
              <a:xfrm>
                <a:off x="3992563" y="2278063"/>
                <a:ext cx="230187" cy="52388"/>
              </a:xfrm>
              <a:custGeom>
                <a:avLst/>
                <a:gdLst>
                  <a:gd name="T0" fmla="*/ 186 w 194"/>
                  <a:gd name="T1" fmla="*/ 44 h 44"/>
                  <a:gd name="T2" fmla="*/ 182 w 194"/>
                  <a:gd name="T3" fmla="*/ 43 h 44"/>
                  <a:gd name="T4" fmla="*/ 10 w 194"/>
                  <a:gd name="T5" fmla="*/ 34 h 44"/>
                  <a:gd name="T6" fmla="*/ 1 w 194"/>
                  <a:gd name="T7" fmla="*/ 30 h 44"/>
                  <a:gd name="T8" fmla="*/ 6 w 194"/>
                  <a:gd name="T9" fmla="*/ 21 h 44"/>
                  <a:gd name="T10" fmla="*/ 190 w 194"/>
                  <a:gd name="T11" fmla="*/ 31 h 44"/>
                  <a:gd name="T12" fmla="*/ 192 w 194"/>
                  <a:gd name="T13" fmla="*/ 41 h 44"/>
                  <a:gd name="T14" fmla="*/ 186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186" y="44"/>
                    </a:moveTo>
                    <a:cubicBezTo>
                      <a:pt x="185" y="44"/>
                      <a:pt x="183" y="44"/>
                      <a:pt x="182" y="43"/>
                    </a:cubicBezTo>
                    <a:cubicBezTo>
                      <a:pt x="144" y="19"/>
                      <a:pt x="78" y="15"/>
                      <a:pt x="10" y="34"/>
                    </a:cubicBezTo>
                    <a:cubicBezTo>
                      <a:pt x="6" y="35"/>
                      <a:pt x="2" y="33"/>
                      <a:pt x="1" y="30"/>
                    </a:cubicBezTo>
                    <a:cubicBezTo>
                      <a:pt x="0" y="26"/>
                      <a:pt x="2" y="22"/>
                      <a:pt x="6" y="21"/>
                    </a:cubicBezTo>
                    <a:cubicBezTo>
                      <a:pt x="79" y="0"/>
                      <a:pt x="148" y="4"/>
                      <a:pt x="190" y="31"/>
                    </a:cubicBezTo>
                    <a:cubicBezTo>
                      <a:pt x="193" y="34"/>
                      <a:pt x="194" y="38"/>
                      <a:pt x="192" y="41"/>
                    </a:cubicBezTo>
                    <a:cubicBezTo>
                      <a:pt x="191" y="43"/>
                      <a:pt x="188" y="44"/>
                      <a:pt x="186" y="44"/>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19" name="Freeform 28"/>
              <p:cNvSpPr/>
              <p:nvPr/>
            </p:nvSpPr>
            <p:spPr bwMode="auto">
              <a:xfrm>
                <a:off x="3992563" y="2339976"/>
                <a:ext cx="230187" cy="55563"/>
              </a:xfrm>
              <a:custGeom>
                <a:avLst/>
                <a:gdLst>
                  <a:gd name="T0" fmla="*/ 186 w 194"/>
                  <a:gd name="T1" fmla="*/ 47 h 47"/>
                  <a:gd name="T2" fmla="*/ 182 w 194"/>
                  <a:gd name="T3" fmla="*/ 46 h 47"/>
                  <a:gd name="T4" fmla="*/ 10 w 194"/>
                  <a:gd name="T5" fmla="*/ 38 h 47"/>
                  <a:gd name="T6" fmla="*/ 1 w 194"/>
                  <a:gd name="T7" fmla="*/ 34 h 47"/>
                  <a:gd name="T8" fmla="*/ 5 w 194"/>
                  <a:gd name="T9" fmla="*/ 25 h 47"/>
                  <a:gd name="T10" fmla="*/ 190 w 194"/>
                  <a:gd name="T11" fmla="*/ 34 h 47"/>
                  <a:gd name="T12" fmla="*/ 192 w 194"/>
                  <a:gd name="T13" fmla="*/ 44 h 47"/>
                  <a:gd name="T14" fmla="*/ 186 w 194"/>
                  <a:gd name="T15" fmla="*/ 47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7">
                    <a:moveTo>
                      <a:pt x="186" y="47"/>
                    </a:moveTo>
                    <a:cubicBezTo>
                      <a:pt x="185" y="47"/>
                      <a:pt x="183" y="46"/>
                      <a:pt x="182" y="46"/>
                    </a:cubicBezTo>
                    <a:cubicBezTo>
                      <a:pt x="148" y="23"/>
                      <a:pt x="67" y="15"/>
                      <a:pt x="10" y="38"/>
                    </a:cubicBezTo>
                    <a:cubicBezTo>
                      <a:pt x="7" y="39"/>
                      <a:pt x="3" y="37"/>
                      <a:pt x="1" y="34"/>
                    </a:cubicBezTo>
                    <a:cubicBezTo>
                      <a:pt x="0" y="30"/>
                      <a:pt x="1" y="26"/>
                      <a:pt x="5" y="25"/>
                    </a:cubicBezTo>
                    <a:cubicBezTo>
                      <a:pt x="67" y="0"/>
                      <a:pt x="152" y="10"/>
                      <a:pt x="190" y="34"/>
                    </a:cubicBezTo>
                    <a:cubicBezTo>
                      <a:pt x="193" y="36"/>
                      <a:pt x="194" y="40"/>
                      <a:pt x="192" y="44"/>
                    </a:cubicBezTo>
                    <a:cubicBezTo>
                      <a:pt x="190" y="46"/>
                      <a:pt x="188" y="47"/>
                      <a:pt x="186" y="47"/>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20" name="Freeform 29"/>
              <p:cNvSpPr/>
              <p:nvPr/>
            </p:nvSpPr>
            <p:spPr bwMode="auto">
              <a:xfrm>
                <a:off x="4321175" y="2085976"/>
                <a:ext cx="230187" cy="52388"/>
              </a:xfrm>
              <a:custGeom>
                <a:avLst/>
                <a:gdLst>
                  <a:gd name="T0" fmla="*/ 8 w 194"/>
                  <a:gd name="T1" fmla="*/ 44 h 44"/>
                  <a:gd name="T2" fmla="*/ 2 w 194"/>
                  <a:gd name="T3" fmla="*/ 41 h 44"/>
                  <a:gd name="T4" fmla="*/ 4 w 194"/>
                  <a:gd name="T5" fmla="*/ 31 h 44"/>
                  <a:gd name="T6" fmla="*/ 188 w 194"/>
                  <a:gd name="T7" fmla="*/ 19 h 44"/>
                  <a:gd name="T8" fmla="*/ 193 w 194"/>
                  <a:gd name="T9" fmla="*/ 27 h 44"/>
                  <a:gd name="T10" fmla="*/ 185 w 194"/>
                  <a:gd name="T11" fmla="*/ 32 h 44"/>
                  <a:gd name="T12" fmla="*/ 12 w 194"/>
                  <a:gd name="T13" fmla="*/ 43 h 44"/>
                  <a:gd name="T14" fmla="*/ 8 w 194"/>
                  <a:gd name="T15" fmla="*/ 44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4">
                    <a:moveTo>
                      <a:pt x="8" y="44"/>
                    </a:moveTo>
                    <a:cubicBezTo>
                      <a:pt x="6" y="44"/>
                      <a:pt x="4" y="43"/>
                      <a:pt x="2" y="41"/>
                    </a:cubicBezTo>
                    <a:cubicBezTo>
                      <a:pt x="0" y="38"/>
                      <a:pt x="1" y="33"/>
                      <a:pt x="4" y="31"/>
                    </a:cubicBezTo>
                    <a:cubicBezTo>
                      <a:pt x="45" y="5"/>
                      <a:pt x="121" y="0"/>
                      <a:pt x="188" y="19"/>
                    </a:cubicBezTo>
                    <a:cubicBezTo>
                      <a:pt x="192" y="20"/>
                      <a:pt x="194" y="23"/>
                      <a:pt x="193" y="27"/>
                    </a:cubicBezTo>
                    <a:cubicBezTo>
                      <a:pt x="192" y="31"/>
                      <a:pt x="188" y="33"/>
                      <a:pt x="185" y="32"/>
                    </a:cubicBezTo>
                    <a:cubicBezTo>
                      <a:pt x="113" y="12"/>
                      <a:pt x="44" y="23"/>
                      <a:pt x="12" y="43"/>
                    </a:cubicBezTo>
                    <a:cubicBezTo>
                      <a:pt x="11" y="44"/>
                      <a:pt x="10" y="44"/>
                      <a:pt x="8" y="44"/>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21" name="Freeform 30"/>
              <p:cNvSpPr/>
              <p:nvPr/>
            </p:nvSpPr>
            <p:spPr bwMode="auto">
              <a:xfrm>
                <a:off x="4321175" y="2149476"/>
                <a:ext cx="230187" cy="53975"/>
              </a:xfrm>
              <a:custGeom>
                <a:avLst/>
                <a:gdLst>
                  <a:gd name="T0" fmla="*/ 8 w 194"/>
                  <a:gd name="T1" fmla="*/ 45 h 45"/>
                  <a:gd name="T2" fmla="*/ 2 w 194"/>
                  <a:gd name="T3" fmla="*/ 42 h 45"/>
                  <a:gd name="T4" fmla="*/ 5 w 194"/>
                  <a:gd name="T5" fmla="*/ 32 h 45"/>
                  <a:gd name="T6" fmla="*/ 189 w 194"/>
                  <a:gd name="T7" fmla="*/ 19 h 45"/>
                  <a:gd name="T8" fmla="*/ 193 w 194"/>
                  <a:gd name="T9" fmla="*/ 28 h 45"/>
                  <a:gd name="T10" fmla="*/ 185 w 194"/>
                  <a:gd name="T11" fmla="*/ 33 h 45"/>
                  <a:gd name="T12" fmla="*/ 12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6" y="45"/>
                      <a:pt x="4" y="44"/>
                      <a:pt x="2" y="42"/>
                    </a:cubicBezTo>
                    <a:cubicBezTo>
                      <a:pt x="0" y="38"/>
                      <a:pt x="1" y="34"/>
                      <a:pt x="5" y="32"/>
                    </a:cubicBezTo>
                    <a:cubicBezTo>
                      <a:pt x="45" y="6"/>
                      <a:pt x="121" y="0"/>
                      <a:pt x="189" y="19"/>
                    </a:cubicBezTo>
                    <a:cubicBezTo>
                      <a:pt x="192" y="20"/>
                      <a:pt x="194" y="24"/>
                      <a:pt x="193" y="28"/>
                    </a:cubicBezTo>
                    <a:cubicBezTo>
                      <a:pt x="192" y="32"/>
                      <a:pt x="189" y="34"/>
                      <a:pt x="185" y="33"/>
                    </a:cubicBezTo>
                    <a:cubicBezTo>
                      <a:pt x="113" y="13"/>
                      <a:pt x="44" y="23"/>
                      <a:pt x="12" y="44"/>
                    </a:cubicBezTo>
                    <a:cubicBezTo>
                      <a:pt x="11" y="44"/>
                      <a:pt x="10" y="45"/>
                      <a:pt x="8" y="45"/>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22" name="Freeform 31"/>
              <p:cNvSpPr/>
              <p:nvPr/>
            </p:nvSpPr>
            <p:spPr bwMode="auto">
              <a:xfrm>
                <a:off x="4321175" y="2214563"/>
                <a:ext cx="230187" cy="53975"/>
              </a:xfrm>
              <a:custGeom>
                <a:avLst/>
                <a:gdLst>
                  <a:gd name="T0" fmla="*/ 8 w 195"/>
                  <a:gd name="T1" fmla="*/ 45 h 45"/>
                  <a:gd name="T2" fmla="*/ 3 w 195"/>
                  <a:gd name="T3" fmla="*/ 41 h 45"/>
                  <a:gd name="T4" fmla="*/ 5 w 195"/>
                  <a:gd name="T5" fmla="*/ 32 h 45"/>
                  <a:gd name="T6" fmla="*/ 189 w 195"/>
                  <a:gd name="T7" fmla="*/ 19 h 45"/>
                  <a:gd name="T8" fmla="*/ 193 w 195"/>
                  <a:gd name="T9" fmla="*/ 28 h 45"/>
                  <a:gd name="T10" fmla="*/ 185 w 195"/>
                  <a:gd name="T11" fmla="*/ 32 h 45"/>
                  <a:gd name="T12" fmla="*/ 12 w 195"/>
                  <a:gd name="T13" fmla="*/ 43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3"/>
                      <a:pt x="3" y="41"/>
                    </a:cubicBezTo>
                    <a:cubicBezTo>
                      <a:pt x="0" y="38"/>
                      <a:pt x="1" y="34"/>
                      <a:pt x="5" y="32"/>
                    </a:cubicBezTo>
                    <a:cubicBezTo>
                      <a:pt x="45" y="5"/>
                      <a:pt x="121" y="0"/>
                      <a:pt x="189" y="19"/>
                    </a:cubicBezTo>
                    <a:cubicBezTo>
                      <a:pt x="192" y="20"/>
                      <a:pt x="195" y="24"/>
                      <a:pt x="193" y="28"/>
                    </a:cubicBezTo>
                    <a:cubicBezTo>
                      <a:pt x="192" y="31"/>
                      <a:pt x="189" y="33"/>
                      <a:pt x="185" y="32"/>
                    </a:cubicBezTo>
                    <a:cubicBezTo>
                      <a:pt x="113" y="12"/>
                      <a:pt x="44" y="23"/>
                      <a:pt x="12" y="43"/>
                    </a:cubicBezTo>
                    <a:cubicBezTo>
                      <a:pt x="11" y="44"/>
                      <a:pt x="10" y="45"/>
                      <a:pt x="8" y="45"/>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23" name="Freeform 32"/>
              <p:cNvSpPr/>
              <p:nvPr/>
            </p:nvSpPr>
            <p:spPr bwMode="auto">
              <a:xfrm>
                <a:off x="4321175" y="2278063"/>
                <a:ext cx="230187" cy="52388"/>
              </a:xfrm>
              <a:custGeom>
                <a:avLst/>
                <a:gdLst>
                  <a:gd name="T0" fmla="*/ 8 w 195"/>
                  <a:gd name="T1" fmla="*/ 45 h 45"/>
                  <a:gd name="T2" fmla="*/ 3 w 195"/>
                  <a:gd name="T3" fmla="*/ 42 h 45"/>
                  <a:gd name="T4" fmla="*/ 5 w 195"/>
                  <a:gd name="T5" fmla="*/ 32 h 45"/>
                  <a:gd name="T6" fmla="*/ 189 w 195"/>
                  <a:gd name="T7" fmla="*/ 20 h 45"/>
                  <a:gd name="T8" fmla="*/ 194 w 195"/>
                  <a:gd name="T9" fmla="*/ 28 h 45"/>
                  <a:gd name="T10" fmla="*/ 185 w 195"/>
                  <a:gd name="T11" fmla="*/ 33 h 45"/>
                  <a:gd name="T12" fmla="*/ 12 w 195"/>
                  <a:gd name="T13" fmla="*/ 44 h 45"/>
                  <a:gd name="T14" fmla="*/ 8 w 195"/>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5" h="45">
                    <a:moveTo>
                      <a:pt x="8" y="45"/>
                    </a:moveTo>
                    <a:cubicBezTo>
                      <a:pt x="6" y="45"/>
                      <a:pt x="4" y="44"/>
                      <a:pt x="3" y="42"/>
                    </a:cubicBezTo>
                    <a:cubicBezTo>
                      <a:pt x="0" y="39"/>
                      <a:pt x="1" y="34"/>
                      <a:pt x="5" y="32"/>
                    </a:cubicBezTo>
                    <a:cubicBezTo>
                      <a:pt x="38" y="11"/>
                      <a:pt x="118" y="0"/>
                      <a:pt x="189" y="20"/>
                    </a:cubicBezTo>
                    <a:cubicBezTo>
                      <a:pt x="192" y="21"/>
                      <a:pt x="195" y="25"/>
                      <a:pt x="194" y="28"/>
                    </a:cubicBezTo>
                    <a:cubicBezTo>
                      <a:pt x="192" y="32"/>
                      <a:pt x="189" y="34"/>
                      <a:pt x="185" y="33"/>
                    </a:cubicBezTo>
                    <a:cubicBezTo>
                      <a:pt x="120" y="15"/>
                      <a:pt x="43" y="24"/>
                      <a:pt x="12" y="44"/>
                    </a:cubicBezTo>
                    <a:cubicBezTo>
                      <a:pt x="11" y="45"/>
                      <a:pt x="10" y="45"/>
                      <a:pt x="8" y="45"/>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sp>
            <p:nvSpPr>
              <p:cNvPr id="24" name="Freeform 33"/>
              <p:cNvSpPr/>
              <p:nvPr/>
            </p:nvSpPr>
            <p:spPr bwMode="auto">
              <a:xfrm>
                <a:off x="4321175" y="2343151"/>
                <a:ext cx="230187" cy="53975"/>
              </a:xfrm>
              <a:custGeom>
                <a:avLst/>
                <a:gdLst>
                  <a:gd name="T0" fmla="*/ 8 w 194"/>
                  <a:gd name="T1" fmla="*/ 45 h 45"/>
                  <a:gd name="T2" fmla="*/ 2 w 194"/>
                  <a:gd name="T3" fmla="*/ 42 h 45"/>
                  <a:gd name="T4" fmla="*/ 4 w 194"/>
                  <a:gd name="T5" fmla="*/ 32 h 45"/>
                  <a:gd name="T6" fmla="*/ 188 w 194"/>
                  <a:gd name="T7" fmla="*/ 19 h 45"/>
                  <a:gd name="T8" fmla="*/ 193 w 194"/>
                  <a:gd name="T9" fmla="*/ 28 h 45"/>
                  <a:gd name="T10" fmla="*/ 184 w 194"/>
                  <a:gd name="T11" fmla="*/ 33 h 45"/>
                  <a:gd name="T12" fmla="*/ 11 w 194"/>
                  <a:gd name="T13" fmla="*/ 44 h 45"/>
                  <a:gd name="T14" fmla="*/ 8 w 194"/>
                  <a:gd name="T15" fmla="*/ 45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4" h="45">
                    <a:moveTo>
                      <a:pt x="8" y="45"/>
                    </a:moveTo>
                    <a:cubicBezTo>
                      <a:pt x="5" y="45"/>
                      <a:pt x="3" y="44"/>
                      <a:pt x="2" y="42"/>
                    </a:cubicBezTo>
                    <a:cubicBezTo>
                      <a:pt x="0" y="38"/>
                      <a:pt x="0" y="34"/>
                      <a:pt x="4" y="32"/>
                    </a:cubicBezTo>
                    <a:cubicBezTo>
                      <a:pt x="44" y="6"/>
                      <a:pt x="120" y="0"/>
                      <a:pt x="188" y="19"/>
                    </a:cubicBezTo>
                    <a:cubicBezTo>
                      <a:pt x="191" y="20"/>
                      <a:pt x="194" y="24"/>
                      <a:pt x="193" y="28"/>
                    </a:cubicBezTo>
                    <a:cubicBezTo>
                      <a:pt x="192" y="32"/>
                      <a:pt x="188" y="34"/>
                      <a:pt x="184" y="33"/>
                    </a:cubicBezTo>
                    <a:cubicBezTo>
                      <a:pt x="113" y="13"/>
                      <a:pt x="43" y="23"/>
                      <a:pt x="11" y="44"/>
                    </a:cubicBezTo>
                    <a:cubicBezTo>
                      <a:pt x="10" y="45"/>
                      <a:pt x="9" y="45"/>
                      <a:pt x="8" y="45"/>
                    </a:cubicBezTo>
                    <a:close/>
                  </a:path>
                </a:pathLst>
              </a:custGeom>
              <a:grpFill/>
              <a:ln>
                <a:noFill/>
              </a:ln>
            </p:spPr>
            <p:txBody>
              <a:bodyPr/>
              <a:lstStyle/>
              <a:p>
                <a:pPr fontAlgn="auto">
                  <a:spcBef>
                    <a:spcPts val="0"/>
                  </a:spcBef>
                  <a:spcAft>
                    <a:spcPts val="0"/>
                  </a:spcAft>
                  <a:defRPr/>
                </a:pPr>
                <a:endParaRPr lang="zh-CN" altLang="en-US" sz="2400">
                  <a:latin typeface="+mn-lt"/>
                  <a:ea typeface="+mn-ea"/>
                </a:endParaRPr>
              </a:p>
            </p:txBody>
          </p:sp>
        </p:grpSp>
      </p:grpSp>
      <p:grpSp>
        <p:nvGrpSpPr>
          <p:cNvPr id="39" name="组合 38"/>
          <p:cNvGrpSpPr/>
          <p:nvPr/>
        </p:nvGrpSpPr>
        <p:grpSpPr bwMode="auto">
          <a:xfrm>
            <a:off x="9836150" y="2806700"/>
            <a:ext cx="1392238" cy="1392238"/>
            <a:chOff x="9836165" y="2806467"/>
            <a:chExt cx="1392667" cy="1392667"/>
          </a:xfrm>
        </p:grpSpPr>
        <p:sp>
          <p:nvSpPr>
            <p:cNvPr id="26" name="椭圆 25"/>
            <p:cNvSpPr/>
            <p:nvPr/>
          </p:nvSpPr>
          <p:spPr>
            <a:xfrm>
              <a:off x="9836165" y="2806467"/>
              <a:ext cx="1392667" cy="13926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2400">
                <a:solidFill>
                  <a:sysClr val="windowText" lastClr="000000"/>
                </a:solidFill>
              </a:endParaRPr>
            </a:p>
          </p:txBody>
        </p:sp>
        <p:sp>
          <p:nvSpPr>
            <p:cNvPr id="6154" name="Freeform 5"/>
            <p:cNvSpPr>
              <a:spLocks noEditPoints="1"/>
            </p:cNvSpPr>
            <p:nvPr/>
          </p:nvSpPr>
          <p:spPr bwMode="auto">
            <a:xfrm>
              <a:off x="10301566" y="3055053"/>
              <a:ext cx="548460" cy="811071"/>
            </a:xfrm>
            <a:custGeom>
              <a:avLst/>
              <a:gdLst>
                <a:gd name="T0" fmla="*/ 569348339 w 316"/>
                <a:gd name="T1" fmla="*/ 48261331 h 467"/>
                <a:gd name="T2" fmla="*/ 677794113 w 316"/>
                <a:gd name="T3" fmla="*/ 21113899 h 467"/>
                <a:gd name="T4" fmla="*/ 903726568 w 316"/>
                <a:gd name="T5" fmla="*/ 156851071 h 467"/>
                <a:gd name="T6" fmla="*/ 930839097 w 316"/>
                <a:gd name="T7" fmla="*/ 268455856 h 467"/>
                <a:gd name="T8" fmla="*/ 897702189 w 316"/>
                <a:gd name="T9" fmla="*/ 316718909 h 467"/>
                <a:gd name="T10" fmla="*/ 539222970 w 316"/>
                <a:gd name="T11" fmla="*/ 99539428 h 467"/>
                <a:gd name="T12" fmla="*/ 569348339 w 316"/>
                <a:gd name="T13" fmla="*/ 48261331 h 467"/>
                <a:gd name="T14" fmla="*/ 494037521 w 316"/>
                <a:gd name="T15" fmla="*/ 174949934 h 467"/>
                <a:gd name="T16" fmla="*/ 442825847 w 316"/>
                <a:gd name="T17" fmla="*/ 256390526 h 467"/>
                <a:gd name="T18" fmla="*/ 801303439 w 316"/>
                <a:gd name="T19" fmla="*/ 473570035 h 467"/>
                <a:gd name="T20" fmla="*/ 852515004 w 316"/>
                <a:gd name="T21" fmla="*/ 392127651 h 467"/>
                <a:gd name="T22" fmla="*/ 494037521 w 316"/>
                <a:gd name="T23" fmla="*/ 174949934 h 467"/>
                <a:gd name="T24" fmla="*/ 6024381 w 316"/>
                <a:gd name="T25" fmla="*/ 1345299409 h 467"/>
                <a:gd name="T26" fmla="*/ 39161084 w 316"/>
                <a:gd name="T27" fmla="*/ 1067793363 h 467"/>
                <a:gd name="T28" fmla="*/ 271118014 w 316"/>
                <a:gd name="T29" fmla="*/ 1209562284 h 467"/>
                <a:gd name="T30" fmla="*/ 39161084 w 316"/>
                <a:gd name="T31" fmla="*/ 1366413301 h 467"/>
                <a:gd name="T32" fmla="*/ 6024381 w 316"/>
                <a:gd name="T33" fmla="*/ 1345299409 h 467"/>
                <a:gd name="T34" fmla="*/ 60249029 w 316"/>
                <a:gd name="T35" fmla="*/ 892845003 h 467"/>
                <a:gd name="T36" fmla="*/ 400651719 w 316"/>
                <a:gd name="T37" fmla="*/ 328784239 h 467"/>
                <a:gd name="T38" fmla="*/ 518136774 w 316"/>
                <a:gd name="T39" fmla="*/ 401176214 h 467"/>
                <a:gd name="T40" fmla="*/ 177732267 w 316"/>
                <a:gd name="T41" fmla="*/ 965237196 h 467"/>
                <a:gd name="T42" fmla="*/ 60249029 w 316"/>
                <a:gd name="T43" fmla="*/ 892845003 h 467"/>
                <a:gd name="T44" fmla="*/ 298230325 w 316"/>
                <a:gd name="T45" fmla="*/ 1037630908 h 467"/>
                <a:gd name="T46" fmla="*/ 638633043 w 316"/>
                <a:gd name="T47" fmla="*/ 476585065 h 467"/>
                <a:gd name="T48" fmla="*/ 759129311 w 316"/>
                <a:gd name="T49" fmla="*/ 548978777 h 467"/>
                <a:gd name="T50" fmla="*/ 418726593 w 316"/>
                <a:gd name="T51" fmla="*/ 1110022883 h 467"/>
                <a:gd name="T52" fmla="*/ 298230325 w 316"/>
                <a:gd name="T53" fmla="*/ 1037630908 h 467"/>
                <a:gd name="T54" fmla="*/ 286179831 w 316"/>
                <a:gd name="T55" fmla="*/ 1345299409 h 467"/>
                <a:gd name="T56" fmla="*/ 906739626 w 316"/>
                <a:gd name="T57" fmla="*/ 1345299409 h 467"/>
                <a:gd name="T58" fmla="*/ 936863476 w 316"/>
                <a:gd name="T59" fmla="*/ 1375463601 h 467"/>
                <a:gd name="T60" fmla="*/ 906739626 w 316"/>
                <a:gd name="T61" fmla="*/ 1408642822 h 467"/>
                <a:gd name="T62" fmla="*/ 286179831 w 316"/>
                <a:gd name="T63" fmla="*/ 1408642822 h 467"/>
                <a:gd name="T64" fmla="*/ 253043140 w 316"/>
                <a:gd name="T65" fmla="*/ 1375463601 h 467"/>
                <a:gd name="T66" fmla="*/ 286179831 w 316"/>
                <a:gd name="T67" fmla="*/ 1345299409 h 46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16"/>
                <a:gd name="T103" fmla="*/ 0 h 467"/>
                <a:gd name="T104" fmla="*/ 316 w 316"/>
                <a:gd name="T105" fmla="*/ 467 h 46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16" h="467">
                  <a:moveTo>
                    <a:pt x="189" y="16"/>
                  </a:moveTo>
                  <a:cubicBezTo>
                    <a:pt x="197" y="4"/>
                    <a:pt x="213" y="0"/>
                    <a:pt x="225" y="7"/>
                  </a:cubicBezTo>
                  <a:cubicBezTo>
                    <a:pt x="300" y="52"/>
                    <a:pt x="300" y="52"/>
                    <a:pt x="300" y="52"/>
                  </a:cubicBezTo>
                  <a:cubicBezTo>
                    <a:pt x="312" y="60"/>
                    <a:pt x="316" y="76"/>
                    <a:pt x="309" y="89"/>
                  </a:cubicBezTo>
                  <a:cubicBezTo>
                    <a:pt x="298" y="105"/>
                    <a:pt x="298" y="105"/>
                    <a:pt x="298" y="105"/>
                  </a:cubicBezTo>
                  <a:cubicBezTo>
                    <a:pt x="179" y="33"/>
                    <a:pt x="179" y="33"/>
                    <a:pt x="179" y="33"/>
                  </a:cubicBezTo>
                  <a:lnTo>
                    <a:pt x="189" y="16"/>
                  </a:lnTo>
                  <a:close/>
                  <a:moveTo>
                    <a:pt x="164" y="58"/>
                  </a:moveTo>
                  <a:cubicBezTo>
                    <a:pt x="147" y="85"/>
                    <a:pt x="147" y="85"/>
                    <a:pt x="147" y="85"/>
                  </a:cubicBezTo>
                  <a:cubicBezTo>
                    <a:pt x="266" y="157"/>
                    <a:pt x="266" y="157"/>
                    <a:pt x="266" y="157"/>
                  </a:cubicBezTo>
                  <a:cubicBezTo>
                    <a:pt x="283" y="130"/>
                    <a:pt x="283" y="130"/>
                    <a:pt x="283" y="130"/>
                  </a:cubicBezTo>
                  <a:lnTo>
                    <a:pt x="164" y="58"/>
                  </a:lnTo>
                  <a:close/>
                  <a:moveTo>
                    <a:pt x="2" y="446"/>
                  </a:moveTo>
                  <a:cubicBezTo>
                    <a:pt x="13" y="354"/>
                    <a:pt x="13" y="354"/>
                    <a:pt x="13" y="354"/>
                  </a:cubicBezTo>
                  <a:cubicBezTo>
                    <a:pt x="90" y="401"/>
                    <a:pt x="90" y="401"/>
                    <a:pt x="90" y="401"/>
                  </a:cubicBezTo>
                  <a:cubicBezTo>
                    <a:pt x="13" y="453"/>
                    <a:pt x="13" y="453"/>
                    <a:pt x="13" y="453"/>
                  </a:cubicBezTo>
                  <a:cubicBezTo>
                    <a:pt x="5" y="459"/>
                    <a:pt x="0" y="456"/>
                    <a:pt x="2" y="446"/>
                  </a:cubicBezTo>
                  <a:close/>
                  <a:moveTo>
                    <a:pt x="20" y="296"/>
                  </a:moveTo>
                  <a:cubicBezTo>
                    <a:pt x="133" y="109"/>
                    <a:pt x="133" y="109"/>
                    <a:pt x="133" y="109"/>
                  </a:cubicBezTo>
                  <a:cubicBezTo>
                    <a:pt x="172" y="133"/>
                    <a:pt x="172" y="133"/>
                    <a:pt x="172" y="133"/>
                  </a:cubicBezTo>
                  <a:cubicBezTo>
                    <a:pt x="59" y="320"/>
                    <a:pt x="59" y="320"/>
                    <a:pt x="59" y="320"/>
                  </a:cubicBezTo>
                  <a:lnTo>
                    <a:pt x="20" y="296"/>
                  </a:lnTo>
                  <a:close/>
                  <a:moveTo>
                    <a:pt x="99" y="344"/>
                  </a:moveTo>
                  <a:cubicBezTo>
                    <a:pt x="212" y="158"/>
                    <a:pt x="212" y="158"/>
                    <a:pt x="212" y="158"/>
                  </a:cubicBezTo>
                  <a:cubicBezTo>
                    <a:pt x="252" y="182"/>
                    <a:pt x="252" y="182"/>
                    <a:pt x="252" y="182"/>
                  </a:cubicBezTo>
                  <a:cubicBezTo>
                    <a:pt x="139" y="368"/>
                    <a:pt x="139" y="368"/>
                    <a:pt x="139" y="368"/>
                  </a:cubicBezTo>
                  <a:lnTo>
                    <a:pt x="99" y="344"/>
                  </a:lnTo>
                  <a:close/>
                  <a:moveTo>
                    <a:pt x="95" y="446"/>
                  </a:moveTo>
                  <a:cubicBezTo>
                    <a:pt x="301" y="446"/>
                    <a:pt x="301" y="446"/>
                    <a:pt x="301" y="446"/>
                  </a:cubicBezTo>
                  <a:cubicBezTo>
                    <a:pt x="307" y="446"/>
                    <a:pt x="311" y="450"/>
                    <a:pt x="311" y="456"/>
                  </a:cubicBezTo>
                  <a:cubicBezTo>
                    <a:pt x="311" y="462"/>
                    <a:pt x="307" y="467"/>
                    <a:pt x="301" y="467"/>
                  </a:cubicBezTo>
                  <a:cubicBezTo>
                    <a:pt x="95" y="467"/>
                    <a:pt x="95" y="467"/>
                    <a:pt x="95" y="467"/>
                  </a:cubicBezTo>
                  <a:cubicBezTo>
                    <a:pt x="89" y="467"/>
                    <a:pt x="84" y="462"/>
                    <a:pt x="84" y="456"/>
                  </a:cubicBezTo>
                  <a:cubicBezTo>
                    <a:pt x="84" y="450"/>
                    <a:pt x="89" y="446"/>
                    <a:pt x="95" y="446"/>
                  </a:cubicBezTo>
                  <a:close/>
                </a:path>
              </a:pathLst>
            </a:custGeom>
            <a:solidFill>
              <a:schemeClr val="bg1"/>
            </a:solidFill>
            <a:ln w="9525">
              <a:noFill/>
              <a:round/>
            </a:ln>
          </p:spPr>
          <p:txBody>
            <a:bodyPr/>
            <a:lstStyle/>
            <a:p>
              <a:endParaRPr lang="zh-CN" altLang="en-US"/>
            </a:p>
          </p:txBody>
        </p:sp>
      </p:grpSp>
      <p:sp>
        <p:nvSpPr>
          <p:cNvPr id="28" name="矩形 27"/>
          <p:cNvSpPr>
            <a:spLocks noChangeArrowheads="1"/>
          </p:cNvSpPr>
          <p:nvPr/>
        </p:nvSpPr>
        <p:spPr bwMode="auto">
          <a:xfrm>
            <a:off x="483235" y="4536440"/>
            <a:ext cx="3057525" cy="460375"/>
          </a:xfrm>
          <a:prstGeom prst="rect">
            <a:avLst/>
          </a:prstGeom>
          <a:noFill/>
          <a:ln w="9525">
            <a:noFill/>
            <a:miter lim="800000"/>
          </a:ln>
        </p:spPr>
        <p:txBody>
          <a:bodyPr wrap="square">
            <a:spAutoFit/>
          </a:bodyPr>
          <a:lstStyle/>
          <a:p>
            <a:r>
              <a:rPr lang="zh-CN" altLang="zh-CN"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rPr>
              <a:t>课题背景</a:t>
            </a:r>
            <a:endParaRPr lang="zh-CN" altLang="zh-CN"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1" name="矩形 30"/>
          <p:cNvSpPr>
            <a:spLocks noChangeArrowheads="1"/>
          </p:cNvSpPr>
          <p:nvPr/>
        </p:nvSpPr>
        <p:spPr bwMode="auto">
          <a:xfrm>
            <a:off x="4954588" y="4594225"/>
            <a:ext cx="1402080" cy="460375"/>
          </a:xfrm>
          <a:prstGeom prst="rect">
            <a:avLst/>
          </a:prstGeom>
          <a:noFill/>
          <a:ln w="9525">
            <a:noFill/>
            <a:miter lim="800000"/>
          </a:ln>
        </p:spPr>
        <p:txBody>
          <a:bodyPr wrap="none">
            <a:spAutoFit/>
          </a:bodyPr>
          <a:lstStyle/>
          <a:p>
            <a:r>
              <a:rPr lang="zh-CN" altLang="en-US"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rPr>
              <a:t>项目介绍</a:t>
            </a:r>
            <a:endParaRPr lang="zh-CN" altLang="zh-CN"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矩形 31"/>
          <p:cNvSpPr>
            <a:spLocks noChangeArrowheads="1"/>
          </p:cNvSpPr>
          <p:nvPr/>
        </p:nvSpPr>
        <p:spPr bwMode="auto">
          <a:xfrm>
            <a:off x="9826625" y="4562475"/>
            <a:ext cx="1402080" cy="460375"/>
          </a:xfrm>
          <a:prstGeom prst="rect">
            <a:avLst/>
          </a:prstGeom>
          <a:noFill/>
          <a:ln w="9525">
            <a:noFill/>
            <a:miter lim="800000"/>
          </a:ln>
        </p:spPr>
        <p:txBody>
          <a:bodyPr wrap="none">
            <a:spAutoFit/>
          </a:bodyPr>
          <a:lstStyle/>
          <a:p>
            <a:r>
              <a:rPr lang="zh-CN" altLang="en-US"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rPr>
              <a:t>项目总结</a:t>
            </a:r>
            <a:endParaRPr lang="zh-CN" altLang="zh-CN" sz="2400">
              <a:solidFill>
                <a:srgbClr val="262626"/>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文本框 1"/>
          <p:cNvSpPr txBox="1">
            <a:spLocks noChangeArrowheads="1"/>
          </p:cNvSpPr>
          <p:nvPr/>
        </p:nvSpPr>
        <p:spPr bwMode="auto">
          <a:xfrm>
            <a:off x="233363" y="331788"/>
            <a:ext cx="3656012" cy="584200"/>
          </a:xfrm>
          <a:prstGeom prst="rect">
            <a:avLst/>
          </a:prstGeom>
          <a:noFill/>
          <a:ln>
            <a:noFill/>
          </a:ln>
        </p:spPr>
        <p:txBody>
          <a:bodyPr>
            <a:spAutoFit/>
          </a:bodyPr>
          <a:lstStyle>
            <a:lvl1pPr>
              <a:defRPr sz="1300">
                <a:solidFill>
                  <a:schemeClr val="tx1"/>
                </a:solidFill>
                <a:latin typeface="Nexa Light" panose="02000000000000000000" pitchFamily="50" charset="0"/>
                <a:ea typeface="微软雅黑" panose="020B0503020204020204" pitchFamily="34" charset="-122"/>
              </a:defRPr>
            </a:lvl1pPr>
            <a:lvl2pPr marL="742950" indent="-285750">
              <a:defRPr sz="1300">
                <a:solidFill>
                  <a:schemeClr val="tx1"/>
                </a:solidFill>
                <a:latin typeface="Nexa Light" panose="02000000000000000000" pitchFamily="50" charset="0"/>
                <a:ea typeface="微软雅黑" panose="020B0503020204020204" pitchFamily="34" charset="-122"/>
              </a:defRPr>
            </a:lvl2pPr>
            <a:lvl3pPr marL="1143000" indent="-228600">
              <a:defRPr sz="1300">
                <a:solidFill>
                  <a:schemeClr val="tx1"/>
                </a:solidFill>
                <a:latin typeface="Nexa Light" panose="02000000000000000000" pitchFamily="50" charset="0"/>
                <a:ea typeface="微软雅黑" panose="020B0503020204020204" pitchFamily="34" charset="-122"/>
              </a:defRPr>
            </a:lvl3pPr>
            <a:lvl4pPr marL="1600200" indent="-228600">
              <a:defRPr sz="1300">
                <a:solidFill>
                  <a:schemeClr val="tx1"/>
                </a:solidFill>
                <a:latin typeface="Nexa Light" panose="02000000000000000000" pitchFamily="50" charset="0"/>
                <a:ea typeface="微软雅黑" panose="020B0503020204020204" pitchFamily="34" charset="-122"/>
              </a:defRPr>
            </a:lvl4pPr>
            <a:lvl5pPr marL="2057400" indent="-228600">
              <a:defRPr sz="1300">
                <a:solidFill>
                  <a:schemeClr val="tx1"/>
                </a:solidFill>
                <a:latin typeface="Nexa Light" panose="02000000000000000000" pitchFamily="50"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Nexa Light" panose="02000000000000000000" pitchFamily="50" charset="0"/>
                <a:ea typeface="微软雅黑" panose="020B0503020204020204" pitchFamily="34" charset="-122"/>
              </a:defRPr>
            </a:lvl9pPr>
          </a:lstStyle>
          <a:p>
            <a:pPr algn="ctr" fontAlgn="auto">
              <a:spcBef>
                <a:spcPts val="0"/>
              </a:spcBef>
              <a:spcAft>
                <a:spcPts val="0"/>
              </a:spcAft>
              <a:defRPr/>
            </a:pPr>
            <a:r>
              <a:rPr lang="zh-CN" altLang="en-US" sz="3200" dirty="0">
                <a:solidFill>
                  <a:schemeClr val="tx1">
                    <a:lumMod val="85000"/>
                    <a:lumOff val="15000"/>
                  </a:schemeClr>
                </a:solidFill>
                <a:latin typeface="+mn-lt"/>
              </a:rPr>
              <a:t>目录 </a:t>
            </a:r>
            <a:r>
              <a:rPr lang="en-US" altLang="zh-CN" sz="3200" dirty="0">
                <a:solidFill>
                  <a:schemeClr val="tx1">
                    <a:lumMod val="85000"/>
                    <a:lumOff val="15000"/>
                  </a:schemeClr>
                </a:solidFill>
                <a:latin typeface="+mn-lt"/>
              </a:rPr>
              <a:t>/ </a:t>
            </a:r>
            <a:r>
              <a:rPr lang="en-US" altLang="zh-CN" sz="2400" dirty="0">
                <a:solidFill>
                  <a:schemeClr val="tx1">
                    <a:lumMod val="85000"/>
                    <a:lumOff val="15000"/>
                  </a:schemeClr>
                </a:solidFill>
                <a:latin typeface="+mn-lt"/>
              </a:rPr>
              <a:t>CONTENTS</a:t>
            </a:r>
            <a:endParaRPr lang="zh-CN" altLang="en-US" sz="2400" dirty="0">
              <a:solidFill>
                <a:schemeClr val="tx1">
                  <a:lumMod val="85000"/>
                  <a:lumOff val="15000"/>
                </a:schemeClr>
              </a:solidFill>
              <a:latin typeface="+mn-lt"/>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500" fill="hold"/>
                                        <p:tgtEl>
                                          <p:spTgt spid="34"/>
                                        </p:tgtEl>
                                        <p:attrNameLst>
                                          <p:attrName>ppt_x</p:attrName>
                                        </p:attrNameLst>
                                      </p:cBhvr>
                                      <p:tavLst>
                                        <p:tav tm="0">
                                          <p:val>
                                            <p:strVal val="0-#ppt_w/2"/>
                                          </p:val>
                                        </p:tav>
                                        <p:tav tm="100000">
                                          <p:val>
                                            <p:strVal val="#ppt_x"/>
                                          </p:val>
                                        </p:tav>
                                      </p:tavLst>
                                    </p:anim>
                                    <p:anim calcmode="lin" valueType="num">
                                      <p:cBhvr additive="base">
                                        <p:cTn id="8" dur="500" fill="hold"/>
                                        <p:tgtEl>
                                          <p:spTgt spid="3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9" presetClass="entr" presetSubtype="0" decel="100000" fill="hold" nodeType="afterEffect">
                                  <p:stCondLst>
                                    <p:cond delay="0"/>
                                  </p:stCondLst>
                                  <p:childTnLst>
                                    <p:set>
                                      <p:cBhvr>
                                        <p:cTn id="11" dur="1" fill="hold">
                                          <p:stCondLst>
                                            <p:cond delay="0"/>
                                          </p:stCondLst>
                                        </p:cTn>
                                        <p:tgtEl>
                                          <p:spTgt spid="35"/>
                                        </p:tgtEl>
                                        <p:attrNameLst>
                                          <p:attrName>style.visibility</p:attrName>
                                        </p:attrNameLst>
                                      </p:cBhvr>
                                      <p:to>
                                        <p:strVal val="visible"/>
                                      </p:to>
                                    </p:set>
                                    <p:anim calcmode="lin" valueType="num">
                                      <p:cBhvr>
                                        <p:cTn id="12" dur="500" fill="hold"/>
                                        <p:tgtEl>
                                          <p:spTgt spid="35"/>
                                        </p:tgtEl>
                                        <p:attrNameLst>
                                          <p:attrName>ppt_w</p:attrName>
                                        </p:attrNameLst>
                                      </p:cBhvr>
                                      <p:tavLst>
                                        <p:tav tm="0">
                                          <p:val>
                                            <p:fltVal val="0"/>
                                          </p:val>
                                        </p:tav>
                                        <p:tav tm="100000">
                                          <p:val>
                                            <p:strVal val="#ppt_w"/>
                                          </p:val>
                                        </p:tav>
                                      </p:tavLst>
                                    </p:anim>
                                    <p:anim calcmode="lin" valueType="num">
                                      <p:cBhvr>
                                        <p:cTn id="13" dur="500" fill="hold"/>
                                        <p:tgtEl>
                                          <p:spTgt spid="35"/>
                                        </p:tgtEl>
                                        <p:attrNameLst>
                                          <p:attrName>ppt_h</p:attrName>
                                        </p:attrNameLst>
                                      </p:cBhvr>
                                      <p:tavLst>
                                        <p:tav tm="0">
                                          <p:val>
                                            <p:fltVal val="0"/>
                                          </p:val>
                                        </p:tav>
                                        <p:tav tm="100000">
                                          <p:val>
                                            <p:strVal val="#ppt_h"/>
                                          </p:val>
                                        </p:tav>
                                      </p:tavLst>
                                    </p:anim>
                                    <p:anim calcmode="lin" valueType="num">
                                      <p:cBhvr>
                                        <p:cTn id="14" dur="500" fill="hold"/>
                                        <p:tgtEl>
                                          <p:spTgt spid="35"/>
                                        </p:tgtEl>
                                        <p:attrNameLst>
                                          <p:attrName>style.rotation</p:attrName>
                                        </p:attrNameLst>
                                      </p:cBhvr>
                                      <p:tavLst>
                                        <p:tav tm="0">
                                          <p:val>
                                            <p:fltVal val="360"/>
                                          </p:val>
                                        </p:tav>
                                        <p:tav tm="100000">
                                          <p:val>
                                            <p:fltVal val="0"/>
                                          </p:val>
                                        </p:tav>
                                      </p:tavLst>
                                    </p:anim>
                                    <p:animEffect transition="in" filter="fade">
                                      <p:cBhvr>
                                        <p:cTn id="15" dur="500"/>
                                        <p:tgtEl>
                                          <p:spTgt spid="35"/>
                                        </p:tgtEl>
                                      </p:cBhvr>
                                    </p:animEffect>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left)">
                                      <p:cBhvr>
                                        <p:cTn id="19" dur="500"/>
                                        <p:tgtEl>
                                          <p:spTgt spid="28"/>
                                        </p:tgtEl>
                                      </p:cBhvr>
                                    </p:animEffect>
                                  </p:childTnLst>
                                </p:cTn>
                              </p:par>
                            </p:childTnLst>
                          </p:cTn>
                        </p:par>
                        <p:par>
                          <p:cTn id="20" fill="hold">
                            <p:stCondLst>
                              <p:cond delay="1500"/>
                            </p:stCondLst>
                            <p:childTnLst>
                              <p:par>
                                <p:cTn id="21" presetID="49" presetClass="entr" presetSubtype="0" decel="100000"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 calcmode="lin" valueType="num">
                                      <p:cBhvr>
                                        <p:cTn id="25" dur="500" fill="hold"/>
                                        <p:tgtEl>
                                          <p:spTgt spid="38"/>
                                        </p:tgtEl>
                                        <p:attrNameLst>
                                          <p:attrName>style.rotation</p:attrName>
                                        </p:attrNameLst>
                                      </p:cBhvr>
                                      <p:tavLst>
                                        <p:tav tm="0">
                                          <p:val>
                                            <p:fltVal val="360"/>
                                          </p:val>
                                        </p:tav>
                                        <p:tav tm="100000">
                                          <p:val>
                                            <p:fltVal val="0"/>
                                          </p:val>
                                        </p:tav>
                                      </p:tavLst>
                                    </p:anim>
                                    <p:animEffect transition="in" filter="fade">
                                      <p:cBhvr>
                                        <p:cTn id="26" dur="500"/>
                                        <p:tgtEl>
                                          <p:spTgt spid="38"/>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31"/>
                                        </p:tgtEl>
                                        <p:attrNameLst>
                                          <p:attrName>style.visibility</p:attrName>
                                        </p:attrNameLst>
                                      </p:cBhvr>
                                      <p:to>
                                        <p:strVal val="visible"/>
                                      </p:to>
                                    </p:set>
                                    <p:animEffect transition="in" filter="wipe(left)">
                                      <p:cBhvr>
                                        <p:cTn id="30" dur="500"/>
                                        <p:tgtEl>
                                          <p:spTgt spid="31"/>
                                        </p:tgtEl>
                                      </p:cBhvr>
                                    </p:animEffect>
                                  </p:childTnLst>
                                </p:cTn>
                              </p:par>
                            </p:childTnLst>
                          </p:cTn>
                        </p:par>
                        <p:par>
                          <p:cTn id="31" fill="hold">
                            <p:stCondLst>
                              <p:cond delay="2500"/>
                            </p:stCondLst>
                            <p:childTnLst>
                              <p:par>
                                <p:cTn id="32" presetID="49" presetClass="entr" presetSubtype="0" decel="100000" fill="hold" nodeType="afterEffect">
                                  <p:stCondLst>
                                    <p:cond delay="0"/>
                                  </p:stCondLst>
                                  <p:childTnLst>
                                    <p:set>
                                      <p:cBhvr>
                                        <p:cTn id="33" dur="1" fill="hold">
                                          <p:stCondLst>
                                            <p:cond delay="0"/>
                                          </p:stCondLst>
                                        </p:cTn>
                                        <p:tgtEl>
                                          <p:spTgt spid="39"/>
                                        </p:tgtEl>
                                        <p:attrNameLst>
                                          <p:attrName>style.visibility</p:attrName>
                                        </p:attrNameLst>
                                      </p:cBhvr>
                                      <p:to>
                                        <p:strVal val="visible"/>
                                      </p:to>
                                    </p:set>
                                    <p:anim calcmode="lin" valueType="num">
                                      <p:cBhvr>
                                        <p:cTn id="34" dur="500" fill="hold"/>
                                        <p:tgtEl>
                                          <p:spTgt spid="39"/>
                                        </p:tgtEl>
                                        <p:attrNameLst>
                                          <p:attrName>ppt_w</p:attrName>
                                        </p:attrNameLst>
                                      </p:cBhvr>
                                      <p:tavLst>
                                        <p:tav tm="0">
                                          <p:val>
                                            <p:fltVal val="0"/>
                                          </p:val>
                                        </p:tav>
                                        <p:tav tm="100000">
                                          <p:val>
                                            <p:strVal val="#ppt_w"/>
                                          </p:val>
                                        </p:tav>
                                      </p:tavLst>
                                    </p:anim>
                                    <p:anim calcmode="lin" valueType="num">
                                      <p:cBhvr>
                                        <p:cTn id="35" dur="500" fill="hold"/>
                                        <p:tgtEl>
                                          <p:spTgt spid="39"/>
                                        </p:tgtEl>
                                        <p:attrNameLst>
                                          <p:attrName>ppt_h</p:attrName>
                                        </p:attrNameLst>
                                      </p:cBhvr>
                                      <p:tavLst>
                                        <p:tav tm="0">
                                          <p:val>
                                            <p:fltVal val="0"/>
                                          </p:val>
                                        </p:tav>
                                        <p:tav tm="100000">
                                          <p:val>
                                            <p:strVal val="#ppt_h"/>
                                          </p:val>
                                        </p:tav>
                                      </p:tavLst>
                                    </p:anim>
                                    <p:anim calcmode="lin" valueType="num">
                                      <p:cBhvr>
                                        <p:cTn id="36" dur="500" fill="hold"/>
                                        <p:tgtEl>
                                          <p:spTgt spid="39"/>
                                        </p:tgtEl>
                                        <p:attrNameLst>
                                          <p:attrName>style.rotation</p:attrName>
                                        </p:attrNameLst>
                                      </p:cBhvr>
                                      <p:tavLst>
                                        <p:tav tm="0">
                                          <p:val>
                                            <p:fltVal val="360"/>
                                          </p:val>
                                        </p:tav>
                                        <p:tav tm="100000">
                                          <p:val>
                                            <p:fltVal val="0"/>
                                          </p:val>
                                        </p:tav>
                                      </p:tavLst>
                                    </p:anim>
                                    <p:animEffect transition="in" filter="fade">
                                      <p:cBhvr>
                                        <p:cTn id="37" dur="500"/>
                                        <p:tgtEl>
                                          <p:spTgt spid="39"/>
                                        </p:tgtEl>
                                      </p:cBhvr>
                                    </p:animEffect>
                                  </p:childTnLst>
                                </p:cTn>
                              </p:par>
                            </p:childTnLst>
                          </p:cTn>
                        </p:par>
                        <p:par>
                          <p:cTn id="38" fill="hold">
                            <p:stCondLst>
                              <p:cond delay="3000"/>
                            </p:stCondLst>
                            <p:childTnLst>
                              <p:par>
                                <p:cTn id="39" presetID="22" presetClass="entr" presetSubtype="8"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left)">
                                      <p:cBhvr>
                                        <p:cTn id="4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1" grpId="0"/>
      <p:bldP spid="32" grpId="0"/>
      <p:bldP spid="3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文本框 40"/>
          <p:cNvSpPr txBox="1">
            <a:spLocks noChangeArrowheads="1"/>
          </p:cNvSpPr>
          <p:nvPr/>
        </p:nvSpPr>
        <p:spPr bwMode="auto">
          <a:xfrm>
            <a:off x="2120900" y="163195"/>
            <a:ext cx="2926080" cy="460375"/>
          </a:xfrm>
          <a:prstGeom prst="rect">
            <a:avLst/>
          </a:prstGeom>
          <a:noFill/>
          <a:ln w="9525">
            <a:noFill/>
            <a:miter lim="800000"/>
          </a:ln>
        </p:spPr>
        <p:txBody>
          <a:bodyPr wrap="none">
            <a:spAutoFit/>
          </a:bodyPr>
          <a:lstStyle/>
          <a:p>
            <a:r>
              <a:rPr lang="zh-CN" altLang="en-US" sz="2400">
                <a:latin typeface="黑体" panose="02010609060101010101" pitchFamily="49" charset="-122"/>
                <a:ea typeface="黑体" panose="02010609060101010101" pitchFamily="49" charset="-122"/>
              </a:rPr>
              <a:t>为什么选择该课题？</a:t>
            </a:r>
            <a:endParaRPr lang="zh-CN" altLang="en-US" sz="2400">
              <a:latin typeface="黑体" panose="02010609060101010101" pitchFamily="49" charset="-122"/>
              <a:ea typeface="黑体" panose="02010609060101010101" pitchFamily="49" charset="-122"/>
            </a:endParaRPr>
          </a:p>
        </p:txBody>
      </p:sp>
      <p:sp>
        <p:nvSpPr>
          <p:cNvPr id="8194"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8195" name="Text Box 5"/>
          <p:cNvSpPr txBox="1">
            <a:spLocks noChangeArrowheads="1"/>
          </p:cNvSpPr>
          <p:nvPr/>
        </p:nvSpPr>
        <p:spPr bwMode="auto">
          <a:xfrm>
            <a:off x="69850" y="1878013"/>
            <a:ext cx="1097280" cy="368300"/>
          </a:xfrm>
          <a:prstGeom prst="rect">
            <a:avLst/>
          </a:prstGeom>
          <a:noFill/>
          <a:ln w="9525">
            <a:noFill/>
            <a:miter lim="800000"/>
          </a:ln>
        </p:spPr>
        <p:txBody>
          <a:bodyPr wrap="none">
            <a:spAutoFit/>
          </a:bodyPr>
          <a:lstStyle/>
          <a:p>
            <a:r>
              <a:rPr lang="zh-CN" altLang="en-US">
                <a:solidFill>
                  <a:schemeClr val="bg1"/>
                </a:solidFill>
              </a:rPr>
              <a:t>课题背景</a:t>
            </a:r>
            <a:endParaRPr lang="zh-CN" altLang="en-US">
              <a:solidFill>
                <a:schemeClr val="bg1"/>
              </a:solidFill>
            </a:endParaRPr>
          </a:p>
        </p:txBody>
      </p:sp>
      <p:sp>
        <p:nvSpPr>
          <p:cNvPr id="8196" name="AutoShape 6"/>
          <p:cNvSpPr>
            <a:spLocks noChangeArrowheads="1"/>
          </p:cNvSpPr>
          <p:nvPr/>
        </p:nvSpPr>
        <p:spPr bwMode="auto">
          <a:xfrm rot="1668723">
            <a:off x="1779588" y="1863725"/>
            <a:ext cx="290512" cy="290513"/>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8197" name="Text Box 7"/>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8198" name="Text Box 8"/>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2" name="文本框 1"/>
          <p:cNvSpPr txBox="1"/>
          <p:nvPr/>
        </p:nvSpPr>
        <p:spPr>
          <a:xfrm>
            <a:off x="2210435" y="740410"/>
            <a:ext cx="2926080" cy="368300"/>
          </a:xfrm>
          <a:prstGeom prst="rect">
            <a:avLst/>
          </a:prstGeom>
          <a:noFill/>
        </p:spPr>
        <p:txBody>
          <a:bodyPr wrap="none" rtlCol="0">
            <a:spAutoFit/>
          </a:bodyPr>
          <a:p>
            <a:r>
              <a:rPr lang="zh-CN" altLang="en-US"/>
              <a:t>国内三大运营商的资费情况</a:t>
            </a:r>
            <a:endParaRPr lang="zh-CN" altLang="en-US"/>
          </a:p>
        </p:txBody>
      </p:sp>
      <p:sp>
        <p:nvSpPr>
          <p:cNvPr id="3" name="文本框 2"/>
          <p:cNvSpPr txBox="1"/>
          <p:nvPr/>
        </p:nvSpPr>
        <p:spPr>
          <a:xfrm>
            <a:off x="2210435" y="1183640"/>
            <a:ext cx="7802880" cy="922020"/>
          </a:xfrm>
          <a:prstGeom prst="rect">
            <a:avLst/>
          </a:prstGeom>
          <a:noFill/>
        </p:spPr>
        <p:txBody>
          <a:bodyPr wrap="none" rtlCol="0">
            <a:spAutoFit/>
          </a:bodyPr>
          <a:p>
            <a:pPr algn="l"/>
            <a:r>
              <a:rPr lang="zh-CN" altLang="en-US"/>
              <a:t>中国移动、中国电信、中国联通通话资费标准一览</a:t>
            </a:r>
            <a:r>
              <a:rPr lang="en-US" altLang="zh-CN"/>
              <a:t>(</a:t>
            </a:r>
            <a:r>
              <a:rPr lang="zh-CN" altLang="en-US"/>
              <a:t>以中国移动全球通为例）</a:t>
            </a:r>
            <a:endParaRPr lang="zh-CN" altLang="en-US"/>
          </a:p>
          <a:p>
            <a:pPr algn="l"/>
            <a:r>
              <a:rPr lang="zh-CN" altLang="en-US"/>
              <a:t> </a:t>
            </a:r>
            <a:endParaRPr lang="zh-CN" altLang="en-US"/>
          </a:p>
          <a:p>
            <a:pPr algn="l"/>
            <a:endParaRPr lang="zh-CN" altLang="en-US"/>
          </a:p>
        </p:txBody>
      </p:sp>
      <p:graphicFrame>
        <p:nvGraphicFramePr>
          <p:cNvPr id="4" name="表格 3"/>
          <p:cNvGraphicFramePr/>
          <p:nvPr/>
        </p:nvGraphicFramePr>
        <p:xfrm>
          <a:off x="2291715" y="1595120"/>
          <a:ext cx="3348355" cy="1106805"/>
        </p:xfrm>
        <a:graphic>
          <a:graphicData uri="http://schemas.openxmlformats.org/drawingml/2006/table">
            <a:tbl>
              <a:tblPr firstRow="1" bandRow="1">
                <a:tableStyleId>{5C22544A-7EE6-4342-B048-85BDC9FD1C3A}</a:tableStyleId>
              </a:tblPr>
              <a:tblGrid>
                <a:gridCol w="1674495"/>
                <a:gridCol w="1673860"/>
              </a:tblGrid>
              <a:tr h="368935">
                <a:tc>
                  <a:txBody>
                    <a:bodyPr/>
                    <a:p>
                      <a:pPr>
                        <a:buNone/>
                      </a:pPr>
                      <a:r>
                        <a:rPr lang="zh-CN" altLang="en-US">
                          <a:ln>
                            <a:noFill/>
                          </a:ln>
                          <a:solidFill>
                            <a:schemeClr val="tx1"/>
                          </a:solidFill>
                        </a:rPr>
                        <a:t>普通市话</a:t>
                      </a:r>
                      <a:endParaRPr lang="zh-CN" altLang="en-US">
                        <a:ln>
                          <a:noFill/>
                        </a:ln>
                        <a:solidFill>
                          <a:schemeClr val="tx1"/>
                        </a:solidFill>
                      </a:endParaRPr>
                    </a:p>
                  </a:txBody>
                  <a:tcPr>
                    <a:solidFill>
                      <a:schemeClr val="accent1">
                        <a:lumMod val="20000"/>
                        <a:lumOff val="80000"/>
                      </a:schemeClr>
                    </a:solidFill>
                  </a:tcPr>
                </a:tc>
                <a:tc>
                  <a:txBody>
                    <a:bodyPr/>
                    <a:p>
                      <a:pPr algn="l">
                        <a:buNone/>
                      </a:pPr>
                      <a:r>
                        <a:rPr lang="en-US" altLang="zh-CN">
                          <a:ln>
                            <a:noFill/>
                          </a:ln>
                          <a:solidFill>
                            <a:schemeClr val="tx1"/>
                          </a:solidFill>
                        </a:rPr>
                        <a:t>0</a:t>
                      </a:r>
                      <a:r>
                        <a:rPr lang="zh-CN" altLang="en-US">
                          <a:ln>
                            <a:noFill/>
                          </a:ln>
                          <a:solidFill>
                            <a:schemeClr val="tx1"/>
                          </a:solidFill>
                        </a:rPr>
                        <a:t>.2元/分钟</a:t>
                      </a:r>
                      <a:endParaRPr lang="zh-CN" altLang="en-US">
                        <a:ln>
                          <a:noFill/>
                        </a:ln>
                        <a:solidFill>
                          <a:schemeClr val="tx1"/>
                        </a:solidFill>
                      </a:endParaRPr>
                    </a:p>
                  </a:txBody>
                  <a:tcPr>
                    <a:solidFill>
                      <a:schemeClr val="accent1">
                        <a:lumMod val="20000"/>
                        <a:lumOff val="80000"/>
                      </a:schemeClr>
                    </a:solidFill>
                  </a:tcPr>
                </a:tc>
              </a:tr>
              <a:tr h="368935">
                <a:tc>
                  <a:txBody>
                    <a:bodyPr/>
                    <a:p>
                      <a:pPr algn="l">
                        <a:buNone/>
                      </a:pPr>
                      <a:r>
                        <a:rPr lang="zh-CN" altLang="en-US" b="1">
                          <a:ln>
                            <a:noFill/>
                          </a:ln>
                          <a:solidFill>
                            <a:schemeClr val="tx1"/>
                          </a:solidFill>
                        </a:rPr>
                        <a:t>国内长途</a:t>
                      </a:r>
                      <a:endParaRPr lang="zh-CN" altLang="en-US" b="1">
                        <a:ln>
                          <a:noFill/>
                        </a:ln>
                        <a:solidFill>
                          <a:schemeClr val="tx1"/>
                        </a:solidFill>
                      </a:endParaRPr>
                    </a:p>
                  </a:txBody>
                  <a:tcPr>
                    <a:solidFill>
                      <a:schemeClr val="accent1">
                        <a:lumMod val="20000"/>
                        <a:lumOff val="80000"/>
                      </a:schemeClr>
                    </a:solidFill>
                  </a:tcPr>
                </a:tc>
                <a:tc>
                  <a:txBody>
                    <a:bodyPr/>
                    <a:p>
                      <a:pPr algn="l">
                        <a:buNone/>
                      </a:pPr>
                      <a:r>
                        <a:rPr lang="zh-CN" altLang="en-US" b="1">
                          <a:ln>
                            <a:noFill/>
                          </a:ln>
                          <a:solidFill>
                            <a:schemeClr val="tx1"/>
                          </a:solidFill>
                        </a:rPr>
                        <a:t>0.7元/分钟</a:t>
                      </a:r>
                      <a:endParaRPr lang="zh-CN" altLang="en-US" b="1">
                        <a:ln>
                          <a:noFill/>
                        </a:ln>
                        <a:solidFill>
                          <a:schemeClr val="tx1"/>
                        </a:solidFill>
                      </a:endParaRPr>
                    </a:p>
                  </a:txBody>
                  <a:tcPr>
                    <a:solidFill>
                      <a:schemeClr val="accent1">
                        <a:lumMod val="20000"/>
                        <a:lumOff val="80000"/>
                      </a:schemeClr>
                    </a:solidFill>
                  </a:tcPr>
                </a:tc>
              </a:tr>
              <a:tr h="368935">
                <a:tc>
                  <a:txBody>
                    <a:bodyPr/>
                    <a:p>
                      <a:pPr algn="l">
                        <a:buNone/>
                      </a:pPr>
                      <a:r>
                        <a:rPr lang="zh-CN" altLang="en-US" b="1">
                          <a:ln>
                            <a:noFill/>
                          </a:ln>
                          <a:solidFill>
                            <a:schemeClr val="tx1"/>
                          </a:solidFill>
                        </a:rPr>
                        <a:t>国际长途</a:t>
                      </a:r>
                      <a:endParaRPr lang="zh-CN" altLang="en-US" b="1">
                        <a:ln>
                          <a:noFill/>
                        </a:ln>
                        <a:solidFill>
                          <a:schemeClr val="tx1"/>
                        </a:solidFill>
                      </a:endParaRPr>
                    </a:p>
                  </a:txBody>
                  <a:tcPr>
                    <a:solidFill>
                      <a:schemeClr val="accent1">
                        <a:lumMod val="20000"/>
                        <a:lumOff val="80000"/>
                      </a:schemeClr>
                    </a:solidFill>
                  </a:tcPr>
                </a:tc>
                <a:tc>
                  <a:txBody>
                    <a:bodyPr/>
                    <a:p>
                      <a:pPr algn="l">
                        <a:buNone/>
                      </a:pPr>
                      <a:r>
                        <a:rPr lang="zh-CN" altLang="en-US" b="1">
                          <a:ln>
                            <a:noFill/>
                          </a:ln>
                          <a:solidFill>
                            <a:schemeClr val="tx1"/>
                          </a:solidFill>
                        </a:rPr>
                        <a:t>0.8元/6秒</a:t>
                      </a:r>
                      <a:endParaRPr lang="zh-CN" altLang="en-US" b="1">
                        <a:ln>
                          <a:noFill/>
                        </a:ln>
                        <a:solidFill>
                          <a:schemeClr val="tx1"/>
                        </a:solidFill>
                      </a:endParaRPr>
                    </a:p>
                  </a:txBody>
                  <a:tcPr>
                    <a:solidFill>
                      <a:schemeClr val="accent1">
                        <a:lumMod val="20000"/>
                        <a:lumOff val="80000"/>
                      </a:schemeClr>
                    </a:solidFill>
                  </a:tcPr>
                </a:tc>
              </a:tr>
            </a:tbl>
          </a:graphicData>
        </a:graphic>
      </p:graphicFrame>
      <p:sp>
        <p:nvSpPr>
          <p:cNvPr id="5" name="文本框 4"/>
          <p:cNvSpPr txBox="1"/>
          <p:nvPr/>
        </p:nvSpPr>
        <p:spPr>
          <a:xfrm>
            <a:off x="2210435" y="2854960"/>
            <a:ext cx="9212580" cy="922020"/>
          </a:xfrm>
          <a:prstGeom prst="rect">
            <a:avLst/>
          </a:prstGeom>
          <a:noFill/>
        </p:spPr>
        <p:txBody>
          <a:bodyPr wrap="none" rtlCol="0">
            <a:spAutoFit/>
          </a:bodyPr>
          <a:p>
            <a:r>
              <a:rPr lang="zh-CN" altLang="en-US"/>
              <a:t>通常来说，往往很多人每个月都会有一小笔手机话费的开销，大概每个月的纯通话话费有</a:t>
            </a:r>
            <a:endParaRPr lang="zh-CN" altLang="en-US"/>
          </a:p>
          <a:p>
            <a:r>
              <a:rPr lang="en-US" altLang="zh-CN"/>
              <a:t>50</a:t>
            </a:r>
            <a:r>
              <a:rPr lang="zh-CN" altLang="en-US"/>
              <a:t>元左右。在这样的市场背景下，基于</a:t>
            </a:r>
            <a:r>
              <a:rPr lang="en-US" altLang="zh-CN"/>
              <a:t>VOIP</a:t>
            </a:r>
            <a:r>
              <a:rPr lang="zh-CN" altLang="en-US"/>
              <a:t>协议的网络电话便越来越受到人们的欢迎。该</a:t>
            </a:r>
            <a:endParaRPr lang="zh-CN" altLang="en-US"/>
          </a:p>
          <a:p>
            <a:r>
              <a:rPr lang="zh-CN" altLang="en-US"/>
              <a:t>优惠电话</a:t>
            </a:r>
            <a:r>
              <a:rPr lang="en-US" altLang="zh-CN"/>
              <a:t>APP</a:t>
            </a:r>
            <a:r>
              <a:rPr lang="zh-CN" altLang="en-US"/>
              <a:t>也是基于这样的一个背景进行开发与设计的。</a:t>
            </a:r>
            <a:endParaRPr lang="zh-CN" altLang="en-US"/>
          </a:p>
        </p:txBody>
      </p:sp>
      <p:sp>
        <p:nvSpPr>
          <p:cNvPr id="6" name="文本框 5"/>
          <p:cNvSpPr txBox="1"/>
          <p:nvPr/>
        </p:nvSpPr>
        <p:spPr>
          <a:xfrm>
            <a:off x="2273300" y="3776980"/>
            <a:ext cx="2621280" cy="460375"/>
          </a:xfrm>
          <a:prstGeom prst="rect">
            <a:avLst/>
          </a:prstGeom>
          <a:noFill/>
        </p:spPr>
        <p:txBody>
          <a:bodyPr wrap="none" rtlCol="0">
            <a:spAutoFit/>
          </a:bodyPr>
          <a:p>
            <a:pPr algn="l"/>
            <a:r>
              <a:rPr lang="zh-CN" altLang="en-US" sz="2400">
                <a:latin typeface="黑体" panose="02010609060101010101" pitchFamily="49" charset="-122"/>
                <a:ea typeface="黑体" panose="02010609060101010101" pitchFamily="49" charset="-122"/>
              </a:rPr>
              <a:t>什么是VOIP协议？</a:t>
            </a:r>
            <a:endParaRPr lang="zh-CN" altLang="en-US" sz="2400">
              <a:latin typeface="黑体" panose="02010609060101010101" pitchFamily="49" charset="-122"/>
              <a:ea typeface="黑体" panose="02010609060101010101" pitchFamily="49" charset="-122"/>
            </a:endParaRPr>
          </a:p>
        </p:txBody>
      </p:sp>
      <p:sp>
        <p:nvSpPr>
          <p:cNvPr id="7" name="文本框 6"/>
          <p:cNvSpPr txBox="1"/>
          <p:nvPr/>
        </p:nvSpPr>
        <p:spPr>
          <a:xfrm>
            <a:off x="2310765" y="4237355"/>
            <a:ext cx="9112250" cy="645160"/>
          </a:xfrm>
          <a:prstGeom prst="rect">
            <a:avLst/>
          </a:prstGeom>
          <a:noFill/>
        </p:spPr>
        <p:txBody>
          <a:bodyPr wrap="square" rtlCol="0">
            <a:spAutoFit/>
          </a:bodyPr>
          <a:p>
            <a:pPr algn="l">
              <a:buNone/>
            </a:pPr>
            <a:r>
              <a:rPr lang="zh-CN" altLang="en-US"/>
              <a:t>VOIP（Voice Over IP and VOIP Protocols） ，即指在 IP 网络上使用 IP协议以数据包的方式传输语音。</a:t>
            </a:r>
            <a:endParaRPr lang="zh-CN" altLang="en-US"/>
          </a:p>
        </p:txBody>
      </p:sp>
      <p:sp>
        <p:nvSpPr>
          <p:cNvPr id="8" name="文本框 7"/>
          <p:cNvSpPr txBox="1"/>
          <p:nvPr/>
        </p:nvSpPr>
        <p:spPr>
          <a:xfrm>
            <a:off x="2239010" y="4963795"/>
            <a:ext cx="8996680" cy="829945"/>
          </a:xfrm>
          <a:prstGeom prst="rect">
            <a:avLst/>
          </a:prstGeom>
          <a:noFill/>
        </p:spPr>
        <p:txBody>
          <a:bodyPr wrap="square" rtlCol="0">
            <a:spAutoFit/>
          </a:bodyPr>
          <a:p>
            <a:pPr algn="l"/>
            <a:r>
              <a:rPr lang="zh-CN" altLang="en-US" sz="2400">
                <a:latin typeface="黑体" panose="02010609060101010101" pitchFamily="49" charset="-122"/>
                <a:ea typeface="黑体" panose="02010609060101010101" pitchFamily="49" charset="-122"/>
              </a:rPr>
              <a:t>为什么基于VOIP协议的网络电话相对于传统电信通话，资费可以更低？</a:t>
            </a:r>
            <a:endParaRPr lang="zh-CN" altLang="en-US" sz="24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12290" name="Text Box 4"/>
          <p:cNvSpPr txBox="1">
            <a:spLocks noChangeArrowheads="1"/>
          </p:cNvSpPr>
          <p:nvPr/>
        </p:nvSpPr>
        <p:spPr bwMode="auto">
          <a:xfrm>
            <a:off x="71438" y="1878013"/>
            <a:ext cx="1555750" cy="366712"/>
          </a:xfrm>
          <a:prstGeom prst="rect">
            <a:avLst/>
          </a:prstGeom>
          <a:noFill/>
          <a:ln w="9525">
            <a:noFill/>
            <a:miter lim="800000"/>
          </a:ln>
        </p:spPr>
        <p:txBody>
          <a:bodyPr wrap="none">
            <a:spAutoFit/>
          </a:bodyPr>
          <a:lstStyle/>
          <a:p>
            <a:r>
              <a:rPr lang="zh-CN" altLang="en-US">
                <a:solidFill>
                  <a:schemeClr val="bg1"/>
                </a:solidFill>
              </a:rPr>
              <a:t>实习情况概述</a:t>
            </a:r>
            <a:endParaRPr lang="zh-CN" altLang="en-US">
              <a:solidFill>
                <a:schemeClr val="bg1"/>
              </a:solidFill>
            </a:endParaRPr>
          </a:p>
        </p:txBody>
      </p:sp>
      <p:sp>
        <p:nvSpPr>
          <p:cNvPr id="12291" name="AutoShape 5"/>
          <p:cNvSpPr>
            <a:spLocks noChangeArrowheads="1"/>
          </p:cNvSpPr>
          <p:nvPr/>
        </p:nvSpPr>
        <p:spPr bwMode="auto">
          <a:xfrm rot="1668723">
            <a:off x="1779588" y="2738438"/>
            <a:ext cx="290512" cy="290512"/>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12292" name="Text Box 6"/>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12293" name="Text Box 7"/>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105490" name="Text Box 18"/>
          <p:cNvSpPr txBox="1">
            <a:spLocks noChangeArrowheads="1"/>
          </p:cNvSpPr>
          <p:nvPr/>
        </p:nvSpPr>
        <p:spPr bwMode="auto">
          <a:xfrm>
            <a:off x="2014538" y="254000"/>
            <a:ext cx="2926080" cy="457200"/>
          </a:xfrm>
          <a:prstGeom prst="rect">
            <a:avLst/>
          </a:prstGeom>
          <a:noFill/>
          <a:ln w="9525">
            <a:noFill/>
            <a:miter lim="800000"/>
          </a:ln>
        </p:spPr>
        <p:txBody>
          <a:bodyPr wrap="none">
            <a:spAutoFit/>
          </a:bodyPr>
          <a:lstStyle/>
          <a:p>
            <a:r>
              <a:rPr lang="zh-CN" altLang="en-US" sz="2400">
                <a:ea typeface="黑体" panose="02010609060101010101" pitchFamily="49" charset="-122"/>
              </a:rPr>
              <a:t>实习项目展示与讲解</a:t>
            </a:r>
            <a:endParaRPr lang="zh-CN" altLang="en-US" sz="2400">
              <a:ea typeface="黑体" panose="02010609060101010101" pitchFamily="49" charset="-122"/>
            </a:endParaRPr>
          </a:p>
        </p:txBody>
      </p:sp>
      <p:sp>
        <p:nvSpPr>
          <p:cNvPr id="2" name="文本框 1"/>
          <p:cNvSpPr txBox="1"/>
          <p:nvPr/>
        </p:nvSpPr>
        <p:spPr>
          <a:xfrm>
            <a:off x="2653665" y="840740"/>
            <a:ext cx="8793480" cy="914400"/>
          </a:xfrm>
          <a:prstGeom prst="rect">
            <a:avLst/>
          </a:prstGeom>
          <a:noFill/>
        </p:spPr>
        <p:txBody>
          <a:bodyPr wrap="none" rtlCol="0">
            <a:spAutoFit/>
          </a:bodyPr>
          <a:p>
            <a:r>
              <a:rPr lang="zh-CN" altLang="zh-CN"/>
              <a:t>歪歪小说是一款网络小说阅读</a:t>
            </a:r>
            <a:r>
              <a:rPr lang="en-US" altLang="zh-CN"/>
              <a:t>app</a:t>
            </a:r>
            <a:r>
              <a:rPr lang="zh-CN" altLang="zh-CN"/>
              <a:t>，用户在</a:t>
            </a:r>
            <a:r>
              <a:rPr lang="en-US" altLang="zh-CN"/>
              <a:t>app</a:t>
            </a:r>
            <a:r>
              <a:rPr lang="zh-CN" altLang="en-US"/>
              <a:t>上可以根据自己的喜好选择各种类型的</a:t>
            </a:r>
            <a:endParaRPr lang="zh-CN" altLang="en-US"/>
          </a:p>
          <a:p>
            <a:r>
              <a:rPr lang="zh-CN" altLang="en-US"/>
              <a:t>小说进行阅读或者收藏，在</a:t>
            </a:r>
            <a:r>
              <a:rPr lang="en-US" altLang="zh-CN"/>
              <a:t>app</a:t>
            </a:r>
            <a:r>
              <a:rPr lang="zh-CN" altLang="en-US"/>
              <a:t>中可以阅读到目前热门的网络小说，可以搜索或者根据</a:t>
            </a:r>
            <a:endParaRPr lang="zh-CN" altLang="en-US"/>
          </a:p>
          <a:p>
            <a:r>
              <a:rPr lang="zh-CN" altLang="en-US"/>
              <a:t>小说分类来找到自己感兴趣的小说进行阅读。</a:t>
            </a:r>
            <a:endParaRPr lang="zh-CN" altLang="en-US"/>
          </a:p>
        </p:txBody>
      </p:sp>
      <p:pic>
        <p:nvPicPr>
          <p:cNvPr id="3" name="图片 2" descr="Screenshot_20170104-203404"/>
          <p:cNvPicPr>
            <a:picLocks noChangeAspect="1"/>
          </p:cNvPicPr>
          <p:nvPr/>
        </p:nvPicPr>
        <p:blipFill>
          <a:blip r:embed="rId1"/>
          <a:stretch>
            <a:fillRect/>
          </a:stretch>
        </p:blipFill>
        <p:spPr>
          <a:xfrm>
            <a:off x="2120900" y="1736090"/>
            <a:ext cx="2634615" cy="4685030"/>
          </a:xfrm>
          <a:prstGeom prst="rect">
            <a:avLst/>
          </a:prstGeom>
          <a:effectLst>
            <a:outerShdw blurRad="50800" dist="38100" dir="8100000" algn="tr" rotWithShape="0">
              <a:prstClr val="black">
                <a:alpha val="40000"/>
              </a:prstClr>
            </a:outerShdw>
          </a:effectLst>
        </p:spPr>
      </p:pic>
      <p:pic>
        <p:nvPicPr>
          <p:cNvPr id="10" name="图片 9" descr="Screenshot_20170104-204700"/>
          <p:cNvPicPr>
            <a:picLocks noChangeAspect="1"/>
          </p:cNvPicPr>
          <p:nvPr/>
        </p:nvPicPr>
        <p:blipFill>
          <a:blip r:embed="rId2"/>
          <a:stretch>
            <a:fillRect/>
          </a:stretch>
        </p:blipFill>
        <p:spPr>
          <a:xfrm>
            <a:off x="3003550" y="1755775"/>
            <a:ext cx="2634615" cy="4684395"/>
          </a:xfrm>
          <a:prstGeom prst="rect">
            <a:avLst/>
          </a:prstGeom>
          <a:effectLst>
            <a:outerShdw blurRad="50800" dist="38100" dir="8100000" algn="tr" rotWithShape="0">
              <a:prstClr val="black">
                <a:alpha val="40000"/>
              </a:prstClr>
            </a:outerShdw>
          </a:effectLst>
        </p:spPr>
      </p:pic>
      <p:pic>
        <p:nvPicPr>
          <p:cNvPr id="5" name="图片 4" descr="Screenshot_20170104-203438"/>
          <p:cNvPicPr>
            <a:picLocks noChangeAspect="1"/>
          </p:cNvPicPr>
          <p:nvPr/>
        </p:nvPicPr>
        <p:blipFill>
          <a:blip r:embed="rId3"/>
          <a:stretch>
            <a:fillRect/>
          </a:stretch>
        </p:blipFill>
        <p:spPr>
          <a:xfrm>
            <a:off x="4201795" y="1726565"/>
            <a:ext cx="2634615" cy="4684395"/>
          </a:xfrm>
          <a:prstGeom prst="rect">
            <a:avLst/>
          </a:prstGeom>
          <a:effectLst>
            <a:outerShdw blurRad="50800" dist="38100" dir="8100000" algn="tr" rotWithShape="0">
              <a:prstClr val="black">
                <a:alpha val="40000"/>
              </a:prstClr>
            </a:outerShdw>
          </a:effectLst>
        </p:spPr>
      </p:pic>
      <p:pic>
        <p:nvPicPr>
          <p:cNvPr id="6" name="图片 5" descr="Screenshot_20170104-203456"/>
          <p:cNvPicPr>
            <a:picLocks noChangeAspect="1"/>
          </p:cNvPicPr>
          <p:nvPr/>
        </p:nvPicPr>
        <p:blipFill>
          <a:blip r:embed="rId4"/>
          <a:stretch>
            <a:fillRect/>
          </a:stretch>
        </p:blipFill>
        <p:spPr>
          <a:xfrm>
            <a:off x="5306695" y="1726565"/>
            <a:ext cx="2624455" cy="4665980"/>
          </a:xfrm>
          <a:prstGeom prst="rect">
            <a:avLst/>
          </a:prstGeom>
          <a:effectLst>
            <a:outerShdw blurRad="50800" dist="38100" dir="8100000" algn="tr" rotWithShape="0">
              <a:prstClr val="black">
                <a:alpha val="40000"/>
              </a:prstClr>
            </a:outerShdw>
          </a:effectLst>
        </p:spPr>
      </p:pic>
      <p:pic>
        <p:nvPicPr>
          <p:cNvPr id="7" name="图片 6" descr="Screenshot_20170104-203537"/>
          <p:cNvPicPr>
            <a:picLocks noChangeAspect="1"/>
          </p:cNvPicPr>
          <p:nvPr/>
        </p:nvPicPr>
        <p:blipFill>
          <a:blip r:embed="rId5"/>
          <a:stretch>
            <a:fillRect/>
          </a:stretch>
        </p:blipFill>
        <p:spPr>
          <a:xfrm>
            <a:off x="6296660" y="1726565"/>
            <a:ext cx="2623820" cy="4665345"/>
          </a:xfrm>
          <a:prstGeom prst="rect">
            <a:avLst/>
          </a:prstGeom>
          <a:effectLst>
            <a:outerShdw blurRad="50800" dist="38100" dir="8100000" algn="tr" rotWithShape="0">
              <a:prstClr val="black">
                <a:alpha val="40000"/>
              </a:prstClr>
            </a:outerShdw>
          </a:effectLst>
        </p:spPr>
      </p:pic>
      <p:pic>
        <p:nvPicPr>
          <p:cNvPr id="8" name="图片 7" descr="Screenshot_20170104-203548"/>
          <p:cNvPicPr>
            <a:picLocks noChangeAspect="1"/>
          </p:cNvPicPr>
          <p:nvPr/>
        </p:nvPicPr>
        <p:blipFill>
          <a:blip r:embed="rId6"/>
          <a:stretch>
            <a:fillRect/>
          </a:stretch>
        </p:blipFill>
        <p:spPr>
          <a:xfrm>
            <a:off x="7284085" y="1726565"/>
            <a:ext cx="2628900" cy="4674235"/>
          </a:xfrm>
          <a:prstGeom prst="rect">
            <a:avLst/>
          </a:prstGeom>
          <a:effectLst>
            <a:outerShdw blurRad="50800" dist="38100" dir="8100000" algn="tr" rotWithShape="0">
              <a:prstClr val="black">
                <a:alpha val="40000"/>
              </a:prstClr>
            </a:outerShdw>
          </a:effectLst>
        </p:spPr>
      </p:pic>
      <p:pic>
        <p:nvPicPr>
          <p:cNvPr id="9" name="图片 8" descr="Screenshot_20170104-203722"/>
          <p:cNvPicPr>
            <a:picLocks noChangeAspect="1"/>
          </p:cNvPicPr>
          <p:nvPr/>
        </p:nvPicPr>
        <p:blipFill>
          <a:blip r:embed="rId7"/>
          <a:stretch>
            <a:fillRect/>
          </a:stretch>
        </p:blipFill>
        <p:spPr>
          <a:xfrm>
            <a:off x="8482965" y="1726565"/>
            <a:ext cx="2633980" cy="4684395"/>
          </a:xfrm>
          <a:prstGeom prst="rect">
            <a:avLst/>
          </a:prstGeom>
          <a:effectLst>
            <a:outerShdw blurRad="50800" dist="38100" dir="8100000" algn="tr" rotWithShape="0">
              <a:prstClr val="black">
                <a:alpha val="40000"/>
              </a:prstClr>
            </a:outerShdw>
          </a:effectLst>
        </p:spPr>
      </p:pic>
      <p:pic>
        <p:nvPicPr>
          <p:cNvPr id="4" name="图片 3" descr="Screenshot_20170104-203431"/>
          <p:cNvPicPr>
            <a:picLocks noChangeAspect="1"/>
          </p:cNvPicPr>
          <p:nvPr/>
        </p:nvPicPr>
        <p:blipFill>
          <a:blip r:embed="rId8"/>
          <a:stretch>
            <a:fillRect/>
          </a:stretch>
        </p:blipFill>
        <p:spPr>
          <a:xfrm>
            <a:off x="9578340" y="1706880"/>
            <a:ext cx="2634615" cy="4685030"/>
          </a:xfrm>
          <a:prstGeom prst="rect">
            <a:avLst/>
          </a:prstGeom>
          <a:effectLst>
            <a:outerShdw blurRad="50800" dist="38100" dir="8100000" algn="tr" rotWithShape="0">
              <a:prstClr val="black">
                <a:alpha val="40000"/>
              </a:prstClr>
            </a:outerShdw>
          </a:effectLst>
        </p:spPr>
      </p:pic>
      <p:sp>
        <p:nvSpPr>
          <p:cNvPr id="11" name="文本框 10"/>
          <p:cNvSpPr txBox="1"/>
          <p:nvPr/>
        </p:nvSpPr>
        <p:spPr>
          <a:xfrm>
            <a:off x="4153535" y="5949315"/>
            <a:ext cx="868680" cy="365760"/>
          </a:xfrm>
          <a:prstGeom prst="rect">
            <a:avLst/>
          </a:prstGeom>
          <a:noFill/>
        </p:spPr>
        <p:txBody>
          <a:bodyPr wrap="none" rtlCol="0">
            <a:spAutoFit/>
          </a:bodyPr>
          <a:p>
            <a:r>
              <a:rPr lang="zh-CN" altLang="en-US"/>
              <a:t>阅读器</a:t>
            </a:r>
            <a:endParaRPr lang="zh-CN" altLang="en-US"/>
          </a:p>
        </p:txBody>
      </p:sp>
      <p:sp>
        <p:nvSpPr>
          <p:cNvPr id="12" name="文本框 11"/>
          <p:cNvSpPr txBox="1"/>
          <p:nvPr/>
        </p:nvSpPr>
        <p:spPr>
          <a:xfrm>
            <a:off x="6493510" y="5881370"/>
            <a:ext cx="1554480" cy="365760"/>
          </a:xfrm>
          <a:prstGeom prst="rect">
            <a:avLst/>
          </a:prstGeom>
          <a:noFill/>
        </p:spPr>
        <p:txBody>
          <a:bodyPr wrap="none" rtlCol="0">
            <a:spAutoFit/>
          </a:bodyPr>
          <a:p>
            <a:r>
              <a:rPr lang="zh-CN" altLang="en-US"/>
              <a:t>小说计费模块</a:t>
            </a:r>
            <a:endParaRPr lang="zh-CN" altLang="en-US"/>
          </a:p>
        </p:txBody>
      </p:sp>
      <p:sp>
        <p:nvSpPr>
          <p:cNvPr id="13" name="文本框 12"/>
          <p:cNvSpPr txBox="1"/>
          <p:nvPr/>
        </p:nvSpPr>
        <p:spPr>
          <a:xfrm>
            <a:off x="9578340" y="5949315"/>
            <a:ext cx="1325880" cy="365760"/>
          </a:xfrm>
          <a:prstGeom prst="rect">
            <a:avLst/>
          </a:prstGeom>
          <a:noFill/>
        </p:spPr>
        <p:txBody>
          <a:bodyPr wrap="none" rtlCol="0">
            <a:spAutoFit/>
          </a:bodyPr>
          <a:p>
            <a:r>
              <a:rPr lang="zh-CN" altLang="en-US"/>
              <a:t>小说详情页</a:t>
            </a: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0000 -0.129537 L 0.000000 0.000000 " pathEditMode="relative" ptsTypes="">
                                      <p:cBhvr>
                                        <p:cTn id="6" dur="500" fill="hold"/>
                                        <p:tgtEl>
                                          <p:spTgt spid="1229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7"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par>
                          <p:cTn id="19" fill="hold">
                            <p:stCondLst>
                              <p:cond delay="1000"/>
                            </p:stCondLst>
                            <p:childTnLst>
                              <p:par>
                                <p:cTn id="20" presetID="47"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par>
                          <p:cTn id="25" fill="hold">
                            <p:stCondLst>
                              <p:cond delay="2000"/>
                            </p:stCondLst>
                            <p:childTnLst>
                              <p:par>
                                <p:cTn id="26" presetID="47" presetClass="entr" presetSubtype="0"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par>
                          <p:cTn id="31" fill="hold">
                            <p:stCondLst>
                              <p:cond delay="3000"/>
                            </p:stCondLst>
                            <p:childTnLst>
                              <p:par>
                                <p:cTn id="32" presetID="47" presetClass="entr" presetSubtype="0" fill="hold"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1000"/>
                                        <p:tgtEl>
                                          <p:spTgt spid="6"/>
                                        </p:tgtEl>
                                      </p:cBhvr>
                                    </p:animEffect>
                                    <p:anim calcmode="lin" valueType="num">
                                      <p:cBhvr>
                                        <p:cTn id="35" dur="1000" fill="hold"/>
                                        <p:tgtEl>
                                          <p:spTgt spid="6"/>
                                        </p:tgtEl>
                                        <p:attrNameLst>
                                          <p:attrName>ppt_x</p:attrName>
                                        </p:attrNameLst>
                                      </p:cBhvr>
                                      <p:tavLst>
                                        <p:tav tm="0">
                                          <p:val>
                                            <p:strVal val="#ppt_x"/>
                                          </p:val>
                                        </p:tav>
                                        <p:tav tm="100000">
                                          <p:val>
                                            <p:strVal val="#ppt_x"/>
                                          </p:val>
                                        </p:tav>
                                      </p:tavLst>
                                    </p:anim>
                                    <p:anim calcmode="lin" valueType="num">
                                      <p:cBhvr>
                                        <p:cTn id="36" dur="1000" fill="hold"/>
                                        <p:tgtEl>
                                          <p:spTgt spid="6"/>
                                        </p:tgtEl>
                                        <p:attrNameLst>
                                          <p:attrName>ppt_y</p:attrName>
                                        </p:attrNameLst>
                                      </p:cBhvr>
                                      <p:tavLst>
                                        <p:tav tm="0">
                                          <p:val>
                                            <p:strVal val="#ppt_y-.1"/>
                                          </p:val>
                                        </p:tav>
                                        <p:tav tm="100000">
                                          <p:val>
                                            <p:strVal val="#ppt_y"/>
                                          </p:val>
                                        </p:tav>
                                      </p:tavLst>
                                    </p:anim>
                                  </p:childTnLst>
                                </p:cTn>
                              </p:par>
                            </p:childTnLst>
                          </p:cTn>
                        </p:par>
                        <p:par>
                          <p:cTn id="37" fill="hold">
                            <p:stCondLst>
                              <p:cond delay="4000"/>
                            </p:stCondLst>
                            <p:childTnLst>
                              <p:par>
                                <p:cTn id="38" presetID="47" presetClass="entr" presetSubtype="0" fill="hold" nodeType="after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fade">
                                      <p:cBhvr>
                                        <p:cTn id="40" dur="1000"/>
                                        <p:tgtEl>
                                          <p:spTgt spid="7"/>
                                        </p:tgtEl>
                                      </p:cBhvr>
                                    </p:animEffect>
                                    <p:anim calcmode="lin" valueType="num">
                                      <p:cBhvr>
                                        <p:cTn id="41" dur="1000" fill="hold"/>
                                        <p:tgtEl>
                                          <p:spTgt spid="7"/>
                                        </p:tgtEl>
                                        <p:attrNameLst>
                                          <p:attrName>ppt_x</p:attrName>
                                        </p:attrNameLst>
                                      </p:cBhvr>
                                      <p:tavLst>
                                        <p:tav tm="0">
                                          <p:val>
                                            <p:strVal val="#ppt_x"/>
                                          </p:val>
                                        </p:tav>
                                        <p:tav tm="100000">
                                          <p:val>
                                            <p:strVal val="#ppt_x"/>
                                          </p:val>
                                        </p:tav>
                                      </p:tavLst>
                                    </p:anim>
                                    <p:anim calcmode="lin" valueType="num">
                                      <p:cBhvr>
                                        <p:cTn id="42" dur="1000" fill="hold"/>
                                        <p:tgtEl>
                                          <p:spTgt spid="7"/>
                                        </p:tgtEl>
                                        <p:attrNameLst>
                                          <p:attrName>ppt_y</p:attrName>
                                        </p:attrNameLst>
                                      </p:cBhvr>
                                      <p:tavLst>
                                        <p:tav tm="0">
                                          <p:val>
                                            <p:strVal val="#ppt_y-.1"/>
                                          </p:val>
                                        </p:tav>
                                        <p:tav tm="100000">
                                          <p:val>
                                            <p:strVal val="#ppt_y"/>
                                          </p:val>
                                        </p:tav>
                                      </p:tavLst>
                                    </p:anim>
                                  </p:childTnLst>
                                </p:cTn>
                              </p:par>
                            </p:childTnLst>
                          </p:cTn>
                        </p:par>
                        <p:par>
                          <p:cTn id="43" fill="hold">
                            <p:stCondLst>
                              <p:cond delay="5000"/>
                            </p:stCondLst>
                            <p:childTnLst>
                              <p:par>
                                <p:cTn id="44" presetID="47" presetClass="entr" presetSubtype="0" fill="hold" nodeType="after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6000"/>
                            </p:stCondLst>
                            <p:childTnLst>
                              <p:par>
                                <p:cTn id="50" presetID="47" presetClass="entr" presetSubtype="0" fill="hold"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childTnLst>
                          </p:cTn>
                        </p:par>
                        <p:par>
                          <p:cTn id="55" fill="hold">
                            <p:stCondLst>
                              <p:cond delay="7000"/>
                            </p:stCondLst>
                            <p:childTnLst>
                              <p:par>
                                <p:cTn id="56" presetID="47" presetClass="entr" presetSubtype="0"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fade">
                                      <p:cBhvr>
                                        <p:cTn id="58" dur="1000"/>
                                        <p:tgtEl>
                                          <p:spTgt spid="4"/>
                                        </p:tgtEl>
                                      </p:cBhvr>
                                    </p:animEffect>
                                    <p:anim calcmode="lin" valueType="num">
                                      <p:cBhvr>
                                        <p:cTn id="59" dur="1000" fill="hold"/>
                                        <p:tgtEl>
                                          <p:spTgt spid="4"/>
                                        </p:tgtEl>
                                        <p:attrNameLst>
                                          <p:attrName>ppt_x</p:attrName>
                                        </p:attrNameLst>
                                      </p:cBhvr>
                                      <p:tavLst>
                                        <p:tav tm="0">
                                          <p:val>
                                            <p:strVal val="#ppt_x"/>
                                          </p:val>
                                        </p:tav>
                                        <p:tav tm="100000">
                                          <p:val>
                                            <p:strVal val="#ppt_x"/>
                                          </p:val>
                                        </p:tav>
                                      </p:tavLst>
                                    </p:anim>
                                    <p:anim calcmode="lin" valueType="num">
                                      <p:cBhvr>
                                        <p:cTn id="6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xit" presetSubtype="0" fill="hold" nodeType="clickEffect">
                                  <p:stCondLst>
                                    <p:cond delay="0"/>
                                  </p:stCondLst>
                                  <p:childTnLst>
                                    <p:animEffect transition="out" filter="fade">
                                      <p:cBhvr>
                                        <p:cTn id="64" dur="1000"/>
                                        <p:tgtEl>
                                          <p:spTgt spid="3"/>
                                        </p:tgtEl>
                                      </p:cBhvr>
                                    </p:animEffect>
                                    <p:anim calcmode="lin" valueType="num">
                                      <p:cBhvr>
                                        <p:cTn id="65" dur="1000"/>
                                        <p:tgtEl>
                                          <p:spTgt spid="3"/>
                                        </p:tgtEl>
                                        <p:attrNameLst>
                                          <p:attrName>ppt_x</p:attrName>
                                        </p:attrNameLst>
                                      </p:cBhvr>
                                      <p:tavLst>
                                        <p:tav tm="0">
                                          <p:val>
                                            <p:strVal val="ppt_x"/>
                                          </p:val>
                                        </p:tav>
                                        <p:tav tm="100000">
                                          <p:val>
                                            <p:strVal val="ppt_x"/>
                                          </p:val>
                                        </p:tav>
                                      </p:tavLst>
                                    </p:anim>
                                    <p:anim calcmode="lin" valueType="num">
                                      <p:cBhvr>
                                        <p:cTn id="66" dur="1000"/>
                                        <p:tgtEl>
                                          <p:spTgt spid="3"/>
                                        </p:tgtEl>
                                        <p:attrNameLst>
                                          <p:attrName>ppt_y</p:attrName>
                                        </p:attrNameLst>
                                      </p:cBhvr>
                                      <p:tavLst>
                                        <p:tav tm="0">
                                          <p:val>
                                            <p:strVal val="ppt_y"/>
                                          </p:val>
                                        </p:tav>
                                        <p:tav tm="100000">
                                          <p:val>
                                            <p:strVal val="ppt_y+.1"/>
                                          </p:val>
                                        </p:tav>
                                      </p:tavLst>
                                    </p:anim>
                                    <p:set>
                                      <p:cBhvr>
                                        <p:cTn id="67" dur="1" fill="hold">
                                          <p:stCondLst>
                                            <p:cond delay="999"/>
                                          </p:stCondLst>
                                        </p:cTn>
                                        <p:tgtEl>
                                          <p:spTgt spid="3"/>
                                        </p:tgtEl>
                                        <p:attrNameLst>
                                          <p:attrName>style.visibility</p:attrName>
                                        </p:attrNameLst>
                                      </p:cBhvr>
                                      <p:to>
                                        <p:strVal val="hidden"/>
                                      </p:to>
                                    </p:set>
                                  </p:childTnLst>
                                </p:cTn>
                              </p:par>
                              <p:par>
                                <p:cTn id="68" presetID="42" presetClass="exit" presetSubtype="0" fill="hold" nodeType="withEffect">
                                  <p:stCondLst>
                                    <p:cond delay="0"/>
                                  </p:stCondLst>
                                  <p:childTnLst>
                                    <p:animEffect transition="out" filter="fade">
                                      <p:cBhvr>
                                        <p:cTn id="69" dur="1000"/>
                                        <p:tgtEl>
                                          <p:spTgt spid="10"/>
                                        </p:tgtEl>
                                      </p:cBhvr>
                                    </p:animEffect>
                                    <p:anim calcmode="lin" valueType="num">
                                      <p:cBhvr>
                                        <p:cTn id="70" dur="1000"/>
                                        <p:tgtEl>
                                          <p:spTgt spid="10"/>
                                        </p:tgtEl>
                                        <p:attrNameLst>
                                          <p:attrName>ppt_x</p:attrName>
                                        </p:attrNameLst>
                                      </p:cBhvr>
                                      <p:tavLst>
                                        <p:tav tm="0">
                                          <p:val>
                                            <p:strVal val="ppt_x"/>
                                          </p:val>
                                        </p:tav>
                                        <p:tav tm="100000">
                                          <p:val>
                                            <p:strVal val="ppt_x"/>
                                          </p:val>
                                        </p:tav>
                                      </p:tavLst>
                                    </p:anim>
                                    <p:anim calcmode="lin" valueType="num">
                                      <p:cBhvr>
                                        <p:cTn id="71" dur="1000"/>
                                        <p:tgtEl>
                                          <p:spTgt spid="10"/>
                                        </p:tgtEl>
                                        <p:attrNameLst>
                                          <p:attrName>ppt_y</p:attrName>
                                        </p:attrNameLst>
                                      </p:cBhvr>
                                      <p:tavLst>
                                        <p:tav tm="0">
                                          <p:val>
                                            <p:strVal val="ppt_y"/>
                                          </p:val>
                                        </p:tav>
                                        <p:tav tm="100000">
                                          <p:val>
                                            <p:strVal val="ppt_y+.1"/>
                                          </p:val>
                                        </p:tav>
                                      </p:tavLst>
                                    </p:anim>
                                    <p:set>
                                      <p:cBhvr>
                                        <p:cTn id="72" dur="1" fill="hold">
                                          <p:stCondLst>
                                            <p:cond delay="999"/>
                                          </p:stCondLst>
                                        </p:cTn>
                                        <p:tgtEl>
                                          <p:spTgt spid="10"/>
                                        </p:tgtEl>
                                        <p:attrNameLst>
                                          <p:attrName>style.visibility</p:attrName>
                                        </p:attrNameLst>
                                      </p:cBhvr>
                                      <p:to>
                                        <p:strVal val="hidden"/>
                                      </p:to>
                                    </p:set>
                                  </p:childTnLst>
                                </p:cTn>
                              </p:par>
                              <p:par>
                                <p:cTn id="73" presetID="42" presetClass="exit" presetSubtype="0" fill="hold" nodeType="withEffect">
                                  <p:stCondLst>
                                    <p:cond delay="0"/>
                                  </p:stCondLst>
                                  <p:childTnLst>
                                    <p:animEffect transition="out" filter="fade">
                                      <p:cBhvr>
                                        <p:cTn id="74" dur="1000"/>
                                        <p:tgtEl>
                                          <p:spTgt spid="5"/>
                                        </p:tgtEl>
                                      </p:cBhvr>
                                    </p:animEffect>
                                    <p:anim calcmode="lin" valueType="num">
                                      <p:cBhvr>
                                        <p:cTn id="75" dur="1000"/>
                                        <p:tgtEl>
                                          <p:spTgt spid="5"/>
                                        </p:tgtEl>
                                        <p:attrNameLst>
                                          <p:attrName>ppt_x</p:attrName>
                                        </p:attrNameLst>
                                      </p:cBhvr>
                                      <p:tavLst>
                                        <p:tav tm="0">
                                          <p:val>
                                            <p:strVal val="ppt_x"/>
                                          </p:val>
                                        </p:tav>
                                        <p:tav tm="100000">
                                          <p:val>
                                            <p:strVal val="ppt_x"/>
                                          </p:val>
                                        </p:tav>
                                      </p:tavLst>
                                    </p:anim>
                                    <p:anim calcmode="lin" valueType="num">
                                      <p:cBhvr>
                                        <p:cTn id="76" dur="1000"/>
                                        <p:tgtEl>
                                          <p:spTgt spid="5"/>
                                        </p:tgtEl>
                                        <p:attrNameLst>
                                          <p:attrName>ppt_y</p:attrName>
                                        </p:attrNameLst>
                                      </p:cBhvr>
                                      <p:tavLst>
                                        <p:tav tm="0">
                                          <p:val>
                                            <p:strVal val="ppt_y"/>
                                          </p:val>
                                        </p:tav>
                                        <p:tav tm="100000">
                                          <p:val>
                                            <p:strVal val="ppt_y+.1"/>
                                          </p:val>
                                        </p:tav>
                                      </p:tavLst>
                                    </p:anim>
                                    <p:set>
                                      <p:cBhvr>
                                        <p:cTn id="77" dur="1" fill="hold">
                                          <p:stCondLst>
                                            <p:cond delay="999"/>
                                          </p:stCondLst>
                                        </p:cTn>
                                        <p:tgtEl>
                                          <p:spTgt spid="5"/>
                                        </p:tgtEl>
                                        <p:attrNameLst>
                                          <p:attrName>style.visibility</p:attrName>
                                        </p:attrNameLst>
                                      </p:cBhvr>
                                      <p:to>
                                        <p:strVal val="hidden"/>
                                      </p:to>
                                    </p:set>
                                  </p:childTnLst>
                                </p:cTn>
                              </p:par>
                              <p:par>
                                <p:cTn id="78" presetID="42" presetClass="exit" presetSubtype="0" fill="hold" nodeType="withEffect">
                                  <p:stCondLst>
                                    <p:cond delay="0"/>
                                  </p:stCondLst>
                                  <p:childTnLst>
                                    <p:animEffect transition="out" filter="fade">
                                      <p:cBhvr>
                                        <p:cTn id="79" dur="1000"/>
                                        <p:tgtEl>
                                          <p:spTgt spid="6"/>
                                        </p:tgtEl>
                                      </p:cBhvr>
                                    </p:animEffect>
                                    <p:anim calcmode="lin" valueType="num">
                                      <p:cBhvr>
                                        <p:cTn id="80" dur="1000"/>
                                        <p:tgtEl>
                                          <p:spTgt spid="6"/>
                                        </p:tgtEl>
                                        <p:attrNameLst>
                                          <p:attrName>ppt_x</p:attrName>
                                        </p:attrNameLst>
                                      </p:cBhvr>
                                      <p:tavLst>
                                        <p:tav tm="0">
                                          <p:val>
                                            <p:strVal val="ppt_x"/>
                                          </p:val>
                                        </p:tav>
                                        <p:tav tm="100000">
                                          <p:val>
                                            <p:strVal val="ppt_x"/>
                                          </p:val>
                                        </p:tav>
                                      </p:tavLst>
                                    </p:anim>
                                    <p:anim calcmode="lin" valueType="num">
                                      <p:cBhvr>
                                        <p:cTn id="81" dur="1000"/>
                                        <p:tgtEl>
                                          <p:spTgt spid="6"/>
                                        </p:tgtEl>
                                        <p:attrNameLst>
                                          <p:attrName>ppt_y</p:attrName>
                                        </p:attrNameLst>
                                      </p:cBhvr>
                                      <p:tavLst>
                                        <p:tav tm="0">
                                          <p:val>
                                            <p:strVal val="ppt_y"/>
                                          </p:val>
                                        </p:tav>
                                        <p:tav tm="100000">
                                          <p:val>
                                            <p:strVal val="ppt_y+.1"/>
                                          </p:val>
                                        </p:tav>
                                      </p:tavLst>
                                    </p:anim>
                                    <p:set>
                                      <p:cBhvr>
                                        <p:cTn id="82" dur="1" fill="hold">
                                          <p:stCondLst>
                                            <p:cond delay="999"/>
                                          </p:stCondLst>
                                        </p:cTn>
                                        <p:tgtEl>
                                          <p:spTgt spid="6"/>
                                        </p:tgtEl>
                                        <p:attrNameLst>
                                          <p:attrName>style.visibility</p:attrName>
                                        </p:attrNameLst>
                                      </p:cBhvr>
                                      <p:to>
                                        <p:strVal val="hidden"/>
                                      </p:to>
                                    </p:set>
                                  </p:childTnLst>
                                </p:cTn>
                              </p:par>
                              <p:par>
                                <p:cTn id="83" presetID="42" presetClass="exit" presetSubtype="0" fill="hold" nodeType="withEffect">
                                  <p:stCondLst>
                                    <p:cond delay="0"/>
                                  </p:stCondLst>
                                  <p:childTnLst>
                                    <p:animEffect transition="out" filter="fade">
                                      <p:cBhvr>
                                        <p:cTn id="84" dur="1000"/>
                                        <p:tgtEl>
                                          <p:spTgt spid="7"/>
                                        </p:tgtEl>
                                      </p:cBhvr>
                                    </p:animEffect>
                                    <p:anim calcmode="lin" valueType="num">
                                      <p:cBhvr>
                                        <p:cTn id="85" dur="1000"/>
                                        <p:tgtEl>
                                          <p:spTgt spid="7"/>
                                        </p:tgtEl>
                                        <p:attrNameLst>
                                          <p:attrName>ppt_x</p:attrName>
                                        </p:attrNameLst>
                                      </p:cBhvr>
                                      <p:tavLst>
                                        <p:tav tm="0">
                                          <p:val>
                                            <p:strVal val="ppt_x"/>
                                          </p:val>
                                        </p:tav>
                                        <p:tav tm="100000">
                                          <p:val>
                                            <p:strVal val="ppt_x"/>
                                          </p:val>
                                        </p:tav>
                                      </p:tavLst>
                                    </p:anim>
                                    <p:anim calcmode="lin" valueType="num">
                                      <p:cBhvr>
                                        <p:cTn id="86" dur="1000"/>
                                        <p:tgtEl>
                                          <p:spTgt spid="7"/>
                                        </p:tgtEl>
                                        <p:attrNameLst>
                                          <p:attrName>ppt_y</p:attrName>
                                        </p:attrNameLst>
                                      </p:cBhvr>
                                      <p:tavLst>
                                        <p:tav tm="0">
                                          <p:val>
                                            <p:strVal val="ppt_y"/>
                                          </p:val>
                                        </p:tav>
                                        <p:tav tm="100000">
                                          <p:val>
                                            <p:strVal val="ppt_y+.1"/>
                                          </p:val>
                                        </p:tav>
                                      </p:tavLst>
                                    </p:anim>
                                    <p:set>
                                      <p:cBhvr>
                                        <p:cTn id="87" dur="1" fill="hold">
                                          <p:stCondLst>
                                            <p:cond delay="999"/>
                                          </p:stCondLst>
                                        </p:cTn>
                                        <p:tgtEl>
                                          <p:spTgt spid="7"/>
                                        </p:tgtEl>
                                        <p:attrNameLst>
                                          <p:attrName>style.visibility</p:attrName>
                                        </p:attrNameLst>
                                      </p:cBhvr>
                                      <p:to>
                                        <p:strVal val="hidden"/>
                                      </p:to>
                                    </p:set>
                                  </p:childTnLst>
                                </p:cTn>
                              </p:par>
                              <p:par>
                                <p:cTn id="88" presetID="42" presetClass="exit" presetSubtype="0" fill="hold" grpId="8" nodeType="withEffect">
                                  <p:stCondLst>
                                    <p:cond delay="0"/>
                                  </p:stCondLst>
                                  <p:childTnLst>
                                    <p:animEffect transition="out" filter="fade">
                                      <p:cBhvr>
                                        <p:cTn id="89" dur="1000"/>
                                        <p:tgtEl>
                                          <p:spTgt spid="2"/>
                                        </p:tgtEl>
                                      </p:cBhvr>
                                    </p:animEffect>
                                    <p:anim calcmode="lin" valueType="num">
                                      <p:cBhvr>
                                        <p:cTn id="90" dur="1000"/>
                                        <p:tgtEl>
                                          <p:spTgt spid="2"/>
                                        </p:tgtEl>
                                        <p:attrNameLst>
                                          <p:attrName>ppt_x</p:attrName>
                                        </p:attrNameLst>
                                      </p:cBhvr>
                                      <p:tavLst>
                                        <p:tav tm="0">
                                          <p:val>
                                            <p:strVal val="ppt_x"/>
                                          </p:val>
                                        </p:tav>
                                        <p:tav tm="100000">
                                          <p:val>
                                            <p:strVal val="ppt_x"/>
                                          </p:val>
                                        </p:tav>
                                      </p:tavLst>
                                    </p:anim>
                                    <p:anim calcmode="lin" valueType="num">
                                      <p:cBhvr>
                                        <p:cTn id="91" dur="1000"/>
                                        <p:tgtEl>
                                          <p:spTgt spid="2"/>
                                        </p:tgtEl>
                                        <p:attrNameLst>
                                          <p:attrName>ppt_y</p:attrName>
                                        </p:attrNameLst>
                                      </p:cBhvr>
                                      <p:tavLst>
                                        <p:tav tm="0">
                                          <p:val>
                                            <p:strVal val="ppt_y"/>
                                          </p:val>
                                        </p:tav>
                                        <p:tav tm="100000">
                                          <p:val>
                                            <p:strVal val="ppt_y+.1"/>
                                          </p:val>
                                        </p:tav>
                                      </p:tavLst>
                                    </p:anim>
                                    <p:set>
                                      <p:cBhvr>
                                        <p:cTn id="92" dur="1" fill="hold">
                                          <p:stCondLst>
                                            <p:cond delay="999"/>
                                          </p:stCondLst>
                                        </p:cTn>
                                        <p:tgtEl>
                                          <p:spTgt spid="2"/>
                                        </p:tgtEl>
                                        <p:attrNameLst>
                                          <p:attrName>style.visibility</p:attrName>
                                        </p:attrNameLst>
                                      </p:cBhvr>
                                      <p:to>
                                        <p:strVal val="hidden"/>
                                      </p:to>
                                    </p:set>
                                  </p:childTnLst>
                                </p:cTn>
                              </p:par>
                            </p:childTnLst>
                          </p:cTn>
                        </p:par>
                        <p:par>
                          <p:cTn id="93" fill="hold">
                            <p:stCondLst>
                              <p:cond delay="1000"/>
                            </p:stCondLst>
                            <p:childTnLst>
                              <p:par>
                                <p:cTn id="94" presetID="0" presetClass="path" presetSubtype="0" accel="50000" decel="50000" fill="hold" nodeType="afterEffect">
                                  <p:stCondLst>
                                    <p:cond delay="0"/>
                                  </p:stCondLst>
                                  <p:childTnLst>
                                    <p:animMotion origin="layout" path="M 0.007292 0.038426 L -0.341875 -0.116481 " pathEditMode="relative" rAng="0" ptsTypes="">
                                      <p:cBhvr>
                                        <p:cTn id="95" dur="1000" fill="hold"/>
                                        <p:tgtEl>
                                          <p:spTgt spid="8"/>
                                        </p:tgtEl>
                                        <p:attrNameLst>
                                          <p:attrName>ppt_x</p:attrName>
                                          <p:attrName>ppt_y</p:attrName>
                                        </p:attrNameLst>
                                      </p:cBhvr>
                                      <p:rCtr x="-173" y="-79"/>
                                    </p:animMotion>
                                  </p:childTnLst>
                                </p:cTn>
                              </p:par>
                              <p:par>
                                <p:cTn id="96" presetID="0" presetClass="path" presetSubtype="0" accel="50000" decel="50000" fill="hold" nodeType="withEffect">
                                  <p:stCondLst>
                                    <p:cond delay="0"/>
                                  </p:stCondLst>
                                  <p:childTnLst>
                                    <p:animMotion origin="layout" path="M 0.011719 0.041852 L -0.209271 -0.115833 " pathEditMode="relative" rAng="0" ptsTypes="">
                                      <p:cBhvr>
                                        <p:cTn id="97" dur="1000" fill="hold"/>
                                        <p:tgtEl>
                                          <p:spTgt spid="9"/>
                                        </p:tgtEl>
                                        <p:attrNameLst>
                                          <p:attrName>ppt_x</p:attrName>
                                          <p:attrName>ppt_y</p:attrName>
                                        </p:attrNameLst>
                                      </p:cBhvr>
                                      <p:rCtr x="-111" y="-70"/>
                                    </p:animMotion>
                                  </p:childTnLst>
                                </p:cTn>
                              </p:par>
                              <p:par>
                                <p:cTn id="98" presetID="0" presetClass="path" presetSubtype="0" accel="50000" decel="50000" fill="hold" nodeType="withEffect">
                                  <p:stCondLst>
                                    <p:cond delay="0"/>
                                  </p:stCondLst>
                                  <p:childTnLst>
                                    <p:animMotion origin="layout" path="M 0.002604 0.047500 L -0.066667 -0.115833 " pathEditMode="relative" rAng="0" ptsTypes="">
                                      <p:cBhvr>
                                        <p:cTn id="99" dur="1000" fill="hold"/>
                                        <p:tgtEl>
                                          <p:spTgt spid="4"/>
                                        </p:tgtEl>
                                        <p:attrNameLst>
                                          <p:attrName>ppt_x</p:attrName>
                                          <p:attrName>ppt_y</p:attrName>
                                        </p:attrNameLst>
                                      </p:cBhvr>
                                      <p:rCtr x="-36" y="-76"/>
                                    </p:animMotion>
                                  </p:childTnLst>
                                </p:cTn>
                              </p:par>
                              <p:par>
                                <p:cTn id="100" presetID="42" presetClass="entr" presetSubtype="0" fill="hold" grpId="1" nodeType="withEffect">
                                  <p:stCondLst>
                                    <p:cond delay="0"/>
                                  </p:stCondLst>
                                  <p:childTnLst>
                                    <p:set>
                                      <p:cBhvr>
                                        <p:cTn id="101" dur="1" fill="hold">
                                          <p:stCondLst>
                                            <p:cond delay="0"/>
                                          </p:stCondLst>
                                        </p:cTn>
                                        <p:tgtEl>
                                          <p:spTgt spid="11"/>
                                        </p:tgtEl>
                                        <p:attrNameLst>
                                          <p:attrName>style.visibility</p:attrName>
                                        </p:attrNameLst>
                                      </p:cBhvr>
                                      <p:to>
                                        <p:strVal val="visible"/>
                                      </p:to>
                                    </p:set>
                                    <p:animEffect transition="in" filter="fade">
                                      <p:cBhvr>
                                        <p:cTn id="102" dur="1000"/>
                                        <p:tgtEl>
                                          <p:spTgt spid="11"/>
                                        </p:tgtEl>
                                      </p:cBhvr>
                                    </p:animEffect>
                                    <p:anim calcmode="lin" valueType="num">
                                      <p:cBhvr>
                                        <p:cTn id="103" dur="1000" fill="hold"/>
                                        <p:tgtEl>
                                          <p:spTgt spid="11"/>
                                        </p:tgtEl>
                                        <p:attrNameLst>
                                          <p:attrName>ppt_x</p:attrName>
                                        </p:attrNameLst>
                                      </p:cBhvr>
                                      <p:tavLst>
                                        <p:tav tm="0">
                                          <p:val>
                                            <p:strVal val="#ppt_x"/>
                                          </p:val>
                                        </p:tav>
                                        <p:tav tm="100000">
                                          <p:val>
                                            <p:strVal val="#ppt_x"/>
                                          </p:val>
                                        </p:tav>
                                      </p:tavLst>
                                    </p:anim>
                                    <p:anim calcmode="lin" valueType="num">
                                      <p:cBhvr>
                                        <p:cTn id="104" dur="1000" fill="hold"/>
                                        <p:tgtEl>
                                          <p:spTgt spid="11"/>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fade">
                                      <p:cBhvr>
                                        <p:cTn id="107" dur="1000"/>
                                        <p:tgtEl>
                                          <p:spTgt spid="12"/>
                                        </p:tgtEl>
                                      </p:cBhvr>
                                    </p:animEffect>
                                    <p:anim calcmode="lin" valueType="num">
                                      <p:cBhvr>
                                        <p:cTn id="108" dur="1000" fill="hold"/>
                                        <p:tgtEl>
                                          <p:spTgt spid="12"/>
                                        </p:tgtEl>
                                        <p:attrNameLst>
                                          <p:attrName>ppt_x</p:attrName>
                                        </p:attrNameLst>
                                      </p:cBhvr>
                                      <p:tavLst>
                                        <p:tav tm="0">
                                          <p:val>
                                            <p:strVal val="#ppt_x"/>
                                          </p:val>
                                        </p:tav>
                                        <p:tav tm="100000">
                                          <p:val>
                                            <p:strVal val="#ppt_x"/>
                                          </p:val>
                                        </p:tav>
                                      </p:tavLst>
                                    </p:anim>
                                    <p:anim calcmode="lin" valueType="num">
                                      <p:cBhvr>
                                        <p:cTn id="109" dur="1000" fill="hold"/>
                                        <p:tgtEl>
                                          <p:spTgt spid="12"/>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13"/>
                                        </p:tgtEl>
                                        <p:attrNameLst>
                                          <p:attrName>style.visibility</p:attrName>
                                        </p:attrNameLst>
                                      </p:cBhvr>
                                      <p:to>
                                        <p:strVal val="visible"/>
                                      </p:to>
                                    </p:set>
                                    <p:animEffect transition="in" filter="fade">
                                      <p:cBhvr>
                                        <p:cTn id="112" dur="1000"/>
                                        <p:tgtEl>
                                          <p:spTgt spid="13"/>
                                        </p:tgtEl>
                                      </p:cBhvr>
                                    </p:animEffect>
                                    <p:anim calcmode="lin" valueType="num">
                                      <p:cBhvr>
                                        <p:cTn id="113" dur="1000" fill="hold"/>
                                        <p:tgtEl>
                                          <p:spTgt spid="13"/>
                                        </p:tgtEl>
                                        <p:attrNameLst>
                                          <p:attrName>ppt_x</p:attrName>
                                        </p:attrNameLst>
                                      </p:cBhvr>
                                      <p:tavLst>
                                        <p:tav tm="0">
                                          <p:val>
                                            <p:strVal val="#ppt_x"/>
                                          </p:val>
                                        </p:tav>
                                        <p:tav tm="100000">
                                          <p:val>
                                            <p:strVal val="#ppt_x"/>
                                          </p:val>
                                        </p:tav>
                                      </p:tavLst>
                                    </p:anim>
                                    <p:anim calcmode="lin" valueType="num">
                                      <p:cBhvr>
                                        <p:cTn id="11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P spid="2" grpId="0"/>
      <p:bldP spid="2" grpId="1"/>
      <p:bldP spid="2" grpId="2"/>
      <p:bldP spid="2" grpId="3"/>
      <p:bldP spid="2" grpId="4"/>
      <p:bldP spid="2" grpId="5"/>
      <p:bldP spid="2" grpId="6"/>
      <p:bldP spid="2" grpId="7"/>
      <p:bldP spid="2" grpId="8"/>
      <p:bldP spid="11" grpId="0"/>
      <p:bldP spid="11" grpId="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Screenshot_20170104-203537"/>
          <p:cNvPicPr>
            <a:picLocks noChangeAspect="1"/>
          </p:cNvPicPr>
          <p:nvPr/>
        </p:nvPicPr>
        <p:blipFill>
          <a:blip r:embed="rId1"/>
          <a:stretch>
            <a:fillRect/>
          </a:stretch>
        </p:blipFill>
        <p:spPr>
          <a:xfrm>
            <a:off x="3117215" y="919480"/>
            <a:ext cx="2626995" cy="4671060"/>
          </a:xfrm>
          <a:prstGeom prst="rect">
            <a:avLst/>
          </a:prstGeom>
          <a:effectLst>
            <a:outerShdw blurRad="50800" dist="38100" dir="8100000" algn="tr" rotWithShape="0">
              <a:prstClr val="black">
                <a:alpha val="40000"/>
              </a:prstClr>
            </a:outerShdw>
          </a:effectLst>
        </p:spPr>
      </p:pic>
      <p:sp>
        <p:nvSpPr>
          <p:cNvPr id="16" name="文本框 15"/>
          <p:cNvSpPr txBox="1"/>
          <p:nvPr/>
        </p:nvSpPr>
        <p:spPr>
          <a:xfrm>
            <a:off x="4144010" y="5930265"/>
            <a:ext cx="868680" cy="365760"/>
          </a:xfrm>
          <a:prstGeom prst="rect">
            <a:avLst/>
          </a:prstGeom>
          <a:noFill/>
        </p:spPr>
        <p:txBody>
          <a:bodyPr wrap="none" rtlCol="0">
            <a:spAutoFit/>
          </a:bodyPr>
          <a:p>
            <a:r>
              <a:rPr lang="zh-CN" altLang="en-US"/>
              <a:t>阅读器</a:t>
            </a:r>
            <a:endParaRPr lang="zh-CN" altLang="en-US"/>
          </a:p>
        </p:txBody>
      </p:sp>
      <p:sp>
        <p:nvSpPr>
          <p:cNvPr id="12289"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12290" name="Text Box 4"/>
          <p:cNvSpPr txBox="1">
            <a:spLocks noChangeArrowheads="1"/>
          </p:cNvSpPr>
          <p:nvPr/>
        </p:nvSpPr>
        <p:spPr bwMode="auto">
          <a:xfrm>
            <a:off x="71438" y="1878013"/>
            <a:ext cx="1555750" cy="366712"/>
          </a:xfrm>
          <a:prstGeom prst="rect">
            <a:avLst/>
          </a:prstGeom>
          <a:noFill/>
          <a:ln w="9525">
            <a:noFill/>
            <a:miter lim="800000"/>
          </a:ln>
        </p:spPr>
        <p:txBody>
          <a:bodyPr wrap="none">
            <a:spAutoFit/>
          </a:bodyPr>
          <a:lstStyle/>
          <a:p>
            <a:r>
              <a:rPr lang="zh-CN" altLang="en-US">
                <a:solidFill>
                  <a:schemeClr val="bg1"/>
                </a:solidFill>
              </a:rPr>
              <a:t>实习情况概述</a:t>
            </a:r>
            <a:endParaRPr lang="zh-CN" altLang="en-US">
              <a:solidFill>
                <a:schemeClr val="bg1"/>
              </a:solidFill>
            </a:endParaRPr>
          </a:p>
        </p:txBody>
      </p:sp>
      <p:sp>
        <p:nvSpPr>
          <p:cNvPr id="12291" name="AutoShape 5"/>
          <p:cNvSpPr>
            <a:spLocks noChangeArrowheads="1"/>
          </p:cNvSpPr>
          <p:nvPr/>
        </p:nvSpPr>
        <p:spPr bwMode="auto">
          <a:xfrm rot="1668723">
            <a:off x="1779588" y="2738438"/>
            <a:ext cx="290512" cy="290512"/>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12292" name="Text Box 6"/>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12293" name="Text Box 7"/>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105490" name="Text Box 18"/>
          <p:cNvSpPr txBox="1">
            <a:spLocks noChangeArrowheads="1"/>
          </p:cNvSpPr>
          <p:nvPr/>
        </p:nvSpPr>
        <p:spPr bwMode="auto">
          <a:xfrm>
            <a:off x="2014538" y="254000"/>
            <a:ext cx="2926080" cy="457200"/>
          </a:xfrm>
          <a:prstGeom prst="rect">
            <a:avLst/>
          </a:prstGeom>
          <a:noFill/>
          <a:ln w="9525">
            <a:noFill/>
            <a:miter lim="800000"/>
          </a:ln>
        </p:spPr>
        <p:txBody>
          <a:bodyPr wrap="none">
            <a:spAutoFit/>
          </a:bodyPr>
          <a:lstStyle/>
          <a:p>
            <a:r>
              <a:rPr lang="zh-CN" altLang="en-US" sz="2400">
                <a:ea typeface="黑体" panose="02010609060101010101" pitchFamily="49" charset="-122"/>
              </a:rPr>
              <a:t>实习项目展示与讲解</a:t>
            </a:r>
            <a:endParaRPr lang="zh-CN" altLang="en-US" sz="2400">
              <a:ea typeface="黑体" panose="02010609060101010101" pitchFamily="49" charset="-122"/>
            </a:endParaRPr>
          </a:p>
        </p:txBody>
      </p:sp>
      <p:sp>
        <p:nvSpPr>
          <p:cNvPr id="18" name="文本框 17"/>
          <p:cNvSpPr txBox="1"/>
          <p:nvPr/>
        </p:nvSpPr>
        <p:spPr>
          <a:xfrm>
            <a:off x="5347970" y="813435"/>
            <a:ext cx="5701665" cy="5029200"/>
          </a:xfrm>
          <a:prstGeom prst="rect">
            <a:avLst/>
          </a:prstGeom>
          <a:noFill/>
        </p:spPr>
        <p:txBody>
          <a:bodyPr wrap="square" rtlCol="0">
            <a:spAutoFit/>
          </a:bodyPr>
          <a:p>
            <a:r>
              <a:rPr lang="zh-CN" altLang="en-US"/>
              <a:t>涉及到的主要技术</a:t>
            </a:r>
            <a:endParaRPr lang="zh-CN" altLang="en-US"/>
          </a:p>
          <a:p>
            <a:endParaRPr lang="zh-CN" altLang="en-US"/>
          </a:p>
          <a:p>
            <a:r>
              <a:rPr lang="en-US" altLang="zh-CN"/>
              <a:t>(1) </a:t>
            </a:r>
            <a:r>
              <a:rPr lang="zh-CN" altLang="en-US"/>
              <a:t>咪咕阅读</a:t>
            </a:r>
            <a:r>
              <a:rPr lang="en-US" altLang="zh-CN"/>
              <a:t>SDK</a:t>
            </a:r>
            <a:r>
              <a:rPr lang="zh-CN" altLang="en-US"/>
              <a:t>接入</a:t>
            </a:r>
            <a:endParaRPr lang="zh-CN" altLang="en-US"/>
          </a:p>
          <a:p>
            <a:r>
              <a:rPr lang="zh-CN" altLang="zh-CN"/>
              <a:t>       小说的内容需要授权，所以我们公司没有办法直接接入第一手的小说，只能间接的接入第三方</a:t>
            </a:r>
            <a:r>
              <a:rPr lang="en-US" altLang="zh-CN"/>
              <a:t>SDK</a:t>
            </a:r>
            <a:r>
              <a:rPr lang="zh-CN" altLang="en-US"/>
              <a:t>提供的小说内容</a:t>
            </a:r>
            <a:r>
              <a:rPr lang="en-US" altLang="zh-CN"/>
              <a:t>---</a:t>
            </a:r>
            <a:r>
              <a:rPr lang="zh-CN" altLang="en-US"/>
              <a:t>咪咕阅读</a:t>
            </a:r>
            <a:r>
              <a:rPr lang="en-US" altLang="zh-CN"/>
              <a:t>SDK</a:t>
            </a:r>
            <a:r>
              <a:rPr lang="zh-CN" altLang="en-US"/>
              <a:t>，这样也减去了我们公司的大部分工作，提高我们的开发效率以及维护成本。</a:t>
            </a:r>
            <a:endParaRPr lang="zh-CN" altLang="en-US"/>
          </a:p>
          <a:p>
            <a:endParaRPr lang="zh-CN" altLang="en-US"/>
          </a:p>
          <a:p>
            <a:r>
              <a:rPr lang="en-US" altLang="zh-CN"/>
              <a:t>(2) JsonUp html</a:t>
            </a:r>
            <a:r>
              <a:rPr lang="zh-CN" altLang="en-US"/>
              <a:t>解析框架</a:t>
            </a:r>
            <a:endParaRPr lang="zh-CN" altLang="en-US"/>
          </a:p>
          <a:p>
            <a:r>
              <a:rPr lang="zh-CN" altLang="en-US"/>
              <a:t>       由于咪咕阅读</a:t>
            </a:r>
            <a:r>
              <a:rPr lang="en-US" altLang="zh-CN"/>
              <a:t>SDK</a:t>
            </a:r>
            <a:r>
              <a:rPr lang="zh-CN" altLang="en-US"/>
              <a:t>提供的小说内容是</a:t>
            </a:r>
            <a:r>
              <a:rPr lang="en-US" altLang="zh-CN"/>
              <a:t>html</a:t>
            </a:r>
            <a:r>
              <a:rPr lang="zh-CN" altLang="en-US"/>
              <a:t>格式的文本，需要我们解析才能得到小说内容，然后再对解析出来的文本进行进一步处理。</a:t>
            </a:r>
            <a:endParaRPr lang="zh-CN" altLang="en-US"/>
          </a:p>
          <a:p>
            <a:endParaRPr lang="zh-CN" altLang="en-US"/>
          </a:p>
          <a:p>
            <a:r>
              <a:rPr lang="en-US" altLang="zh-CN"/>
              <a:t>(3) android</a:t>
            </a:r>
            <a:r>
              <a:rPr lang="zh-CN" altLang="en-US"/>
              <a:t>自定义控件</a:t>
            </a:r>
            <a:endParaRPr lang="zh-CN" altLang="en-US"/>
          </a:p>
          <a:p>
            <a:r>
              <a:rPr lang="zh-CN" altLang="en-US"/>
              <a:t>由于小说的阅读页面需要做各种切换翻页动画和文本的分行、分段、分页的展示。仅仅依靠系统的</a:t>
            </a:r>
            <a:r>
              <a:rPr lang="en-US" altLang="zh-CN"/>
              <a:t>TextView</a:t>
            </a:r>
            <a:r>
              <a:rPr lang="zh-CN" altLang="en-US"/>
              <a:t>控件是不能胜任的，需要根据需求从新自定义</a:t>
            </a:r>
            <a:r>
              <a:rPr lang="en-US" altLang="zh-CN"/>
              <a:t>TextView</a:t>
            </a:r>
            <a:r>
              <a:rPr lang="zh-CN" altLang="en-US"/>
              <a:t>控件，以及自定义列表的</a:t>
            </a:r>
            <a:r>
              <a:rPr lang="en-US" altLang="zh-CN"/>
              <a:t>Dialog</a:t>
            </a:r>
            <a:r>
              <a:rPr lang="zh-CN" altLang="en-US"/>
              <a:t>弹出框等等。</a:t>
            </a:r>
            <a:endParaRPr lang="zh-CN" altLang="en-US"/>
          </a:p>
        </p:txBody>
      </p:sp>
      <p:pic>
        <p:nvPicPr>
          <p:cNvPr id="19" name="图片 18" descr="Screenshot_20170104-203548"/>
          <p:cNvPicPr>
            <a:picLocks noChangeAspect="1"/>
          </p:cNvPicPr>
          <p:nvPr/>
        </p:nvPicPr>
        <p:blipFill>
          <a:blip r:embed="rId2"/>
          <a:stretch>
            <a:fillRect/>
          </a:stretch>
        </p:blipFill>
        <p:spPr>
          <a:xfrm>
            <a:off x="-3030855" y="2877185"/>
            <a:ext cx="2626360" cy="4669155"/>
          </a:xfrm>
          <a:prstGeom prst="rect">
            <a:avLst/>
          </a:prstGeom>
          <a:effectLst>
            <a:outerShdw blurRad="50800" dist="38100" dir="8100000" algn="tr" rotWithShape="0">
              <a:prstClr val="black">
                <a:alpha val="40000"/>
              </a:prst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00000 0.000000 L -0.073490 -0.001389 " pathEditMode="relative" rAng="0" ptsTypes="">
                                      <p:cBhvr>
                                        <p:cTn id="6" dur="1000" fill="hold"/>
                                        <p:tgtEl>
                                          <p:spTgt spid="17"/>
                                        </p:tgtEl>
                                        <p:attrNameLst>
                                          <p:attrName>ppt_x</p:attrName>
                                          <p:attrName>ppt_y</p:attrName>
                                        </p:attrNameLst>
                                      </p:cBhvr>
                                      <p:rCtr x="-39" y="0"/>
                                    </p:animMotion>
                                  </p:childTnLst>
                                </p:cTn>
                              </p:par>
                              <p:par>
                                <p:cTn id="7" presetID="0" presetClass="path" presetSubtype="0" accel="50000" decel="50000" fill="hold" grpId="0" nodeType="withEffect">
                                  <p:stCondLst>
                                    <p:cond delay="0"/>
                                  </p:stCondLst>
                                  <p:childTnLst>
                                    <p:animMotion origin="layout" path="M 0.000000 0.000000 L -0.096823 0.000000 " pathEditMode="relative" rAng="0" ptsTypes="">
                                      <p:cBhvr>
                                        <p:cTn id="8" dur="1000" fill="hold"/>
                                        <p:tgtEl>
                                          <p:spTgt spid="16"/>
                                        </p:tgtEl>
                                        <p:attrNameLst>
                                          <p:attrName>ppt_x</p:attrName>
                                          <p:attrName>ppt_y</p:attrName>
                                        </p:attrNameLst>
                                      </p:cBhvr>
                                      <p:rCtr x="-28" y="0"/>
                                    </p:animMotion>
                                  </p:childTnLst>
                                </p:cTn>
                              </p:par>
                              <p:par>
                                <p:cTn id="9" presetID="2" presetClass="entr" presetSubtype="2"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1+#ppt_w/2"/>
                                          </p:val>
                                        </p:tav>
                                        <p:tav tm="100000">
                                          <p:val>
                                            <p:strVal val="#ppt_x"/>
                                          </p:val>
                                        </p:tav>
                                      </p:tavLst>
                                    </p:anim>
                                    <p:anim calcmode="lin" valueType="num">
                                      <p:cBhvr additive="base">
                                        <p:cTn id="12" dur="10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C:\Users\Administrator\Desktop\Screenshot_20170104-203431.pngScreenshot_20170104-203431"/>
          <p:cNvPicPr>
            <a:picLocks noChangeAspect="1"/>
          </p:cNvPicPr>
          <p:nvPr/>
        </p:nvPicPr>
        <p:blipFill>
          <a:blip r:embed="rId1"/>
          <a:srcRect/>
          <a:stretch>
            <a:fillRect/>
          </a:stretch>
        </p:blipFill>
        <p:spPr>
          <a:xfrm>
            <a:off x="2261870" y="901065"/>
            <a:ext cx="2626995" cy="4669790"/>
          </a:xfrm>
          <a:prstGeom prst="rect">
            <a:avLst/>
          </a:prstGeom>
          <a:effectLst>
            <a:outerShdw blurRad="50800" dist="38100" dir="8100000" algn="tr" rotWithShape="0">
              <a:prstClr val="black">
                <a:alpha val="40000"/>
              </a:prstClr>
            </a:outerShdw>
          </a:effectLst>
        </p:spPr>
      </p:pic>
      <p:sp>
        <p:nvSpPr>
          <p:cNvPr id="16" name="文本框 15"/>
          <p:cNvSpPr txBox="1"/>
          <p:nvPr/>
        </p:nvSpPr>
        <p:spPr>
          <a:xfrm>
            <a:off x="2707005" y="5861685"/>
            <a:ext cx="1325880" cy="365760"/>
          </a:xfrm>
          <a:prstGeom prst="rect">
            <a:avLst/>
          </a:prstGeom>
          <a:noFill/>
        </p:spPr>
        <p:txBody>
          <a:bodyPr wrap="none" rtlCol="0">
            <a:spAutoFit/>
          </a:bodyPr>
          <a:p>
            <a:r>
              <a:rPr lang="zh-CN" altLang="zh-CN"/>
              <a:t>小说详情页</a:t>
            </a:r>
            <a:endParaRPr lang="zh-CN" altLang="zh-CN"/>
          </a:p>
        </p:txBody>
      </p:sp>
      <p:sp>
        <p:nvSpPr>
          <p:cNvPr id="12289"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12290" name="Text Box 4"/>
          <p:cNvSpPr txBox="1">
            <a:spLocks noChangeArrowheads="1"/>
          </p:cNvSpPr>
          <p:nvPr/>
        </p:nvSpPr>
        <p:spPr bwMode="auto">
          <a:xfrm>
            <a:off x="71438" y="1878013"/>
            <a:ext cx="1555750" cy="366712"/>
          </a:xfrm>
          <a:prstGeom prst="rect">
            <a:avLst/>
          </a:prstGeom>
          <a:noFill/>
          <a:ln w="9525">
            <a:noFill/>
            <a:miter lim="800000"/>
          </a:ln>
        </p:spPr>
        <p:txBody>
          <a:bodyPr wrap="none">
            <a:spAutoFit/>
          </a:bodyPr>
          <a:lstStyle/>
          <a:p>
            <a:r>
              <a:rPr lang="zh-CN" altLang="en-US">
                <a:solidFill>
                  <a:schemeClr val="bg1"/>
                </a:solidFill>
              </a:rPr>
              <a:t>实习情况概述</a:t>
            </a:r>
            <a:endParaRPr lang="zh-CN" altLang="en-US">
              <a:solidFill>
                <a:schemeClr val="bg1"/>
              </a:solidFill>
            </a:endParaRPr>
          </a:p>
        </p:txBody>
      </p:sp>
      <p:sp>
        <p:nvSpPr>
          <p:cNvPr id="12291" name="AutoShape 5"/>
          <p:cNvSpPr>
            <a:spLocks noChangeArrowheads="1"/>
          </p:cNvSpPr>
          <p:nvPr/>
        </p:nvSpPr>
        <p:spPr bwMode="auto">
          <a:xfrm rot="1668723">
            <a:off x="1779588" y="2738438"/>
            <a:ext cx="290512" cy="290512"/>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12292" name="Text Box 6"/>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12293" name="Text Box 7"/>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105490" name="Text Box 18"/>
          <p:cNvSpPr txBox="1">
            <a:spLocks noChangeArrowheads="1"/>
          </p:cNvSpPr>
          <p:nvPr/>
        </p:nvSpPr>
        <p:spPr bwMode="auto">
          <a:xfrm>
            <a:off x="2014538" y="254000"/>
            <a:ext cx="2926080" cy="457200"/>
          </a:xfrm>
          <a:prstGeom prst="rect">
            <a:avLst/>
          </a:prstGeom>
          <a:noFill/>
          <a:ln w="9525">
            <a:noFill/>
            <a:miter lim="800000"/>
          </a:ln>
        </p:spPr>
        <p:txBody>
          <a:bodyPr wrap="none">
            <a:spAutoFit/>
          </a:bodyPr>
          <a:lstStyle/>
          <a:p>
            <a:r>
              <a:rPr lang="zh-CN" altLang="en-US" sz="2400">
                <a:ea typeface="黑体" panose="02010609060101010101" pitchFamily="49" charset="-122"/>
              </a:rPr>
              <a:t>实习项目展示与讲解</a:t>
            </a:r>
            <a:endParaRPr lang="zh-CN" altLang="en-US" sz="2400">
              <a:ea typeface="黑体" panose="02010609060101010101" pitchFamily="49" charset="-122"/>
            </a:endParaRPr>
          </a:p>
        </p:txBody>
      </p:sp>
      <p:sp>
        <p:nvSpPr>
          <p:cNvPr id="18" name="文本框 17"/>
          <p:cNvSpPr txBox="1"/>
          <p:nvPr/>
        </p:nvSpPr>
        <p:spPr>
          <a:xfrm>
            <a:off x="5347970" y="813435"/>
            <a:ext cx="5701665" cy="3383280"/>
          </a:xfrm>
          <a:prstGeom prst="rect">
            <a:avLst/>
          </a:prstGeom>
          <a:noFill/>
        </p:spPr>
        <p:txBody>
          <a:bodyPr wrap="square" rtlCol="0">
            <a:spAutoFit/>
          </a:bodyPr>
          <a:p>
            <a:r>
              <a:rPr lang="zh-CN" altLang="en-US"/>
              <a:t>涉及到的主要技术</a:t>
            </a:r>
            <a:endParaRPr lang="zh-CN" altLang="en-US"/>
          </a:p>
          <a:p>
            <a:endParaRPr lang="zh-CN" altLang="en-US"/>
          </a:p>
          <a:p>
            <a:r>
              <a:rPr lang="en-US" altLang="zh-CN"/>
              <a:t>(1) </a:t>
            </a:r>
            <a:r>
              <a:rPr lang="zh-CN" altLang="en-US"/>
              <a:t>接入咪咕阅读</a:t>
            </a:r>
            <a:r>
              <a:rPr lang="en-US" altLang="zh-CN"/>
              <a:t>SDK</a:t>
            </a:r>
            <a:r>
              <a:rPr lang="zh-CN" altLang="en-US"/>
              <a:t>的小说概述数据</a:t>
            </a:r>
            <a:endParaRPr lang="zh-CN" altLang="en-US"/>
          </a:p>
          <a:p>
            <a:r>
              <a:rPr lang="zh-CN" altLang="zh-CN"/>
              <a:t>       小说的概述页面的部分数据是需要从咪咕阅读</a:t>
            </a:r>
            <a:r>
              <a:rPr lang="en-US" altLang="zh-CN"/>
              <a:t>SDK</a:t>
            </a:r>
            <a:r>
              <a:rPr lang="zh-CN" altLang="en-US"/>
              <a:t>获取的，例如小说名，作者，章节信息等等。</a:t>
            </a:r>
            <a:endParaRPr lang="zh-CN" altLang="en-US"/>
          </a:p>
          <a:p>
            <a:endParaRPr lang="zh-CN" altLang="en-US"/>
          </a:p>
          <a:p>
            <a:r>
              <a:rPr lang="en-US" altLang="zh-CN"/>
              <a:t>(2) TLV</a:t>
            </a:r>
            <a:r>
              <a:rPr lang="zh-CN" altLang="en-US"/>
              <a:t>通信框架与服务器进行数据交换</a:t>
            </a:r>
            <a:endParaRPr lang="zh-CN" altLang="en-US"/>
          </a:p>
          <a:p>
            <a:r>
              <a:rPr lang="zh-CN" altLang="en-US"/>
              <a:t>       小说概述页的大部分来自</a:t>
            </a:r>
            <a:r>
              <a:rPr lang="en-US" altLang="zh-CN"/>
              <a:t>SDK</a:t>
            </a:r>
            <a:r>
              <a:rPr lang="zh-CN" altLang="en-US"/>
              <a:t>，但是有一部分数据必须来自公司自己的服务器，例如是否在书包，是否收费等等数据，需要通过</a:t>
            </a:r>
            <a:r>
              <a:rPr lang="en-US" altLang="zh-CN"/>
              <a:t>TLV</a:t>
            </a:r>
            <a:r>
              <a:rPr lang="zh-CN" altLang="en-US"/>
              <a:t>框架与服务器进行通信处理。</a:t>
            </a:r>
            <a:endParaRPr lang="zh-CN" altLang="en-US"/>
          </a:p>
          <a:p>
            <a:endParaRPr lang="zh-CN" altLang="en-US"/>
          </a:p>
          <a:p>
            <a:endParaRPr lang="zh-CN" altLang="en-US"/>
          </a:p>
        </p:txBody>
      </p:sp>
      <p:pic>
        <p:nvPicPr>
          <p:cNvPr id="19" name="图片 18" descr="Screenshot_20170104-203548"/>
          <p:cNvPicPr>
            <a:picLocks noChangeAspect="1"/>
          </p:cNvPicPr>
          <p:nvPr/>
        </p:nvPicPr>
        <p:blipFill>
          <a:blip r:embed="rId2"/>
          <a:stretch>
            <a:fillRect/>
          </a:stretch>
        </p:blipFill>
        <p:spPr>
          <a:xfrm>
            <a:off x="-3030855" y="2877185"/>
            <a:ext cx="2626360" cy="4669155"/>
          </a:xfrm>
          <a:prstGeom prst="rect">
            <a:avLst/>
          </a:prstGeom>
          <a:effectLst>
            <a:outerShdw blurRad="50800" dist="38100" dir="8100000" algn="tr" rotWithShape="0">
              <a:prstClr val="black">
                <a:alpha val="40000"/>
              </a:prst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C:\Users\Administrator\Desktop\Screenshot_20170104-203722.pngScreenshot_20170104-203722"/>
          <p:cNvPicPr>
            <a:picLocks noChangeAspect="1"/>
          </p:cNvPicPr>
          <p:nvPr/>
        </p:nvPicPr>
        <p:blipFill>
          <a:blip r:embed="rId1"/>
          <a:srcRect/>
          <a:stretch>
            <a:fillRect/>
          </a:stretch>
        </p:blipFill>
        <p:spPr>
          <a:xfrm>
            <a:off x="2262188" y="901065"/>
            <a:ext cx="2626360" cy="4669790"/>
          </a:xfrm>
          <a:prstGeom prst="rect">
            <a:avLst/>
          </a:prstGeom>
          <a:effectLst>
            <a:outerShdw blurRad="50800" dist="38100" dir="8100000" algn="tr" rotWithShape="0">
              <a:prstClr val="black">
                <a:alpha val="40000"/>
              </a:prstClr>
            </a:outerShdw>
          </a:effectLst>
        </p:spPr>
      </p:pic>
      <p:sp>
        <p:nvSpPr>
          <p:cNvPr id="16" name="文本框 15"/>
          <p:cNvSpPr txBox="1"/>
          <p:nvPr/>
        </p:nvSpPr>
        <p:spPr>
          <a:xfrm>
            <a:off x="2707005" y="5861685"/>
            <a:ext cx="1325880" cy="365760"/>
          </a:xfrm>
          <a:prstGeom prst="rect">
            <a:avLst/>
          </a:prstGeom>
          <a:noFill/>
        </p:spPr>
        <p:txBody>
          <a:bodyPr wrap="none" rtlCol="0">
            <a:spAutoFit/>
          </a:bodyPr>
          <a:p>
            <a:r>
              <a:rPr lang="zh-CN" altLang="zh-CN"/>
              <a:t>小说详情页</a:t>
            </a:r>
            <a:endParaRPr lang="zh-CN" altLang="zh-CN"/>
          </a:p>
        </p:txBody>
      </p:sp>
      <p:sp>
        <p:nvSpPr>
          <p:cNvPr id="12289"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12290" name="Text Box 4"/>
          <p:cNvSpPr txBox="1">
            <a:spLocks noChangeArrowheads="1"/>
          </p:cNvSpPr>
          <p:nvPr/>
        </p:nvSpPr>
        <p:spPr bwMode="auto">
          <a:xfrm>
            <a:off x="71438" y="1878013"/>
            <a:ext cx="1555750" cy="366712"/>
          </a:xfrm>
          <a:prstGeom prst="rect">
            <a:avLst/>
          </a:prstGeom>
          <a:noFill/>
          <a:ln w="9525">
            <a:noFill/>
            <a:miter lim="800000"/>
          </a:ln>
        </p:spPr>
        <p:txBody>
          <a:bodyPr wrap="none">
            <a:spAutoFit/>
          </a:bodyPr>
          <a:lstStyle/>
          <a:p>
            <a:r>
              <a:rPr lang="zh-CN" altLang="en-US">
                <a:solidFill>
                  <a:schemeClr val="bg1"/>
                </a:solidFill>
              </a:rPr>
              <a:t>实习情况概述</a:t>
            </a:r>
            <a:endParaRPr lang="zh-CN" altLang="en-US">
              <a:solidFill>
                <a:schemeClr val="bg1"/>
              </a:solidFill>
            </a:endParaRPr>
          </a:p>
        </p:txBody>
      </p:sp>
      <p:sp>
        <p:nvSpPr>
          <p:cNvPr id="12291" name="AutoShape 5"/>
          <p:cNvSpPr>
            <a:spLocks noChangeArrowheads="1"/>
          </p:cNvSpPr>
          <p:nvPr/>
        </p:nvSpPr>
        <p:spPr bwMode="auto">
          <a:xfrm rot="1668723">
            <a:off x="1779588" y="2738438"/>
            <a:ext cx="290512" cy="290512"/>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12292" name="Text Box 6"/>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12293" name="Text Box 7"/>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105490" name="Text Box 18"/>
          <p:cNvSpPr txBox="1">
            <a:spLocks noChangeArrowheads="1"/>
          </p:cNvSpPr>
          <p:nvPr/>
        </p:nvSpPr>
        <p:spPr bwMode="auto">
          <a:xfrm>
            <a:off x="2014538" y="254000"/>
            <a:ext cx="2926080" cy="457200"/>
          </a:xfrm>
          <a:prstGeom prst="rect">
            <a:avLst/>
          </a:prstGeom>
          <a:noFill/>
          <a:ln w="9525">
            <a:noFill/>
            <a:miter lim="800000"/>
          </a:ln>
        </p:spPr>
        <p:txBody>
          <a:bodyPr wrap="none">
            <a:spAutoFit/>
          </a:bodyPr>
          <a:lstStyle/>
          <a:p>
            <a:r>
              <a:rPr lang="zh-CN" altLang="en-US" sz="2400">
                <a:ea typeface="黑体" panose="02010609060101010101" pitchFamily="49" charset="-122"/>
              </a:rPr>
              <a:t>实习项目展示与讲解</a:t>
            </a:r>
            <a:endParaRPr lang="zh-CN" altLang="en-US" sz="2400">
              <a:ea typeface="黑体" panose="02010609060101010101" pitchFamily="49" charset="-122"/>
            </a:endParaRPr>
          </a:p>
        </p:txBody>
      </p:sp>
      <p:sp>
        <p:nvSpPr>
          <p:cNvPr id="18" name="文本框 17"/>
          <p:cNvSpPr txBox="1"/>
          <p:nvPr/>
        </p:nvSpPr>
        <p:spPr>
          <a:xfrm>
            <a:off x="5347970" y="813435"/>
            <a:ext cx="5701665" cy="3657600"/>
          </a:xfrm>
          <a:prstGeom prst="rect">
            <a:avLst/>
          </a:prstGeom>
          <a:noFill/>
        </p:spPr>
        <p:txBody>
          <a:bodyPr wrap="square" rtlCol="0">
            <a:spAutoFit/>
          </a:bodyPr>
          <a:p>
            <a:r>
              <a:rPr lang="zh-CN" altLang="en-US"/>
              <a:t>涉及到的主要技术</a:t>
            </a:r>
            <a:endParaRPr lang="zh-CN" altLang="en-US"/>
          </a:p>
          <a:p>
            <a:endParaRPr lang="zh-CN" altLang="en-US"/>
          </a:p>
          <a:p>
            <a:r>
              <a:rPr lang="en-US" altLang="zh-CN"/>
              <a:t>(1) </a:t>
            </a:r>
            <a:r>
              <a:rPr lang="zh-CN" altLang="en-US"/>
              <a:t>接入咪咕阅读</a:t>
            </a:r>
            <a:r>
              <a:rPr lang="en-US" altLang="zh-CN"/>
              <a:t>SDK</a:t>
            </a:r>
            <a:r>
              <a:rPr lang="zh-CN" altLang="en-US"/>
              <a:t>的计费模块</a:t>
            </a:r>
            <a:endParaRPr lang="en-US" altLang="zh-CN"/>
          </a:p>
          <a:p>
            <a:r>
              <a:rPr lang="zh-CN" altLang="zh-CN"/>
              <a:t>       如果遇到收费章节，需要接入</a:t>
            </a:r>
            <a:r>
              <a:rPr lang="en-US" altLang="zh-CN"/>
              <a:t>SDK</a:t>
            </a:r>
            <a:r>
              <a:rPr lang="zh-CN" altLang="en-US"/>
              <a:t>的计费功能，才能正常的获取到小说的章节内容。</a:t>
            </a:r>
            <a:endParaRPr lang="zh-CN" altLang="en-US"/>
          </a:p>
          <a:p>
            <a:endParaRPr lang="zh-CN" altLang="en-US"/>
          </a:p>
          <a:p>
            <a:r>
              <a:rPr lang="en-US" altLang="zh-CN"/>
              <a:t>(2) </a:t>
            </a:r>
            <a:r>
              <a:rPr lang="zh-CN" altLang="en-US"/>
              <a:t>对支付的可靠性以及防破解</a:t>
            </a:r>
            <a:endParaRPr lang="zh-CN" altLang="en-US"/>
          </a:p>
          <a:p>
            <a:r>
              <a:rPr lang="en-US" altLang="zh-CN"/>
              <a:t>       </a:t>
            </a:r>
            <a:r>
              <a:rPr lang="zh-CN" altLang="en-US"/>
              <a:t>计费是收费应用最重要的模块之一，需要考虑计费的可靠性，不能出现支付了钱却买不到东西或者不能出现原本买这个东西却买回来的是那个东西的情况，并且计费模块需要尽量防破解等等</a:t>
            </a:r>
            <a:endParaRPr lang="zh-CN" altLang="en-US"/>
          </a:p>
          <a:p>
            <a:endParaRPr lang="zh-CN" altLang="en-US"/>
          </a:p>
          <a:p>
            <a:endParaRPr lang="zh-CN" altLang="en-US"/>
          </a:p>
        </p:txBody>
      </p:sp>
      <p:pic>
        <p:nvPicPr>
          <p:cNvPr id="19" name="图片 18" descr="Screenshot_20170104-203548"/>
          <p:cNvPicPr>
            <a:picLocks noChangeAspect="1"/>
          </p:cNvPicPr>
          <p:nvPr/>
        </p:nvPicPr>
        <p:blipFill>
          <a:blip r:embed="rId2"/>
          <a:stretch>
            <a:fillRect/>
          </a:stretch>
        </p:blipFill>
        <p:spPr>
          <a:xfrm>
            <a:off x="-3030855" y="2877185"/>
            <a:ext cx="2626360" cy="4669155"/>
          </a:xfrm>
          <a:prstGeom prst="rect">
            <a:avLst/>
          </a:prstGeom>
          <a:effectLst>
            <a:outerShdw blurRad="50800" dist="38100" dir="8100000" algn="tr" rotWithShape="0">
              <a:prstClr val="black">
                <a:alpha val="40000"/>
              </a:prst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3"/>
          <p:cNvSpPr>
            <a:spLocks noChangeArrowheads="1"/>
          </p:cNvSpPr>
          <p:nvPr/>
        </p:nvSpPr>
        <p:spPr bwMode="auto">
          <a:xfrm>
            <a:off x="0" y="0"/>
            <a:ext cx="2012950" cy="6858000"/>
          </a:xfrm>
          <a:prstGeom prst="rect">
            <a:avLst/>
          </a:prstGeom>
          <a:solidFill>
            <a:schemeClr val="accent1"/>
          </a:solidFill>
          <a:ln w="9525">
            <a:solidFill>
              <a:schemeClr val="tx1"/>
            </a:solidFill>
            <a:miter lim="800000"/>
          </a:ln>
        </p:spPr>
        <p:txBody>
          <a:bodyPr wrap="none" anchor="ctr"/>
          <a:lstStyle/>
          <a:p>
            <a:pPr algn="ctr"/>
            <a:endParaRPr lang="zh-CN" altLang="en-US">
              <a:solidFill>
                <a:schemeClr val="bg2"/>
              </a:solidFill>
            </a:endParaRPr>
          </a:p>
        </p:txBody>
      </p:sp>
      <p:sp>
        <p:nvSpPr>
          <p:cNvPr id="12290" name="Text Box 4"/>
          <p:cNvSpPr txBox="1">
            <a:spLocks noChangeArrowheads="1"/>
          </p:cNvSpPr>
          <p:nvPr/>
        </p:nvSpPr>
        <p:spPr bwMode="auto">
          <a:xfrm>
            <a:off x="71438" y="1878013"/>
            <a:ext cx="1555750" cy="366712"/>
          </a:xfrm>
          <a:prstGeom prst="rect">
            <a:avLst/>
          </a:prstGeom>
          <a:noFill/>
          <a:ln w="9525">
            <a:noFill/>
            <a:miter lim="800000"/>
          </a:ln>
        </p:spPr>
        <p:txBody>
          <a:bodyPr wrap="none">
            <a:spAutoFit/>
          </a:bodyPr>
          <a:lstStyle/>
          <a:p>
            <a:r>
              <a:rPr lang="zh-CN" altLang="en-US">
                <a:solidFill>
                  <a:schemeClr val="bg1"/>
                </a:solidFill>
              </a:rPr>
              <a:t>实习情况概述</a:t>
            </a:r>
            <a:endParaRPr lang="zh-CN" altLang="en-US">
              <a:solidFill>
                <a:schemeClr val="bg1"/>
              </a:solidFill>
            </a:endParaRPr>
          </a:p>
        </p:txBody>
      </p:sp>
      <p:sp>
        <p:nvSpPr>
          <p:cNvPr id="12291" name="AutoShape 5"/>
          <p:cNvSpPr>
            <a:spLocks noChangeArrowheads="1"/>
          </p:cNvSpPr>
          <p:nvPr/>
        </p:nvSpPr>
        <p:spPr bwMode="auto">
          <a:xfrm rot="1668723">
            <a:off x="1779588" y="2738438"/>
            <a:ext cx="290512" cy="290512"/>
          </a:xfrm>
          <a:prstGeom prst="flowChartExtract">
            <a:avLst/>
          </a:prstGeom>
          <a:solidFill>
            <a:schemeClr val="bg1"/>
          </a:solidFill>
          <a:ln w="9525">
            <a:solidFill>
              <a:schemeClr val="tx1"/>
            </a:solidFill>
            <a:miter lim="800000"/>
          </a:ln>
        </p:spPr>
        <p:txBody>
          <a:bodyPr wrap="none" anchor="ctr"/>
          <a:lstStyle/>
          <a:p>
            <a:endParaRPr lang="zh-CN" altLang="en-US"/>
          </a:p>
        </p:txBody>
      </p:sp>
      <p:sp>
        <p:nvSpPr>
          <p:cNvPr id="12292" name="Text Box 6"/>
          <p:cNvSpPr txBox="1">
            <a:spLocks noChangeArrowheads="1"/>
          </p:cNvSpPr>
          <p:nvPr/>
        </p:nvSpPr>
        <p:spPr bwMode="auto">
          <a:xfrm>
            <a:off x="58738" y="2762250"/>
            <a:ext cx="1555750" cy="366713"/>
          </a:xfrm>
          <a:prstGeom prst="rect">
            <a:avLst/>
          </a:prstGeom>
          <a:noFill/>
          <a:ln w="9525">
            <a:noFill/>
            <a:miter lim="800000"/>
          </a:ln>
        </p:spPr>
        <p:txBody>
          <a:bodyPr wrap="none">
            <a:spAutoFit/>
          </a:bodyPr>
          <a:lstStyle/>
          <a:p>
            <a:r>
              <a:rPr lang="zh-CN" altLang="en-US">
                <a:solidFill>
                  <a:schemeClr val="bg1"/>
                </a:solidFill>
              </a:rPr>
              <a:t>实习项目讲解</a:t>
            </a:r>
            <a:endParaRPr lang="en-US" altLang="zh-CN">
              <a:solidFill>
                <a:schemeClr val="bg1"/>
              </a:solidFill>
            </a:endParaRPr>
          </a:p>
        </p:txBody>
      </p:sp>
      <p:sp>
        <p:nvSpPr>
          <p:cNvPr id="12293" name="Text Box 7"/>
          <p:cNvSpPr txBox="1">
            <a:spLocks noChangeArrowheads="1"/>
          </p:cNvSpPr>
          <p:nvPr/>
        </p:nvSpPr>
        <p:spPr bwMode="auto">
          <a:xfrm>
            <a:off x="28575" y="3606800"/>
            <a:ext cx="1098550" cy="366713"/>
          </a:xfrm>
          <a:prstGeom prst="rect">
            <a:avLst/>
          </a:prstGeom>
          <a:noFill/>
          <a:ln w="9525">
            <a:noFill/>
            <a:miter lim="800000"/>
          </a:ln>
        </p:spPr>
        <p:txBody>
          <a:bodyPr wrap="none">
            <a:spAutoFit/>
          </a:bodyPr>
          <a:lstStyle/>
          <a:p>
            <a:r>
              <a:rPr lang="zh-CN" altLang="en-US">
                <a:solidFill>
                  <a:schemeClr val="bg1"/>
                </a:solidFill>
              </a:rPr>
              <a:t>实习总结</a:t>
            </a:r>
            <a:endParaRPr lang="en-US" altLang="zh-CN">
              <a:solidFill>
                <a:schemeClr val="bg1"/>
              </a:solidFill>
            </a:endParaRPr>
          </a:p>
        </p:txBody>
      </p:sp>
      <p:sp>
        <p:nvSpPr>
          <p:cNvPr id="105490" name="Text Box 18"/>
          <p:cNvSpPr txBox="1">
            <a:spLocks noChangeArrowheads="1"/>
          </p:cNvSpPr>
          <p:nvPr/>
        </p:nvSpPr>
        <p:spPr bwMode="auto">
          <a:xfrm>
            <a:off x="2014538" y="254000"/>
            <a:ext cx="1402080" cy="457200"/>
          </a:xfrm>
          <a:prstGeom prst="rect">
            <a:avLst/>
          </a:prstGeom>
          <a:noFill/>
          <a:ln w="9525">
            <a:noFill/>
            <a:miter lim="800000"/>
          </a:ln>
        </p:spPr>
        <p:txBody>
          <a:bodyPr wrap="none">
            <a:spAutoFit/>
          </a:bodyPr>
          <a:lstStyle/>
          <a:p>
            <a:r>
              <a:rPr lang="zh-CN" altLang="en-US" sz="2400">
                <a:ea typeface="黑体" panose="02010609060101010101" pitchFamily="49" charset="-122"/>
              </a:rPr>
              <a:t>实习总结</a:t>
            </a:r>
            <a:endParaRPr lang="zh-CN" altLang="en-US" sz="2400">
              <a:ea typeface="黑体" panose="02010609060101010101" pitchFamily="49" charset="-122"/>
            </a:endParaRPr>
          </a:p>
        </p:txBody>
      </p:sp>
      <p:pic>
        <p:nvPicPr>
          <p:cNvPr id="19" name="图片 18" descr="Screenshot_20170104-203548"/>
          <p:cNvPicPr>
            <a:picLocks noChangeAspect="1"/>
          </p:cNvPicPr>
          <p:nvPr/>
        </p:nvPicPr>
        <p:blipFill>
          <a:blip r:embed="rId1"/>
          <a:stretch>
            <a:fillRect/>
          </a:stretch>
        </p:blipFill>
        <p:spPr>
          <a:xfrm>
            <a:off x="-3030855" y="2877185"/>
            <a:ext cx="2626360" cy="4669155"/>
          </a:xfrm>
          <a:prstGeom prst="rect">
            <a:avLst/>
          </a:prstGeom>
          <a:effectLst>
            <a:outerShdw blurRad="50800" dist="38100" dir="8100000" algn="tr" rotWithShape="0">
              <a:prstClr val="black">
                <a:alpha val="40000"/>
              </a:prstClr>
            </a:outerShdw>
          </a:effec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000000 0.000000 L 0.000000 0.129444 " pathEditMode="relative" ptsTypes="">
                                      <p:cBhvr>
                                        <p:cTn id="6" dur="1000" fill="hold"/>
                                        <p:tgtEl>
                                          <p:spTgt spid="1229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a:spLocks noChangeArrowheads="1"/>
          </p:cNvSpPr>
          <p:nvPr/>
        </p:nvSpPr>
        <p:spPr bwMode="auto">
          <a:xfrm>
            <a:off x="3727450" y="741363"/>
            <a:ext cx="4737100" cy="1849437"/>
          </a:xfrm>
          <a:prstGeom prst="rect">
            <a:avLst/>
          </a:prstGeom>
          <a:noFill/>
          <a:ln w="9525">
            <a:noFill/>
            <a:miter lim="800000"/>
          </a:ln>
        </p:spPr>
        <p:txBody>
          <a:bodyPr>
            <a:spAutoFit/>
          </a:bodyPr>
          <a:lstStyle/>
          <a:p>
            <a:pPr algn="ctr">
              <a:lnSpc>
                <a:spcPct val="150000"/>
              </a:lnSpc>
            </a:pPr>
            <a:r>
              <a:rPr lang="en-US" altLang="zh-CN" sz="8800">
                <a:solidFill>
                  <a:schemeClr val="accent1"/>
                </a:solidFill>
                <a:latin typeface="Impact" panose="020B0806030902050204" pitchFamily="34" charset="0"/>
                <a:ea typeface="微软雅黑" panose="020B0503020204020204" pitchFamily="34" charset="-122"/>
              </a:rPr>
              <a:t>THANKS!</a:t>
            </a:r>
            <a:endParaRPr lang="zh-CN" altLang="en-US" sz="8800">
              <a:solidFill>
                <a:schemeClr val="accent1"/>
              </a:solidFill>
              <a:latin typeface="Impact" panose="020B0806030902050204" pitchFamily="34" charset="0"/>
              <a:ea typeface="微软雅黑" panose="020B0503020204020204" pitchFamily="34" charset="-122"/>
            </a:endParaRPr>
          </a:p>
        </p:txBody>
      </p:sp>
      <p:sp>
        <p:nvSpPr>
          <p:cNvPr id="67587" name="矩形 25"/>
          <p:cNvSpPr>
            <a:spLocks noChangeArrowheads="1"/>
          </p:cNvSpPr>
          <p:nvPr/>
        </p:nvSpPr>
        <p:spPr bwMode="auto">
          <a:xfrm>
            <a:off x="3157538" y="3087688"/>
            <a:ext cx="6186487" cy="733425"/>
          </a:xfrm>
          <a:prstGeom prst="rect">
            <a:avLst/>
          </a:prstGeom>
          <a:noFill/>
          <a:ln w="9525">
            <a:noFill/>
            <a:miter lim="800000"/>
          </a:ln>
        </p:spPr>
        <p:txBody>
          <a:bodyPr>
            <a:spAutoFit/>
          </a:bodyPr>
          <a:lstStyle/>
          <a:p>
            <a:pPr algn="ctr">
              <a:lnSpc>
                <a:spcPct val="150000"/>
              </a:lnSpc>
            </a:pPr>
            <a:r>
              <a:rPr lang="zh-CN" altLang="en-US" sz="2800">
                <a:solidFill>
                  <a:schemeClr val="accent1"/>
                </a:solidFill>
                <a:latin typeface="微软雅黑" panose="020B0503020204020204" pitchFamily="34" charset="-122"/>
                <a:ea typeface="微软雅黑" panose="020B0503020204020204" pitchFamily="34" charset="-122"/>
              </a:rPr>
              <a:t>恳请各位老师批评指正！</a:t>
            </a:r>
            <a:endParaRPr lang="zh-CN" altLang="en-US" sz="280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 fill="hold" grpId="0" nodeType="afterEffect">
                                  <p:stCondLst>
                                    <p:cond delay="0"/>
                                  </p:stCondLst>
                                  <p:iterate type="lt">
                                    <p:tmPct val="40000"/>
                                  </p:iterate>
                                  <p:childTnLst>
                                    <p:set>
                                      <p:cBhvr>
                                        <p:cTn id="6" dur="1" fill="hold">
                                          <p:stCondLst>
                                            <p:cond delay="0"/>
                                          </p:stCondLst>
                                        </p:cTn>
                                        <p:tgtEl>
                                          <p:spTgt spid="24"/>
                                        </p:tgtEl>
                                        <p:attrNameLst>
                                          <p:attrName>style.visibility</p:attrName>
                                        </p:attrNameLst>
                                      </p:cBhvr>
                                      <p:to>
                                        <p:strVal val="visible"/>
                                      </p:to>
                                    </p:set>
                                    <p:anim calcmode="lin" valueType="num">
                                      <p:cBhvr>
                                        <p:cTn id="7" dur="250" fill="hold"/>
                                        <p:tgtEl>
                                          <p:spTgt spid="24"/>
                                        </p:tgtEl>
                                        <p:attrNameLst>
                                          <p:attrName>ppt_x</p:attrName>
                                        </p:attrNameLst>
                                      </p:cBhvr>
                                      <p:tavLst>
                                        <p:tav tm="0">
                                          <p:val>
                                            <p:strVal val="#ppt_x"/>
                                          </p:val>
                                        </p:tav>
                                        <p:tav tm="100000">
                                          <p:val>
                                            <p:strVal val="#ppt_x"/>
                                          </p:val>
                                        </p:tav>
                                      </p:tavLst>
                                    </p:anim>
                                    <p:anim calcmode="lin" valueType="num">
                                      <p:cBhvr>
                                        <p:cTn id="8" dur="250" fill="hold"/>
                                        <p:tgtEl>
                                          <p:spTgt spid="24"/>
                                        </p:tgtEl>
                                        <p:attrNameLst>
                                          <p:attrName>ppt_y</p:attrName>
                                        </p:attrNameLst>
                                      </p:cBhvr>
                                      <p:tavLst>
                                        <p:tav tm="0">
                                          <p:val>
                                            <p:strVal val="#ppt_y-#ppt_h/2"/>
                                          </p:val>
                                        </p:tav>
                                        <p:tav tm="100000">
                                          <p:val>
                                            <p:strVal val="#ppt_y"/>
                                          </p:val>
                                        </p:tav>
                                      </p:tavLst>
                                    </p:anim>
                                    <p:anim calcmode="lin" valueType="num">
                                      <p:cBhvr>
                                        <p:cTn id="9" dur="250" fill="hold"/>
                                        <p:tgtEl>
                                          <p:spTgt spid="24"/>
                                        </p:tgtEl>
                                        <p:attrNameLst>
                                          <p:attrName>ppt_w</p:attrName>
                                        </p:attrNameLst>
                                      </p:cBhvr>
                                      <p:tavLst>
                                        <p:tav tm="0">
                                          <p:val>
                                            <p:strVal val="#ppt_w"/>
                                          </p:val>
                                        </p:tav>
                                        <p:tav tm="100000">
                                          <p:val>
                                            <p:strVal val="#ppt_w"/>
                                          </p:val>
                                        </p:tav>
                                      </p:tavLst>
                                    </p:anim>
                                    <p:anim calcmode="lin" valueType="num">
                                      <p:cBhvr>
                                        <p:cTn id="10" dur="250" fill="hold"/>
                                        <p:tgtEl>
                                          <p:spTgt spid="24"/>
                                        </p:tgtEl>
                                        <p:attrNameLst>
                                          <p:attrName>ppt_h</p:attrName>
                                        </p:attrNameLst>
                                      </p:cBhvr>
                                      <p:tavLst>
                                        <p:tav tm="0">
                                          <p:val>
                                            <p:fltVal val="0"/>
                                          </p:val>
                                        </p:tav>
                                        <p:tav tm="100000">
                                          <p:val>
                                            <p:strVal val="#ppt_h"/>
                                          </p:val>
                                        </p:tav>
                                      </p:tavLst>
                                    </p:anim>
                                  </p:childTnLst>
                                </p:cTn>
                              </p:par>
                            </p:childTnLst>
                          </p:cTn>
                        </p:par>
                        <p:par>
                          <p:cTn id="11" fill="hold">
                            <p:stCondLst>
                              <p:cond delay="850"/>
                            </p:stCondLst>
                            <p:childTnLst>
                              <p:par>
                                <p:cTn id="12" presetID="42" presetClass="entr" presetSubtype="0" fill="hold" grpId="0" nodeType="afterEffect">
                                  <p:stCondLst>
                                    <p:cond delay="0"/>
                                  </p:stCondLst>
                                  <p:childTnLst>
                                    <p:set>
                                      <p:cBhvr>
                                        <p:cTn id="13" dur="1" fill="hold">
                                          <p:stCondLst>
                                            <p:cond delay="0"/>
                                          </p:stCondLst>
                                        </p:cTn>
                                        <p:tgtEl>
                                          <p:spTgt spid="67587"/>
                                        </p:tgtEl>
                                        <p:attrNameLst>
                                          <p:attrName>style.visibility</p:attrName>
                                        </p:attrNameLst>
                                      </p:cBhvr>
                                      <p:to>
                                        <p:strVal val="visible"/>
                                      </p:to>
                                    </p:set>
                                    <p:animEffect transition="in" filter="fade">
                                      <p:cBhvr>
                                        <p:cTn id="14" dur="1000"/>
                                        <p:tgtEl>
                                          <p:spTgt spid="67587"/>
                                        </p:tgtEl>
                                      </p:cBhvr>
                                    </p:animEffect>
                                    <p:anim calcmode="lin" valueType="num">
                                      <p:cBhvr>
                                        <p:cTn id="15" dur="1000" fill="hold"/>
                                        <p:tgtEl>
                                          <p:spTgt spid="67587"/>
                                        </p:tgtEl>
                                        <p:attrNameLst>
                                          <p:attrName>ppt_x</p:attrName>
                                        </p:attrNameLst>
                                      </p:cBhvr>
                                      <p:tavLst>
                                        <p:tav tm="0">
                                          <p:val>
                                            <p:strVal val="#ppt_x"/>
                                          </p:val>
                                        </p:tav>
                                        <p:tav tm="100000">
                                          <p:val>
                                            <p:strVal val="#ppt_x"/>
                                          </p:val>
                                        </p:tav>
                                      </p:tavLst>
                                    </p:anim>
                                    <p:anim calcmode="lin" valueType="num">
                                      <p:cBhvr>
                                        <p:cTn id="16" dur="1000" fill="hold"/>
                                        <p:tgtEl>
                                          <p:spTgt spid="675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67587" grpId="0"/>
    </p:bldLst>
  </p:timing>
</p:sld>
</file>

<file path=ppt/theme/theme1.xml><?xml version="1.0" encoding="utf-8"?>
<a:theme xmlns:a="http://schemas.openxmlformats.org/drawingml/2006/main" name="Office 主题">
  <a:themeElements>
    <a:clrScheme name="达芬奇的左手">
      <a:dk1>
        <a:srgbClr val="000000"/>
      </a:dk1>
      <a:lt1>
        <a:srgbClr val="FFFFFF"/>
      </a:lt1>
      <a:dk2>
        <a:srgbClr val="44546A"/>
      </a:dk2>
      <a:lt2>
        <a:srgbClr val="E7E6E6"/>
      </a:lt2>
      <a:accent1>
        <a:srgbClr val="2A3D52"/>
      </a:accent1>
      <a:accent2>
        <a:srgbClr val="C4AF99"/>
      </a:accent2>
      <a:accent3>
        <a:srgbClr val="5B6C83"/>
      </a:accent3>
      <a:accent4>
        <a:srgbClr val="D7CCB8"/>
      </a:accent4>
      <a:accent5>
        <a:srgbClr val="38526E"/>
      </a:accent5>
      <a:accent6>
        <a:srgbClr val="BFBFBF"/>
      </a:accent6>
      <a:hlink>
        <a:srgbClr val="2A3D52"/>
      </a:hlink>
      <a:folHlink>
        <a:srgbClr val="C4AF99"/>
      </a:folHlink>
    </a:clrScheme>
    <a:fontScheme name="Office 主题">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1364</Words>
  <Application>WPS 演示</Application>
  <PresentationFormat>自定义</PresentationFormat>
  <Paragraphs>143</Paragraphs>
  <Slides>9</Slides>
  <Notes>9</Notes>
  <HiddenSlides>0</HiddenSlides>
  <MMClips>1</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宋体</vt:lpstr>
      <vt:lpstr>Wingdings</vt:lpstr>
      <vt:lpstr>微软雅黑</vt:lpstr>
      <vt:lpstr>Lao UI</vt:lpstr>
      <vt:lpstr>方正大标宋简体</vt:lpstr>
      <vt:lpstr>方正兰亭细黑_GBK</vt:lpstr>
      <vt:lpstr>Times New Roman</vt:lpstr>
      <vt:lpstr>Nexa Light</vt:lpstr>
      <vt:lpstr>黑体</vt:lpstr>
      <vt:lpstr>Adobe 黑体 Std R</vt:lpstr>
      <vt:lpstr>Calibri</vt:lpstr>
      <vt:lpstr>Impact</vt:lpstr>
      <vt:lpstr>Arial Unicode MS</vt:lpstr>
      <vt:lpstr>Segoe UI Symbol</vt:lpstr>
      <vt:lpstr>Wide Latin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论文答辩</dc:title>
  <dc:creator>Penelope</dc:creator>
  <cp:lastModifiedBy>leibangwen</cp:lastModifiedBy>
  <cp:revision>219</cp:revision>
  <dcterms:created xsi:type="dcterms:W3CDTF">2014-06-18T03:33:00Z</dcterms:created>
  <dcterms:modified xsi:type="dcterms:W3CDTF">2017-06-07T16:00:48Z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2052-10.1.0.6490</vt:lpwstr>
  </property>
</Properties>
</file>