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72" r:id="rId3"/>
    <p:sldId id="258" r:id="rId4"/>
    <p:sldId id="257" r:id="rId5"/>
    <p:sldId id="259" r:id="rId6"/>
    <p:sldId id="273" r:id="rId7"/>
    <p:sldId id="274" r:id="rId8"/>
    <p:sldId id="275" r:id="rId9"/>
    <p:sldId id="276" r:id="rId10"/>
    <p:sldId id="261" r:id="rId11"/>
    <p:sldId id="285" r:id="rId12"/>
    <p:sldId id="262" r:id="rId13"/>
    <p:sldId id="277" r:id="rId14"/>
    <p:sldId id="263" r:id="rId15"/>
    <p:sldId id="264" r:id="rId16"/>
    <p:sldId id="265" r:id="rId17"/>
    <p:sldId id="278" r:id="rId18"/>
    <p:sldId id="280" r:id="rId19"/>
    <p:sldId id="266" r:id="rId20"/>
    <p:sldId id="281" r:id="rId21"/>
    <p:sldId id="283" r:id="rId22"/>
    <p:sldId id="267" r:id="rId23"/>
    <p:sldId id="284" r:id="rId24"/>
    <p:sldId id="268" r:id="rId25"/>
    <p:sldId id="270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49"/>
    <p:restoredTop sz="94681"/>
  </p:normalViewPr>
  <p:slideViewPr>
    <p:cSldViewPr snapToGrid="0" snapToObjects="1">
      <p:cViewPr>
        <p:scale>
          <a:sx n="91" d="100"/>
          <a:sy n="91" d="100"/>
        </p:scale>
        <p:origin x="584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3B755-2CE1-F54B-9A35-2302A0D198B4}" type="datetimeFigureOut">
              <a:rPr kumimoji="1" lang="zh-CN" altLang="en-US" smtClean="0"/>
              <a:t>2018/10/15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D80452-1B08-D141-8C47-6203EDFDF4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5347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E0E3-4323-BB40-83AA-4E3FCDC0C42A}" type="datetimeFigureOut">
              <a:rPr kumimoji="1" lang="zh-CN" altLang="en-US" smtClean="0"/>
              <a:t>2018/10/15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A66B-7722-F14E-AF2F-935E422C00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6168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E0E3-4323-BB40-83AA-4E3FCDC0C42A}" type="datetimeFigureOut">
              <a:rPr kumimoji="1" lang="zh-CN" altLang="en-US" smtClean="0"/>
              <a:t>2018/10/15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A66B-7722-F14E-AF2F-935E422C00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4365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E0E3-4323-BB40-83AA-4E3FCDC0C42A}" type="datetimeFigureOut">
              <a:rPr kumimoji="1" lang="zh-CN" altLang="en-US" smtClean="0"/>
              <a:t>2018/10/15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A66B-7722-F14E-AF2F-935E422C00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9713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E0E3-4323-BB40-83AA-4E3FCDC0C42A}" type="datetimeFigureOut">
              <a:rPr kumimoji="1" lang="zh-CN" altLang="en-US" smtClean="0"/>
              <a:t>2018/10/15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A66B-7722-F14E-AF2F-935E422C00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369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E0E3-4323-BB40-83AA-4E3FCDC0C42A}" type="datetimeFigureOut">
              <a:rPr kumimoji="1" lang="zh-CN" altLang="en-US" smtClean="0"/>
              <a:t>2018/10/15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A66B-7722-F14E-AF2F-935E422C00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198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E0E3-4323-BB40-83AA-4E3FCDC0C42A}" type="datetimeFigureOut">
              <a:rPr kumimoji="1" lang="zh-CN" altLang="en-US" smtClean="0"/>
              <a:t>2018/10/15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A66B-7722-F14E-AF2F-935E422C00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7220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E0E3-4323-BB40-83AA-4E3FCDC0C42A}" type="datetimeFigureOut">
              <a:rPr kumimoji="1" lang="zh-CN" altLang="en-US" smtClean="0"/>
              <a:t>2018/10/15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A66B-7722-F14E-AF2F-935E422C00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7123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E0E3-4323-BB40-83AA-4E3FCDC0C42A}" type="datetimeFigureOut">
              <a:rPr kumimoji="1" lang="zh-CN" altLang="en-US" smtClean="0"/>
              <a:t>2018/10/15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A66B-7722-F14E-AF2F-935E422C00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8420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E0E3-4323-BB40-83AA-4E3FCDC0C42A}" type="datetimeFigureOut">
              <a:rPr kumimoji="1" lang="zh-CN" altLang="en-US" smtClean="0"/>
              <a:t>2018/10/15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A66B-7722-F14E-AF2F-935E422C00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3080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E0E3-4323-BB40-83AA-4E3FCDC0C42A}" type="datetimeFigureOut">
              <a:rPr kumimoji="1" lang="zh-CN" altLang="en-US" smtClean="0"/>
              <a:t>2018/10/15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A66B-7722-F14E-AF2F-935E422C00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8911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E0E3-4323-BB40-83AA-4E3FCDC0C42A}" type="datetimeFigureOut">
              <a:rPr kumimoji="1" lang="zh-CN" altLang="en-US" smtClean="0"/>
              <a:t>2018/10/15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A66B-7722-F14E-AF2F-935E422C00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7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FE0E3-4323-BB40-83AA-4E3FCDC0C42A}" type="datetimeFigureOut">
              <a:rPr kumimoji="1" lang="zh-CN" altLang="en-US" smtClean="0"/>
              <a:t>2018/10/15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0A66B-7722-F14E-AF2F-935E422C00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0677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bitcoinbook.cs.princeton.edu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bowen_liu@mymail.sutd.edu.sg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03718" y="2475913"/>
            <a:ext cx="91299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000" b="1" dirty="0" smtClean="0">
                <a:latin typeface="Times New Roman" charset="0"/>
                <a:ea typeface="Times New Roman" charset="0"/>
                <a:cs typeface="Times New Roman" charset="0"/>
              </a:rPr>
              <a:t>How to mine out a Bitcoin?</a:t>
            </a:r>
            <a:endParaRPr kumimoji="1" lang="zh-CN" altLang="en-US" sz="6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1026" name="Picture 2" descr="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598" y="3641669"/>
            <a:ext cx="2067951" cy="2412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4625928" y="3641669"/>
            <a:ext cx="2182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 smtClean="0">
                <a:latin typeface="Times New Roman" charset="0"/>
                <a:ea typeface="Times New Roman" charset="0"/>
                <a:cs typeface="Times New Roman" charset="0"/>
              </a:rPr>
              <a:t>Liu Bowen</a:t>
            </a:r>
            <a:endParaRPr kumimoji="1" lang="zh-CN" altLang="en-US" sz="32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40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90359" y="1410355"/>
            <a:ext cx="9554307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Wingdings" charset="2"/>
              <a:buChar char="l"/>
            </a:pP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Individual</a:t>
            </a:r>
            <a:endParaRPr kumimoji="1" lang="en-US" altLang="zh-CN" sz="2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lvl="2"/>
            <a:endParaRPr lang="en-US" altLang="zh-CN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914400" lvl="1" indent="-457200">
              <a:buFont typeface="Wingdings" charset="2"/>
              <a:buChar char="l"/>
            </a:pP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Scenario</a:t>
            </a:r>
          </a:p>
          <a:p>
            <a:pPr lvl="2"/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Transaction: transfer </a:t>
            </a:r>
            <a:r>
              <a:rPr kumimoji="1" lang="en-US" altLang="zh-CN" sz="28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100 BTC </a:t>
            </a:r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to </a:t>
            </a:r>
            <a:r>
              <a:rPr kumimoji="1" lang="en-US" altLang="zh-CN" sz="2800" dirty="0" err="1" smtClean="0">
                <a:latin typeface="Times New Roman" charset="0"/>
                <a:ea typeface="Times New Roman" charset="0"/>
                <a:cs typeface="Times New Roman" charset="0"/>
              </a:rPr>
              <a:t>Nacha</a:t>
            </a:r>
            <a:endParaRPr kumimoji="1" lang="en-US" altLang="zh-CN" sz="2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lvl="2"/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Your task: add transaction into Bitcoin network</a:t>
            </a:r>
          </a:p>
          <a:p>
            <a:pPr lvl="2"/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Your role: </a:t>
            </a:r>
            <a:r>
              <a:rPr kumimoji="1" lang="en-US" altLang="zh-CN" sz="28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miner</a:t>
            </a:r>
            <a:endParaRPr kumimoji="1" lang="en-US" altLang="zh-CN" sz="3200" dirty="0" smtClean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lvl="2"/>
            <a:endParaRPr kumimoji="1" lang="en-US" altLang="zh-CN" sz="32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914400" lvl="1" indent="-457200">
              <a:buFont typeface="Wingdings" charset="2"/>
              <a:buChar char="l"/>
            </a:pP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Rules</a:t>
            </a:r>
            <a:endParaRPr kumimoji="1" lang="en-US" altLang="zh-CN" sz="32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2"/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Task can be done by </a:t>
            </a:r>
            <a:r>
              <a:rPr kumimoji="1" lang="en-US" altLang="zh-CN" sz="28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First 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person</a:t>
            </a:r>
            <a:r>
              <a:rPr kumimoji="1"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who </a:t>
            </a:r>
            <a:r>
              <a:rPr kumimoji="1"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solve </a:t>
            </a:r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puzzle</a:t>
            </a:r>
            <a:r>
              <a:rPr kumimoji="1"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</a:p>
          <a:p>
            <a:pPr lvl="2"/>
            <a:r>
              <a:rPr kumimoji="1" lang="en-US" altLang="zh-CN" sz="28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First person</a:t>
            </a:r>
            <a:r>
              <a:rPr kumimoji="1"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 have 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award</a:t>
            </a:r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!</a:t>
            </a:r>
          </a:p>
          <a:p>
            <a:pPr lvl="2"/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Puzzle-solving: complex mathematical problem</a:t>
            </a:r>
          </a:p>
          <a:p>
            <a:pPr lvl="2"/>
            <a:endParaRPr kumimoji="1" lang="en-US" altLang="zh-CN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13055" y="411962"/>
            <a:ext cx="95543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marR="0" lvl="1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1" lang="en-US" altLang="zh-CN" sz="4000" u="sng" dirty="0" smtClean="0">
                <a:latin typeface="Times New Roman" charset="0"/>
                <a:ea typeface="Times New Roman" charset="0"/>
                <a:cs typeface="Times New Roman" charset="0"/>
              </a:rPr>
              <a:t>Let’s start game!</a:t>
            </a:r>
          </a:p>
        </p:txBody>
      </p:sp>
      <p:pic>
        <p:nvPicPr>
          <p:cNvPr id="6146" name="Picture 2" descr="mage result for millionair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1819" y="1674564"/>
            <a:ext cx="1468950" cy="1708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94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937806" y="2536184"/>
            <a:ext cx="95543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marR="0" lvl="1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1" lang="en-US" altLang="zh-CN" sz="7200" u="sng" dirty="0" smtClean="0">
                <a:latin typeface="Times New Roman" charset="0"/>
                <a:ea typeface="Times New Roman" charset="0"/>
                <a:cs typeface="Times New Roman" charset="0"/>
              </a:rPr>
              <a:t>Are you ready?</a:t>
            </a:r>
          </a:p>
        </p:txBody>
      </p:sp>
    </p:spTree>
    <p:extLst>
      <p:ext uri="{BB962C8B-B14F-4D97-AF65-F5344CB8AC3E}">
        <p14:creationId xmlns:p14="http://schemas.microsoft.com/office/powerpoint/2010/main" val="41387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26080" y="295420"/>
            <a:ext cx="9129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400" b="1" dirty="0" smtClean="0">
                <a:latin typeface="Times New Roman" charset="0"/>
                <a:ea typeface="Times New Roman" charset="0"/>
                <a:cs typeface="Times New Roman" charset="0"/>
              </a:rPr>
              <a:t>How </a:t>
            </a:r>
            <a:r>
              <a:rPr kumimoji="1" lang="en-US" altLang="zh-CN" sz="5400" b="1" smtClean="0">
                <a:latin typeface="Times New Roman" charset="0"/>
                <a:ea typeface="Times New Roman" charset="0"/>
                <a:cs typeface="Times New Roman" charset="0"/>
              </a:rPr>
              <a:t>to mine </a:t>
            </a:r>
            <a:r>
              <a:rPr kumimoji="1" lang="en-US" altLang="zh-CN" sz="5400" b="1" dirty="0" smtClean="0">
                <a:latin typeface="Times New Roman" charset="0"/>
                <a:ea typeface="Times New Roman" charset="0"/>
                <a:cs typeface="Times New Roman" charset="0"/>
              </a:rPr>
              <a:t>Bitcoin?</a:t>
            </a:r>
            <a:endParaRPr kumimoji="1" lang="zh-CN" altLang="en-US" sz="5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151209" y="1371354"/>
                <a:ext cx="9554307" cy="29432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914400" lvl="1" indent="-457200">
                  <a:buFont typeface="Wingdings" charset="2"/>
                  <a:buChar char="l"/>
                </a:pPr>
                <a:r>
                  <a:rPr kumimoji="1" lang="en-US" altLang="zh-CN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Puzzle (30s):</a:t>
                </a:r>
              </a:p>
              <a:p>
                <a:pPr marL="914400" lvl="1" indent="-457200">
                  <a:buFont typeface="Wingdings" charset="2"/>
                  <a:buChar char="l"/>
                </a:pPr>
                <a:endParaRPr kumimoji="1" lang="en-US" altLang="zh-CN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914400" lvl="1" indent="-457200">
                  <a:buFont typeface="Wingdings" charset="2"/>
                  <a:buChar char="l"/>
                </a:pPr>
                <a:endParaRPr kumimoji="1" lang="en-US" altLang="zh-CN" sz="320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kumimoji="1" lang="is-IS" altLang="zh-CN" sz="280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sz="28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zh-CN" sz="28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1</m:t>
                          </m:r>
                        </m:sup>
                        <m:e>
                          <m:d>
                            <m:dPr>
                              <m:ctrlPr>
                                <a:rPr kumimoji="1" lang="en-US" altLang="zh-CN" sz="28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zh-CN" sz="2800" b="0" i="1" smtClean="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800" b="0" i="1" smtClean="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3</m:t>
                                  </m:r>
                                  <m:r>
                                    <a:rPr kumimoji="1" lang="en-US" altLang="zh-CN" sz="2800" b="0" i="1" smtClean="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kumimoji="1" lang="en-US" altLang="zh-CN" sz="2800" b="0" i="1" smtClean="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kumimoji="1" lang="en-US" altLang="zh-CN" sz="28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+2</m:t>
                              </m:r>
                              <m:r>
                                <a:rPr kumimoji="1" lang="en-US" altLang="zh-CN" sz="28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𝑥</m:t>
                              </m:r>
                              <m:r>
                                <a:rPr kumimoji="1" lang="en-US" altLang="zh-CN" sz="28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 +3</m:t>
                              </m:r>
                            </m:e>
                          </m:d>
                          <m:r>
                            <a:rPr kumimoji="1" lang="en-US" altLang="zh-CN" sz="28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 </m:t>
                          </m:r>
                          <m:r>
                            <a:rPr kumimoji="1" lang="en-US" altLang="zh-CN" sz="28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𝑑𝑥</m:t>
                          </m:r>
                        </m:e>
                      </m:nary>
                      <m:r>
                        <a:rPr kumimoji="1" lang="en-US" altLang="zh-CN" sz="28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=??</m:t>
                      </m:r>
                    </m:oMath>
                  </m:oMathPara>
                </a14:m>
                <a:endParaRPr kumimoji="1" lang="en-US" altLang="zh-CN" sz="280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lvl="2"/>
                <a:endParaRPr lang="en-US" altLang="zh-CN" sz="240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209" y="1371354"/>
                <a:ext cx="9554307" cy="2943242"/>
              </a:xfrm>
              <a:prstGeom prst="rect">
                <a:avLst/>
              </a:prstGeom>
              <a:blipFill rotWithShape="0">
                <a:blip r:embed="rId2"/>
                <a:stretch>
                  <a:fillRect t="-28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418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26080" y="295420"/>
            <a:ext cx="9129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400" b="1" dirty="0" smtClean="0">
                <a:latin typeface="Times New Roman" charset="0"/>
                <a:ea typeface="Times New Roman" charset="0"/>
                <a:cs typeface="Times New Roman" charset="0"/>
              </a:rPr>
              <a:t>How </a:t>
            </a:r>
            <a:r>
              <a:rPr kumimoji="1" lang="en-US" altLang="zh-CN" sz="5400" b="1" smtClean="0">
                <a:latin typeface="Times New Roman" charset="0"/>
                <a:ea typeface="Times New Roman" charset="0"/>
                <a:cs typeface="Times New Roman" charset="0"/>
              </a:rPr>
              <a:t>to mine </a:t>
            </a:r>
            <a:r>
              <a:rPr kumimoji="1" lang="en-US" altLang="zh-CN" sz="5400" b="1" dirty="0" smtClean="0">
                <a:latin typeface="Times New Roman" charset="0"/>
                <a:ea typeface="Times New Roman" charset="0"/>
                <a:cs typeface="Times New Roman" charset="0"/>
              </a:rPr>
              <a:t>Bitcoin?</a:t>
            </a:r>
            <a:endParaRPr kumimoji="1" lang="zh-CN" altLang="en-US" sz="5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151209" y="1371354"/>
                <a:ext cx="9554307" cy="29432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914400" lvl="1" indent="-457200">
                  <a:buFont typeface="Wingdings" charset="2"/>
                  <a:buChar char="l"/>
                </a:pPr>
                <a:r>
                  <a:rPr kumimoji="1" lang="en-US" altLang="zh-CN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Puzzle (30s):</a:t>
                </a:r>
              </a:p>
              <a:p>
                <a:pPr marL="914400" lvl="1" indent="-457200">
                  <a:buFont typeface="Wingdings" charset="2"/>
                  <a:buChar char="l"/>
                </a:pPr>
                <a:endParaRPr kumimoji="1" lang="en-US" altLang="zh-CN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914400" lvl="1" indent="-457200">
                  <a:buFont typeface="Wingdings" charset="2"/>
                  <a:buChar char="l"/>
                </a:pPr>
                <a:endParaRPr kumimoji="1" lang="en-US" altLang="zh-CN" sz="320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kumimoji="1" lang="is-IS" altLang="zh-CN" sz="280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sz="28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zh-CN" sz="28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1</m:t>
                          </m:r>
                        </m:sup>
                        <m:e>
                          <m:d>
                            <m:dPr>
                              <m:ctrlPr>
                                <a:rPr kumimoji="1" lang="en-US" altLang="zh-CN" sz="28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zh-CN" sz="2800" b="0" i="1" smtClean="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800" b="0" i="1" smtClean="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3</m:t>
                                  </m:r>
                                  <m:r>
                                    <a:rPr kumimoji="1" lang="en-US" altLang="zh-CN" sz="2800" b="0" i="1" smtClean="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kumimoji="1" lang="en-US" altLang="zh-CN" sz="2800" b="0" i="1" smtClean="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kumimoji="1" lang="en-US" altLang="zh-CN" sz="28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+2</m:t>
                              </m:r>
                              <m:r>
                                <a:rPr kumimoji="1" lang="en-US" altLang="zh-CN" sz="28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𝑥</m:t>
                              </m:r>
                              <m:r>
                                <a:rPr kumimoji="1" lang="en-US" altLang="zh-CN" sz="28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 +3</m:t>
                              </m:r>
                            </m:e>
                          </m:d>
                          <m:r>
                            <a:rPr kumimoji="1" lang="en-US" altLang="zh-CN" sz="28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 </m:t>
                          </m:r>
                          <m:r>
                            <a:rPr kumimoji="1" lang="en-US" altLang="zh-CN" sz="28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𝑑𝑥</m:t>
                          </m:r>
                        </m:e>
                      </m:nary>
                      <m:r>
                        <a:rPr kumimoji="1" lang="en-US" altLang="zh-CN" sz="28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=??</m:t>
                      </m:r>
                    </m:oMath>
                  </m:oMathPara>
                </a14:m>
                <a:endParaRPr kumimoji="1" lang="en-US" altLang="zh-CN" sz="280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lvl="2"/>
                <a:endParaRPr lang="en-US" altLang="zh-CN" sz="240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209" y="1371354"/>
                <a:ext cx="9554307" cy="2943242"/>
              </a:xfrm>
              <a:prstGeom prst="rect">
                <a:avLst/>
              </a:prstGeom>
              <a:blipFill rotWithShape="0">
                <a:blip r:embed="rId2"/>
                <a:stretch>
                  <a:fillRect t="-28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1151208" y="4125774"/>
            <a:ext cx="95543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Wingdings" charset="2"/>
              <a:buChar char="l"/>
            </a:pP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Answer:</a:t>
            </a:r>
          </a:p>
          <a:p>
            <a:pPr lvl="1"/>
            <a:endParaRPr kumimoji="1" lang="en-US" altLang="zh-CN" sz="2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lvl="2"/>
            <a:endParaRPr lang="en-US" altLang="zh-CN" sz="24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046337" y="4818271"/>
                <a:ext cx="3941720" cy="9017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8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pPr>
                        <m:e>
                          <m:r>
                            <a:rPr kumimoji="1" lang="en-US" altLang="zh-CN" sz="28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zh-CN" sz="28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3</m:t>
                          </m:r>
                        </m:sup>
                      </m:sSup>
                      <m:r>
                        <a:rPr kumimoji="1" lang="en-US" altLang="zh-CN" sz="28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+ </m:t>
                      </m:r>
                      <m:sSup>
                        <m:sSupPr>
                          <m:ctrlPr>
                            <a:rPr kumimoji="1" lang="en-US" altLang="zh-CN" sz="28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pPr>
                        <m:e>
                          <m:r>
                            <a:rPr kumimoji="1" lang="en-US" altLang="zh-CN" sz="28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zh-CN" sz="28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28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+3</m:t>
                      </m:r>
                      <m:r>
                        <a:rPr kumimoji="1" lang="en-US" altLang="zh-CN" sz="28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𝑥</m:t>
                      </m:r>
                      <m:r>
                        <a:rPr kumimoji="1" lang="en-US" altLang="zh-CN" sz="28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 |</m:t>
                      </m:r>
                      <m:f>
                        <m:fPr>
                          <m:type m:val="noBar"/>
                          <m:ctrlPr>
                            <a:rPr kumimoji="1" lang="en-US" altLang="zh-CN" sz="28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fPr>
                        <m:num>
                          <m:r>
                            <a:rPr kumimoji="1" lang="en-US" altLang="zh-CN" sz="28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8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0</m:t>
                          </m:r>
                        </m:den>
                      </m:f>
                      <m:r>
                        <a:rPr kumimoji="1" lang="en-US" altLang="zh-CN" sz="28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=5</m:t>
                      </m:r>
                    </m:oMath>
                  </m:oMathPara>
                </a14:m>
                <a:endParaRPr kumimoji="1" lang="en-US" altLang="zh-CN" sz="28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337" y="4818271"/>
                <a:ext cx="3941720" cy="90178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41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26080" y="295420"/>
            <a:ext cx="9129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400" b="1" dirty="0" smtClean="0">
                <a:latin typeface="Times New Roman" charset="0"/>
                <a:ea typeface="Times New Roman" charset="0"/>
                <a:cs typeface="Times New Roman" charset="0"/>
              </a:rPr>
              <a:t>How to mine Bitcoin?</a:t>
            </a:r>
            <a:endParaRPr kumimoji="1" lang="zh-CN" altLang="en-US" sz="5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483" y="1320916"/>
            <a:ext cx="7664157" cy="483477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692640" y="1222442"/>
            <a:ext cx="2616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smtClean="0">
                <a:latin typeface="Times New Roman" charset="0"/>
                <a:ea typeface="Times New Roman" charset="0"/>
                <a:cs typeface="Times New Roman" charset="0"/>
              </a:rPr>
              <a:t>Puzzle tasks</a:t>
            </a:r>
            <a:endParaRPr kumimoji="1" lang="zh-CN" altLang="en-US" sz="28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H="1">
            <a:off x="8651631" y="1547446"/>
            <a:ext cx="956603" cy="16881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6125112" y="4051495"/>
            <a:ext cx="599245" cy="49237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8638142" y="6519446"/>
            <a:ext cx="35538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HelveticaNeue" charset="0"/>
              </a:rPr>
              <a:t>Notes: SUTD </a:t>
            </a:r>
            <a:r>
              <a:rPr lang="en-US" altLang="zh-CN" sz="1600" dirty="0" err="1" smtClean="0">
                <a:latin typeface="HelveticaNeue" charset="0"/>
              </a:rPr>
              <a:t>Blockchain</a:t>
            </a:r>
            <a:r>
              <a:rPr lang="en-US" altLang="zh-CN" sz="1600" dirty="0" smtClean="0">
                <a:latin typeface="HelveticaNeue" charset="0"/>
              </a:rPr>
              <a:t> Technology</a:t>
            </a:r>
            <a:endParaRPr lang="en-US" altLang="zh-CN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9766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26080" y="196945"/>
            <a:ext cx="9129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400" b="1" dirty="0" smtClean="0">
                <a:latin typeface="Times New Roman" charset="0"/>
                <a:ea typeface="Times New Roman" charset="0"/>
                <a:cs typeface="Times New Roman" charset="0"/>
              </a:rPr>
              <a:t>Reward of mining?</a:t>
            </a:r>
            <a:endParaRPr kumimoji="1" lang="zh-CN" altLang="en-US" sz="5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74432" y="937396"/>
            <a:ext cx="95543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Wingdings" charset="2"/>
              <a:buChar char="l"/>
            </a:pP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Fixed income</a:t>
            </a:r>
          </a:p>
          <a:p>
            <a:pPr lvl="2"/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12.5 BTC from Bitcoin network</a:t>
            </a:r>
          </a:p>
          <a:p>
            <a:pPr marL="914400" lvl="1" indent="-457200">
              <a:buFont typeface="Wingdings" charset="2"/>
              <a:buChar char="l"/>
            </a:pP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Miner’s Expense</a:t>
            </a:r>
          </a:p>
          <a:p>
            <a:pPr lvl="2"/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Expensive hardware, super-computing, hire miner</a:t>
            </a:r>
            <a:endParaRPr kumimoji="1" lang="en-US" altLang="zh-CN" sz="32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077045" y="6500359"/>
            <a:ext cx="31149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HelveticaNeue" charset="0"/>
              </a:rPr>
              <a:t>http://</a:t>
            </a:r>
            <a:r>
              <a:rPr lang="en-US" altLang="zh-CN" sz="1400" dirty="0" err="1">
                <a:latin typeface="HelveticaNeue" charset="0"/>
              </a:rPr>
              <a:t>bitcoinbook.cs.princeton.edu</a:t>
            </a:r>
            <a:r>
              <a:rPr lang="en-US" altLang="zh-CN" sz="1400" dirty="0">
                <a:latin typeface="HelveticaNeue" charset="0"/>
              </a:rPr>
              <a:t>/ </a:t>
            </a:r>
            <a:endParaRPr lang="en-US" altLang="zh-CN" sz="1400" dirty="0">
              <a:effectLst/>
            </a:endParaRPr>
          </a:p>
        </p:txBody>
      </p:sp>
      <p:cxnSp>
        <p:nvCxnSpPr>
          <p:cNvPr id="6" name="直线连接符 5"/>
          <p:cNvCxnSpPr/>
          <p:nvPr/>
        </p:nvCxnSpPr>
        <p:spPr>
          <a:xfrm>
            <a:off x="6414867" y="3038622"/>
            <a:ext cx="28135" cy="36576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06926" y="3409010"/>
            <a:ext cx="2025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en-US" altLang="zh-CN" sz="3200" u="sng" dirty="0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kumimoji="1" lang="en-US" altLang="zh-CN" sz="3200" u="sng" dirty="0" smtClean="0">
                <a:latin typeface="Times New Roman" charset="0"/>
                <a:ea typeface="Times New Roman" charset="0"/>
                <a:cs typeface="Times New Roman" charset="0"/>
              </a:rPr>
              <a:t>ncome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06926" y="4961943"/>
            <a:ext cx="2025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en-US" altLang="zh-CN" sz="3200" u="sng" dirty="0" smtClean="0">
                <a:latin typeface="Times New Roman" charset="0"/>
                <a:ea typeface="Times New Roman" charset="0"/>
                <a:cs typeface="Times New Roman" charset="0"/>
              </a:rPr>
              <a:t>Expense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937433" y="3518942"/>
            <a:ext cx="1957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cake</a:t>
            </a:r>
            <a:endParaRPr kumimoji="1" lang="en-US" altLang="zh-CN" sz="32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230295" y="3534740"/>
            <a:ext cx="2308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12.5BTC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598985" y="2754750"/>
            <a:ext cx="2676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en-US" altLang="zh-CN" sz="32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Class Game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581986" y="2754750"/>
            <a:ext cx="1957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en-US" altLang="zh-CN" sz="32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Bitcoin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090468" y="4223957"/>
            <a:ext cx="3296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Integration</a:t>
            </a:r>
            <a:r>
              <a:rPr kumimoji="1"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Puzzle</a:t>
            </a:r>
            <a:endParaRPr kumimoji="1" lang="en-US" altLang="zh-CN" sz="32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230295" y="4237023"/>
            <a:ext cx="4148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Cryptography Puzzle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2574387" y="4992721"/>
            <a:ext cx="3812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Your time</a:t>
            </a:r>
            <a:r>
              <a:rPr kumimoji="1" lang="en-US" altLang="zh-CN" sz="2800" smtClean="0">
                <a:latin typeface="Times New Roman" charset="0"/>
                <a:ea typeface="Times New Roman" charset="0"/>
                <a:cs typeface="Times New Roman" charset="0"/>
              </a:rPr>
              <a:t>, calculation</a:t>
            </a:r>
            <a:endParaRPr kumimoji="1" lang="en-US" altLang="zh-CN" sz="32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230295" y="5013891"/>
            <a:ext cx="4461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Expensive computer, time</a:t>
            </a:r>
            <a:endParaRPr kumimoji="1" lang="en-US" altLang="zh-CN" sz="32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06926" y="4175468"/>
            <a:ext cx="2025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en-US" altLang="zh-CN" sz="3200" u="sng" dirty="0" smtClean="0">
                <a:latin typeface="Times New Roman" charset="0"/>
                <a:ea typeface="Times New Roman" charset="0"/>
                <a:cs typeface="Times New Roman" charset="0"/>
              </a:rPr>
              <a:t>Rules</a:t>
            </a:r>
          </a:p>
        </p:txBody>
      </p:sp>
    </p:spTree>
    <p:extLst>
      <p:ext uri="{BB962C8B-B14F-4D97-AF65-F5344CB8AC3E}">
        <p14:creationId xmlns:p14="http://schemas.microsoft.com/office/powerpoint/2010/main" val="56753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727939" y="196945"/>
            <a:ext cx="9129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400" b="1" dirty="0" smtClean="0">
                <a:latin typeface="Times New Roman" charset="0"/>
                <a:ea typeface="Times New Roman" charset="0"/>
                <a:cs typeface="Times New Roman" charset="0"/>
              </a:rPr>
              <a:t>Let's Pop-quiz</a:t>
            </a:r>
            <a:endParaRPr kumimoji="1" lang="zh-CN" altLang="en-US" sz="5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46297" y="1120275"/>
            <a:ext cx="955430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71550" lvl="1" indent="-514350">
              <a:buAutoNum type="alphaLcParenR"/>
            </a:pP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Bitcoin is  ______</a:t>
            </a:r>
          </a:p>
          <a:p>
            <a:pPr marL="1428750" lvl="2" indent="-514350">
              <a:buFont typeface="+mj-lt"/>
              <a:buAutoNum type="alphaLcParenR"/>
            </a:pPr>
            <a:r>
              <a:rPr kumimoji="1"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d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igital currency</a:t>
            </a:r>
          </a:p>
          <a:p>
            <a:pPr marL="1428750" lvl="2" indent="-514350">
              <a:buAutoNum type="alphaLcParenR"/>
            </a:pPr>
            <a:r>
              <a:rPr kumimoji="1"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e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ntity currency</a:t>
            </a:r>
          </a:p>
          <a:p>
            <a:pPr marL="1428750" lvl="2" indent="-514350">
              <a:buAutoNum type="alphaLcParenR"/>
            </a:pPr>
            <a:r>
              <a:rPr kumimoji="1"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not any form of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currency</a:t>
            </a:r>
          </a:p>
          <a:p>
            <a:pPr marL="1428750" lvl="2" indent="-514350">
              <a:buAutoNum type="alphaLcParenR"/>
            </a:pPr>
            <a:endParaRPr kumimoji="1" lang="en-US" altLang="zh-CN" sz="32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971550" lvl="1" indent="-514350">
              <a:buAutoNum type="alphaLcParenR"/>
            </a:pP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____ add transaction into Bitcoin block</a:t>
            </a:r>
          </a:p>
          <a:p>
            <a:pPr marL="1428750" lvl="2" indent="-514350">
              <a:buFont typeface="+mj-lt"/>
              <a:buAutoNum type="alphaLcParenR"/>
            </a:pP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Sender</a:t>
            </a:r>
          </a:p>
          <a:p>
            <a:pPr marL="1428750" lvl="2" indent="-514350">
              <a:buAutoNum type="alphaLcParenR"/>
            </a:pP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Receiver</a:t>
            </a:r>
            <a:endParaRPr kumimoji="1" lang="en-US" altLang="zh-CN" sz="32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1428750" lvl="2" indent="-514350">
              <a:buAutoNum type="alphaLcParenR"/>
            </a:pP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Miner</a:t>
            </a:r>
            <a:endParaRPr kumimoji="1" lang="en-US" altLang="zh-CN" sz="32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1428750" lvl="2" indent="-514350">
              <a:buAutoNum type="alphaLcParenR"/>
            </a:pPr>
            <a:endParaRPr kumimoji="1" lang="en-US" altLang="zh-CN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28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81157" y="196945"/>
            <a:ext cx="9129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400" b="1" dirty="0" smtClean="0">
                <a:latin typeface="Times New Roman" charset="0"/>
                <a:ea typeface="Times New Roman" charset="0"/>
                <a:cs typeface="Times New Roman" charset="0"/>
              </a:rPr>
              <a:t>Let's Pop-quiz</a:t>
            </a:r>
            <a:endParaRPr kumimoji="1" lang="zh-CN" altLang="en-US" sz="5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46297" y="1120275"/>
            <a:ext cx="955430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71550" lvl="1" indent="-514350">
              <a:buAutoNum type="alphaLcParenR"/>
            </a:pP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Bitcoin is  ______</a:t>
            </a:r>
          </a:p>
          <a:p>
            <a:pPr marL="1428750" lvl="2" indent="-514350">
              <a:buFont typeface="+mj-lt"/>
              <a:buAutoNum type="alphaLcParenR"/>
            </a:pPr>
            <a:r>
              <a:rPr kumimoji="1" lang="en-US" altLang="zh-CN" sz="32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d</a:t>
            </a:r>
            <a:r>
              <a:rPr kumimoji="1" lang="en-US" altLang="zh-CN" sz="32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igital currency</a:t>
            </a:r>
          </a:p>
          <a:p>
            <a:pPr marL="1428750" lvl="2" indent="-514350">
              <a:buAutoNum type="alphaLcParenR"/>
            </a:pPr>
            <a:r>
              <a:rPr kumimoji="1"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e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ntity currency</a:t>
            </a:r>
          </a:p>
          <a:p>
            <a:pPr marL="1428750" lvl="2" indent="-514350">
              <a:buAutoNum type="alphaLcParenR"/>
            </a:pPr>
            <a:r>
              <a:rPr kumimoji="1"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not any form of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currency</a:t>
            </a:r>
          </a:p>
          <a:p>
            <a:pPr marL="1428750" lvl="2" indent="-514350">
              <a:buAutoNum type="alphaLcParenR"/>
            </a:pPr>
            <a:endParaRPr kumimoji="1" lang="en-US" altLang="zh-CN" sz="32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971550" lvl="1" indent="-514350">
              <a:buAutoNum type="alphaLcParenR"/>
            </a:pP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____ add transaction into Bitcoin block</a:t>
            </a:r>
          </a:p>
          <a:p>
            <a:pPr marL="1428750" lvl="2" indent="-514350">
              <a:buFont typeface="+mj-lt"/>
              <a:buAutoNum type="alphaLcParenR"/>
            </a:pP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Sender</a:t>
            </a:r>
          </a:p>
          <a:p>
            <a:pPr marL="1428750" lvl="2" indent="-514350">
              <a:buAutoNum type="alphaLcParenR"/>
            </a:pP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Receiver</a:t>
            </a:r>
            <a:endParaRPr kumimoji="1" lang="en-US" altLang="zh-CN" sz="32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1428750" lvl="2" indent="-514350">
              <a:buAutoNum type="alphaLcParenR"/>
            </a:pP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Miner</a:t>
            </a:r>
            <a:endParaRPr kumimoji="1" lang="en-US" altLang="zh-CN" sz="32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1428750" lvl="2" indent="-514350">
              <a:buAutoNum type="alphaLcParenR"/>
            </a:pPr>
            <a:endParaRPr kumimoji="1" lang="en-US" altLang="zh-CN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13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93698" y="196945"/>
            <a:ext cx="9129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400" b="1" dirty="0" smtClean="0">
                <a:latin typeface="Times New Roman" charset="0"/>
                <a:ea typeface="Times New Roman" charset="0"/>
                <a:cs typeface="Times New Roman" charset="0"/>
              </a:rPr>
              <a:t>Let's Pop-quiz</a:t>
            </a:r>
            <a:endParaRPr kumimoji="1" lang="zh-CN" altLang="en-US" sz="5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46297" y="1120275"/>
            <a:ext cx="955430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71550" lvl="1" indent="-514350">
              <a:buAutoNum type="alphaLcParenR"/>
            </a:pP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Bitcoin is  ______</a:t>
            </a:r>
          </a:p>
          <a:p>
            <a:pPr marL="1428750" lvl="2" indent="-514350">
              <a:buFont typeface="+mj-lt"/>
              <a:buAutoNum type="alphaLcParenR"/>
            </a:pPr>
            <a:r>
              <a:rPr kumimoji="1" lang="en-US" altLang="zh-CN" sz="32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d</a:t>
            </a:r>
            <a:r>
              <a:rPr kumimoji="1" lang="en-US" altLang="zh-CN" sz="32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igital currency</a:t>
            </a:r>
          </a:p>
          <a:p>
            <a:pPr marL="1428750" lvl="2" indent="-514350">
              <a:buAutoNum type="alphaLcParenR"/>
            </a:pPr>
            <a:r>
              <a:rPr kumimoji="1"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e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ntity currency</a:t>
            </a:r>
          </a:p>
          <a:p>
            <a:pPr marL="1428750" lvl="2" indent="-514350">
              <a:buAutoNum type="alphaLcParenR"/>
            </a:pPr>
            <a:r>
              <a:rPr kumimoji="1"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not any form of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currency</a:t>
            </a:r>
          </a:p>
          <a:p>
            <a:pPr marL="1428750" lvl="2" indent="-514350">
              <a:buAutoNum type="alphaLcParenR"/>
            </a:pPr>
            <a:endParaRPr kumimoji="1" lang="en-US" altLang="zh-CN" sz="32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971550" lvl="1" indent="-514350">
              <a:buAutoNum type="alphaLcParenR"/>
            </a:pP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____ add transaction into Bitcoin block</a:t>
            </a:r>
          </a:p>
          <a:p>
            <a:pPr marL="1428750" lvl="2" indent="-514350">
              <a:buFont typeface="+mj-lt"/>
              <a:buAutoNum type="alphaLcParenR"/>
            </a:pP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Sender</a:t>
            </a:r>
          </a:p>
          <a:p>
            <a:pPr marL="1428750" lvl="2" indent="-514350">
              <a:buAutoNum type="alphaLcParenR"/>
            </a:pP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Receiver</a:t>
            </a:r>
            <a:endParaRPr kumimoji="1" lang="en-US" altLang="zh-CN" sz="32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1428750" lvl="2" indent="-514350">
              <a:buAutoNum type="alphaLcParenR"/>
            </a:pPr>
            <a:r>
              <a:rPr kumimoji="1" lang="en-US" altLang="zh-CN" sz="32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Miner</a:t>
            </a:r>
            <a:endParaRPr kumimoji="1" lang="en-US" altLang="zh-CN" sz="3200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1428750" lvl="2" indent="-514350">
              <a:buAutoNum type="alphaLcParenR"/>
            </a:pPr>
            <a:endParaRPr kumimoji="1" lang="en-US" altLang="zh-CN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14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54548" y="267284"/>
            <a:ext cx="9129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400" b="1" dirty="0" smtClean="0">
                <a:latin typeface="Times New Roman" charset="0"/>
                <a:ea typeface="Times New Roman" charset="0"/>
                <a:cs typeface="Times New Roman" charset="0"/>
              </a:rPr>
              <a:t>Let's Pop-quiz</a:t>
            </a:r>
            <a:endParaRPr kumimoji="1" lang="zh-CN" altLang="en-US" sz="5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46297" y="1331291"/>
            <a:ext cx="955430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71550" lvl="1" indent="-514350">
              <a:buAutoNum type="alphaLcParenR"/>
            </a:pP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Miner add transaction into Bitcoin network only when he is the 1</a:t>
            </a:r>
            <a:r>
              <a:rPr kumimoji="1" lang="en-US" altLang="zh-CN" sz="3200" baseline="30000" dirty="0" smtClean="0">
                <a:latin typeface="Times New Roman" charset="0"/>
                <a:ea typeface="Times New Roman" charset="0"/>
                <a:cs typeface="Times New Roman" charset="0"/>
              </a:rPr>
              <a:t>st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  person to figure out ______ </a:t>
            </a:r>
          </a:p>
          <a:p>
            <a:pPr marL="971550" lvl="1" indent="-514350">
              <a:buAutoNum type="alphaLcParenR"/>
            </a:pPr>
            <a:endParaRPr kumimoji="1" lang="en-US" altLang="zh-CN" sz="32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971550" lvl="1" indent="-514350">
              <a:buAutoNum type="alphaLcParenR"/>
            </a:pP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The rewards of each mining is fixed income ____ miner’s expense </a:t>
            </a:r>
          </a:p>
        </p:txBody>
      </p:sp>
    </p:spTree>
    <p:extLst>
      <p:ext uri="{BB962C8B-B14F-4D97-AF65-F5344CB8AC3E}">
        <p14:creationId xmlns:p14="http://schemas.microsoft.com/office/powerpoint/2010/main" val="100378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32518" y="351692"/>
            <a:ext cx="61475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000" b="1" dirty="0" smtClean="0">
                <a:latin typeface="Times New Roman" charset="0"/>
                <a:ea typeface="Times New Roman" charset="0"/>
                <a:cs typeface="Times New Roman" charset="0"/>
              </a:rPr>
              <a:t>Do you know</a:t>
            </a:r>
            <a:r>
              <a:rPr kumimoji="1" lang="mr-IN" altLang="zh-CN" sz="6000" b="1" dirty="0" smtClean="0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r>
              <a:rPr kumimoji="1" lang="en-US" altLang="zh-CN" sz="6000" b="1" dirty="0" smtClean="0">
                <a:latin typeface="Times New Roman" charset="0"/>
                <a:ea typeface="Times New Roman" charset="0"/>
                <a:cs typeface="Times New Roman" charset="0"/>
              </a:rPr>
              <a:t>..?</a:t>
            </a:r>
            <a:endParaRPr kumimoji="1" lang="zh-CN" altLang="en-US" sz="6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53553" y="2572042"/>
            <a:ext cx="95543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marR="0" lvl="1" indent="-4572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1" lang="en-US" altLang="zh-CN" sz="3200" b="1" dirty="0" smtClean="0">
                <a:latin typeface="Times New Roman" charset="0"/>
                <a:ea typeface="Times New Roman" charset="0"/>
                <a:cs typeface="Times New Roman" charset="0"/>
              </a:rPr>
              <a:t>1 Bitcoin = </a:t>
            </a:r>
            <a:r>
              <a:rPr kumimoji="1" lang="en-US" altLang="zh-CN" sz="32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6153.52</a:t>
            </a:r>
            <a:r>
              <a:rPr kumimoji="1" lang="en-US" altLang="zh-CN" sz="3200" b="1" dirty="0" smtClean="0">
                <a:latin typeface="Times New Roman" charset="0"/>
                <a:ea typeface="Times New Roman" charset="0"/>
                <a:cs typeface="Times New Roman" charset="0"/>
              </a:rPr>
              <a:t> US dollar</a:t>
            </a:r>
          </a:p>
          <a:p>
            <a:pPr marL="914400" marR="0" lvl="1" indent="-4572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1" lang="en-US" altLang="zh-CN" sz="3200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914400" marR="0" lvl="1" indent="-4572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1" lang="en-US" altLang="zh-CN" sz="3200" b="1" dirty="0" smtClean="0">
                <a:latin typeface="Times New Roman" charset="0"/>
                <a:ea typeface="Times New Roman" charset="0"/>
                <a:cs typeface="Times New Roman" charset="0"/>
              </a:rPr>
              <a:t>2018/10/15 10:00 am</a:t>
            </a:r>
          </a:p>
        </p:txBody>
      </p:sp>
    </p:spTree>
    <p:extLst>
      <p:ext uri="{BB962C8B-B14F-4D97-AF65-F5344CB8AC3E}">
        <p14:creationId xmlns:p14="http://schemas.microsoft.com/office/powerpoint/2010/main" val="84088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26413" y="239148"/>
            <a:ext cx="9129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400" b="1" dirty="0" smtClean="0">
                <a:latin typeface="Times New Roman" charset="0"/>
                <a:ea typeface="Times New Roman" charset="0"/>
                <a:cs typeface="Times New Roman" charset="0"/>
              </a:rPr>
              <a:t>Let's Pop-quiz</a:t>
            </a:r>
            <a:endParaRPr kumimoji="1" lang="zh-CN" altLang="en-US" sz="5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46297" y="1331291"/>
            <a:ext cx="955430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71550" lvl="1" indent="-514350">
              <a:buAutoNum type="alphaLcParenR"/>
            </a:pP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Miner add transaction into Bitcoin network only when he is the 1</a:t>
            </a:r>
            <a:r>
              <a:rPr kumimoji="1" lang="en-US" altLang="zh-CN" sz="3200" baseline="30000" dirty="0" smtClean="0">
                <a:latin typeface="Times New Roman" charset="0"/>
                <a:ea typeface="Times New Roman" charset="0"/>
                <a:cs typeface="Times New Roman" charset="0"/>
              </a:rPr>
              <a:t>st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  person to figure out __</a:t>
            </a:r>
            <a:r>
              <a:rPr kumimoji="1" lang="en-US" altLang="zh-CN" sz="32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puzzle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___ </a:t>
            </a:r>
          </a:p>
          <a:p>
            <a:pPr marL="971550" lvl="1" indent="-514350">
              <a:buAutoNum type="alphaLcParenR"/>
            </a:pPr>
            <a:endParaRPr kumimoji="1" lang="en-US" altLang="zh-CN" sz="32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971550" lvl="1" indent="-514350">
              <a:buAutoNum type="alphaLcParenR"/>
            </a:pP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The rewards of each mining is fixed income ____ miner’s expense </a:t>
            </a:r>
          </a:p>
        </p:txBody>
      </p:sp>
    </p:spTree>
    <p:extLst>
      <p:ext uri="{BB962C8B-B14F-4D97-AF65-F5344CB8AC3E}">
        <p14:creationId xmlns:p14="http://schemas.microsoft.com/office/powerpoint/2010/main" val="11402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26080" y="196945"/>
            <a:ext cx="9129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400" b="1" dirty="0" smtClean="0">
                <a:latin typeface="Times New Roman" charset="0"/>
                <a:ea typeface="Times New Roman" charset="0"/>
                <a:cs typeface="Times New Roman" charset="0"/>
              </a:rPr>
              <a:t>Let's Pop-quiz</a:t>
            </a:r>
            <a:endParaRPr kumimoji="1" lang="zh-CN" altLang="en-US" sz="5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46297" y="1331291"/>
            <a:ext cx="955430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71550" lvl="1" indent="-514350">
              <a:buAutoNum type="alphaLcParenR"/>
            </a:pP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Miner add transaction into Bitcoin network only when he is the 1</a:t>
            </a:r>
            <a:r>
              <a:rPr kumimoji="1" lang="en-US" altLang="zh-CN" sz="3200" baseline="30000" dirty="0" smtClean="0">
                <a:latin typeface="Times New Roman" charset="0"/>
                <a:ea typeface="Times New Roman" charset="0"/>
                <a:cs typeface="Times New Roman" charset="0"/>
              </a:rPr>
              <a:t>st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  person to figure out __</a:t>
            </a:r>
            <a:r>
              <a:rPr kumimoji="1" lang="en-US" altLang="zh-CN" sz="32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puzzle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___ </a:t>
            </a:r>
          </a:p>
          <a:p>
            <a:pPr marL="971550" lvl="1" indent="-514350">
              <a:buAutoNum type="alphaLcParenR"/>
            </a:pPr>
            <a:endParaRPr kumimoji="1" lang="en-US" altLang="zh-CN" sz="32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971550" lvl="1" indent="-514350">
              <a:buAutoNum type="alphaLcParenR"/>
            </a:pP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The rewards of each mining is fixed income _</a:t>
            </a:r>
            <a:r>
              <a:rPr kumimoji="1" lang="en-US" altLang="zh-CN" sz="32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minus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___ miner’s expense </a:t>
            </a:r>
          </a:p>
        </p:txBody>
      </p:sp>
    </p:spTree>
    <p:extLst>
      <p:ext uri="{BB962C8B-B14F-4D97-AF65-F5344CB8AC3E}">
        <p14:creationId xmlns:p14="http://schemas.microsoft.com/office/powerpoint/2010/main" val="112424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29796" y="351690"/>
            <a:ext cx="9129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400" b="1" dirty="0" smtClean="0">
                <a:latin typeface="Times New Roman" charset="0"/>
                <a:ea typeface="Times New Roman" charset="0"/>
                <a:cs typeface="Times New Roman" charset="0"/>
              </a:rPr>
              <a:t>Summary</a:t>
            </a:r>
            <a:endParaRPr kumimoji="1" lang="zh-CN" altLang="en-US" sz="5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35614" y="2625518"/>
            <a:ext cx="1052497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71550" lvl="1" indent="-514350">
              <a:buFont typeface="+mj-lt"/>
              <a:buAutoNum type="arabicPeriod"/>
            </a:pP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Bitcoin is a new form of currency</a:t>
            </a:r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ransfer record is done by miners</a:t>
            </a:r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Miners needs to compete with each others</a:t>
            </a:r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Rewards = fixed income(12.5 BTC) </a:t>
            </a:r>
            <a:r>
              <a:rPr kumimoji="1" lang="mr-IN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–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 miner’s expense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235614" y="1975863"/>
            <a:ext cx="95543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marR="0" lvl="1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1" lang="en-US" altLang="zh-CN" sz="2800" u="sng" dirty="0" smtClean="0">
                <a:latin typeface="Times New Roman" charset="0"/>
                <a:ea typeface="Times New Roman" charset="0"/>
                <a:cs typeface="Times New Roman" charset="0"/>
              </a:rPr>
              <a:t>Key points:</a:t>
            </a:r>
          </a:p>
        </p:txBody>
      </p:sp>
    </p:spTree>
    <p:extLst>
      <p:ext uri="{BB962C8B-B14F-4D97-AF65-F5344CB8AC3E}">
        <p14:creationId xmlns:p14="http://schemas.microsoft.com/office/powerpoint/2010/main" val="182273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21501" y="295420"/>
            <a:ext cx="9129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400" b="1" smtClean="0">
                <a:latin typeface="Times New Roman" charset="0"/>
                <a:ea typeface="Times New Roman" charset="0"/>
                <a:cs typeface="Times New Roman" charset="0"/>
              </a:rPr>
              <a:t>Exercise &amp; Reading</a:t>
            </a:r>
            <a:endParaRPr kumimoji="1" lang="zh-CN" altLang="en-US" sz="5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68328" y="1553832"/>
            <a:ext cx="955430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marR="0" lvl="1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After class:</a:t>
            </a:r>
            <a:endParaRPr kumimoji="1" lang="en-US" altLang="zh-CN" sz="2800" u="sng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914400" marR="0" lvl="1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	Form group( 3-5 person)</a:t>
            </a:r>
          </a:p>
          <a:p>
            <a:pPr marL="914400" marR="0" lvl="1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1"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	</a:t>
            </a:r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Design &amp; Broadcast your own puzzle to other teammates</a:t>
            </a:r>
          </a:p>
          <a:p>
            <a:pPr marL="914400" marR="0" lvl="1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1"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	</a:t>
            </a:r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Compete with puzzle-solving</a:t>
            </a:r>
          </a:p>
          <a:p>
            <a:pPr marL="914400" marR="0" lvl="1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1"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	</a:t>
            </a:r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Given award 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67509" y="4135683"/>
            <a:ext cx="95543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marR="0" lvl="1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1"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R</a:t>
            </a:r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eading: </a:t>
            </a:r>
            <a:r>
              <a:rPr kumimoji="1" lang="en-US" altLang="zh-CN" sz="2800" dirty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http://bitcoinbook.cs.princeton.edu</a:t>
            </a:r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/</a:t>
            </a:r>
            <a:endParaRPr kumimoji="1" lang="en-US" altLang="zh-CN" sz="2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914400" lvl="1" indent="-457200">
              <a:defRPr/>
            </a:pPr>
            <a:endParaRPr kumimoji="1" lang="en-US" altLang="zh-CN" sz="28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5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86067" y="478299"/>
            <a:ext cx="9129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400" b="1" dirty="0" smtClean="0">
                <a:latin typeface="Times New Roman" charset="0"/>
                <a:ea typeface="Times New Roman" charset="0"/>
                <a:cs typeface="Times New Roman" charset="0"/>
              </a:rPr>
              <a:t>Feedback</a:t>
            </a:r>
            <a:endParaRPr kumimoji="1" lang="zh-CN" altLang="en-US" sz="5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62113" y="2767445"/>
            <a:ext cx="95543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marR="0" lvl="1" indent="-4572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bowen_liu@mymail.sutd.edu.sg</a:t>
            </a:r>
            <a:endParaRPr kumimoji="1" lang="en-US" altLang="zh-CN" sz="2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914400" marR="0" lvl="1" indent="-4572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Building 1, room 709 S-19</a:t>
            </a:r>
          </a:p>
          <a:p>
            <a:pPr marL="914400" marR="0" lvl="1" indent="-4572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Time: Monday 14:00-17:00</a:t>
            </a:r>
          </a:p>
        </p:txBody>
      </p:sp>
    </p:spTree>
    <p:extLst>
      <p:ext uri="{BB962C8B-B14F-4D97-AF65-F5344CB8AC3E}">
        <p14:creationId xmlns:p14="http://schemas.microsoft.com/office/powerpoint/2010/main" val="22657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98805" y="2504046"/>
            <a:ext cx="10522633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400" b="1" dirty="0" smtClean="0">
                <a:latin typeface="Times New Roman" charset="0"/>
                <a:ea typeface="Times New Roman" charset="0"/>
                <a:cs typeface="Times New Roman" charset="0"/>
              </a:rPr>
              <a:t>Thanks!</a:t>
            </a:r>
          </a:p>
          <a:p>
            <a:pPr algn="ctr"/>
            <a:r>
              <a:rPr kumimoji="1" lang="en-US" altLang="zh-CN" sz="4000" b="1" dirty="0" smtClean="0">
                <a:latin typeface="Times New Roman" charset="0"/>
                <a:ea typeface="Times New Roman" charset="0"/>
                <a:cs typeface="Times New Roman" charset="0"/>
              </a:rPr>
              <a:t>Wish you </a:t>
            </a:r>
            <a:r>
              <a:rPr kumimoji="1" lang="en-US" altLang="zh-CN" sz="4000" b="1" dirty="0">
                <a:latin typeface="Times New Roman" charset="0"/>
                <a:ea typeface="Times New Roman" charset="0"/>
                <a:cs typeface="Times New Roman" charset="0"/>
              </a:rPr>
              <a:t>be </a:t>
            </a:r>
            <a:r>
              <a:rPr kumimoji="1" lang="en-US" altLang="zh-CN" sz="4000" b="1" dirty="0" smtClean="0">
                <a:latin typeface="Times New Roman" charset="0"/>
                <a:ea typeface="Times New Roman" charset="0"/>
                <a:cs typeface="Times New Roman" charset="0"/>
              </a:rPr>
              <a:t>millionaire some day!</a:t>
            </a:r>
            <a:endParaRPr kumimoji="1" lang="zh-CN" altLang="en-US" sz="4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28800" y="4749743"/>
            <a:ext cx="95543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marR="0" lvl="1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endParaRPr kumimoji="1" lang="en-US" altLang="zh-CN" sz="44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13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42339" y="312282"/>
            <a:ext cx="37420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400" b="1" dirty="0" smtClean="0">
                <a:latin typeface="Times New Roman" charset="0"/>
                <a:ea typeface="Times New Roman" charset="0"/>
                <a:cs typeface="Times New Roman" charset="0"/>
              </a:rPr>
              <a:t>Agenda</a:t>
            </a:r>
            <a:endParaRPr kumimoji="1" lang="zh-CN" altLang="en-US" sz="5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93410" y="1235612"/>
            <a:ext cx="955430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 smtClean="0">
                <a:latin typeface="Times New Roman" charset="0"/>
                <a:ea typeface="Times New Roman" charset="0"/>
                <a:cs typeface="Times New Roman" charset="0"/>
              </a:rPr>
              <a:t>You will learn:</a:t>
            </a:r>
          </a:p>
          <a:p>
            <a:pPr marL="914400" lvl="1" indent="-457200">
              <a:buFont typeface="Arial" charset="0"/>
              <a:buChar char="•"/>
            </a:pPr>
            <a:r>
              <a:rPr kumimoji="1" lang="en-US" altLang="zh-CN" sz="2800" b="1" dirty="0" smtClean="0">
                <a:latin typeface="Times New Roman" charset="0"/>
                <a:ea typeface="Times New Roman" charset="0"/>
                <a:cs typeface="Times New Roman" charset="0"/>
              </a:rPr>
              <a:t>Definition of Bitcoin</a:t>
            </a:r>
          </a:p>
          <a:p>
            <a:pPr marL="914400" lvl="1" indent="-457200">
              <a:buFont typeface="Arial" charset="0"/>
              <a:buChar char="•"/>
            </a:pPr>
            <a:r>
              <a:rPr kumimoji="1" lang="en-US" altLang="zh-CN" sz="2800" b="1" dirty="0" smtClean="0">
                <a:latin typeface="Times New Roman" charset="0"/>
                <a:ea typeface="Times New Roman" charset="0"/>
                <a:cs typeface="Times New Roman" charset="0"/>
              </a:rPr>
              <a:t>How to mine out a Bitcoin</a:t>
            </a:r>
          </a:p>
          <a:p>
            <a:pPr marL="914400" lvl="1" indent="-457200">
              <a:buFont typeface="Arial" charset="0"/>
              <a:buChar char="•"/>
            </a:pPr>
            <a:r>
              <a:rPr kumimoji="1" lang="en-US" altLang="zh-CN" sz="2800" b="1" dirty="0" smtClean="0">
                <a:latin typeface="Times New Roman" charset="0"/>
                <a:ea typeface="Times New Roman" charset="0"/>
                <a:cs typeface="Times New Roman" charset="0"/>
              </a:rPr>
              <a:t>Reward from Bitcoin mining</a:t>
            </a:r>
          </a:p>
          <a:p>
            <a:pPr marL="914400" lvl="1" indent="-457200">
              <a:buFont typeface="Arial" charset="0"/>
              <a:buChar char="•"/>
            </a:pPr>
            <a:endParaRPr kumimoji="1" lang="en-US" altLang="zh-CN" sz="3200" b="1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Picture 4" descr="mage result for people love money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625" y="3418449"/>
            <a:ext cx="4675876" cy="310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52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88789" y="211014"/>
            <a:ext cx="9129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400" b="1" dirty="0" smtClean="0">
                <a:latin typeface="Times New Roman" charset="0"/>
                <a:ea typeface="Times New Roman" charset="0"/>
                <a:cs typeface="Times New Roman" charset="0"/>
              </a:rPr>
              <a:t>What is Bitcoin?</a:t>
            </a:r>
            <a:endParaRPr kumimoji="1" lang="zh-CN" altLang="en-US" sz="5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2395" y="1345360"/>
            <a:ext cx="955430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Wingdings" charset="2"/>
              <a:buChar char="l"/>
            </a:pP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Crypto-currency</a:t>
            </a:r>
          </a:p>
          <a:p>
            <a:pPr marL="1371600" lvl="2" indent="-457200">
              <a:buFont typeface="Wingdings" charset="2"/>
              <a:buChar char="Ø"/>
            </a:pP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Digital or electronic cash</a:t>
            </a:r>
          </a:p>
          <a:p>
            <a:pPr marL="1371600" lvl="2" indent="-457200">
              <a:buFont typeface="Wingdings" charset="2"/>
              <a:buChar char="Ø"/>
            </a:pPr>
            <a:r>
              <a:rPr kumimoji="1" lang="en-US" altLang="zh-CN" sz="28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Without</a:t>
            </a:r>
            <a:r>
              <a:rPr kumimoji="1"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 central bank and administrators</a:t>
            </a:r>
          </a:p>
          <a:p>
            <a:pPr marL="1371600" lvl="2" indent="-457200">
              <a:buFont typeface="Wingdings" charset="2"/>
              <a:buChar char="Ø"/>
            </a:pPr>
            <a:r>
              <a:rPr kumimoji="1"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Sent from user-to-user </a:t>
            </a:r>
            <a:r>
              <a:rPr kumimoji="1"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 </a:t>
            </a:r>
          </a:p>
          <a:p>
            <a:pPr marL="1371600" lvl="2" indent="-457200">
              <a:buFont typeface="Wingdings" charset="2"/>
              <a:buChar char="Ø"/>
            </a:pPr>
            <a:endParaRPr kumimoji="1" lang="en-US" altLang="zh-CN" sz="2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914400" lvl="1" indent="-457200">
              <a:buFont typeface="Wingdings" charset="2"/>
              <a:buChar char="l"/>
            </a:pP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Entity</a:t>
            </a:r>
            <a:endParaRPr kumimoji="1" lang="en-US" altLang="zh-CN" sz="32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1371600" lvl="2" indent="-457200">
              <a:buFont typeface="Wingdings" charset="2"/>
              <a:buChar char="Ø"/>
            </a:pPr>
            <a:r>
              <a:rPr lang="en-US" altLang="zh-CN" sz="28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Transaction: </a:t>
            </a:r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r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ecorded </a:t>
            </a:r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in a </a:t>
            </a:r>
            <a:r>
              <a:rPr lang="en-US" altLang="zh-CN" sz="28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public 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ledger</a:t>
            </a:r>
            <a:endParaRPr lang="en-US" altLang="zh-CN" sz="2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1371600" lvl="2" indent="-457200">
              <a:buFont typeface="Wingdings" charset="2"/>
              <a:buChar char="Ø"/>
            </a:pP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Block: define information, especially Puzzle</a:t>
            </a:r>
          </a:p>
          <a:p>
            <a:pPr marL="1371600" lvl="2" indent="-457200">
              <a:buFont typeface="Wingdings" charset="2"/>
              <a:buChar char="Ø"/>
            </a:pP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Each block has many transactions</a:t>
            </a:r>
          </a:p>
        </p:txBody>
      </p:sp>
    </p:spTree>
    <p:extLst>
      <p:ext uri="{BB962C8B-B14F-4D97-AF65-F5344CB8AC3E}">
        <p14:creationId xmlns:p14="http://schemas.microsoft.com/office/powerpoint/2010/main" val="71396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26080" y="295420"/>
            <a:ext cx="9129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400" b="1" dirty="0" smtClean="0">
                <a:latin typeface="Times New Roman" charset="0"/>
                <a:ea typeface="Times New Roman" charset="0"/>
                <a:cs typeface="Times New Roman" charset="0"/>
              </a:rPr>
              <a:t>How </a:t>
            </a:r>
            <a:r>
              <a:rPr kumimoji="1" lang="en-US" altLang="zh-CN" sz="5400" b="1" smtClean="0">
                <a:latin typeface="Times New Roman" charset="0"/>
                <a:ea typeface="Times New Roman" charset="0"/>
                <a:cs typeface="Times New Roman" charset="0"/>
              </a:rPr>
              <a:t>to mine </a:t>
            </a:r>
            <a:r>
              <a:rPr kumimoji="1" lang="en-US" altLang="zh-CN" sz="5400" b="1" dirty="0" smtClean="0">
                <a:latin typeface="Times New Roman" charset="0"/>
                <a:ea typeface="Times New Roman" charset="0"/>
                <a:cs typeface="Times New Roman" charset="0"/>
              </a:rPr>
              <a:t>Bitcoin?</a:t>
            </a:r>
            <a:endParaRPr kumimoji="1" lang="zh-CN" altLang="en-US" sz="5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580" y="1357532"/>
            <a:ext cx="2222500" cy="22860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8638142" y="6519446"/>
            <a:ext cx="35538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HelveticaNeue" charset="0"/>
              </a:rPr>
              <a:t>Notes: SUTD </a:t>
            </a:r>
            <a:r>
              <a:rPr lang="en-US" altLang="zh-CN" sz="1600" dirty="0" err="1" smtClean="0">
                <a:latin typeface="HelveticaNeue" charset="0"/>
              </a:rPr>
              <a:t>Blockchain</a:t>
            </a:r>
            <a:r>
              <a:rPr lang="en-US" altLang="zh-CN" sz="1600" dirty="0" smtClean="0">
                <a:latin typeface="HelveticaNeue" charset="0"/>
              </a:rPr>
              <a:t> Technology</a:t>
            </a:r>
            <a:endParaRPr lang="en-US" altLang="zh-CN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679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26080" y="295420"/>
            <a:ext cx="9129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400" b="1" dirty="0" smtClean="0">
                <a:latin typeface="Times New Roman" charset="0"/>
                <a:ea typeface="Times New Roman" charset="0"/>
                <a:cs typeface="Times New Roman" charset="0"/>
              </a:rPr>
              <a:t>How </a:t>
            </a:r>
            <a:r>
              <a:rPr kumimoji="1" lang="en-US" altLang="zh-CN" sz="5400" b="1" smtClean="0">
                <a:latin typeface="Times New Roman" charset="0"/>
                <a:ea typeface="Times New Roman" charset="0"/>
                <a:cs typeface="Times New Roman" charset="0"/>
              </a:rPr>
              <a:t>to mine </a:t>
            </a:r>
            <a:r>
              <a:rPr kumimoji="1" lang="en-US" altLang="zh-CN" sz="5400" b="1" dirty="0" smtClean="0">
                <a:latin typeface="Times New Roman" charset="0"/>
                <a:ea typeface="Times New Roman" charset="0"/>
                <a:cs typeface="Times New Roman" charset="0"/>
              </a:rPr>
              <a:t>Bitcoin?</a:t>
            </a:r>
            <a:endParaRPr kumimoji="1" lang="zh-CN" altLang="en-US" sz="5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580" y="1357532"/>
            <a:ext cx="2222500" cy="2286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1265" y="1218750"/>
            <a:ext cx="2133600" cy="22860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8638142" y="6519446"/>
            <a:ext cx="35538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HelveticaNeue" charset="0"/>
              </a:rPr>
              <a:t>Notes: SUTD </a:t>
            </a:r>
            <a:r>
              <a:rPr lang="en-US" altLang="zh-CN" sz="1600" dirty="0" err="1" smtClean="0">
                <a:latin typeface="HelveticaNeue" charset="0"/>
              </a:rPr>
              <a:t>Blockchain</a:t>
            </a:r>
            <a:r>
              <a:rPr lang="en-US" altLang="zh-CN" sz="1600" dirty="0" smtClean="0">
                <a:latin typeface="HelveticaNeue" charset="0"/>
              </a:rPr>
              <a:t> Technology</a:t>
            </a:r>
            <a:endParaRPr lang="en-US" altLang="zh-CN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243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26080" y="295420"/>
            <a:ext cx="9129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400" b="1" dirty="0" smtClean="0">
                <a:latin typeface="Times New Roman" charset="0"/>
                <a:ea typeface="Times New Roman" charset="0"/>
                <a:cs typeface="Times New Roman" charset="0"/>
              </a:rPr>
              <a:t>How </a:t>
            </a:r>
            <a:r>
              <a:rPr kumimoji="1" lang="en-US" altLang="zh-CN" sz="5400" b="1" smtClean="0">
                <a:latin typeface="Times New Roman" charset="0"/>
                <a:ea typeface="Times New Roman" charset="0"/>
                <a:cs typeface="Times New Roman" charset="0"/>
              </a:rPr>
              <a:t>to mine </a:t>
            </a:r>
            <a:r>
              <a:rPr kumimoji="1" lang="en-US" altLang="zh-CN" sz="5400" b="1" dirty="0" smtClean="0">
                <a:latin typeface="Times New Roman" charset="0"/>
                <a:ea typeface="Times New Roman" charset="0"/>
                <a:cs typeface="Times New Roman" charset="0"/>
              </a:rPr>
              <a:t>Bitcoin?</a:t>
            </a:r>
            <a:endParaRPr kumimoji="1" lang="zh-CN" altLang="en-US" sz="5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580" y="1357532"/>
            <a:ext cx="2222500" cy="2286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1265" y="1218750"/>
            <a:ext cx="2133600" cy="2286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580" y="4004505"/>
            <a:ext cx="2794000" cy="22860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8638142" y="6519446"/>
            <a:ext cx="35538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HelveticaNeue" charset="0"/>
              </a:rPr>
              <a:t>Notes: SUTD </a:t>
            </a:r>
            <a:r>
              <a:rPr lang="en-US" altLang="zh-CN" sz="1600" dirty="0" err="1" smtClean="0">
                <a:latin typeface="HelveticaNeue" charset="0"/>
              </a:rPr>
              <a:t>Blockchain</a:t>
            </a:r>
            <a:r>
              <a:rPr lang="en-US" altLang="zh-CN" sz="1600" dirty="0" smtClean="0">
                <a:latin typeface="HelveticaNeue" charset="0"/>
              </a:rPr>
              <a:t> Technology</a:t>
            </a:r>
            <a:endParaRPr lang="en-US" altLang="zh-CN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743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26080" y="295420"/>
            <a:ext cx="9129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400" b="1" dirty="0" smtClean="0">
                <a:latin typeface="Times New Roman" charset="0"/>
                <a:ea typeface="Times New Roman" charset="0"/>
                <a:cs typeface="Times New Roman" charset="0"/>
              </a:rPr>
              <a:t>How </a:t>
            </a:r>
            <a:r>
              <a:rPr kumimoji="1" lang="en-US" altLang="zh-CN" sz="5400" b="1" smtClean="0">
                <a:latin typeface="Times New Roman" charset="0"/>
                <a:ea typeface="Times New Roman" charset="0"/>
                <a:cs typeface="Times New Roman" charset="0"/>
              </a:rPr>
              <a:t>to mine </a:t>
            </a:r>
            <a:r>
              <a:rPr kumimoji="1" lang="en-US" altLang="zh-CN" sz="5400" b="1" dirty="0" smtClean="0">
                <a:latin typeface="Times New Roman" charset="0"/>
                <a:ea typeface="Times New Roman" charset="0"/>
                <a:cs typeface="Times New Roman" charset="0"/>
              </a:rPr>
              <a:t>Bitcoin?</a:t>
            </a:r>
            <a:endParaRPr kumimoji="1" lang="zh-CN" altLang="en-US" sz="5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580" y="1357532"/>
            <a:ext cx="2222500" cy="2286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1265" y="1218750"/>
            <a:ext cx="2133600" cy="2286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580" y="4004505"/>
            <a:ext cx="2794000" cy="2286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9765" y="3742690"/>
            <a:ext cx="3009900" cy="22987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8638142" y="6519446"/>
            <a:ext cx="35538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HelveticaNeue" charset="0"/>
              </a:rPr>
              <a:t>Notes: SUTD </a:t>
            </a:r>
            <a:r>
              <a:rPr lang="en-US" altLang="zh-CN" sz="1600" dirty="0" err="1" smtClean="0">
                <a:latin typeface="HelveticaNeue" charset="0"/>
              </a:rPr>
              <a:t>Blockchain</a:t>
            </a:r>
            <a:r>
              <a:rPr lang="en-US" altLang="zh-CN" sz="1600" dirty="0" smtClean="0">
                <a:latin typeface="HelveticaNeue" charset="0"/>
              </a:rPr>
              <a:t> Technology</a:t>
            </a:r>
            <a:endParaRPr lang="en-US" altLang="zh-CN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8793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26080" y="295420"/>
            <a:ext cx="9129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400" b="1" dirty="0" smtClean="0">
                <a:latin typeface="Times New Roman" charset="0"/>
                <a:ea typeface="Times New Roman" charset="0"/>
                <a:cs typeface="Times New Roman" charset="0"/>
              </a:rPr>
              <a:t>How </a:t>
            </a:r>
            <a:r>
              <a:rPr kumimoji="1" lang="en-US" altLang="zh-CN" sz="5400" b="1" smtClean="0">
                <a:latin typeface="Times New Roman" charset="0"/>
                <a:ea typeface="Times New Roman" charset="0"/>
                <a:cs typeface="Times New Roman" charset="0"/>
              </a:rPr>
              <a:t>to mine </a:t>
            </a:r>
            <a:r>
              <a:rPr kumimoji="1" lang="en-US" altLang="zh-CN" sz="5400" b="1" dirty="0" smtClean="0">
                <a:latin typeface="Times New Roman" charset="0"/>
                <a:ea typeface="Times New Roman" charset="0"/>
                <a:cs typeface="Times New Roman" charset="0"/>
              </a:rPr>
              <a:t>Bitcoin?</a:t>
            </a:r>
            <a:endParaRPr kumimoji="1" lang="zh-CN" altLang="en-US" sz="5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9826" y="1603716"/>
            <a:ext cx="3511221" cy="388268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580" y="1357532"/>
            <a:ext cx="2222500" cy="2286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1265" y="1218750"/>
            <a:ext cx="2133600" cy="2286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580" y="4004505"/>
            <a:ext cx="2794000" cy="2286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79765" y="3742690"/>
            <a:ext cx="3009900" cy="22987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8638142" y="6519446"/>
            <a:ext cx="35538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HelveticaNeue" charset="0"/>
              </a:rPr>
              <a:t>Notes: SUTD </a:t>
            </a:r>
            <a:r>
              <a:rPr lang="en-US" altLang="zh-CN" sz="1600" dirty="0" err="1" smtClean="0">
                <a:latin typeface="HelveticaNeue" charset="0"/>
              </a:rPr>
              <a:t>Blockchain</a:t>
            </a:r>
            <a:r>
              <a:rPr lang="en-US" altLang="zh-CN" sz="1600" dirty="0" smtClean="0">
                <a:latin typeface="HelveticaNeue" charset="0"/>
              </a:rPr>
              <a:t> Technology</a:t>
            </a:r>
            <a:endParaRPr lang="en-US" altLang="zh-CN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544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1866</TotalTime>
  <Words>465</Words>
  <Application>Microsoft Macintosh PowerPoint</Application>
  <PresentationFormat>宽屏</PresentationFormat>
  <Paragraphs>137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Cambria Math</vt:lpstr>
      <vt:lpstr>DengXian</vt:lpstr>
      <vt:lpstr>DengXian Light</vt:lpstr>
      <vt:lpstr>HelveticaNeue</vt:lpstr>
      <vt:lpstr>Times New Roman</vt:lpstr>
      <vt:lpstr>Wingdings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285</cp:revision>
  <cp:lastPrinted>2018-10-15T05:14:15Z</cp:lastPrinted>
  <dcterms:created xsi:type="dcterms:W3CDTF">2018-07-12T06:49:44Z</dcterms:created>
  <dcterms:modified xsi:type="dcterms:W3CDTF">2018-10-15T06:28:59Z</dcterms:modified>
</cp:coreProperties>
</file>