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58" r:id="rId4"/>
    <p:sldId id="257" r:id="rId5"/>
    <p:sldId id="259" r:id="rId6"/>
    <p:sldId id="273" r:id="rId7"/>
    <p:sldId id="274" r:id="rId8"/>
    <p:sldId id="275" r:id="rId9"/>
    <p:sldId id="276" r:id="rId10"/>
    <p:sldId id="261" r:id="rId11"/>
    <p:sldId id="285" r:id="rId12"/>
    <p:sldId id="262" r:id="rId13"/>
    <p:sldId id="277" r:id="rId14"/>
    <p:sldId id="263" r:id="rId15"/>
    <p:sldId id="264" r:id="rId16"/>
    <p:sldId id="265" r:id="rId17"/>
    <p:sldId id="278" r:id="rId18"/>
    <p:sldId id="280" r:id="rId19"/>
    <p:sldId id="266" r:id="rId20"/>
    <p:sldId id="281" r:id="rId21"/>
    <p:sldId id="283" r:id="rId22"/>
    <p:sldId id="267" r:id="rId23"/>
    <p:sldId id="284" r:id="rId24"/>
    <p:sldId id="268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/>
    <p:restoredTop sz="94681"/>
  </p:normalViewPr>
  <p:slideViewPr>
    <p:cSldViewPr snapToGrid="0" snapToObjects="1">
      <p:cViewPr>
        <p:scale>
          <a:sx n="91" d="100"/>
          <a:sy n="91" d="100"/>
        </p:scale>
        <p:origin x="5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3B755-2CE1-F54B-9A35-2302A0D198B4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80452-1B08-D141-8C47-6203EDFDF4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534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16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436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71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36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98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22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12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842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308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891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E0E3-4323-BB40-83AA-4E3FCDC0C42A}" type="datetimeFigureOut">
              <a:rPr kumimoji="1" lang="zh-CN" altLang="en-US" smtClean="0"/>
              <a:t>2018/10/15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0A66B-7722-F14E-AF2F-935E422C00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6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bitcoinbook.cs.princeton.edu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bowen_liu@mymail.sutd.edu.s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03718" y="2475913"/>
            <a:ext cx="9129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out a Bitcoin?</a:t>
            </a:r>
            <a:endParaRPr kumimoji="1" lang="zh-CN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912" y="3742006"/>
            <a:ext cx="2067951" cy="241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90359" y="1410355"/>
            <a:ext cx="955430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Format</a:t>
            </a:r>
          </a:p>
          <a:p>
            <a:pPr lvl="2"/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ndividual or group-based</a:t>
            </a:r>
          </a:p>
          <a:p>
            <a:pPr lvl="2"/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Scenario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Transaction: transfer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100 BTC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 </a:t>
            </a:r>
            <a:r>
              <a:rPr kumimoji="1" lang="en-US" altLang="zh-CN" sz="2800" dirty="0" err="1" smtClean="0">
                <a:latin typeface="Times New Roman" charset="0"/>
                <a:ea typeface="Times New Roman" charset="0"/>
                <a:cs typeface="Times New Roman" charset="0"/>
              </a:rPr>
              <a:t>Nacha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task: add transaction into Bitcoin network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role: </a:t>
            </a:r>
            <a:r>
              <a:rPr kumimoji="1"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 smtClean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 person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to solve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 have 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award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Puzzle-solving: complex mathematical problem</a:t>
            </a:r>
          </a:p>
          <a:p>
            <a:pPr lvl="2"/>
            <a:endParaRPr kumimoji="1"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3055" y="411962"/>
            <a:ext cx="9554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4000" u="sng" dirty="0" smtClean="0">
                <a:latin typeface="Times New Roman" charset="0"/>
                <a:ea typeface="Times New Roman" charset="0"/>
                <a:cs typeface="Times New Roman" charset="0"/>
              </a:rPr>
              <a:t>Let’s start game!</a:t>
            </a:r>
          </a:p>
        </p:txBody>
      </p:sp>
      <p:pic>
        <p:nvPicPr>
          <p:cNvPr id="6146" name="Picture 2" descr="mage result for millionair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19" y="1674564"/>
            <a:ext cx="1468950" cy="170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7806" y="2536184"/>
            <a:ext cx="9554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7200" u="sng" dirty="0" smtClean="0">
                <a:latin typeface="Times New Roman" charset="0"/>
                <a:ea typeface="Times New Roman" charset="0"/>
                <a:cs typeface="Times New Roman" charset="0"/>
              </a:rPr>
              <a:t>Are you ready?</a:t>
            </a:r>
            <a:endParaRPr kumimoji="1" lang="en-US" altLang="zh-CN" sz="7200" u="sng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Wingdings" charset="2"/>
                  <a:buChar char="l"/>
                </a:pPr>
                <a:r>
                  <a:rPr kumimoji="1" lang="en-US" altLang="zh-CN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Puzzle (30s):</a:t>
                </a: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3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+2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+3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=??</m:t>
                      </m:r>
                    </m:oMath>
                  </m:oMathPara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2"/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blipFill rotWithShape="0">
                <a:blip r:embed="rId2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914400" lvl="1" indent="-457200">
                  <a:buFont typeface="Wingdings" charset="2"/>
                  <a:buChar char="l"/>
                </a:pPr>
                <a:r>
                  <a:rPr kumimoji="1" lang="en-US" altLang="zh-CN" sz="32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Puzzle (30s):</a:t>
                </a: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914400" lvl="1" indent="-457200">
                  <a:buFont typeface="Wingdings" charset="2"/>
                  <a:buChar char="l"/>
                </a:pPr>
                <a:endParaRPr kumimoji="1" lang="en-US" altLang="zh-CN" sz="32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1" lang="is-IS" altLang="zh-CN" sz="280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3</m:t>
                                  </m:r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800" b="0" i="1" smtClean="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+2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  <m:r>
                                <a:rPr kumimoji="1" lang="en-US" altLang="zh-CN" sz="2800" b="0" i="1" smtClean="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+3</m:t>
                              </m:r>
                            </m:e>
                          </m:d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=??</m:t>
                      </m:r>
                    </m:oMath>
                  </m:oMathPara>
                </a14:m>
                <a:endParaRPr kumimoji="1" lang="en-US" altLang="zh-CN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2"/>
                <a:endParaRPr lang="en-US" altLang="zh-CN" sz="24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09" y="1371354"/>
                <a:ext cx="9554307" cy="2943242"/>
              </a:xfrm>
              <a:prstGeom prst="rect">
                <a:avLst/>
              </a:prstGeom>
              <a:blipFill rotWithShape="0">
                <a:blip r:embed="rId2"/>
                <a:stretch>
                  <a:fillRect t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51208" y="4125774"/>
            <a:ext cx="95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Answer:</a:t>
            </a:r>
          </a:p>
          <a:p>
            <a:pPr lvl="1"/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endParaRPr lang="en-US" altLang="zh-CN" sz="2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046337" y="4818271"/>
                <a:ext cx="3941720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 </m:t>
                      </m:r>
                      <m:sSup>
                        <m:sSupPr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+3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𝑥</m:t>
                      </m:r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|</m:t>
                      </m:r>
                      <m:f>
                        <m:fPr>
                          <m:type m:val="noBar"/>
                          <m:ctrlP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800" b="0" i="1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0</m:t>
                          </m:r>
                        </m:den>
                      </m:f>
                      <m:r>
                        <a:rPr kumimoji="1" lang="en-US" altLang="zh-CN" sz="2800" b="0" i="1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=5</m:t>
                      </m:r>
                    </m:oMath>
                  </m:oMathPara>
                </a14:m>
                <a:endParaRPr kumimoji="1" lang="en-US" altLang="zh-CN" sz="28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337" y="4818271"/>
                <a:ext cx="3941720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483" y="1320916"/>
            <a:ext cx="7664157" cy="48347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92640" y="1222442"/>
            <a:ext cx="261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Puzzle tasks</a:t>
            </a:r>
            <a:endParaRPr kumimoji="1" lang="zh-CN" altLang="en-US" sz="2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" name="直线箭头连接符 8"/>
          <p:cNvCxnSpPr/>
          <p:nvPr/>
        </p:nvCxnSpPr>
        <p:spPr>
          <a:xfrm flipH="1">
            <a:off x="8651631" y="1547446"/>
            <a:ext cx="956603" cy="1688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6125112" y="4051495"/>
            <a:ext cx="599245" cy="492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76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Reward of mining?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4432" y="937396"/>
            <a:ext cx="95543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Fixed income</a:t>
            </a:r>
          </a:p>
          <a:p>
            <a:pPr lvl="2"/>
            <a:r>
              <a:rPr lang="en-US" altLang="zh-CN" sz="2400" dirty="0" smtClean="0">
                <a:latin typeface="Times New Roman" charset="0"/>
                <a:ea typeface="Times New Roman" charset="0"/>
                <a:cs typeface="Times New Roman" charset="0"/>
              </a:rPr>
              <a:t>12.5 BTC from Bitcoin network</a:t>
            </a: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Expense</a:t>
            </a:r>
          </a:p>
          <a:p>
            <a:pPr lvl="2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Expensive hardware, super-computing, hire miner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77045" y="6500359"/>
            <a:ext cx="3114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HelveticaNeue" charset="0"/>
              </a:rPr>
              <a:t>http://</a:t>
            </a:r>
            <a:r>
              <a:rPr lang="en-US" altLang="zh-CN" sz="1400" dirty="0" err="1">
                <a:latin typeface="HelveticaNeue" charset="0"/>
              </a:rPr>
              <a:t>bitcoinbook.cs.princeton.edu</a:t>
            </a:r>
            <a:r>
              <a:rPr lang="en-US" altLang="zh-CN" sz="1400" dirty="0">
                <a:latin typeface="HelveticaNeue" charset="0"/>
              </a:rPr>
              <a:t>/ </a:t>
            </a:r>
            <a:endParaRPr lang="en-US" altLang="zh-CN" sz="1400" dirty="0">
              <a:effectLst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6414867" y="3038622"/>
            <a:ext cx="28135" cy="3657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6926" y="3409010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ncome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926" y="4961943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Expense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37433" y="3518942"/>
            <a:ext cx="195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cake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0295" y="3534740"/>
            <a:ext cx="2308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12.5BTC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98985" y="2754750"/>
            <a:ext cx="2676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Class Game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581986" y="2754750"/>
            <a:ext cx="1957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Bitcoin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090468" y="4223957"/>
            <a:ext cx="329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Integration</a:t>
            </a:r>
            <a:r>
              <a:rPr kumimoji="1"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30295" y="4237023"/>
            <a:ext cx="4148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Cryptography Puzzle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574387" y="4992721"/>
            <a:ext cx="3812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Your time</a:t>
            </a:r>
            <a:r>
              <a:rPr kumimoji="1" lang="en-US" altLang="zh-CN" sz="2800" smtClean="0">
                <a:latin typeface="Times New Roman" charset="0"/>
                <a:ea typeface="Times New Roman" charset="0"/>
                <a:cs typeface="Times New Roman" charset="0"/>
              </a:rPr>
              <a:t>, calculation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30295" y="5013891"/>
            <a:ext cx="446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Expensive computer, time</a:t>
            </a:r>
            <a:endParaRPr kumimoji="1" lang="en-US" altLang="zh-CN" sz="3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6926" y="4175468"/>
            <a:ext cx="2025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zh-CN" sz="3200" u="sng" dirty="0" smtClean="0">
                <a:latin typeface="Times New Roman" charset="0"/>
                <a:ea typeface="Times New Roman" charset="0"/>
                <a:cs typeface="Times New Roman" charset="0"/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5675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7939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1157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93698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120275"/>
            <a:ext cx="95543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 ______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d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igital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ntity currency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not any form of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currency</a:t>
            </a: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____ add transaction into Bitcoin block</a:t>
            </a:r>
          </a:p>
          <a:p>
            <a:pPr marL="1428750" lvl="2" indent="-514350">
              <a:buFont typeface="+mj-lt"/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Sender</a:t>
            </a: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Receiver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Miner</a:t>
            </a:r>
            <a:endParaRPr kumimoji="1" lang="en-US" altLang="zh-CN" sz="32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1428750" lvl="2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1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54548" y="267284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______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00378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32518" y="351692"/>
            <a:ext cx="614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Do you know</a:t>
            </a:r>
            <a:r>
              <a:rPr kumimoji="1" lang="mr-IN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kumimoji="1" lang="en-US" altLang="zh-CN" sz="6000" b="1" dirty="0" smtClean="0">
                <a:latin typeface="Times New Roman" charset="0"/>
                <a:ea typeface="Times New Roman" charset="0"/>
                <a:cs typeface="Times New Roman" charset="0"/>
              </a:rPr>
              <a:t>..?</a:t>
            </a:r>
            <a:endParaRPr kumimoji="1" lang="zh-CN" altLang="en-US" sz="6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3553" y="2572042"/>
            <a:ext cx="95543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1 Bitcoin = 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6153.52</a:t>
            </a: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 US dollar</a:t>
            </a: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1" lang="en-US" altLang="zh-CN" sz="3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2018/10/15 10:00 am</a:t>
            </a:r>
          </a:p>
        </p:txBody>
      </p:sp>
    </p:spTree>
    <p:extLst>
      <p:ext uri="{BB962C8B-B14F-4D97-AF65-F5344CB8AC3E}">
        <p14:creationId xmlns:p14="http://schemas.microsoft.com/office/powerpoint/2010/main" val="84088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6413" y="239148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140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196945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Let's Pop-quiz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6297" y="1331291"/>
            <a:ext cx="95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 add transaction into Bitcoin network only when he is the 1</a:t>
            </a:r>
            <a:r>
              <a:rPr kumimoji="1" lang="en-US" altLang="zh-CN" sz="3200" baseline="30000" dirty="0" smtClean="0">
                <a:latin typeface="Times New Roman" charset="0"/>
                <a:ea typeface="Times New Roman" charset="0"/>
                <a:cs typeface="Times New Roman" charset="0"/>
              </a:rPr>
              <a:t>st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 person to figure out __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puzzle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</a:t>
            </a:r>
          </a:p>
          <a:p>
            <a:pPr marL="971550" lvl="1" indent="-514350">
              <a:buAutoNum type="alphaLcParenR"/>
            </a:pP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71550" lvl="1" indent="-514350">
              <a:buAutoNum type="alphaLcParenR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 rewards of each mining is fixed income _</a:t>
            </a:r>
            <a:r>
              <a:rPr kumimoji="1" lang="en-US" altLang="zh-CN" sz="32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minus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___ miner’s expense </a:t>
            </a:r>
          </a:p>
        </p:txBody>
      </p:sp>
    </p:spTree>
    <p:extLst>
      <p:ext uri="{BB962C8B-B14F-4D97-AF65-F5344CB8AC3E}">
        <p14:creationId xmlns:p14="http://schemas.microsoft.com/office/powerpoint/2010/main" val="11242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29796" y="35169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Summary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614" y="2625518"/>
            <a:ext cx="105249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Bitcoin is a new form of currency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Money transfer is added by miners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Miners needs to compete with each others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Rewards = fixed income(12.5 BTC) </a:t>
            </a:r>
            <a:r>
              <a:rPr kumimoji="1" lang="mr-IN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–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 miner’s expense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5614" y="1975863"/>
            <a:ext cx="955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u="sng" dirty="0" smtClean="0">
                <a:latin typeface="Times New Roman" charset="0"/>
                <a:ea typeface="Times New Roman" charset="0"/>
                <a:cs typeface="Times New Roman" charset="0"/>
              </a:rPr>
              <a:t>Key points:</a:t>
            </a:r>
          </a:p>
        </p:txBody>
      </p:sp>
    </p:spTree>
    <p:extLst>
      <p:ext uri="{BB962C8B-B14F-4D97-AF65-F5344CB8AC3E}">
        <p14:creationId xmlns:p14="http://schemas.microsoft.com/office/powerpoint/2010/main" val="18227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21501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Exercise &amp; Reading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8328" y="1553832"/>
            <a:ext cx="95543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After class:</a:t>
            </a:r>
            <a:endParaRPr kumimoji="1" lang="en-US" altLang="zh-CN" sz="2800" u="sng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	Form group( 3-5 person)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Design &amp; Broadcast your own puzzle to other teammates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Compete with puzzle-solving</a:t>
            </a:r>
          </a:p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Given award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7509" y="4135683"/>
            <a:ext cx="9554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eading: 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http://bitcoinbook.cs.princeton.edu</a:t>
            </a: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/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defRPr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86067" y="478299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Feedback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2113" y="2767445"/>
            <a:ext cx="9554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bowen_liu@mymail.sutd.edu.sg</a:t>
            </a: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Building 1, room 709 S-19</a:t>
            </a:r>
          </a:p>
          <a:p>
            <a:pPr marL="914400" marR="0" lvl="1" indent="-45720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kumimoji="1"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Time: Monday 14:00-17:00</a:t>
            </a:r>
          </a:p>
        </p:txBody>
      </p:sp>
    </p:spTree>
    <p:extLst>
      <p:ext uri="{BB962C8B-B14F-4D97-AF65-F5344CB8AC3E}">
        <p14:creationId xmlns:p14="http://schemas.microsoft.com/office/powerpoint/2010/main" val="22657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98805" y="2504046"/>
            <a:ext cx="1052263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Thanks!</a:t>
            </a:r>
          </a:p>
          <a:p>
            <a:pPr algn="ctr"/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Wish you </a:t>
            </a:r>
            <a:r>
              <a:rPr kumimoji="1" lang="en-US" altLang="zh-CN" sz="4000" b="1" dirty="0">
                <a:latin typeface="Times New Roman" charset="0"/>
                <a:ea typeface="Times New Roman" charset="0"/>
                <a:cs typeface="Times New Roman" charset="0"/>
              </a:rPr>
              <a:t>be </a:t>
            </a:r>
            <a:r>
              <a:rPr kumimoji="1" lang="en-US" altLang="zh-CN" sz="4000" b="1" dirty="0" smtClean="0">
                <a:latin typeface="Times New Roman" charset="0"/>
                <a:ea typeface="Times New Roman" charset="0"/>
                <a:cs typeface="Times New Roman" charset="0"/>
              </a:rPr>
              <a:t>millionaire some day!</a:t>
            </a:r>
            <a:endParaRPr kumimoji="1" lang="zh-CN" altLang="en-US" sz="4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8800" y="4749743"/>
            <a:ext cx="95543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endParaRPr kumimoji="1" lang="en-US" altLang="zh-CN" sz="4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42339" y="312282"/>
            <a:ext cx="3742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Agenda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3410" y="1235612"/>
            <a:ext cx="95543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latin typeface="Times New Roman" charset="0"/>
                <a:ea typeface="Times New Roman" charset="0"/>
                <a:cs typeface="Times New Roman" charset="0"/>
              </a:rPr>
              <a:t>You will learn: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Definition of Bitcoin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How to mine out a Bitcoin</a:t>
            </a:r>
          </a:p>
          <a:p>
            <a:pPr marL="914400" lvl="1" indent="-457200">
              <a:buFont typeface="Arial" charset="0"/>
              <a:buChar char="•"/>
            </a:pP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Reward from Bitcoin </a:t>
            </a:r>
            <a:r>
              <a:rPr kumimoji="1"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mining</a:t>
            </a:r>
            <a:endParaRPr kumimoji="1" lang="en-US" altLang="zh-CN" sz="280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Arial" charset="0"/>
              <a:buChar char="•"/>
            </a:pPr>
            <a:endParaRPr kumimoji="1" lang="en-US" altLang="zh-CN" sz="32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Picture 4" descr="mage result for people love mone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5" y="3418449"/>
            <a:ext cx="4675876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88789" y="211014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What is 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395" y="1345360"/>
            <a:ext cx="95543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Crypto-currency</a:t>
            </a: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Digital or electronic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cash</a:t>
            </a:r>
          </a:p>
          <a:p>
            <a:pPr marL="1371600" lvl="2" indent="-457200">
              <a:buFont typeface="Wingdings" charset="2"/>
              <a:buChar char="Ø"/>
            </a:pPr>
            <a:r>
              <a:rPr kumimoji="1"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Without</a:t>
            </a: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 central bank and administrators</a:t>
            </a:r>
          </a:p>
          <a:p>
            <a:pPr marL="1371600" lvl="2" indent="-457200">
              <a:buFont typeface="Wingdings" charset="2"/>
              <a:buChar char="Ø"/>
            </a:pPr>
            <a:r>
              <a:rPr kumimoji="1"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Sent from user-to-user </a:t>
            </a:r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</a:p>
          <a:p>
            <a:pPr marL="1371600" lvl="2" indent="-457200">
              <a:buFont typeface="Wingdings" charset="2"/>
              <a:buChar char="Ø"/>
            </a:pPr>
            <a:endParaRPr kumimoji="1"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914400" lvl="1" indent="-457200">
              <a:buFont typeface="Wingdings" charset="2"/>
              <a:buChar char="l"/>
            </a:pP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Entity</a:t>
            </a:r>
            <a:endParaRPr kumimoji="1" lang="en-US" altLang="zh-CN" sz="32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Transaction: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r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ecorded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in a </a:t>
            </a:r>
            <a:r>
              <a:rPr lang="en-US" altLang="zh-CN" sz="28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public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ledger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Block: define information, especially Puzzle</a:t>
            </a:r>
          </a:p>
          <a:p>
            <a:pPr marL="1371600" lvl="2" indent="-457200">
              <a:buFont typeface="Wingdings" charset="2"/>
              <a:buChar char="Ø"/>
            </a:pP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Each block has many transactions</a:t>
            </a:r>
            <a:endParaRPr lang="en-US" altLang="zh-CN" sz="28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3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3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765" y="3742690"/>
            <a:ext cx="3009900" cy="2298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8793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26080" y="295420"/>
            <a:ext cx="91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kumimoji="1" lang="en-US" altLang="zh-CN" sz="5400" b="1" smtClean="0">
                <a:latin typeface="Times New Roman" charset="0"/>
                <a:ea typeface="Times New Roman" charset="0"/>
                <a:cs typeface="Times New Roman" charset="0"/>
              </a:rPr>
              <a:t>to mine </a:t>
            </a:r>
            <a:r>
              <a:rPr kumimoji="1" lang="en-US" altLang="zh-CN" sz="5400" b="1" dirty="0" smtClean="0">
                <a:latin typeface="Times New Roman" charset="0"/>
                <a:ea typeface="Times New Roman" charset="0"/>
                <a:cs typeface="Times New Roman" charset="0"/>
              </a:rPr>
              <a:t>Bitcoin?</a:t>
            </a:r>
            <a:endParaRPr kumimoji="1" lang="zh-CN" altLang="en-US" sz="5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26" y="1603716"/>
            <a:ext cx="3511221" cy="38826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" y="1357532"/>
            <a:ext cx="222250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265" y="1218750"/>
            <a:ext cx="2133600" cy="228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580" y="4004505"/>
            <a:ext cx="2794000" cy="228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9765" y="3742690"/>
            <a:ext cx="3009900" cy="22987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638142" y="6519446"/>
            <a:ext cx="35538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HelveticaNeue" charset="0"/>
              </a:rPr>
              <a:t>Notes: SUTD </a:t>
            </a:r>
            <a:r>
              <a:rPr lang="en-US" altLang="zh-CN" sz="1600" dirty="0" err="1" smtClean="0">
                <a:latin typeface="HelveticaNeue" charset="0"/>
              </a:rPr>
              <a:t>Blockchain</a:t>
            </a:r>
            <a:r>
              <a:rPr lang="en-US" altLang="zh-CN" sz="1600" dirty="0" smtClean="0">
                <a:latin typeface="HelveticaNeue" charset="0"/>
              </a:rPr>
              <a:t> Technology</a:t>
            </a:r>
            <a:endParaRPr lang="en-US" altLang="zh-C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4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458</Words>
  <Application>Microsoft Macintosh PowerPoint</Application>
  <PresentationFormat>宽屏</PresentationFormat>
  <Paragraphs>136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Cambria Math</vt:lpstr>
      <vt:lpstr>DengXian</vt:lpstr>
      <vt:lpstr>DengXian Light</vt:lpstr>
      <vt:lpstr>HelveticaNeue</vt:lpstr>
      <vt:lpstr>Times New Roman</vt:lpstr>
      <vt:lpstr>Wingdings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274</cp:revision>
  <cp:lastPrinted>2018-10-15T02:52:46Z</cp:lastPrinted>
  <dcterms:created xsi:type="dcterms:W3CDTF">2018-07-12T06:49:44Z</dcterms:created>
  <dcterms:modified xsi:type="dcterms:W3CDTF">2018-10-15T02:54:44Z</dcterms:modified>
</cp:coreProperties>
</file>