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F1DE2-E75B-42A2-89E2-BF10F8C2828F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0F43-A8C3-41CC-A348-A57385268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1" name="Shape 3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9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8" name="Shape 3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2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5C69-B5AB-4CB8-AD23-3E97616400C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7A49-3E40-4D81-8F77-67617F2B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6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53400" cy="990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Next session 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2026600" y="1219200"/>
            <a:ext cx="815340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 dirty="0"/>
              <a:t>Microteaching (5min each)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You will have to </a:t>
            </a:r>
          </a:p>
          <a:p>
            <a:pPr marL="914400" lvl="1">
              <a:spcBef>
                <a:spcPts val="0"/>
              </a:spcBef>
              <a:buClr>
                <a:srgbClr val="0000FF"/>
              </a:buClr>
            </a:pPr>
            <a:r>
              <a:rPr lang="en-US" sz="2800" dirty="0">
                <a:solidFill>
                  <a:srgbClr val="0000FF"/>
                </a:solidFill>
              </a:rPr>
              <a:t>Teach </a:t>
            </a:r>
            <a:r>
              <a:rPr lang="en-US" sz="2800" dirty="0" smtClean="0">
                <a:solidFill>
                  <a:srgbClr val="0000FF"/>
                </a:solidFill>
              </a:rPr>
              <a:t>any hard-academic concept </a:t>
            </a:r>
            <a:r>
              <a:rPr lang="en-US" sz="2800" dirty="0">
                <a:solidFill>
                  <a:srgbClr val="0000FF"/>
                </a:solidFill>
              </a:rPr>
              <a:t>using SUTD aligned methods</a:t>
            </a:r>
          </a:p>
          <a:p>
            <a:pPr marL="1371600" lvl="2">
              <a:spcBef>
                <a:spcPts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This </a:t>
            </a:r>
            <a:r>
              <a:rPr lang="en-US" sz="2800" dirty="0">
                <a:solidFill>
                  <a:srgbClr val="FF0000"/>
                </a:solidFill>
              </a:rPr>
              <a:t>is NOT your PhD project </a:t>
            </a:r>
            <a:r>
              <a:rPr lang="en-US" sz="2800" dirty="0" smtClean="0">
                <a:solidFill>
                  <a:srgbClr val="FF0000"/>
                </a:solidFill>
              </a:rPr>
              <a:t>presentation- BUT you can teach concepts from your PhD Research</a:t>
            </a:r>
            <a:endParaRPr lang="en-US" sz="2800" dirty="0">
              <a:solidFill>
                <a:srgbClr val="FF0000"/>
              </a:solidFill>
            </a:endParaRPr>
          </a:p>
          <a:p>
            <a:pPr marL="914400" lvl="1">
              <a:spcBef>
                <a:spcPts val="0"/>
              </a:spcBef>
              <a:buClr>
                <a:srgbClr val="0000FF"/>
              </a:buClr>
            </a:pPr>
            <a:r>
              <a:rPr lang="en-US" sz="2800" dirty="0">
                <a:solidFill>
                  <a:srgbClr val="0000FF"/>
                </a:solidFill>
              </a:rPr>
              <a:t>Engage your students</a:t>
            </a:r>
          </a:p>
          <a:p>
            <a:pPr marL="914400" lvl="1">
              <a:spcBef>
                <a:spcPts val="0"/>
              </a:spcBef>
              <a:buClr>
                <a:srgbClr val="0000FF"/>
              </a:buClr>
            </a:pPr>
            <a:r>
              <a:rPr lang="en-US" sz="2800" dirty="0">
                <a:solidFill>
                  <a:srgbClr val="0000FF"/>
                </a:solidFill>
              </a:rPr>
              <a:t>Assess student learning</a:t>
            </a:r>
          </a:p>
          <a:p>
            <a:pPr marL="914400" lvl="1">
              <a:spcBef>
                <a:spcPts val="0"/>
              </a:spcBef>
              <a:buClr>
                <a:srgbClr val="0000FF"/>
              </a:buClr>
            </a:pPr>
            <a:r>
              <a:rPr lang="en-US" sz="2800" dirty="0">
                <a:solidFill>
                  <a:srgbClr val="0000FF"/>
                </a:solidFill>
              </a:rPr>
              <a:t>Provide constructive feedback to students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Peers will provide feedback. Tutor will grade.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00" y="6099889"/>
            <a:ext cx="1333500" cy="58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00" y="6038850"/>
            <a:ext cx="681990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8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2136647" y="228600"/>
            <a:ext cx="8153400" cy="990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Self Evaluation- Peer </a:t>
            </a:r>
            <a:r>
              <a:rPr lang="en-US" dirty="0"/>
              <a:t>Feedback 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136647" y="1600200"/>
            <a:ext cx="815340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3000" b="1" dirty="0"/>
          </a:p>
          <a:p>
            <a:pPr marL="0" indent="0">
              <a:spcBef>
                <a:spcPts val="0"/>
              </a:spcBef>
              <a:buNone/>
            </a:pPr>
            <a:endParaRPr sz="3000" dirty="0">
              <a:solidFill>
                <a:srgbClr val="0000FF"/>
              </a:solidFill>
            </a:endParaRPr>
          </a:p>
        </p:txBody>
      </p:sp>
      <p:pic>
        <p:nvPicPr>
          <p:cNvPr id="382" name="Shape 382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00" y="6099889"/>
            <a:ext cx="1333500" cy="58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00" y="6038850"/>
            <a:ext cx="68199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403" y="1098226"/>
            <a:ext cx="5794198" cy="50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53400" cy="990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Reference to help you plan</a:t>
            </a:r>
            <a:endParaRPr lang="en-US" dirty="0"/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1818595" y="884583"/>
            <a:ext cx="815340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u="sng" dirty="0" smtClean="0">
                <a:solidFill>
                  <a:srgbClr val="0000FF"/>
                </a:solidFill>
                <a:hlinkClick r:id="rId3" invalidUrl="https://uwaterloo.ca/centre-for-teaching-excellence/sites/ca.centre-for-teaching-excellence/files/uploads/files/Arts- Crystal Tse - Lesson Plan.pdf"/>
              </a:rPr>
              <a:t>Template </a:t>
            </a:r>
            <a:r>
              <a:rPr lang="en-US" sz="3000" u="sng" dirty="0">
                <a:solidFill>
                  <a:srgbClr val="0000FF"/>
                </a:solidFill>
                <a:hlinkClick r:id="rId4" invalidUrl="https://uwaterloo.ca/centre-for-teaching-excellence/sites/ca.centre-for-teaching-excellence/files/uploads/files/Arts- Crystal Tse - Lesson Plan.pdf"/>
              </a:rPr>
              <a:t>to help you design your Microteaching Session</a:t>
            </a:r>
            <a:endParaRPr lang="en-US" sz="3000" u="sng" dirty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000" u="sng" dirty="0">
              <a:solidFill>
                <a:srgbClr val="0000FF"/>
              </a:solidFill>
              <a:hlinkClick r:id="rId5" invalidUrl="https://uwaterloo.ca/centre-for-teaching-excellence/sites/ca.centre-for-teaching-excellence/files/uploads/files/Arts- Crystal Tse - Lesson Plan.pdf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u="sng" dirty="0">
                <a:solidFill>
                  <a:srgbClr val="0000FF"/>
                </a:solidFill>
                <a:hlinkClick r:id="rId6" invalidUrl="https://uwaterloo.ca/centre-for-teaching-excellence/sites/ca.centre-for-teaching-excellence/files/uploads/files/Arts- Crystal Tse - Lesson Plan.pdf"/>
              </a:rPr>
              <a:t>https://uwaterloo.ca/centre-for-teaching-excellence/sites/ca.centre-for-teaching-excellence/files/uploads/files/Arts-%20Crystal%20Tse%20-%20Lesson%20Plan.pdf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00" y="6099889"/>
            <a:ext cx="1333500" cy="58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1900" y="6038850"/>
            <a:ext cx="6819900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2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53400" cy="9906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Final Grades and Certification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2136647" y="1600200"/>
            <a:ext cx="815340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b="1" dirty="0"/>
              <a:t>Post Test +Reflection 			</a:t>
            </a:r>
            <a:r>
              <a:rPr lang="en-US" sz="3000" b="1" dirty="0" smtClean="0"/>
              <a:t>	70</a:t>
            </a:r>
            <a:r>
              <a:rPr lang="en-US" sz="3000" b="1" dirty="0"/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/>
              <a:t>Microteaching 					30%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/>
              <a:t>Certification   				Pass ( 50%)</a:t>
            </a:r>
          </a:p>
          <a:p>
            <a:pPr marL="0" indent="0">
              <a:spcBef>
                <a:spcPts val="0"/>
              </a:spcBef>
              <a:buNone/>
            </a:pPr>
            <a:endParaRPr sz="30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FF"/>
                </a:solidFill>
              </a:rPr>
              <a:t>Certification event : To be announced</a:t>
            </a:r>
            <a:endParaRPr sz="3000" dirty="0">
              <a:solidFill>
                <a:srgbClr val="0000FF"/>
              </a:solidFill>
            </a:endParaRPr>
          </a:p>
        </p:txBody>
      </p:sp>
      <p:pic>
        <p:nvPicPr>
          <p:cNvPr id="401" name="Shape 401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00" y="6099889"/>
            <a:ext cx="1333500" cy="58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00" y="6038850"/>
            <a:ext cx="68199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638" y="4495800"/>
            <a:ext cx="2564456" cy="135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91</Words>
  <Application>Microsoft Macintosh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Next session </vt:lpstr>
      <vt:lpstr>Self Evaluation- Peer Feedback </vt:lpstr>
      <vt:lpstr>Reference to help you plan</vt:lpstr>
      <vt:lpstr>Final Grades and Certification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session</dc:title>
  <dc:creator>Nachamma Sockalingam</dc:creator>
  <cp:lastModifiedBy>Microsoft Office 用户</cp:lastModifiedBy>
  <cp:revision>6</cp:revision>
  <dcterms:created xsi:type="dcterms:W3CDTF">2017-10-10T08:52:21Z</dcterms:created>
  <dcterms:modified xsi:type="dcterms:W3CDTF">2018-09-19T11:50:10Z</dcterms:modified>
</cp:coreProperties>
</file>