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8" r:id="rId4"/>
    <p:sldId id="291" r:id="rId5"/>
    <p:sldId id="293" r:id="rId6"/>
    <p:sldId id="294" r:id="rId7"/>
    <p:sldId id="292" r:id="rId8"/>
    <p:sldId id="280" r:id="rId9"/>
    <p:sldId id="279" r:id="rId10"/>
    <p:sldId id="295" r:id="rId11"/>
    <p:sldId id="281" r:id="rId12"/>
    <p:sldId id="282" r:id="rId13"/>
    <p:sldId id="290" r:id="rId14"/>
    <p:sldId id="284" r:id="rId15"/>
    <p:sldId id="285" r:id="rId16"/>
    <p:sldId id="286" r:id="rId17"/>
    <p:sldId id="298" r:id="rId18"/>
    <p:sldId id="296" r:id="rId19"/>
    <p:sldId id="28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694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A3A0-5793-4964-9E63-3A56D19EF08F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B5C0-48DC-4EF8-8078-59F863C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B5C0-48DC-4EF8-8078-59F863C06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E121-2C3D-4880-9F1B-AB9CF7E4A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1B7B-14AB-4CE0-9813-EC58251C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62B3-0CF2-4447-B275-D8B6D796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B8C7-79A3-496A-8903-40E4595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7435-C853-44C1-AE32-9BF7C6F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241F-7EE5-4A08-B4B8-0E99E23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543-F323-4D6A-8561-F6CBA465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746B-A292-40F1-8D33-3480A13F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A13F-EB43-4BB1-8218-836BFA0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6121-2C38-4681-8B76-093B90E8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4AF43-57F6-499A-A7FD-CF24FE3F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7CD5-CBDA-4603-98B7-77C51613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262D-AAF7-4EEC-87C0-21B9594B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2505-8E75-4683-9F28-BF49CCD0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5B2-548C-46D9-BDAD-F380B94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42D-1BE1-4654-BA6F-7A8FE11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2C89-1357-4219-B430-D37A549B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36FE-FFFA-46A5-B984-63301D2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2DC8-EE1A-45FF-A166-801AB8C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5CE-7BB8-40E9-954B-2FB02AE9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083-142E-463B-B457-0FCFBF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C469-1A98-4A73-A86F-109A95A0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1178-BD35-4A33-8B7A-5B15656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6FF2-AA56-49CE-A328-69671E0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42B7-2062-4AFF-AE17-F0B585C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0E3-436F-4CD2-A326-C414873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0CFC-12BB-4439-868A-20878676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718-9A66-464F-AAA4-0A8AE24F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BA4A-59C4-40FE-AAA5-B473F767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181C-0689-40D4-BB5E-ECDB8B4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7774-ED2E-432F-97CC-DEA4A52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AFD5-7DA8-4758-B6E3-7C05C5D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3277-3C0F-4073-B6CA-BC465C56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8CA5-527A-4EE3-9EE8-D80AB9FE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4EFE-CB41-4B39-9D29-52A3E6F6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5D44-A0D0-44D2-B3C7-FAC80398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1068-D4B0-4634-92B9-6FC0A26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DF05F-988A-4C75-9EC5-E69CB4C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61A10-F0C3-4173-9542-B7B2FB9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1F1-C9B1-47C8-A7C2-02C3C40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CE26B-81C6-4815-9B67-E3CCC4F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033B-18CA-4AD8-9CEA-0E220EEE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54BD-5994-43BF-BA49-991ABAA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D42E6-6B4E-48BB-B402-06E4E7D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C961E-39AB-4CCA-94FE-47B050E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F783-1ADB-4553-BA0F-25B8D06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1A4-8BD1-4C53-A8E4-1EA214B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1AF7-4CF4-42D7-8054-1D67D70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70FC-9964-42FD-B423-D681185A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E8FA-680E-4852-B79E-C6A02532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4DA3-640B-41D8-B96B-0CB7354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A669-2047-475D-B6B5-ADD1DFCF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AFE-C622-4BFF-84E2-1A36149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2219E-8113-4122-BD7A-50555D0B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AE2E-6BCC-49E8-8C36-EA61DF9C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40E2-E886-437E-981B-234BC00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B9C-6582-40D7-85FC-3BAA3E9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EB4E-6853-4BA9-B457-004D510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B938-3899-4D55-BB76-D9A2AE2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EF81-7356-4D30-8969-46A3984E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4238-386A-4BF3-87CD-40EF90A1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2E7D-A963-4627-B7B5-FDE44A51563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9259-01D5-40BC-B27D-00455475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693-BBDF-4D0B-A9F8-8F8D65D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wxly/OAuthS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Open_stand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3796-0D55-4A20-ADBB-7136E169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1775"/>
            <a:ext cx="10668000" cy="2387600"/>
          </a:xfrm>
        </p:spPr>
        <p:txBody>
          <a:bodyPr/>
          <a:lstStyle/>
          <a:p>
            <a:r>
              <a:rPr lang="en-US" dirty="0"/>
              <a:t>OAuth2.0 and OpenID Connect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4D53-6C7E-46CC-8CEE-EA2B5D9E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865" y="4907755"/>
            <a:ext cx="3169298" cy="13997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Jensen Wang</a:t>
            </a:r>
          </a:p>
          <a:p>
            <a:pPr algn="l"/>
            <a:r>
              <a:rPr lang="en-US" dirty="0"/>
              <a:t>Sep of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2BE45-0841-4D75-A064-0386B21EF34A}"/>
              </a:ext>
            </a:extLst>
          </p:cNvPr>
          <p:cNvSpPr txBox="1"/>
          <p:nvPr/>
        </p:nvSpPr>
        <p:spPr>
          <a:xfrm>
            <a:off x="1372675" y="3249294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https://github.com/lbwxly/OAuthSample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8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2.0-Password mode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25487A-F069-43D0-9AA7-2B961B161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8894"/>
            <a:ext cx="184150" cy="92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CB7BD-5109-4168-947D-88CE8FFC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11781"/>
            <a:ext cx="6477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2.0-Client credential mode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8BEADD-0AAF-4B32-A142-C4C5955A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57" y="2509952"/>
            <a:ext cx="7114286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AccessToken</a:t>
            </a:r>
            <a:r>
              <a:rPr lang="en-US" dirty="0"/>
              <a:t>-JWT(JSON Web Token)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7F2C8-5AB6-40E3-80F4-45B6BDAF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Web Token (JWT) is an open standard (</a:t>
            </a:r>
            <a:r>
              <a:rPr lang="en-US" dirty="0">
                <a:hlinkClick r:id="rId2"/>
              </a:rPr>
              <a:t>RFC 7519</a:t>
            </a:r>
            <a:r>
              <a:rPr lang="en-US" dirty="0"/>
              <a:t>) that defines a compact and self-contained way for securely transmitting information between parties as a JSON object. </a:t>
            </a:r>
          </a:p>
          <a:p>
            <a:r>
              <a:rPr lang="en-US" dirty="0"/>
              <a:t>This information can be verified and trusted because it is digitally signed. JWTs can be signed using a secret (with the </a:t>
            </a:r>
            <a:r>
              <a:rPr lang="en-US" b="1" dirty="0"/>
              <a:t>HMAC</a:t>
            </a:r>
            <a:r>
              <a:rPr lang="en-US" dirty="0"/>
              <a:t> algorithm) or a public/private key pair using </a:t>
            </a:r>
            <a:r>
              <a:rPr lang="en-US" b="1" dirty="0"/>
              <a:t>RSA</a:t>
            </a:r>
            <a:r>
              <a:rPr lang="en-US" dirty="0"/>
              <a:t> or </a:t>
            </a:r>
            <a:r>
              <a:rPr lang="en-US" b="1" dirty="0"/>
              <a:t>ECDSA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AccessToken</a:t>
            </a:r>
            <a:r>
              <a:rPr lang="en-US" dirty="0"/>
              <a:t>-JWT(JSON Web Token)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96CDEDA-21EC-4968-B85C-8EBDE45F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7" y="1430873"/>
            <a:ext cx="9255391" cy="54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7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8EEFA-4CE4-42DC-8E58-86982B86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OpenID Connect 1.0 is a simple identity layer on top of the OAuth 2.0 protocol. </a:t>
            </a:r>
          </a:p>
          <a:p>
            <a:r>
              <a:rPr lang="en-US" dirty="0"/>
              <a:t>It allows Clients to verify the identity of the End-User based on the authentication performed by an Authorization Server, as well as to obtain basic profile information about the End-User in an interoperable and REST-like manner.</a:t>
            </a:r>
          </a:p>
        </p:txBody>
      </p:sp>
    </p:spTree>
    <p:extLst>
      <p:ext uri="{BB962C8B-B14F-4D97-AF65-F5344CB8AC3E}">
        <p14:creationId xmlns:p14="http://schemas.microsoft.com/office/powerpoint/2010/main" val="413555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OpenID Connect Spec Map">
            <a:extLst>
              <a:ext uri="{FF2B5EF4-FFF2-40B4-BE49-F238E27FC236}">
                <a16:creationId xmlns:a16="http://schemas.microsoft.com/office/drawing/2014/main" id="{EE8A4B25-D246-4363-A3A6-A395A1B6D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9E820-05EB-4D42-BB02-AA4A421E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513551"/>
            <a:ext cx="5934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3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A875EE-B093-4476-A8A2-B8EEF352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0" y="1576870"/>
            <a:ext cx="11130819" cy="52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0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../_images/middleware.png">
            <a:extLst>
              <a:ext uri="{FF2B5EF4-FFF2-40B4-BE49-F238E27FC236}">
                <a16:creationId xmlns:a16="http://schemas.microsoft.com/office/drawing/2014/main" id="{7E043E6B-A8B8-4F0C-AA96-EB10E253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69" y="1931702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8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IdentityServer</a:t>
            </a:r>
            <a:r>
              <a:rPr lang="en-US" dirty="0"/>
              <a:t>-Our own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F9DBC9-0AFC-44D8-9359-07B377C3AE8E}"/>
              </a:ext>
            </a:extLst>
          </p:cNvPr>
          <p:cNvSpPr/>
          <p:nvPr/>
        </p:nvSpPr>
        <p:spPr>
          <a:xfrm>
            <a:off x="3277456" y="4166170"/>
            <a:ext cx="1808251" cy="11404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Frontend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755077-7CC8-4404-9FEB-B20A06F075FD}"/>
              </a:ext>
            </a:extLst>
          </p:cNvPr>
          <p:cNvSpPr/>
          <p:nvPr/>
        </p:nvSpPr>
        <p:spPr>
          <a:xfrm>
            <a:off x="7518972" y="4166170"/>
            <a:ext cx="1808251" cy="1140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27835-CC76-4914-895C-C85FAD278FEA}"/>
              </a:ext>
            </a:extLst>
          </p:cNvPr>
          <p:cNvSpPr/>
          <p:nvPr/>
        </p:nvSpPr>
        <p:spPr>
          <a:xfrm>
            <a:off x="5003514" y="1978069"/>
            <a:ext cx="1808251" cy="11404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345662-7F7E-410E-AEBB-136ACC661756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4181582" y="3118500"/>
            <a:ext cx="1726058" cy="104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E41DD0-E81D-44EC-BE49-554F96C05CB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85707" y="4736386"/>
            <a:ext cx="24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D21EC-2F46-4E1D-9902-D82AE97271BA}"/>
              </a:ext>
            </a:extLst>
          </p:cNvPr>
          <p:cNvCxnSpPr/>
          <p:nvPr/>
        </p:nvCxnSpPr>
        <p:spPr>
          <a:xfrm flipH="1">
            <a:off x="4500081" y="3118500"/>
            <a:ext cx="1684962" cy="104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9E89C-5188-48BF-98FA-2AFD57C7BDAB}"/>
              </a:ext>
            </a:extLst>
          </p:cNvPr>
          <p:cNvSpPr txBox="1"/>
          <p:nvPr/>
        </p:nvSpPr>
        <p:spPr>
          <a:xfrm>
            <a:off x="2712378" y="3534310"/>
            <a:ext cx="23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authorize?type</a:t>
            </a:r>
            <a:r>
              <a:rPr lang="en-US" dirty="0"/>
              <a:t>=code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46AAC1-5E72-4453-8723-B27C3A0E7E59}"/>
              </a:ext>
            </a:extLst>
          </p:cNvPr>
          <p:cNvSpPr txBox="1"/>
          <p:nvPr/>
        </p:nvSpPr>
        <p:spPr>
          <a:xfrm>
            <a:off x="5404207" y="3435408"/>
            <a:ext cx="23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callback?code</a:t>
            </a:r>
            <a:r>
              <a:rPr lang="en-US" dirty="0"/>
              <a:t>=</a:t>
            </a:r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331BC-B307-4215-91F2-38C21508994D}"/>
              </a:ext>
            </a:extLst>
          </p:cNvPr>
          <p:cNvSpPr txBox="1"/>
          <p:nvPr/>
        </p:nvSpPr>
        <p:spPr>
          <a:xfrm>
            <a:off x="5175609" y="4763366"/>
            <a:ext cx="237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/now</a:t>
            </a:r>
            <a:br>
              <a:rPr lang="en-US" dirty="0"/>
            </a:br>
            <a:r>
              <a:rPr lang="en-US" dirty="0"/>
              <a:t>Authorization Bearer xx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3BB1C1-E25D-4A3B-9C2E-1B514B85ABB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811765" y="2661007"/>
            <a:ext cx="1611333" cy="150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E091A4-76D8-4B7A-819C-92D545984CBE}"/>
              </a:ext>
            </a:extLst>
          </p:cNvPr>
          <p:cNvSpPr txBox="1"/>
          <p:nvPr/>
        </p:nvSpPr>
        <p:spPr>
          <a:xfrm>
            <a:off x="7518972" y="3149996"/>
            <a:ext cx="2373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SFMono-Regular"/>
              </a:rPr>
              <a:t>.well-known/</a:t>
            </a:r>
            <a:r>
              <a:rPr lang="en-US" altLang="en-US" sz="105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SFMono-Regular"/>
              </a:rPr>
              <a:t>openid</a:t>
            </a:r>
            <a:r>
              <a:rPr lang="en-US" altLang="en-US" sz="105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SFMono-Regular"/>
              </a:rPr>
              <a:t>-configuration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5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Auth0- Sass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63C6AE-BF01-4129-8545-B51F9D14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519452"/>
            <a:ext cx="9839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2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Form Authentication</a:t>
            </a:r>
          </a:p>
          <a:p>
            <a:r>
              <a:rPr lang="en-US" dirty="0"/>
              <a:t>Delegating Authenticate Problem</a:t>
            </a:r>
          </a:p>
          <a:p>
            <a:r>
              <a:rPr lang="en-US" dirty="0"/>
              <a:t>OAuth2.0 Overview</a:t>
            </a:r>
            <a:br>
              <a:rPr lang="en-US" dirty="0"/>
            </a:br>
            <a:r>
              <a:rPr lang="en-US" dirty="0"/>
              <a:t>-Authorization Code mode</a:t>
            </a:r>
            <a:br>
              <a:rPr lang="en-US" dirty="0"/>
            </a:br>
            <a:r>
              <a:rPr lang="en-US" dirty="0"/>
              <a:t>-Implicit mode</a:t>
            </a:r>
          </a:p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r>
              <a:rPr lang="en-US" dirty="0"/>
              <a:t>IdentityServer4</a:t>
            </a:r>
          </a:p>
          <a:p>
            <a:r>
              <a:rPr lang="en-US" dirty="0"/>
              <a:t>Auth0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7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4CA01E-705F-4CD5-90B8-DF70C873E901}"/>
              </a:ext>
            </a:extLst>
          </p:cNvPr>
          <p:cNvSpPr txBox="1"/>
          <p:nvPr/>
        </p:nvSpPr>
        <p:spPr>
          <a:xfrm>
            <a:off x="3788508" y="2398058"/>
            <a:ext cx="556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0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Form Authentication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E82CDC-3EA1-4A1E-AEB9-3B3CAB90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1489752"/>
            <a:ext cx="8875060" cy="53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Form Authentication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3949BF-7609-49D7-ADB3-DF4DBF4E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3" y="1842499"/>
            <a:ext cx="3333750" cy="381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7432E2-D874-407C-A153-89C44437B9CC}"/>
              </a:ext>
            </a:extLst>
          </p:cNvPr>
          <p:cNvSpPr txBox="1">
            <a:spLocks/>
          </p:cNvSpPr>
          <p:nvPr/>
        </p:nvSpPr>
        <p:spPr>
          <a:xfrm>
            <a:off x="4663292" y="2496212"/>
            <a:ext cx="6312613" cy="109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transfer user’s third party password(Not safe)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store user’s third party password(Not safe)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Grant the full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38855-7B76-4DBE-B38B-ECED706CB84A}"/>
              </a:ext>
            </a:extLst>
          </p:cNvPr>
          <p:cNvSpPr txBox="1"/>
          <p:nvPr/>
        </p:nvSpPr>
        <p:spPr>
          <a:xfrm>
            <a:off x="4663292" y="2003461"/>
            <a:ext cx="217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Drawback</a:t>
            </a:r>
          </a:p>
        </p:txBody>
      </p:sp>
    </p:spTree>
    <p:extLst>
      <p:ext uri="{BB962C8B-B14F-4D97-AF65-F5344CB8AC3E}">
        <p14:creationId xmlns:p14="http://schemas.microsoft.com/office/powerpoint/2010/main" val="16128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Delegating Authentication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D5D733-D25D-4C05-85FB-55B02EAA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45" y="1690688"/>
            <a:ext cx="73056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8B692C-F995-4075-8F84-C3723ECCC008}"/>
              </a:ext>
            </a:extLst>
          </p:cNvPr>
          <p:cNvSpPr/>
          <p:nvPr/>
        </p:nvSpPr>
        <p:spPr>
          <a:xfrm>
            <a:off x="3427287" y="31738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OAuth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Open standard"/>
              </a:rPr>
              <a:t>open standard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for access delegation, commonly used as a way for Internet users to grant websites or applications access to their information on other websites but without giving them the passwords.</a:t>
            </a:r>
            <a:endParaRPr lang="en-US" dirty="0"/>
          </a:p>
        </p:txBody>
      </p:sp>
      <p:pic>
        <p:nvPicPr>
          <p:cNvPr id="2050" name="Picture 2" descr="https://upload.wikimedia.org/wikipedia/commons/thumb/d/d2/Oauth_logo.svg/180px-Oauth_logo.svg.png">
            <a:extLst>
              <a:ext uri="{FF2B5EF4-FFF2-40B4-BE49-F238E27FC236}">
                <a16:creationId xmlns:a16="http://schemas.microsoft.com/office/drawing/2014/main" id="{CA160EF5-60FB-4AC1-BA41-6BEEC711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8" y="2912049"/>
            <a:ext cx="1714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9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 workflow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https://images2018.cnblogs.com/blog/70226/201808/70226-20180819093108666-404784684.png">
            <a:extLst>
              <a:ext uri="{FF2B5EF4-FFF2-40B4-BE49-F238E27FC236}">
                <a16:creationId xmlns:a16="http://schemas.microsoft.com/office/drawing/2014/main" id="{2414CA08-7EEC-4C3F-B9F3-DC401E0DE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BC754-425F-4959-86F6-F201D665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4" y="1771650"/>
            <a:ext cx="6591300" cy="361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96D42-7B71-44BC-840C-A5790C0C9BAF}"/>
              </a:ext>
            </a:extLst>
          </p:cNvPr>
          <p:cNvSpPr txBox="1"/>
          <p:nvPr/>
        </p:nvSpPr>
        <p:spPr>
          <a:xfrm>
            <a:off x="7665377" y="2260937"/>
            <a:ext cx="3688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token(</a:t>
            </a:r>
            <a:r>
              <a:rPr lang="en-US" dirty="0" err="1"/>
              <a:t>Jwt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Redirect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4AAFC-5C96-433D-B68A-6A802DE4744C}"/>
              </a:ext>
            </a:extLst>
          </p:cNvPr>
          <p:cNvSpPr txBox="1"/>
          <p:nvPr/>
        </p:nvSpPr>
        <p:spPr>
          <a:xfrm>
            <a:off x="7665377" y="1941816"/>
            <a:ext cx="21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3884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2.0-Authorization code mode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https://images2018.cnblogs.com/blog/70226/201808/70226-20180819100839986-1134598368.png">
            <a:extLst>
              <a:ext uri="{FF2B5EF4-FFF2-40B4-BE49-F238E27FC236}">
                <a16:creationId xmlns:a16="http://schemas.microsoft.com/office/drawing/2014/main" id="{C3781100-5B56-42DC-94B1-B88F8F7DAB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42D65-C18D-47D0-BBB1-5A84B0DE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598"/>
            <a:ext cx="6610350" cy="477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1CF4ED-71E2-47A2-8DEA-6D7E75A3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031" y="1515598"/>
            <a:ext cx="4620969" cy="1238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C71CDA-6F94-4980-AC6C-44BE6ECEC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30" y="3083313"/>
            <a:ext cx="4620969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2.0-implicit mode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images2018.cnblogs.com/blog/70226/201808/70226-20180819105604683-385775178.png">
            <a:extLst>
              <a:ext uri="{FF2B5EF4-FFF2-40B4-BE49-F238E27FC236}">
                <a16:creationId xmlns:a16="http://schemas.microsoft.com/office/drawing/2014/main" id="{EB5D42FA-742A-41C1-887C-B85D21D83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F0648-BD54-4F6E-857A-2620EBDE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2639"/>
            <a:ext cx="6438900" cy="5195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675A9-BB8B-4850-8CCA-3C6BEBB0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667" y="1558201"/>
            <a:ext cx="4541178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8CE67-31A7-47A4-B346-814342AE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667" y="3050115"/>
            <a:ext cx="4541178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254</Words>
  <Application>Microsoft Office PowerPoint</Application>
  <PresentationFormat>Widescreen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Office Theme</vt:lpstr>
      <vt:lpstr>OAuth2.0 and OpenID Connect</vt:lpstr>
      <vt:lpstr>Agenda</vt:lpstr>
      <vt:lpstr>Traditional Form Authentication</vt:lpstr>
      <vt:lpstr>Traditional Form Authentication</vt:lpstr>
      <vt:lpstr>Delegating Authentication</vt:lpstr>
      <vt:lpstr>OAuth</vt:lpstr>
      <vt:lpstr>Oauth 2.0 workflow</vt:lpstr>
      <vt:lpstr>Oauth 2.0-Authorization code mode</vt:lpstr>
      <vt:lpstr>Oauth 2.0-implicit mode</vt:lpstr>
      <vt:lpstr>Oauth 2.0-Password mode</vt:lpstr>
      <vt:lpstr>Oauth 2.0-Client credential mode</vt:lpstr>
      <vt:lpstr>AccessToken-JWT(JSON Web Token)</vt:lpstr>
      <vt:lpstr>AccessToken-JWT(JSON Web Token)</vt:lpstr>
      <vt:lpstr>OpenID Connect</vt:lpstr>
      <vt:lpstr>OpenID Connect</vt:lpstr>
      <vt:lpstr>IdentityServer</vt:lpstr>
      <vt:lpstr>IdentityServer</vt:lpstr>
      <vt:lpstr>IdentityServer-Our own Authorization Server</vt:lpstr>
      <vt:lpstr>Auth0- Sass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Principles</dc:title>
  <dc:creator>Zou, Zhonghui</dc:creator>
  <cp:lastModifiedBy>Wang, Jensen</cp:lastModifiedBy>
  <cp:revision>182</cp:revision>
  <dcterms:created xsi:type="dcterms:W3CDTF">2019-01-07T06:01:34Z</dcterms:created>
  <dcterms:modified xsi:type="dcterms:W3CDTF">2019-09-05T01:55:55Z</dcterms:modified>
</cp:coreProperties>
</file>