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8" r:id="rId4"/>
    <p:sldId id="280" r:id="rId5"/>
    <p:sldId id="279" r:id="rId6"/>
    <p:sldId id="281" r:id="rId7"/>
    <p:sldId id="282" r:id="rId8"/>
    <p:sldId id="290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694" autoAdjust="0"/>
  </p:normalViewPr>
  <p:slideViewPr>
    <p:cSldViewPr snapToGrid="0">
      <p:cViewPr varScale="1">
        <p:scale>
          <a:sx n="107" d="100"/>
          <a:sy n="107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A3A0-5793-4964-9E63-3A56D19EF08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DB5C0-48DC-4EF8-8078-59F863C06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DB5C0-48DC-4EF8-8078-59F863C06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E121-2C3D-4880-9F1B-AB9CF7E4A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1B7B-14AB-4CE0-9813-EC58251C0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62B3-0CF2-4447-B275-D8B6D796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B8C7-79A3-496A-8903-40E4595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7435-C853-44C1-AE32-9BF7C6F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241F-7EE5-4A08-B4B8-0E99E23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7543-F323-4D6A-8561-F6CBA465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7746B-A292-40F1-8D33-3480A13F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A13F-EB43-4BB1-8218-836BFA0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6121-2C38-4681-8B76-093B90E8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4AF43-57F6-499A-A7FD-CF24FE3F2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17CD5-CBDA-4603-98B7-77C51613A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262D-AAF7-4EEC-87C0-21B9594B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2505-8E75-4683-9F28-BF49CCD0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25B2-548C-46D9-BDAD-F380B947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942D-1BE1-4654-BA6F-7A8FE116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2C89-1357-4219-B430-D37A549B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36FE-FFFA-46A5-B984-63301D2E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2DC8-EE1A-45FF-A166-801AB8C9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A5CE-7BB8-40E9-954B-2FB02AE9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1083-142E-463B-B457-0FCFBF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C469-1A98-4A73-A86F-109A95A0C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1178-BD35-4A33-8B7A-5B15656F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6FF2-AA56-49CE-A328-69671E0E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042B7-2062-4AFF-AE17-F0B585C6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0E3-436F-4CD2-A326-C414873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0CFC-12BB-4439-868A-20878676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E718-9A66-464F-AAA4-0A8AE24F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BA4A-59C4-40FE-AAA5-B473F767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F181C-0689-40D4-BB5E-ECDB8B4F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B7774-ED2E-432F-97CC-DEA4A52A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AFD5-7DA8-4758-B6E3-7C05C5DF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3277-3C0F-4073-B6CA-BC465C56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28CA5-527A-4EE3-9EE8-D80AB9FE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94EFE-CB41-4B39-9D29-52A3E6F6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05D44-A0D0-44D2-B3C7-FAC80398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91068-D4B0-4634-92B9-6FC0A268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DF05F-988A-4C75-9EC5-E69CB4C1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61A10-F0C3-4173-9542-B7B2FB9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11F1-C9B1-47C8-A7C2-02C3C40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CE26B-81C6-4815-9B67-E3CCC4F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033B-18CA-4AD8-9CEA-0E220EEE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454BD-5994-43BF-BA49-991ABAA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D42E6-6B4E-48BB-B402-06E4E7D4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C961E-39AB-4CCA-94FE-47B050ED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F783-1ADB-4553-BA0F-25B8D069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D1A4-8BD1-4C53-A8E4-1EA214BE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1AF7-4CF4-42D7-8054-1D67D70E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70FC-9964-42FD-B423-D681185A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E8FA-680E-4852-B79E-C6A02532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A4DA3-640B-41D8-B96B-0CB73545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A669-2047-475D-B6B5-ADD1DFCF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AFE-C622-4BFF-84E2-1A36149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2219E-8113-4122-BD7A-50555D0BE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1AE2E-6BCC-49E8-8C36-EA61DF9C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840E2-E886-437E-981B-234BC002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9B9C-6582-40D7-85FC-3BAA3E92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EB4E-6853-4BA9-B457-004D510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B938-3899-4D55-BB76-D9A2AE25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EF81-7356-4D30-8969-46A3984E9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4238-386A-4BF3-87CD-40EF90A12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2E7D-A963-4627-B7B5-FDE44A515633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9259-01D5-40BC-B27D-00455475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9693-BBDF-4D0B-A9F8-8F8D65DB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866F-9E3D-4D1C-B2F5-43127D1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hyperlink" Target="https://www.ics.uci.edu/~fielding/pubs/dissertation/top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" TargetMode="External"/><Relationship Id="rId2" Type="http://schemas.openxmlformats.org/officeDocument/2006/relationships/hyperlink" Target="https://dotnet.microsoft.com/apps/aspnet/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3796-0D55-4A20-ADBB-7136E169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51775"/>
            <a:ext cx="106680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RESTful </a:t>
            </a:r>
            <a:r>
              <a:rPr lang="en-US" dirty="0" err="1">
                <a:latin typeface="+mn-lt"/>
              </a:rPr>
              <a:t>Api</a:t>
            </a:r>
            <a:r>
              <a:rPr lang="en-US" dirty="0">
                <a:latin typeface="+mn-lt"/>
              </a:rPr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64D53-6C7E-46CC-8CEE-EA2B5D9E0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865" y="4907755"/>
            <a:ext cx="3169298" cy="13997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Jensen Wang</a:t>
            </a:r>
          </a:p>
          <a:p>
            <a:pPr algn="l"/>
            <a:r>
              <a:rPr lang="en-US" dirty="0"/>
              <a:t>April of 2019</a:t>
            </a:r>
          </a:p>
        </p:txBody>
      </p:sp>
    </p:spTree>
    <p:extLst>
      <p:ext uri="{BB962C8B-B14F-4D97-AF65-F5344CB8AC3E}">
        <p14:creationId xmlns:p14="http://schemas.microsoft.com/office/powerpoint/2010/main" val="183948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Delegating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Monitor</a:t>
            </a:r>
          </a:p>
          <a:p>
            <a:r>
              <a:rPr lang="en-US" dirty="0"/>
              <a:t>Authentication Handler</a:t>
            </a:r>
          </a:p>
        </p:txBody>
      </p:sp>
    </p:spTree>
    <p:extLst>
      <p:ext uri="{BB962C8B-B14F-4D97-AF65-F5344CB8AC3E}">
        <p14:creationId xmlns:p14="http://schemas.microsoft.com/office/powerpoint/2010/main" val="413555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Routing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Match Http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Route Template(from path of URL)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Action Parameter</a:t>
            </a:r>
            <a:br>
              <a:rPr lang="en-US" dirty="0"/>
            </a:br>
            <a:r>
              <a:rPr lang="en-US" dirty="0"/>
              <a:t>- Exclude optional parameter</a:t>
            </a:r>
            <a:br>
              <a:rPr lang="en-US" dirty="0"/>
            </a:br>
            <a:r>
              <a:rPr lang="en-US" dirty="0"/>
              <a:t>- All non-optional parameter are required</a:t>
            </a:r>
            <a:br>
              <a:rPr lang="en-US" dirty="0"/>
            </a:br>
            <a:r>
              <a:rPr lang="en-US" dirty="0"/>
              <a:t>- Match as more as possible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https://docs.microsoft.com/en-us/aspnet/web-api/overview/web-api-routing-and-actions/attribute-routing-in-web-api-2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3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 err="1"/>
              <a:t>ActionFilter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 Validation Sample</a:t>
            </a:r>
          </a:p>
        </p:txBody>
      </p:sp>
    </p:spTree>
    <p:extLst>
      <p:ext uri="{BB962C8B-B14F-4D97-AF65-F5344CB8AC3E}">
        <p14:creationId xmlns:p14="http://schemas.microsoft.com/office/powerpoint/2010/main" val="78390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Binding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Table(simple type binding)</a:t>
            </a:r>
          </a:p>
          <a:p>
            <a:r>
              <a:rPr lang="en-US" dirty="0" err="1"/>
              <a:t>FromUri</a:t>
            </a:r>
            <a:endParaRPr lang="en-US" dirty="0"/>
          </a:p>
          <a:p>
            <a:r>
              <a:rPr lang="en-US" dirty="0" err="1"/>
              <a:t>FromBody</a:t>
            </a:r>
            <a:r>
              <a:rPr lang="en-US" dirty="0"/>
              <a:t>(complex type binding)</a:t>
            </a:r>
          </a:p>
          <a:p>
            <a:r>
              <a:rPr lang="en-US" dirty="0"/>
              <a:t>Customized </a:t>
            </a:r>
            <a:r>
              <a:rPr lang="en-US" dirty="0" err="1"/>
              <a:t>ModelBinding</a:t>
            </a:r>
            <a:r>
              <a:rPr lang="en-US" dirty="0"/>
              <a:t>, </a:t>
            </a:r>
            <a:r>
              <a:rPr lang="en-US" dirty="0" err="1"/>
              <a:t>DateBinder</a:t>
            </a:r>
            <a:r>
              <a:rPr lang="en-US" dirty="0"/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230372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 err="1"/>
              <a:t>Buildin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r>
              <a:rPr lang="zh-CN" altLang="en-US" dirty="0"/>
              <a:t> </a:t>
            </a:r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5F6B4F-2FB2-E54F-921A-631B5CD3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353" y="1825625"/>
            <a:ext cx="9299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6005" cy="1325563"/>
          </a:xfrm>
        </p:spPr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Swagger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986B6E-CAB2-F144-B1C9-16AAEC923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059" y="1491719"/>
            <a:ext cx="6397917" cy="46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3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4CA01E-705F-4CD5-90B8-DF70C873E901}"/>
              </a:ext>
            </a:extLst>
          </p:cNvPr>
          <p:cNvSpPr txBox="1"/>
          <p:nvPr/>
        </p:nvSpPr>
        <p:spPr>
          <a:xfrm>
            <a:off x="3788508" y="2398058"/>
            <a:ext cx="556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08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DEC-849A-4DC0-925E-231ED1B1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 Architecture Introduction</a:t>
            </a:r>
          </a:p>
          <a:p>
            <a:r>
              <a:rPr lang="en-US" dirty="0">
                <a:hlinkClick r:id="rId2"/>
              </a:rPr>
              <a:t>ASP.NET</a:t>
            </a:r>
            <a:r>
              <a:rPr lang="en-US" dirty="0"/>
              <a:t> Web API Framework</a:t>
            </a:r>
            <a:br>
              <a:rPr lang="en-US" dirty="0"/>
            </a:br>
            <a:r>
              <a:rPr lang="en-US" dirty="0"/>
              <a:t>-Basic Introduction</a:t>
            </a:r>
            <a:br>
              <a:rPr lang="en-US" dirty="0"/>
            </a:br>
            <a:r>
              <a:rPr lang="en-US" dirty="0"/>
              <a:t>-Life Cycle</a:t>
            </a:r>
            <a:br>
              <a:rPr lang="en-US" dirty="0"/>
            </a:br>
            <a:r>
              <a:rPr lang="en-US" dirty="0"/>
              <a:t>-Sample</a:t>
            </a:r>
          </a:p>
          <a:p>
            <a:r>
              <a:rPr lang="en-US" dirty="0"/>
              <a:t>Document Generator</a:t>
            </a:r>
            <a:br>
              <a:rPr lang="en-US" dirty="0"/>
            </a:br>
            <a:r>
              <a:rPr lang="en-US" dirty="0"/>
              <a:t>-Build in</a:t>
            </a:r>
            <a:br>
              <a:rPr lang="en-US" dirty="0"/>
            </a:br>
            <a:r>
              <a:rPr lang="en-US" dirty="0"/>
              <a:t>-Swagger</a:t>
            </a:r>
          </a:p>
          <a:p>
            <a:r>
              <a:rPr lang="en-US" dirty="0"/>
              <a:t>Test with Postman</a:t>
            </a:r>
            <a:endParaRPr lang="en-US" dirty="0"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6DEC-849A-4DC0-925E-231ED1B1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Representational State Transfer(</a:t>
            </a:r>
            <a:r>
              <a:rPr lang="en-US" dirty="0"/>
              <a:t>PhD paper, Roy Thomas Fielding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sz="1400" dirty="0">
                <a:hlinkClick r:id="rId2"/>
              </a:rPr>
              <a:t>https://www.ics.uci.edu/~fielding/pubs/dissertation/top.htm</a:t>
            </a:r>
            <a:br>
              <a:rPr lang="en-US" b="1" dirty="0"/>
            </a:br>
            <a:r>
              <a:rPr lang="en-US" sz="1400" b="1" dirty="0">
                <a:hlinkClick r:id="rId3"/>
              </a:rPr>
              <a:t>https://www.ics.uci.edu/~fielding/pubs/dissertation/rest_arch_style.htm</a:t>
            </a:r>
            <a:endParaRPr lang="en-US" sz="1400" b="1" dirty="0"/>
          </a:p>
          <a:p>
            <a:r>
              <a:rPr lang="en-US" b="1" dirty="0"/>
              <a:t>Architecture style for distributed hypermedia systems</a:t>
            </a:r>
          </a:p>
          <a:p>
            <a:r>
              <a:rPr lang="en-US" b="1" dirty="0"/>
              <a:t>Constraints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Uniform Interface</a:t>
            </a:r>
          </a:p>
          <a:p>
            <a:pPr lvl="2"/>
            <a:r>
              <a:rPr lang="en-US" dirty="0"/>
              <a:t>identification of resources</a:t>
            </a:r>
          </a:p>
          <a:p>
            <a:pPr lvl="2"/>
            <a:r>
              <a:rPr lang="en-US" dirty="0"/>
              <a:t>manipulation of resources through representations </a:t>
            </a:r>
          </a:p>
          <a:p>
            <a:pPr lvl="2"/>
            <a:r>
              <a:rPr lang="en-US" dirty="0"/>
              <a:t>self-descriptive messages</a:t>
            </a:r>
          </a:p>
          <a:p>
            <a:pPr lvl="2"/>
            <a:r>
              <a:rPr lang="en-US" dirty="0"/>
              <a:t>hypermedia as the engine of application state</a:t>
            </a:r>
          </a:p>
          <a:p>
            <a:pPr lvl="1"/>
            <a:r>
              <a:rPr lang="en-US" dirty="0"/>
              <a:t>Layered System</a:t>
            </a:r>
          </a:p>
          <a:p>
            <a:pPr lvl="1"/>
            <a:r>
              <a:rPr lang="en-US" dirty="0"/>
              <a:t>Code-On-Demand(Optional)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36BFBF-7124-7448-9CEB-75AED34D98C6}"/>
              </a:ext>
            </a:extLst>
          </p:cNvPr>
          <p:cNvSpPr txBox="1"/>
          <p:nvPr/>
        </p:nvSpPr>
        <p:spPr>
          <a:xfrm>
            <a:off x="926757" y="5850235"/>
            <a:ext cx="527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Doesn’t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restrict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particular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protocol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660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Architecture-Layered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06EF-4FA5-3344-A42C-0275450F4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22" y="1973361"/>
            <a:ext cx="7389340" cy="27666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Architecture Style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C2D8E9-1E75-4D0D-8A96-07E244D0A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736870"/>
              </p:ext>
            </p:extLst>
          </p:nvPr>
        </p:nvGraphicFramePr>
        <p:xfrm>
          <a:off x="838200" y="1616149"/>
          <a:ext cx="10515600" cy="487672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663906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6466493"/>
                    </a:ext>
                  </a:extLst>
                </a:gridCol>
              </a:tblGrid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Modern Web 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9A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33703"/>
                  </a:ext>
                </a:extLst>
              </a:tr>
              <a:tr h="1101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information that can be named can be a resource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the intended conceptual target of a hypertext 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28514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Identifier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URL, 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46678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</a:t>
                      </a:r>
                    </a:p>
                    <a:p>
                      <a:pPr algn="ctr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the current or intended state of that resource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document, JPEG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954813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media type, last-modified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19391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source link, alternates, vary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672590"/>
                  </a:ext>
                </a:extLst>
              </a:tr>
              <a:tr h="6292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if-modified-since, cache-control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901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3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 Framework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19E4B-1C5C-1241-A949-18E41F72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766"/>
            <a:ext cx="4784124" cy="3651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https://dotnet.microsoft.com/apps/aspnet/apis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https://docs.microsoft.com/en-us/aspnet/web-api/</a:t>
            </a:r>
            <a:endParaRPr lang="en-US" altLang="zh-C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62B0B-7660-1847-8045-75440BDB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6046"/>
            <a:ext cx="7587049" cy="48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API-What does it look like?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E01145C-B188-FD45-BE43-29024990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939" y="1825625"/>
            <a:ext cx="8072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5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API-Access from</a:t>
            </a:r>
            <a:r>
              <a:rPr lang="zh-CN" altLang="en-US" dirty="0"/>
              <a:t> </a:t>
            </a:r>
            <a:r>
              <a:rPr lang="en-US" altLang="zh-CN" dirty="0"/>
              <a:t>Postman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6C1090-8E09-BB49-869D-697C2257B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275" y="1825625"/>
            <a:ext cx="61134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7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63B4-83B2-4F2F-AFC3-4CDA44E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 Web API-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074329-75FF-4700-9DA3-03CD0E642D1E}"/>
              </a:ext>
            </a:extLst>
          </p:cNvPr>
          <p:cNvCxnSpPr>
            <a:cxnSpLocks/>
          </p:cNvCxnSpPr>
          <p:nvPr/>
        </p:nvCxnSpPr>
        <p:spPr>
          <a:xfrm>
            <a:off x="838200" y="1390261"/>
            <a:ext cx="10246567" cy="0"/>
          </a:xfrm>
          <a:prstGeom prst="line">
            <a:avLst/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AF98E7-4E7A-A743-96FF-D2F665E1F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33" y="1496083"/>
            <a:ext cx="4399006" cy="5235940"/>
          </a:xfrm>
        </p:spPr>
      </p:pic>
    </p:spTree>
    <p:extLst>
      <p:ext uri="{BB962C8B-B14F-4D97-AF65-F5344CB8AC3E}">
        <p14:creationId xmlns:p14="http://schemas.microsoft.com/office/powerpoint/2010/main" val="356499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191</Words>
  <Application>Microsoft Macintosh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RESTful Api Introduction</vt:lpstr>
      <vt:lpstr>Agenda</vt:lpstr>
      <vt:lpstr>REST Architecture</vt:lpstr>
      <vt:lpstr>REST Architecture-Layered System</vt:lpstr>
      <vt:lpstr>REST Architecture Style</vt:lpstr>
      <vt:lpstr>ASP.NET Web API Framework</vt:lpstr>
      <vt:lpstr>ASP.NET Web API-What does it look like?</vt:lpstr>
      <vt:lpstr>ASP.NET Web API-Access from Postman</vt:lpstr>
      <vt:lpstr>ASP.NET Web API-Request Process Pipeline</vt:lpstr>
      <vt:lpstr>ASP.NET Web API-Delegating Handler</vt:lpstr>
      <vt:lpstr>ASP.NET Web API-Routing</vt:lpstr>
      <vt:lpstr>ASP.NET Web API-ActionFilter</vt:lpstr>
      <vt:lpstr>ASP.NET Web API-Model Binding</vt:lpstr>
      <vt:lpstr>ASP.NET Web API-Buildin Document Generator</vt:lpstr>
      <vt:lpstr>ASP.NET Web API-Swagger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Principles</dc:title>
  <dc:creator>Zou, Zhonghui</dc:creator>
  <cp:lastModifiedBy>WANG, Jensen</cp:lastModifiedBy>
  <cp:revision>101</cp:revision>
  <dcterms:created xsi:type="dcterms:W3CDTF">2019-01-07T06:01:34Z</dcterms:created>
  <dcterms:modified xsi:type="dcterms:W3CDTF">2019-03-31T15:44:26Z</dcterms:modified>
</cp:coreProperties>
</file>