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78" r:id="rId4"/>
    <p:sldId id="291" r:id="rId5"/>
    <p:sldId id="293" r:id="rId6"/>
    <p:sldId id="292" r:id="rId7"/>
    <p:sldId id="294" r:id="rId8"/>
    <p:sldId id="280" r:id="rId9"/>
    <p:sldId id="279" r:id="rId10"/>
    <p:sldId id="295" r:id="rId11"/>
    <p:sldId id="281" r:id="rId12"/>
    <p:sldId id="282" r:id="rId13"/>
    <p:sldId id="290" r:id="rId14"/>
    <p:sldId id="283" r:id="rId15"/>
    <p:sldId id="284" r:id="rId16"/>
    <p:sldId id="285" r:id="rId17"/>
    <p:sldId id="286" r:id="rId18"/>
    <p:sldId id="287" r:id="rId19"/>
    <p:sldId id="296" r:id="rId20"/>
    <p:sldId id="288" r:id="rId21"/>
    <p:sldId id="289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4694" autoAdjust="0"/>
  </p:normalViewPr>
  <p:slideViewPr>
    <p:cSldViewPr snapToGrid="0">
      <p:cViewPr varScale="1">
        <p:scale>
          <a:sx n="97" d="100"/>
          <a:sy n="97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5A3A0-5793-4964-9E63-3A56D19EF08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DB5C0-48DC-4EF8-8078-59F863C0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36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DB5C0-48DC-4EF8-8078-59F863C066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7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E121-2C3D-4880-9F1B-AB9CF7E4A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21B7B-14AB-4CE0-9813-EC58251C0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662B3-0CF2-4447-B275-D8B6D796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9B8C7-79A3-496A-8903-40E4595B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7435-C853-44C1-AE32-9BF7C6F3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3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0241F-7EE5-4A08-B4B8-0E99E23F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67543-F323-4D6A-8561-F6CBA4650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7746B-A292-40F1-8D33-3480A13F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0A13F-EB43-4BB1-8218-836BFA0C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66121-2C38-4681-8B76-093B90E8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9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4AF43-57F6-499A-A7FD-CF24FE3F2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17CD5-CBDA-4603-98B7-77C51613A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E262D-AAF7-4EEC-87C0-21B9594B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A2505-8E75-4683-9F28-BF49CCD0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B25B2-548C-46D9-BDAD-F380B947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2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942D-1BE1-4654-BA6F-7A8FE116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F2C89-1357-4219-B430-D37A549BA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536FE-FFFA-46A5-B984-63301D2E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2DC8-EE1A-45FF-A166-801AB8C9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DA5CE-7BB8-40E9-954B-2FB02AE9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0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1083-142E-463B-B457-0FCFBFEE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4C469-1A98-4A73-A86F-109A95A0C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11178-BD35-4A33-8B7A-5B15656F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D6FF2-AA56-49CE-A328-69671E0E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042B7-2062-4AFF-AE17-F0B585C6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9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80E3-436F-4CD2-A326-C4148731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0CFC-12BB-4439-868A-20878676C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9E718-9A66-464F-AAA4-0A8AE24FC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EBA4A-59C4-40FE-AAA5-B473F767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F181C-0689-40D4-BB5E-ECDB8B4F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B7774-ED2E-432F-97CC-DEA4A52A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0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AFD5-7DA8-4758-B6E3-7C05C5DF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43277-3C0F-4073-B6CA-BC465C561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28CA5-527A-4EE3-9EE8-D80AB9FE0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94EFE-CB41-4B39-9D29-52A3E6F6F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05D44-A0D0-44D2-B3C7-FAC803986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91068-D4B0-4634-92B9-6FC0A268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0DF05F-988A-4C75-9EC5-E69CB4C1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161A10-F0C3-4173-9542-B7B2FB9E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9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11F1-C9B1-47C8-A7C2-02C3C401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ECE26B-81C6-4815-9B67-E3CCC4F4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3033B-18CA-4AD8-9CEA-0E220EEE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454BD-5994-43BF-BA49-991ABAA1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2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7D42E6-6B4E-48BB-B402-06E4E7D4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C961E-39AB-4CCA-94FE-47B050ED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BF783-1ADB-4553-BA0F-25B8D069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6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D1A4-8BD1-4C53-A8E4-1EA214BE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F1AF7-4CF4-42D7-8054-1D67D70E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E70FC-9964-42FD-B423-D681185A3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9E8FA-680E-4852-B79E-C6A02532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A4DA3-640B-41D8-B96B-0CB73545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3A669-2047-475D-B6B5-ADD1DFCF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4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9AFE-C622-4BFF-84E2-1A36149E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52219E-8113-4122-BD7A-50555D0BE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1AE2E-6BCC-49E8-8C36-EA61DF9C0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840E2-E886-437E-981B-234BC002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19B9C-6582-40D7-85FC-3BAA3E92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FEB4E-6853-4BA9-B457-004D5106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1B938-3899-4D55-BB76-D9A2AE25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3EF81-7356-4D30-8969-46A3984E9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F4238-386A-4BF3-87CD-40EF90A12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A2E7D-A963-4627-B7B5-FDE44A51563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B9259-01D5-40BC-B27D-004554759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A9693-BBDF-4D0B-A9F8-8F8D65DB7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4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web-api/" TargetMode="External"/><Relationship Id="rId2" Type="http://schemas.openxmlformats.org/officeDocument/2006/relationships/hyperlink" Target="https://dotnet.microsoft.com/apps/aspnet/api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Code-life/p/8376800.html(Async&amp;Await" TargetMode="External"/><Relationship Id="rId2" Type="http://schemas.openxmlformats.org/officeDocument/2006/relationships/hyperlink" Target="https://www.cnblogs.com/Code-life/p/8376800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web-api/overview/web-api-routing-and-actions/attribute-routing-in-web-api-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sp.ne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s.uci.edu/~fielding/pubs/dissertation/rest_arch_style.htm" TargetMode="External"/><Relationship Id="rId2" Type="http://schemas.openxmlformats.org/officeDocument/2006/relationships/hyperlink" Target="https://www.ics.uci.edu/~fielding/pubs/dissertation/top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3796-0D55-4A20-ADBB-7136E169F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851775"/>
            <a:ext cx="10668000" cy="2387600"/>
          </a:xfrm>
        </p:spPr>
        <p:txBody>
          <a:bodyPr/>
          <a:lstStyle/>
          <a:p>
            <a:r>
              <a:rPr lang="en-US" dirty="0">
                <a:latin typeface="+mn-lt"/>
              </a:rPr>
              <a:t>RESTful </a:t>
            </a:r>
            <a:r>
              <a:rPr lang="en-US" dirty="0" err="1">
                <a:latin typeface="+mn-lt"/>
              </a:rPr>
              <a:t>Api</a:t>
            </a:r>
            <a:r>
              <a:rPr lang="en-US" dirty="0">
                <a:latin typeface="+mn-lt"/>
              </a:rPr>
              <a:t>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64D53-6C7E-46CC-8CEE-EA2B5D9E0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865" y="4907755"/>
            <a:ext cx="3169298" cy="13997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Jensen Wang</a:t>
            </a:r>
          </a:p>
          <a:p>
            <a:pPr algn="l"/>
            <a:r>
              <a:rPr lang="en-US" dirty="0"/>
              <a:t>April of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2BE45-0841-4D75-A064-0386B21EF34A}"/>
              </a:ext>
            </a:extLst>
          </p:cNvPr>
          <p:cNvSpPr txBox="1"/>
          <p:nvPr/>
        </p:nvSpPr>
        <p:spPr>
          <a:xfrm>
            <a:off x="2317898" y="3234059"/>
            <a:ext cx="3199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https://github.com/lbwxly/Todo</a:t>
            </a:r>
          </a:p>
        </p:txBody>
      </p:sp>
    </p:spTree>
    <p:extLst>
      <p:ext uri="{BB962C8B-B14F-4D97-AF65-F5344CB8AC3E}">
        <p14:creationId xmlns:p14="http://schemas.microsoft.com/office/powerpoint/2010/main" val="1839480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Architecture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31CB35-12B5-4BFB-914D-A8375D07D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36285" cy="996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/>
              <a:t>Doesn’t</a:t>
            </a:r>
            <a:r>
              <a:rPr lang="zh-CN" altLang="en-US" b="1" dirty="0"/>
              <a:t> </a:t>
            </a:r>
            <a:r>
              <a:rPr lang="en-US" altLang="zh-CN" b="1" dirty="0"/>
              <a:t>restrict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particular</a:t>
            </a:r>
            <a:r>
              <a:rPr lang="zh-CN" altLang="en-US" b="1" dirty="0"/>
              <a:t> </a:t>
            </a:r>
            <a:r>
              <a:rPr lang="en-US" altLang="zh-CN" b="1" dirty="0"/>
              <a:t>protocol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RESTful Web </a:t>
            </a:r>
            <a:r>
              <a:rPr lang="en-US" b="1" dirty="0" err="1"/>
              <a:t>Api</a:t>
            </a:r>
            <a:r>
              <a:rPr lang="en-US" b="1" dirty="0"/>
              <a:t> is RESTful </a:t>
            </a:r>
            <a:r>
              <a:rPr lang="en-US" b="1" dirty="0" err="1"/>
              <a:t>Api</a:t>
            </a:r>
            <a:r>
              <a:rPr lang="en-US" b="1" dirty="0"/>
              <a:t> on HTTP protocol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09D4090-82AF-464A-B642-B41C73D90A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7819193"/>
              </p:ext>
            </p:extLst>
          </p:nvPr>
        </p:nvGraphicFramePr>
        <p:xfrm>
          <a:off x="838200" y="2956732"/>
          <a:ext cx="10515600" cy="3611095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56639062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96466493"/>
                    </a:ext>
                  </a:extLst>
                </a:gridCol>
              </a:tblGrid>
              <a:tr h="456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 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9A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9A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733703"/>
                  </a:ext>
                </a:extLst>
              </a:tr>
              <a:tr h="799093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928514"/>
                  </a:ext>
                </a:extLst>
              </a:tr>
              <a:tr h="456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146678"/>
                  </a:ext>
                </a:extLst>
              </a:tr>
              <a:tr h="528877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Update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954813"/>
                  </a:ext>
                </a:extLst>
              </a:tr>
              <a:tr h="456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DELETE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Delete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819391"/>
                  </a:ext>
                </a:extLst>
              </a:tr>
              <a:tr h="4566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672590"/>
                  </a:ext>
                </a:extLst>
              </a:tr>
              <a:tr h="4566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69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628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 Web API Framework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19E4B-1C5C-1241-A949-18E41F72B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04766"/>
            <a:ext cx="4784124" cy="3651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dirty="0">
                <a:hlinkClick r:id="rId2"/>
              </a:rPr>
              <a:t>https://dotnet.microsoft.com/apps/aspnet/apis</a:t>
            </a:r>
            <a:br>
              <a:rPr lang="en-US" sz="1800" dirty="0"/>
            </a:br>
            <a:r>
              <a:rPr lang="en-US" sz="1800" dirty="0">
                <a:hlinkClick r:id="rId3"/>
              </a:rPr>
              <a:t>https://docs.microsoft.com/en-us/aspnet/web-api/</a:t>
            </a:r>
            <a:endParaRPr lang="en-US" altLang="zh-C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062B0B-7660-1847-8045-75440BDB9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26046"/>
            <a:ext cx="7587049" cy="484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8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 Web API-What does it look like?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E01145C-B188-FD45-BE43-290249901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939" y="1825625"/>
            <a:ext cx="80721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56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 Web API-Access from</a:t>
            </a:r>
            <a:r>
              <a:rPr lang="zh-CN" altLang="en-US" dirty="0"/>
              <a:t> </a:t>
            </a:r>
            <a:r>
              <a:rPr lang="en-US" altLang="zh-CN" dirty="0"/>
              <a:t>Postman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E6C1090-8E09-BB49-869D-697C2257B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9275" y="1825625"/>
            <a:ext cx="61134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72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 Web API-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Pipeline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5AF98E7-4E7A-A743-96FF-D2F665E1F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233" y="1496083"/>
            <a:ext cx="4399006" cy="5235940"/>
          </a:xfrm>
        </p:spPr>
      </p:pic>
    </p:spTree>
    <p:extLst>
      <p:ext uri="{BB962C8B-B14F-4D97-AF65-F5344CB8AC3E}">
        <p14:creationId xmlns:p14="http://schemas.microsoft.com/office/powerpoint/2010/main" val="3564999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 Web API-</a:t>
            </a:r>
            <a:r>
              <a:rPr lang="en-US" altLang="zh-CN" dirty="0"/>
              <a:t>Delegating</a:t>
            </a:r>
            <a:r>
              <a:rPr lang="zh-CN" altLang="en-US" dirty="0"/>
              <a:t> </a:t>
            </a:r>
            <a:r>
              <a:rPr lang="en-US" altLang="zh-CN" dirty="0"/>
              <a:t>Handler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19E4B-1C5C-1241-A949-18E41F72B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 Monitor</a:t>
            </a:r>
          </a:p>
          <a:p>
            <a:r>
              <a:rPr lang="en-US" dirty="0"/>
              <a:t>Authentication Handler</a:t>
            </a:r>
          </a:p>
          <a:p>
            <a:pPr marL="0" indent="0">
              <a:buNone/>
            </a:pPr>
            <a:br>
              <a:rPr lang="en-US" dirty="0">
                <a:hlinkClick r:id="rId2"/>
              </a:rPr>
            </a:br>
            <a:br>
              <a:rPr lang="en-US" dirty="0">
                <a:hlinkClick r:id="rId2"/>
              </a:rPr>
            </a:br>
            <a:br>
              <a:rPr lang="en-US" dirty="0">
                <a:hlinkClick r:id="rId2"/>
              </a:rPr>
            </a:br>
            <a:br>
              <a:rPr lang="en-US" dirty="0">
                <a:hlinkClick r:id="rId2"/>
              </a:rPr>
            </a:br>
            <a:br>
              <a:rPr lang="en-US" dirty="0">
                <a:hlinkClick r:id="rId2"/>
              </a:rPr>
            </a:br>
            <a:br>
              <a:rPr lang="en-US" dirty="0">
                <a:hlinkClick r:id="rId2"/>
              </a:rPr>
            </a:br>
            <a:br>
              <a:rPr lang="en-US" dirty="0">
                <a:hlinkClick r:id="rId2"/>
              </a:rPr>
            </a:br>
            <a:br>
              <a:rPr lang="en-US" dirty="0"/>
            </a:br>
            <a:r>
              <a:rPr lang="en-US" sz="1200" dirty="0">
                <a:hlinkClick r:id="rId3"/>
              </a:rPr>
              <a:t>https://www.cnblogs.com/Code-life/p/8376800.html (</a:t>
            </a:r>
            <a:r>
              <a:rPr lang="en-US" sz="1200" dirty="0" err="1">
                <a:hlinkClick r:id="rId3"/>
              </a:rPr>
              <a:t>Async&amp;Await</a:t>
            </a:r>
            <a:r>
              <a:rPr lang="en-US" sz="1200" dirty="0"/>
              <a:t> note)</a:t>
            </a:r>
          </a:p>
        </p:txBody>
      </p:sp>
    </p:spTree>
    <p:extLst>
      <p:ext uri="{BB962C8B-B14F-4D97-AF65-F5344CB8AC3E}">
        <p14:creationId xmlns:p14="http://schemas.microsoft.com/office/powerpoint/2010/main" val="4135551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 Web API-</a:t>
            </a:r>
            <a:r>
              <a:rPr lang="en-US" altLang="zh-CN" dirty="0"/>
              <a:t>Routing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19E4B-1C5C-1241-A949-18E41F72B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Match Http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Match Route Template(from path of URL)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Match Action Parameter</a:t>
            </a:r>
            <a:br>
              <a:rPr lang="en-US" dirty="0"/>
            </a:br>
            <a:r>
              <a:rPr lang="en-US" dirty="0"/>
              <a:t>- Exclude optional parameter</a:t>
            </a:r>
            <a:br>
              <a:rPr lang="en-US" dirty="0"/>
            </a:br>
            <a:r>
              <a:rPr lang="en-US" dirty="0"/>
              <a:t>- All non-optional parameter are required</a:t>
            </a:r>
            <a:br>
              <a:rPr lang="en-US" dirty="0"/>
            </a:br>
            <a:r>
              <a:rPr lang="en-US" dirty="0"/>
              <a:t>- Match as more as possible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https://docs.microsoft.com/en-us/aspnet/web-api/overview/web-api-routing-and-actions/attribute-routing-in-web-api-2</a:t>
            </a:r>
            <a:endParaRPr lang="en-US" sz="1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38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 Web API-</a:t>
            </a:r>
            <a:r>
              <a:rPr lang="en-US" altLang="zh-CN" dirty="0" err="1"/>
              <a:t>ActionFilter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19E4B-1C5C-1241-A949-18E41F72B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Parameter Validation Sample(</a:t>
            </a:r>
            <a:r>
              <a:rPr lang="en-US" dirty="0" err="1"/>
              <a:t>GuidValidation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3909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 Web API-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Binding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19E4B-1C5C-1241-A949-18E41F72B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FromUri</a:t>
            </a:r>
            <a:endParaRPr lang="en-US" dirty="0"/>
          </a:p>
          <a:p>
            <a:r>
              <a:rPr lang="en-US" dirty="0" err="1"/>
              <a:t>FromBody</a:t>
            </a:r>
            <a:r>
              <a:rPr lang="en-US" dirty="0"/>
              <a:t>(complex type binding)</a:t>
            </a:r>
          </a:p>
          <a:p>
            <a:r>
              <a:rPr lang="en-US" dirty="0"/>
              <a:t>Customized </a:t>
            </a:r>
            <a:r>
              <a:rPr lang="en-US" dirty="0" err="1"/>
              <a:t>ModelBinding</a:t>
            </a:r>
            <a:r>
              <a:rPr lang="en-US" dirty="0"/>
              <a:t>, </a:t>
            </a:r>
            <a:r>
              <a:rPr lang="en-US" dirty="0" err="1"/>
              <a:t>DateBinder</a:t>
            </a:r>
            <a:r>
              <a:rPr lang="en-US" dirty="0"/>
              <a:t> sample</a:t>
            </a:r>
          </a:p>
        </p:txBody>
      </p:sp>
    </p:spTree>
    <p:extLst>
      <p:ext uri="{BB962C8B-B14F-4D97-AF65-F5344CB8AC3E}">
        <p14:creationId xmlns:p14="http://schemas.microsoft.com/office/powerpoint/2010/main" val="2303720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 Web API-</a:t>
            </a:r>
            <a:r>
              <a:rPr lang="en-US" altLang="zh-CN" dirty="0"/>
              <a:t>Error Handling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19E4B-1C5C-1241-A949-18E41F72B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handling sample</a:t>
            </a:r>
          </a:p>
        </p:txBody>
      </p:sp>
    </p:spTree>
    <p:extLst>
      <p:ext uri="{BB962C8B-B14F-4D97-AF65-F5344CB8AC3E}">
        <p14:creationId xmlns:p14="http://schemas.microsoft.com/office/powerpoint/2010/main" val="12164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6DEC-849A-4DC0-925E-231ED1B19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Architecture Introduction</a:t>
            </a:r>
          </a:p>
          <a:p>
            <a:r>
              <a:rPr lang="en-US" dirty="0">
                <a:hlinkClick r:id="rId2"/>
              </a:rPr>
              <a:t>ASP.NET</a:t>
            </a:r>
            <a:r>
              <a:rPr lang="en-US" dirty="0"/>
              <a:t> Web API Framework</a:t>
            </a:r>
            <a:br>
              <a:rPr lang="en-US" dirty="0"/>
            </a:br>
            <a:r>
              <a:rPr lang="en-US" dirty="0"/>
              <a:t>-Basic Introduction</a:t>
            </a:r>
            <a:br>
              <a:rPr lang="en-US" dirty="0"/>
            </a:br>
            <a:r>
              <a:rPr lang="en-US" dirty="0"/>
              <a:t>-Life Cycle</a:t>
            </a:r>
            <a:br>
              <a:rPr lang="en-US" dirty="0"/>
            </a:br>
            <a:r>
              <a:rPr lang="en-US" dirty="0"/>
              <a:t>-Sample</a:t>
            </a:r>
          </a:p>
          <a:p>
            <a:r>
              <a:rPr lang="en-US" dirty="0"/>
              <a:t>Document Generator</a:t>
            </a:r>
            <a:br>
              <a:rPr lang="en-US" dirty="0"/>
            </a:br>
            <a:r>
              <a:rPr lang="en-US" dirty="0"/>
              <a:t>-Build in</a:t>
            </a:r>
            <a:br>
              <a:rPr lang="en-US" dirty="0"/>
            </a:br>
            <a:r>
              <a:rPr lang="en-US" dirty="0"/>
              <a:t>-Swagger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72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6005" cy="1325563"/>
          </a:xfrm>
        </p:spPr>
        <p:txBody>
          <a:bodyPr/>
          <a:lstStyle/>
          <a:p>
            <a:r>
              <a:rPr lang="en-US" dirty="0"/>
              <a:t>ASP.NET Web API-</a:t>
            </a:r>
            <a:r>
              <a:rPr lang="en-US" altLang="zh-CN" dirty="0" err="1"/>
              <a:t>Buildin</a:t>
            </a:r>
            <a:r>
              <a:rPr lang="zh-CN" altLang="en-US" dirty="0"/>
              <a:t> </a:t>
            </a:r>
            <a:r>
              <a:rPr lang="en-US" altLang="zh-CN" dirty="0"/>
              <a:t>Document</a:t>
            </a:r>
            <a:r>
              <a:rPr lang="zh-CN" altLang="en-US" dirty="0"/>
              <a:t> </a:t>
            </a:r>
            <a:r>
              <a:rPr lang="en-US" altLang="zh-CN" dirty="0"/>
              <a:t>Generator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55F6B4F-2FB2-E54F-921A-631B5CD38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353" y="1825625"/>
            <a:ext cx="92992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16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6005" cy="1325563"/>
          </a:xfrm>
        </p:spPr>
        <p:txBody>
          <a:bodyPr/>
          <a:lstStyle/>
          <a:p>
            <a:r>
              <a:rPr lang="en-US" dirty="0"/>
              <a:t>ASP.NET Web API-</a:t>
            </a:r>
            <a:r>
              <a:rPr lang="en-US" altLang="zh-CN" dirty="0"/>
              <a:t>Swagger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2986B6E-CAB2-F144-B1C9-16AAEC923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9059" y="1491719"/>
            <a:ext cx="6397917" cy="4685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DC0A54-1200-4F7C-BEC6-3131B2EEBAFA}"/>
              </a:ext>
            </a:extLst>
          </p:cNvPr>
          <p:cNvSpPr txBox="1"/>
          <p:nvPr/>
        </p:nvSpPr>
        <p:spPr>
          <a:xfrm>
            <a:off x="741680" y="6421120"/>
            <a:ext cx="425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http://localhost/Api/swagger</a:t>
            </a:r>
          </a:p>
        </p:txBody>
      </p:sp>
    </p:spTree>
    <p:extLst>
      <p:ext uri="{BB962C8B-B14F-4D97-AF65-F5344CB8AC3E}">
        <p14:creationId xmlns:p14="http://schemas.microsoft.com/office/powerpoint/2010/main" val="2310331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4CA01E-705F-4CD5-90B8-DF70C873E901}"/>
              </a:ext>
            </a:extLst>
          </p:cNvPr>
          <p:cNvSpPr txBox="1"/>
          <p:nvPr/>
        </p:nvSpPr>
        <p:spPr>
          <a:xfrm>
            <a:off x="3788508" y="2398058"/>
            <a:ext cx="5566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7089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6DEC-849A-4DC0-925E-231ED1B19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Representational State Transfer(</a:t>
            </a:r>
            <a:r>
              <a:rPr lang="en-US" dirty="0"/>
              <a:t>PhD paper, Roy Thomas Fielding</a:t>
            </a:r>
            <a:r>
              <a:rPr lang="en-US" b="1" dirty="0"/>
              <a:t>)</a:t>
            </a:r>
            <a:br>
              <a:rPr lang="en-US" b="1" dirty="0"/>
            </a:br>
            <a:r>
              <a:rPr lang="en-US" sz="1400" dirty="0">
                <a:hlinkClick r:id="rId2"/>
              </a:rPr>
              <a:t>https://www.ics.uci.edu/~fielding/pubs/dissertation/top.htm</a:t>
            </a:r>
            <a:br>
              <a:rPr lang="en-US" b="1" dirty="0"/>
            </a:br>
            <a:r>
              <a:rPr lang="en-US" sz="1400" b="1" dirty="0">
                <a:hlinkClick r:id="rId3"/>
              </a:rPr>
              <a:t>https://www.ics.uci.edu/~fielding/pubs/dissertation/rest_arch_style.htm</a:t>
            </a:r>
            <a:endParaRPr lang="en-US" sz="1400" b="1" dirty="0"/>
          </a:p>
          <a:p>
            <a:r>
              <a:rPr lang="en-US" b="1" dirty="0"/>
              <a:t>Architecture style for distributed hypermedia systems</a:t>
            </a:r>
          </a:p>
          <a:p>
            <a:r>
              <a:rPr lang="en-US" b="1" dirty="0"/>
              <a:t>Constraints</a:t>
            </a:r>
          </a:p>
          <a:p>
            <a:pPr lvl="1"/>
            <a:r>
              <a:rPr lang="en-US" dirty="0"/>
              <a:t>Client-Server</a:t>
            </a:r>
          </a:p>
          <a:p>
            <a:pPr lvl="1"/>
            <a:r>
              <a:rPr lang="en-US" dirty="0"/>
              <a:t>Stateless</a:t>
            </a:r>
          </a:p>
          <a:p>
            <a:pPr lvl="1"/>
            <a:r>
              <a:rPr lang="en-US" dirty="0"/>
              <a:t>Cache</a:t>
            </a:r>
          </a:p>
          <a:p>
            <a:pPr lvl="1"/>
            <a:r>
              <a:rPr lang="en-US" dirty="0"/>
              <a:t>Uniform Interface</a:t>
            </a:r>
          </a:p>
          <a:p>
            <a:pPr lvl="1"/>
            <a:r>
              <a:rPr lang="en-US" dirty="0"/>
              <a:t>Layered System</a:t>
            </a:r>
          </a:p>
          <a:p>
            <a:pPr lvl="1"/>
            <a:r>
              <a:rPr lang="en-US" dirty="0"/>
              <a:t>Code-On-Demand(Optional)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60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Architecture-Client-Server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gure 5-2: The client-server style">
            <a:extLst>
              <a:ext uri="{FF2B5EF4-FFF2-40B4-BE49-F238E27FC236}">
                <a16:creationId xmlns:a16="http://schemas.microsoft.com/office/drawing/2014/main" id="{59CAD362-4AAA-4C09-9F6E-E1FBE23A2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87" y="2715824"/>
            <a:ext cx="6170454" cy="114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81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Architecture-Stateless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Figure 5-3: The client-stateless-server style">
            <a:extLst>
              <a:ext uri="{FF2B5EF4-FFF2-40B4-BE49-F238E27FC236}">
                <a16:creationId xmlns:a16="http://schemas.microsoft.com/office/drawing/2014/main" id="{169E91B6-21CD-412A-AC53-B0B3C4539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916" y="2604645"/>
            <a:ext cx="6409665" cy="225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07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Architecture-Cache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Figure 5-4: The client-cache-stateless-server style">
            <a:extLst>
              <a:ext uri="{FF2B5EF4-FFF2-40B4-BE49-F238E27FC236}">
                <a16:creationId xmlns:a16="http://schemas.microsoft.com/office/drawing/2014/main" id="{61669433-26EB-4DEE-909C-76D78837D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06" y="2572432"/>
            <a:ext cx="6448605" cy="262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40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Architecture-Uniform Interface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C6C6E23-A4A4-4DD8-823D-40B0FD79AD8C}"/>
              </a:ext>
            </a:extLst>
          </p:cNvPr>
          <p:cNvSpPr/>
          <p:nvPr/>
        </p:nvSpPr>
        <p:spPr>
          <a:xfrm>
            <a:off x="-86833" y="1690688"/>
            <a:ext cx="10083588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any information that can be named can be a resource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identification of resources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manipulation of resources through representations </a:t>
            </a:r>
            <a:br>
              <a:rPr lang="en-US" dirty="0"/>
            </a:br>
            <a:r>
              <a:rPr lang="en-US" dirty="0"/>
              <a:t>(</a:t>
            </a:r>
            <a:r>
              <a:rPr lang="en-US" sz="1400" dirty="0"/>
              <a:t>A representation consists of data, metadata describing the data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self-descriptive messages</a:t>
            </a:r>
            <a:br>
              <a:rPr lang="en-US" dirty="0"/>
            </a:br>
            <a:r>
              <a:rPr lang="en-US" sz="1400" dirty="0"/>
              <a:t>(Each message contains all the information necessary to complete the task)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hypermedia as the engine of application state</a:t>
            </a:r>
            <a:br>
              <a:rPr lang="en-US" dirty="0"/>
            </a:br>
            <a:r>
              <a:rPr lang="en-US" sz="1400" dirty="0"/>
              <a:t>(a REST-</a:t>
            </a:r>
            <a:r>
              <a:rPr lang="en-US" sz="1400" dirty="0" err="1"/>
              <a:t>ful</a:t>
            </a:r>
            <a:r>
              <a:rPr lang="en-US" sz="1400" dirty="0"/>
              <a:t> application enables the server to inform the client of the possible ways to </a:t>
            </a:r>
            <a:r>
              <a:rPr lang="en-US" sz="1400" i="1" dirty="0"/>
              <a:t>change the state of the application via hypermedia.)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9F446-9C8B-4E90-A664-652C5E550721}"/>
              </a:ext>
            </a:extLst>
          </p:cNvPr>
          <p:cNvSpPr txBox="1"/>
          <p:nvPr/>
        </p:nvSpPr>
        <p:spPr>
          <a:xfrm>
            <a:off x="838200" y="5291028"/>
            <a:ext cx="97713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uniform interface lets the client talk to the server in a single language, independent of the architectural backend of either. </a:t>
            </a:r>
            <a:br>
              <a:rPr lang="en-US" dirty="0"/>
            </a:br>
            <a:r>
              <a:rPr lang="en-US" sz="1400" dirty="0"/>
              <a:t>(Provide an unchanging, standardized means of communicating between the client and the server, such as using HTTP with URI resources, CRUD (Create, Read, Update, Delete), and JSON.)</a:t>
            </a:r>
          </a:p>
        </p:txBody>
      </p:sp>
    </p:spTree>
    <p:extLst>
      <p:ext uri="{BB962C8B-B14F-4D97-AF65-F5344CB8AC3E}">
        <p14:creationId xmlns:p14="http://schemas.microsoft.com/office/powerpoint/2010/main" val="3935696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Architecture-Layered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2606EF-4FA5-3344-A42C-0275450F4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622" y="1973361"/>
            <a:ext cx="7389340" cy="276662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E429AC5-00E3-4AE3-9E54-2262480C5923}"/>
              </a:ext>
            </a:extLst>
          </p:cNvPr>
          <p:cNvSpPr/>
          <p:nvPr/>
        </p:nvSpPr>
        <p:spPr>
          <a:xfrm>
            <a:off x="3055000" y="5323085"/>
            <a:ext cx="4088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/>
              <a:t>Doesn’t</a:t>
            </a:r>
            <a:r>
              <a:rPr lang="zh-CN" altLang="en-US" b="1" dirty="0"/>
              <a:t> </a:t>
            </a:r>
            <a:r>
              <a:rPr lang="en-US" altLang="zh-CN" b="1" dirty="0"/>
              <a:t>restrict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particular</a:t>
            </a:r>
            <a:r>
              <a:rPr lang="zh-CN" altLang="en-US" b="1" dirty="0"/>
              <a:t> </a:t>
            </a:r>
            <a:r>
              <a:rPr lang="en-US" altLang="zh-CN" b="1" dirty="0"/>
              <a:t>protocol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5921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Architecture-Data Element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2C2D8E9-1E75-4D0D-8A96-07E244D0A9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34698"/>
              </p:ext>
            </p:extLst>
          </p:nvPr>
        </p:nvGraphicFramePr>
        <p:xfrm>
          <a:off x="838200" y="1616149"/>
          <a:ext cx="10515600" cy="4876725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56639062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96466493"/>
                    </a:ext>
                  </a:extLst>
                </a:gridCol>
              </a:tblGrid>
              <a:tr h="6292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9A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Modern Web Examples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9A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733703"/>
                  </a:ext>
                </a:extLst>
              </a:tr>
              <a:tr h="11011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Resource</a:t>
                      </a:r>
                    </a:p>
                    <a:p>
                      <a:pPr algn="ctr"/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information that can be named can be a resource</a:t>
                      </a:r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the intended conceptual target of a hypertext reference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928514"/>
                  </a:ext>
                </a:extLst>
              </a:tr>
              <a:tr h="6292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Resource Identifier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URL, URN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146678"/>
                  </a:ext>
                </a:extLst>
              </a:tr>
              <a:tr h="6292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Representation</a:t>
                      </a:r>
                    </a:p>
                    <a:p>
                      <a:pPr algn="ctr"/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Capture the current or intended state of that resource</a:t>
                      </a:r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HTML document, JPEG image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954813"/>
                  </a:ext>
                </a:extLst>
              </a:tr>
              <a:tr h="6292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Representation Metadata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media type, last-modified 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819391"/>
                  </a:ext>
                </a:extLst>
              </a:tr>
              <a:tr h="6292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Resource Metadata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source link, alternates, vary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672590"/>
                  </a:ext>
                </a:extLst>
              </a:tr>
              <a:tr h="6292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Control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if-modified-since, cache-control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69017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23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9653</TotalTime>
  <Words>278</Words>
  <Application>Microsoft Office PowerPoint</Application>
  <PresentationFormat>Widescreen</PresentationFormat>
  <Paragraphs>90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Arial</vt:lpstr>
      <vt:lpstr>Calibri</vt:lpstr>
      <vt:lpstr>Calibri Light</vt:lpstr>
      <vt:lpstr>Office Theme</vt:lpstr>
      <vt:lpstr>RESTful Api Introduction</vt:lpstr>
      <vt:lpstr>Agenda</vt:lpstr>
      <vt:lpstr>REST Architecture</vt:lpstr>
      <vt:lpstr>REST Architecture-Client-Server</vt:lpstr>
      <vt:lpstr>REST Architecture-Stateless</vt:lpstr>
      <vt:lpstr>REST Architecture-Cache</vt:lpstr>
      <vt:lpstr>REST Architecture-Uniform Interface</vt:lpstr>
      <vt:lpstr>REST Architecture-Layered System</vt:lpstr>
      <vt:lpstr>REST Architecture-Data Element</vt:lpstr>
      <vt:lpstr>REST Architecture</vt:lpstr>
      <vt:lpstr>ASP.NET Web API Framework</vt:lpstr>
      <vt:lpstr>ASP.NET Web API-What does it look like?</vt:lpstr>
      <vt:lpstr>ASP.NET Web API-Access from Postman</vt:lpstr>
      <vt:lpstr>ASP.NET Web API-Request Process Pipeline</vt:lpstr>
      <vt:lpstr>ASP.NET Web API-Delegating Handler</vt:lpstr>
      <vt:lpstr>ASP.NET Web API-Routing</vt:lpstr>
      <vt:lpstr>ASP.NET Web API-ActionFilter</vt:lpstr>
      <vt:lpstr>ASP.NET Web API-Model Binding</vt:lpstr>
      <vt:lpstr>ASP.NET Web API-Error Handling</vt:lpstr>
      <vt:lpstr>ASP.NET Web API-Buildin Document Generator</vt:lpstr>
      <vt:lpstr>ASP.NET Web API-Swagger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Design Principles</dc:title>
  <dc:creator>Zou, Zhonghui</dc:creator>
  <cp:lastModifiedBy>WANG, Jensen</cp:lastModifiedBy>
  <cp:revision>119</cp:revision>
  <dcterms:created xsi:type="dcterms:W3CDTF">2019-01-07T06:01:34Z</dcterms:created>
  <dcterms:modified xsi:type="dcterms:W3CDTF">2019-04-04T07:50:46Z</dcterms:modified>
</cp:coreProperties>
</file>