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53"/>
  </p:notesMasterIdLst>
  <p:handoutMasterIdLst>
    <p:handoutMasterId r:id="rId54"/>
  </p:handoutMasterIdLst>
  <p:sldIdLst>
    <p:sldId id="294" r:id="rId3"/>
    <p:sldId id="295" r:id="rId4"/>
    <p:sldId id="354" r:id="rId5"/>
    <p:sldId id="297" r:id="rId6"/>
    <p:sldId id="275" r:id="rId7"/>
    <p:sldId id="351" r:id="rId8"/>
    <p:sldId id="350" r:id="rId9"/>
    <p:sldId id="305" r:id="rId10"/>
    <p:sldId id="285" r:id="rId11"/>
    <p:sldId id="576" r:id="rId12"/>
    <p:sldId id="580" r:id="rId13"/>
    <p:sldId id="581" r:id="rId14"/>
    <p:sldId id="594" r:id="rId15"/>
    <p:sldId id="595" r:id="rId16"/>
    <p:sldId id="596" r:id="rId17"/>
    <p:sldId id="597" r:id="rId18"/>
    <p:sldId id="598" r:id="rId19"/>
    <p:sldId id="599" r:id="rId20"/>
    <p:sldId id="600" r:id="rId21"/>
    <p:sldId id="601" r:id="rId22"/>
    <p:sldId id="602" r:id="rId23"/>
    <p:sldId id="603" r:id="rId24"/>
    <p:sldId id="604" r:id="rId25"/>
    <p:sldId id="607" r:id="rId26"/>
    <p:sldId id="605" r:id="rId27"/>
    <p:sldId id="606" r:id="rId28"/>
    <p:sldId id="608" r:id="rId29"/>
    <p:sldId id="609" r:id="rId30"/>
    <p:sldId id="610" r:id="rId31"/>
    <p:sldId id="611" r:id="rId32"/>
    <p:sldId id="612" r:id="rId33"/>
    <p:sldId id="613" r:id="rId34"/>
    <p:sldId id="614" r:id="rId35"/>
    <p:sldId id="615" r:id="rId36"/>
    <p:sldId id="616" r:id="rId37"/>
    <p:sldId id="618" r:id="rId38"/>
    <p:sldId id="617" r:id="rId39"/>
    <p:sldId id="619" r:id="rId40"/>
    <p:sldId id="587" r:id="rId41"/>
    <p:sldId id="588" r:id="rId42"/>
    <p:sldId id="589" r:id="rId43"/>
    <p:sldId id="590" r:id="rId44"/>
    <p:sldId id="591" r:id="rId45"/>
    <p:sldId id="299" r:id="rId46"/>
    <p:sldId id="357" r:id="rId47"/>
    <p:sldId id="620" r:id="rId48"/>
    <p:sldId id="359" r:id="rId49"/>
    <p:sldId id="370" r:id="rId50"/>
    <p:sldId id="621" r:id="rId51"/>
    <p:sldId id="371" r:id="rId52"/>
  </p:sldIdLst>
  <p:sldSz cx="12192000" cy="6858000"/>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p15:clr>
            <a:srgbClr val="A4A3A4"/>
          </p15:clr>
        </p15:guide>
        <p15:guide id="2" pos="377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C8103D"/>
    <a:srgbClr val="BFCE6A"/>
    <a:srgbClr val="F5871F"/>
    <a:srgbClr val="718C00"/>
    <a:srgbClr val="FFFFFF"/>
    <a:srgbClr val="FA5F00"/>
    <a:srgbClr val="FF3F3F"/>
    <a:srgbClr val="FF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50" autoAdjust="0"/>
    <p:restoredTop sz="94666"/>
  </p:normalViewPr>
  <p:slideViewPr>
    <p:cSldViewPr snapToGrid="0" snapToObjects="1">
      <p:cViewPr varScale="1">
        <p:scale>
          <a:sx n="99" d="100"/>
          <a:sy n="99" d="100"/>
        </p:scale>
        <p:origin x="108" y="168"/>
      </p:cViewPr>
      <p:guideLst>
        <p:guide orient="horz" pos="2183"/>
        <p:guide pos="3772"/>
      </p:guideLst>
    </p:cSldViewPr>
  </p:slideViewPr>
  <p:notesTextViewPr>
    <p:cViewPr>
      <p:scale>
        <a:sx n="1" d="1"/>
        <a:sy n="1" d="1"/>
      </p:scale>
      <p:origin x="0" y="0"/>
    </p:cViewPr>
  </p:notesTextViewPr>
  <p:sorterViewPr>
    <p:cViewPr>
      <p:scale>
        <a:sx n="100" d="100"/>
        <a:sy n="100" d="100"/>
      </p:scale>
      <p:origin x="0" y="2592"/>
    </p:cViewPr>
  </p:sorterViewPr>
  <p:notesViewPr>
    <p:cSldViewPr snapToGrid="0" snapToObjects="1">
      <p:cViewPr varScale="1">
        <p:scale>
          <a:sx n="82" d="100"/>
          <a:sy n="82" d="100"/>
        </p:scale>
        <p:origin x="3336"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1D4C7-F137-A842-B1C5-8CE3EB04C0FA}" type="datetimeFigureOut">
              <a:rPr kumimoji="1" lang="zh-CN" altLang="en-US" smtClean="0"/>
              <a:t>2020/6/1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B9F84A-E9F6-6B4A-A92D-0F03C16BE47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F545F-0463-3244-9FD0-76CB0920EB87}" type="datetimeFigureOut">
              <a:rPr kumimoji="1" lang="zh-CN" altLang="en-US" smtClean="0"/>
              <a:t>2020/6/1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704D7-9025-2945-9BB0-1BE2C77FF13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t>2020/6/1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t>2020/6/1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t>2020/6/1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A41667-DF54-4722-AB3D-C036FE3FB9FA}" type="datetimeFigureOut">
              <a:rPr lang="zh-CN" altLang="en-US" smtClean="0"/>
              <a:t>2020/6/1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838200" y="1550894"/>
            <a:ext cx="10515600" cy="4626069"/>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9EA41667-DF54-4722-AB3D-C036FE3FB9FA}" type="datetimeFigureOut">
              <a:rPr lang="zh-CN" altLang="en-US" smtClean="0"/>
              <a:t>2020/6/1</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t>‹#›</a:t>
            </a:fld>
            <a:endParaRPr lang="zh-CN" altLang="en-US"/>
          </a:p>
        </p:txBody>
      </p:sp>
      <p:sp>
        <p:nvSpPr>
          <p:cNvPr id="7" name="标题 1"/>
          <p:cNvSpPr>
            <a:spLocks noGrp="1"/>
          </p:cNvSpPr>
          <p:nvPr>
            <p:ph type="title"/>
          </p:nvPr>
        </p:nvSpPr>
        <p:spPr>
          <a:xfrm>
            <a:off x="839788" y="537882"/>
            <a:ext cx="10515600" cy="923366"/>
          </a:xfrm>
          <a:prstGeom prst="rect">
            <a:avLst/>
          </a:prstGeom>
        </p:spPr>
        <p:txBody>
          <a:bodyPr anchor="ctr">
            <a:normAutofit/>
          </a:bodyPr>
          <a:lstStyle>
            <a:lvl1pPr>
              <a:defRPr sz="2800" b="1"/>
            </a:lvl1pPr>
          </a:lstStyle>
          <a:p>
            <a:r>
              <a:rPr lang="zh-CN" altLang="en-US" dirty="0"/>
              <a:t>单击此处编辑母版标题样式</a:t>
            </a:r>
          </a:p>
        </p:txBody>
      </p:sp>
      <p:sp>
        <p:nvSpPr>
          <p:cNvPr id="12" name="文本占位符 11"/>
          <p:cNvSpPr>
            <a:spLocks noGrp="1"/>
          </p:cNvSpPr>
          <p:nvPr>
            <p:ph type="body" sz="quarter" idx="13" hasCustomPrompt="1"/>
          </p:nvPr>
        </p:nvSpPr>
        <p:spPr>
          <a:xfrm>
            <a:off x="8776420" y="0"/>
            <a:ext cx="2590800" cy="538163"/>
          </a:xfrm>
        </p:spPr>
        <p:txBody>
          <a:bodyPr anchor="ctr">
            <a:normAutofit/>
          </a:bodyPr>
          <a:lstStyle>
            <a:lvl1pPr marL="0" indent="0" algn="r">
              <a:buNone/>
              <a:defRPr sz="2400" b="1">
                <a:solidFill>
                  <a:srgbClr val="C00000"/>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EA41667-DF54-4722-AB3D-C036FE3FB9FA}" type="datetimeFigureOut">
              <a:rPr lang="zh-CN" altLang="en-US" smtClean="0"/>
              <a:t>2020/6/1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t>‹#›</a:t>
            </a:fld>
            <a:endParaRPr lang="zh-CN" altLang="en-US"/>
          </a:p>
        </p:txBody>
      </p:sp>
      <p:sp>
        <p:nvSpPr>
          <p:cNvPr id="7" name="文本占位符 11"/>
          <p:cNvSpPr>
            <a:spLocks noGrp="1"/>
          </p:cNvSpPr>
          <p:nvPr>
            <p:ph type="body" sz="quarter" idx="13" hasCustomPrompt="1"/>
          </p:nvPr>
        </p:nvSpPr>
        <p:spPr>
          <a:xfrm>
            <a:off x="8776420" y="0"/>
            <a:ext cx="2590800" cy="538163"/>
          </a:xfrm>
        </p:spPr>
        <p:txBody>
          <a:bodyPr anchor="ctr">
            <a:normAutofit/>
          </a:bodyPr>
          <a:lstStyle>
            <a:lvl1pPr marL="0" indent="0" algn="r">
              <a:buNone/>
              <a:defRPr sz="2400" b="1">
                <a:solidFill>
                  <a:srgbClr val="C00000"/>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两栏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838200" y="1559859"/>
            <a:ext cx="5181600" cy="4617104"/>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172200" y="1559859"/>
            <a:ext cx="5181600" cy="4617104"/>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9EA41667-DF54-4722-AB3D-C036FE3FB9FA}" type="datetimeFigureOut">
              <a:rPr lang="zh-CN" altLang="en-US" smtClean="0"/>
              <a:t>2020/6/1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79FF15-A2AA-4D53-A5D9-FD52D44D2481}" type="slidenum">
              <a:rPr lang="zh-CN" altLang="en-US" smtClean="0"/>
              <a:t>‹#›</a:t>
            </a:fld>
            <a:endParaRPr lang="zh-CN" altLang="en-US"/>
          </a:p>
        </p:txBody>
      </p:sp>
      <p:sp>
        <p:nvSpPr>
          <p:cNvPr id="10" name="标题 1"/>
          <p:cNvSpPr>
            <a:spLocks noGrp="1"/>
          </p:cNvSpPr>
          <p:nvPr>
            <p:ph type="title"/>
          </p:nvPr>
        </p:nvSpPr>
        <p:spPr>
          <a:xfrm>
            <a:off x="839788" y="537882"/>
            <a:ext cx="10515600" cy="923366"/>
          </a:xfrm>
          <a:prstGeom prst="rect">
            <a:avLst/>
          </a:prstGeom>
        </p:spPr>
        <p:txBody>
          <a:bodyPr anchor="ctr">
            <a:normAutofit/>
          </a:bodyPr>
          <a:lstStyle>
            <a:lvl1pPr>
              <a:defRPr sz="2800" b="1"/>
            </a:lvl1pPr>
          </a:lstStyle>
          <a:p>
            <a:r>
              <a:rPr lang="zh-CN" altLang="en-US" dirty="0"/>
              <a:t>单击此处编辑母版标题样式</a:t>
            </a:r>
          </a:p>
        </p:txBody>
      </p:sp>
      <p:sp>
        <p:nvSpPr>
          <p:cNvPr id="8" name="文本占位符 11"/>
          <p:cNvSpPr>
            <a:spLocks noGrp="1"/>
          </p:cNvSpPr>
          <p:nvPr>
            <p:ph type="body" sz="quarter" idx="13" hasCustomPrompt="1"/>
          </p:nvPr>
        </p:nvSpPr>
        <p:spPr>
          <a:xfrm>
            <a:off x="8776420" y="0"/>
            <a:ext cx="2590800" cy="538163"/>
          </a:xfrm>
        </p:spPr>
        <p:txBody>
          <a:bodyPr anchor="ctr">
            <a:normAutofit/>
          </a:bodyPr>
          <a:lstStyle>
            <a:lvl1pPr marL="0" indent="0" algn="r">
              <a:buNone/>
              <a:defRPr sz="2400" b="1">
                <a:solidFill>
                  <a:srgbClr val="C00000"/>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537882"/>
            <a:ext cx="10515600" cy="923366"/>
          </a:xfrm>
          <a:prstGeom prst="rect">
            <a:avLst/>
          </a:prstGeom>
        </p:spPr>
        <p:txBody>
          <a:bodyPr anchor="ctr">
            <a:normAutofit/>
          </a:bodyPr>
          <a:lstStyle>
            <a:lvl1pPr>
              <a:defRPr sz="2800" b="1"/>
            </a:lvl1pPr>
          </a:lstStyle>
          <a:p>
            <a:r>
              <a:rPr lang="zh-CN" altLang="en-US" dirty="0"/>
              <a:t>单击此处编辑母版标题样式</a:t>
            </a:r>
          </a:p>
        </p:txBody>
      </p:sp>
      <p:sp>
        <p:nvSpPr>
          <p:cNvPr id="3" name="文本占位符 2"/>
          <p:cNvSpPr>
            <a:spLocks noGrp="1"/>
          </p:cNvSpPr>
          <p:nvPr>
            <p:ph type="body" idx="1" hasCustomPrompt="1"/>
          </p:nvPr>
        </p:nvSpPr>
        <p:spPr>
          <a:xfrm>
            <a:off x="839788" y="1555657"/>
            <a:ext cx="5157787" cy="6406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277035"/>
            <a:ext cx="5157787" cy="391262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569385"/>
            <a:ext cx="5183188" cy="62696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277035"/>
            <a:ext cx="5183188" cy="391262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EA41667-DF54-4722-AB3D-C036FE3FB9FA}" type="datetimeFigureOut">
              <a:rPr lang="zh-CN" altLang="en-US" smtClean="0"/>
              <a:t>2020/6/1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79FF15-A2AA-4D53-A5D9-FD52D44D2481}" type="slidenum">
              <a:rPr lang="zh-CN" altLang="en-US" smtClean="0"/>
              <a:t>‹#›</a:t>
            </a:fld>
            <a:endParaRPr lang="zh-CN" altLang="en-US"/>
          </a:p>
        </p:txBody>
      </p:sp>
      <p:cxnSp>
        <p:nvCxnSpPr>
          <p:cNvPr id="11" name="直接连接符 10"/>
          <p:cNvCxnSpPr>
            <a:endCxn id="8" idx="0"/>
          </p:cNvCxnSpPr>
          <p:nvPr userDrawn="1"/>
        </p:nvCxnSpPr>
        <p:spPr>
          <a:xfrm>
            <a:off x="6087035" y="1555657"/>
            <a:ext cx="8965" cy="4800693"/>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3" hasCustomPrompt="1"/>
          </p:nvPr>
        </p:nvSpPr>
        <p:spPr>
          <a:xfrm>
            <a:off x="8776420" y="0"/>
            <a:ext cx="2590800" cy="538163"/>
          </a:xfrm>
        </p:spPr>
        <p:txBody>
          <a:bodyPr anchor="ctr">
            <a:normAutofit/>
          </a:bodyPr>
          <a:lstStyle>
            <a:lvl1pPr marL="0" indent="0" algn="r">
              <a:buNone/>
              <a:defRPr sz="2400" b="1">
                <a:solidFill>
                  <a:srgbClr val="C00000"/>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A41667-DF54-4722-AB3D-C036FE3FB9FA}" type="datetimeFigureOut">
              <a:rPr lang="zh-CN" altLang="en-US" smtClean="0"/>
              <a:t>2020/6/1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8610600" y="6356350"/>
            <a:ext cx="1974850" cy="365125"/>
          </a:xfrm>
        </p:spPr>
        <p:txBody>
          <a:bodyPr/>
          <a:lstStyle/>
          <a:p>
            <a:fld id="{3679FF15-A2AA-4D53-A5D9-FD52D44D2481}" type="slidenum">
              <a:rPr lang="zh-CN" altLang="en-US" smtClean="0"/>
              <a:t>‹#›</a:t>
            </a:fld>
            <a:endParaRPr lang="zh-CN" altLang="en-US"/>
          </a:p>
        </p:txBody>
      </p:sp>
      <p:sp>
        <p:nvSpPr>
          <p:cNvPr id="6" name="标题 1"/>
          <p:cNvSpPr>
            <a:spLocks noGrp="1"/>
          </p:cNvSpPr>
          <p:nvPr>
            <p:ph type="title"/>
          </p:nvPr>
        </p:nvSpPr>
        <p:spPr>
          <a:xfrm>
            <a:off x="839788" y="537882"/>
            <a:ext cx="10515600" cy="923366"/>
          </a:xfrm>
          <a:prstGeom prst="rect">
            <a:avLst/>
          </a:prstGeom>
        </p:spPr>
        <p:txBody>
          <a:bodyPr anchor="ctr">
            <a:normAutofit/>
          </a:bodyPr>
          <a:lstStyle>
            <a:lvl1pPr>
              <a:defRPr sz="2800" b="1"/>
            </a:lvl1pPr>
          </a:lstStyle>
          <a:p>
            <a:r>
              <a:rPr lang="zh-CN" altLang="en-US" dirty="0"/>
              <a:t>单击此处编辑母版标题样式</a:t>
            </a:r>
          </a:p>
        </p:txBody>
      </p:sp>
      <p:sp>
        <p:nvSpPr>
          <p:cNvPr id="7" name="文本占位符 11"/>
          <p:cNvSpPr>
            <a:spLocks noGrp="1"/>
          </p:cNvSpPr>
          <p:nvPr>
            <p:ph type="body" sz="quarter" idx="13" hasCustomPrompt="1"/>
          </p:nvPr>
        </p:nvSpPr>
        <p:spPr>
          <a:xfrm>
            <a:off x="8776420" y="0"/>
            <a:ext cx="2590800" cy="538163"/>
          </a:xfrm>
        </p:spPr>
        <p:txBody>
          <a:bodyPr anchor="ctr">
            <a:normAutofit/>
          </a:bodyPr>
          <a:lstStyle>
            <a:lvl1pPr marL="0" indent="0" algn="r">
              <a:buNone/>
              <a:defRPr sz="2400" b="1">
                <a:solidFill>
                  <a:srgbClr val="C00000"/>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A41667-DF54-4722-AB3D-C036FE3FB9FA}" type="datetimeFigureOut">
              <a:rPr lang="zh-CN" altLang="en-US" smtClean="0"/>
              <a:t>2020/6/1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5" name="文本占位符 11"/>
          <p:cNvSpPr>
            <a:spLocks noGrp="1"/>
          </p:cNvSpPr>
          <p:nvPr>
            <p:ph type="body" sz="quarter" idx="13" hasCustomPrompt="1"/>
          </p:nvPr>
        </p:nvSpPr>
        <p:spPr>
          <a:xfrm>
            <a:off x="8776420" y="0"/>
            <a:ext cx="2590800" cy="538163"/>
          </a:xfrm>
        </p:spPr>
        <p:txBody>
          <a:bodyPr anchor="ctr">
            <a:normAutofit/>
          </a:bodyPr>
          <a:lstStyle>
            <a:lvl1pPr marL="0" indent="0" algn="r">
              <a:buNone/>
              <a:defRPr sz="2400" b="1">
                <a:solidFill>
                  <a:srgbClr val="C00000"/>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884420"/>
            <a:ext cx="11242624" cy="5216577"/>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EA41667-DF54-4722-AB3D-C036FE3FB9FA}" type="datetimeFigureOut">
              <a:rPr lang="zh-CN" altLang="en-US" smtClean="0"/>
              <a:t>2020/6/1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610600" y="6356350"/>
            <a:ext cx="2013585" cy="365125"/>
          </a:xfrm>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EA41667-DF54-4722-AB3D-C036FE3FB9FA}" type="datetimeFigureOut">
              <a:rPr lang="zh-CN" altLang="en-US" smtClean="0"/>
              <a:t>2020/6/1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竖排文字">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A41667-DF54-4722-AB3D-C036FE3FB9FA}" type="datetimeFigureOut">
              <a:rPr lang="zh-CN" altLang="en-US" smtClean="0"/>
              <a:t>2020/6/1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t>‹#›</a:t>
            </a:fld>
            <a:endParaRPr lang="zh-CN" altLang="en-US"/>
          </a:p>
        </p:txBody>
      </p:sp>
      <p:sp>
        <p:nvSpPr>
          <p:cNvPr id="7" name="标题 1"/>
          <p:cNvSpPr>
            <a:spLocks noGrp="1"/>
          </p:cNvSpPr>
          <p:nvPr>
            <p:ph type="title"/>
          </p:nvPr>
        </p:nvSpPr>
        <p:spPr>
          <a:xfrm>
            <a:off x="839788" y="537882"/>
            <a:ext cx="10515600" cy="923366"/>
          </a:xfrm>
          <a:prstGeom prst="rect">
            <a:avLst/>
          </a:prstGeom>
        </p:spPr>
        <p:txBody>
          <a:bodyPr anchor="ctr">
            <a:normAutofit/>
          </a:bodyPr>
          <a:lstStyle>
            <a:lvl1pPr>
              <a:defRPr sz="2800" b="1"/>
            </a:lvl1pPr>
          </a:lstStyle>
          <a:p>
            <a:r>
              <a:rPr lang="zh-CN" altLang="en-US" dirty="0"/>
              <a:t>单击此处编辑母版标题样式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A41667-DF54-4722-AB3D-C036FE3FB9FA}" type="datetimeFigureOut">
              <a:rPr lang="zh-CN" altLang="en-US" smtClean="0"/>
              <a:t>2020/6/1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4_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884420"/>
            <a:ext cx="11242624" cy="5216577"/>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学习目标板式">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D8CA47E-AC7C-4D53-8557-7BE836D72F16}" type="datetimeFigureOut">
              <a:rPr lang="zh-CN" altLang="en-US" smtClean="0"/>
              <a:t>2020/6/1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文本框 5"/>
          <p:cNvSpPr txBox="1"/>
          <p:nvPr/>
        </p:nvSpPr>
        <p:spPr>
          <a:xfrm>
            <a:off x="838200" y="571500"/>
            <a:ext cx="48013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atin typeface="微软雅黑" panose="020B0503020204020204" pitchFamily="34" charset="-122"/>
                <a:ea typeface="微软雅黑" panose="020B0503020204020204" pitchFamily="34" charset="-122"/>
              </a:rPr>
              <a:t>通过本次课程学习需要达到的目标</a:t>
            </a:r>
          </a:p>
        </p:txBody>
      </p:sp>
      <p:sp>
        <p:nvSpPr>
          <p:cNvPr id="7" name="文本框 6"/>
          <p:cNvSpPr txBox="1"/>
          <p:nvPr/>
        </p:nvSpPr>
        <p:spPr>
          <a:xfrm>
            <a:off x="9938028" y="109835"/>
            <a:ext cx="1415772" cy="461665"/>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学习目标</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802332"/>
            <a:ext cx="422910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9"/>
          <p:cNvSpPr>
            <a:spLocks noGrp="1"/>
          </p:cNvSpPr>
          <p:nvPr>
            <p:ph sz="quarter" idx="13" hasCustomPrompt="1"/>
          </p:nvPr>
        </p:nvSpPr>
        <p:spPr>
          <a:xfrm>
            <a:off x="838200" y="1257299"/>
            <a:ext cx="6286500" cy="4996543"/>
          </a:xfrm>
        </p:spPr>
        <p:txBody>
          <a:bodyPr>
            <a:normAutofit/>
          </a:bodyPr>
          <a:lstStyle>
            <a:lvl1pPr marL="457200" indent="-457200">
              <a:lnSpc>
                <a:spcPct val="150000"/>
              </a:lnSpc>
              <a:spcBef>
                <a:spcPts val="500"/>
              </a:spcBef>
              <a:spcAft>
                <a:spcPts val="500"/>
              </a:spcAft>
              <a:buFont typeface="+mj-lt"/>
              <a:buAutoNum type="arabicPeriod"/>
              <a:defRPr sz="2000" b="0"/>
            </a:lvl1pPr>
            <a:lvl2pPr marL="914400" indent="-457200">
              <a:lnSpc>
                <a:spcPct val="150000"/>
              </a:lnSpc>
              <a:spcBef>
                <a:spcPts val="500"/>
              </a:spcBef>
              <a:spcAft>
                <a:spcPts val="500"/>
              </a:spcAft>
              <a:buFont typeface="+mj-lt"/>
              <a:buAutoNum type="arabicPeriod"/>
              <a:defRPr sz="2000" b="0"/>
            </a:lvl2pPr>
            <a:lvl3pPr marL="1371600" indent="-457200">
              <a:lnSpc>
                <a:spcPct val="150000"/>
              </a:lnSpc>
              <a:spcBef>
                <a:spcPts val="500"/>
              </a:spcBef>
              <a:spcAft>
                <a:spcPts val="500"/>
              </a:spcAft>
              <a:buFont typeface="+mj-lt"/>
              <a:buAutoNum type="arabicPeriod"/>
              <a:defRPr sz="2000" b="0"/>
            </a:lvl3pPr>
            <a:lvl4pPr marL="1828800" indent="-457200">
              <a:lnSpc>
                <a:spcPct val="150000"/>
              </a:lnSpc>
              <a:spcBef>
                <a:spcPts val="500"/>
              </a:spcBef>
              <a:spcAft>
                <a:spcPts val="500"/>
              </a:spcAft>
              <a:buFont typeface="+mj-lt"/>
              <a:buAutoNum type="arabicPeriod"/>
              <a:defRPr sz="2000" b="0"/>
            </a:lvl4pPr>
            <a:lvl5pPr marL="2286000" indent="-457200">
              <a:buFont typeface="+mj-lt"/>
              <a:buAutoNum type="arabicPeriod"/>
              <a:defRPr sz="2000" b="0"/>
            </a:lvl5pPr>
          </a:lstStyle>
          <a:p>
            <a:pPr lvl="0"/>
            <a:r>
              <a:rPr lang="zh-CN" altLang="en-US" dirty="0"/>
              <a:t>序号列表（</a:t>
            </a:r>
            <a:r>
              <a:rPr lang="en-US" altLang="zh-CN" dirty="0"/>
              <a:t>20px</a:t>
            </a:r>
            <a:r>
              <a:rPr lang="zh-CN" altLang="en-US" dirty="0"/>
              <a:t>）（段前后</a:t>
            </a:r>
            <a:r>
              <a:rPr lang="en-US" altLang="zh-CN" dirty="0"/>
              <a:t>5px</a:t>
            </a:r>
            <a:r>
              <a:rPr lang="zh-CN" altLang="en-US" dirty="0"/>
              <a:t>，</a:t>
            </a:r>
            <a:r>
              <a:rPr lang="en-US" altLang="zh-CN" dirty="0"/>
              <a:t>1.5</a:t>
            </a:r>
            <a:r>
              <a:rPr lang="zh-CN" altLang="en-US" dirty="0"/>
              <a:t>行距）</a:t>
            </a:r>
            <a:endParaRPr lang="en-US" altLang="zh-CN" dirty="0"/>
          </a:p>
          <a:p>
            <a:pPr lvl="1"/>
            <a:r>
              <a:rPr lang="en-US" altLang="zh-CN" dirty="0"/>
              <a:t>a</a:t>
            </a:r>
          </a:p>
          <a:p>
            <a:pPr lvl="2"/>
            <a:r>
              <a:rPr lang="en-US" altLang="zh-CN" dirty="0"/>
              <a:t>B</a:t>
            </a:r>
          </a:p>
          <a:p>
            <a:pPr lvl="3"/>
            <a:r>
              <a:rPr lang="en-US" altLang="zh-CN" dirty="0"/>
              <a:t>c</a:t>
            </a:r>
          </a:p>
          <a:p>
            <a:pPr lvl="2"/>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 calcmode="lin" valueType="num">
                                      <p:cBhvr>
                                        <p:cTn id="20" dur="500" fill="hold"/>
                                        <p:tgtEl>
                                          <p:spTgt spid="8"/>
                                        </p:tgtEl>
                                        <p:attrNameLst>
                                          <p:attrName>style.rotation</p:attrName>
                                        </p:attrNameLst>
                                      </p:cBhvr>
                                      <p:tavLst>
                                        <p:tav tm="0">
                                          <p:val>
                                            <p:fltVal val="90"/>
                                          </p:val>
                                        </p:tav>
                                        <p:tav tm="100000">
                                          <p:val>
                                            <p:fltVal val="0"/>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 calcmode="lin" valueType="num">
                                      <p:cBhvr additive="base">
                                        <p:cTn id="2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 calcmode="lin" valueType="num">
                                      <p:cBhvr additive="base">
                                        <p:cTn id="32"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0">
                                            <p:txEl>
                                              <p:pRg st="2" end="2"/>
                                            </p:txEl>
                                          </p:spTgt>
                                        </p:tgtEl>
                                        <p:attrNameLst>
                                          <p:attrName>style.visibility</p:attrName>
                                        </p:attrNameLst>
                                      </p:cBhvr>
                                      <p:to>
                                        <p:strVal val="visible"/>
                                      </p:to>
                                    </p:set>
                                    <p:anim calcmode="lin" valueType="num">
                                      <p:cBhvr additive="base">
                                        <p:cTn id="38"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
                                            <p:txEl>
                                              <p:pRg st="3" end="3"/>
                                            </p:txEl>
                                          </p:spTgt>
                                        </p:tgtEl>
                                        <p:attrNameLst>
                                          <p:attrName>style.visibility</p:attrName>
                                        </p:attrNameLst>
                                      </p:cBhvr>
                                      <p:to>
                                        <p:strVal val="visible"/>
                                      </p:to>
                                    </p:set>
                                    <p:anim calcmode="lin" valueType="num">
                                      <p:cBhvr additive="base">
                                        <p:cTn id="44"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build="p">
        <p:tmplLst>
          <p:tmpl lvl="1">
            <p:tnLst>
              <p:par>
                <p:cTn presetID="2" presetClass="entr" presetSubtype="4"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目录版式">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D8CA47E-AC7C-4D53-8557-7BE836D72F16}" type="datetimeFigureOut">
              <a:rPr lang="zh-CN" altLang="en-US" smtClean="0"/>
              <a:t>2020/6/1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8610600" y="6356350"/>
            <a:ext cx="2159000" cy="365125"/>
          </a:xfrm>
        </p:spPr>
        <p:txBody>
          <a:bodyPr/>
          <a:lstStyle/>
          <a:p>
            <a:fld id="{F33D2C64-84D6-4A79-B402-1D603542D766}" type="slidenum">
              <a:rPr lang="zh-CN" altLang="en-US" smtClean="0"/>
              <a:t>‹#›</a:t>
            </a:fld>
            <a:endParaRPr lang="zh-CN" altLang="en-US"/>
          </a:p>
        </p:txBody>
      </p:sp>
      <p:sp>
        <p:nvSpPr>
          <p:cNvPr id="6" name="矩形 5"/>
          <p:cNvSpPr/>
          <p:nvPr/>
        </p:nvSpPr>
        <p:spPr>
          <a:xfrm>
            <a:off x="5453062" y="1371599"/>
            <a:ext cx="5400675" cy="4905375"/>
          </a:xfrm>
          <a:prstGeom prst="rect">
            <a:avLst/>
          </a:prstGeom>
          <a:solidFill>
            <a:srgbClr val="D4273E"/>
          </a:solidFill>
          <a:ln w="25400">
            <a:noFill/>
          </a:ln>
        </p:spPr>
        <p:txBody>
          <a:bodyPr lIns="102870" tIns="51435" rIns="102870" bIns="51435" anchor="ctr"/>
          <a:lstStyle/>
          <a:p>
            <a:pPr algn="ctr" eaLnBrk="0" hangingPunct="0"/>
            <a:endParaRPr lang="zh-CN" altLang="zh-CN" sz="1600" dirty="0">
              <a:solidFill>
                <a:srgbClr val="262626"/>
              </a:solidFill>
              <a:latin typeface="宋体" panose="02010600030101010101" pitchFamily="2" charset="-122"/>
              <a:ea typeface="宋体" panose="02010600030101010101" pitchFamily="2" charset="-122"/>
              <a:sym typeface="宋体" panose="02010600030101010101" pitchFamily="2" charset="-122"/>
            </a:endParaRPr>
          </a:p>
        </p:txBody>
      </p:sp>
      <p:pic>
        <p:nvPicPr>
          <p:cNvPr id="7" name="图片 2" descr="iblrak00648723.jpg"/>
          <p:cNvPicPr>
            <a:picLocks noChangeAspect="1"/>
          </p:cNvPicPr>
          <p:nvPr/>
        </p:nvPicPr>
        <p:blipFill>
          <a:blip r:embed="rId3">
            <a:grayscl/>
          </a:blip>
          <a:srcRect t="4683"/>
          <a:stretch>
            <a:fillRect/>
          </a:stretch>
        </p:blipFill>
        <p:spPr>
          <a:xfrm>
            <a:off x="0" y="2420938"/>
            <a:ext cx="5241925" cy="2960687"/>
          </a:xfrm>
          <a:prstGeom prst="rect">
            <a:avLst/>
          </a:prstGeom>
          <a:noFill/>
          <a:ln w="9525">
            <a:noFill/>
          </a:ln>
        </p:spPr>
      </p:pic>
      <p:sp>
        <p:nvSpPr>
          <p:cNvPr id="12" name="文本框 11"/>
          <p:cNvSpPr txBox="1"/>
          <p:nvPr/>
        </p:nvSpPr>
        <p:spPr>
          <a:xfrm>
            <a:off x="1787979" y="3168722"/>
            <a:ext cx="3184071" cy="1311128"/>
          </a:xfrm>
          <a:prstGeom prst="rect">
            <a:avLst/>
          </a:prstGeom>
          <a:noFill/>
        </p:spPr>
        <p:txBody>
          <a:bodyPr wrap="square" rtlCol="0">
            <a:spAutoFit/>
          </a:bodyPr>
          <a:lstStyle/>
          <a:p>
            <a:pPr marL="0" algn="l" defTabSz="914400" rtl="0" eaLnBrk="1" latinLnBrk="0" hangingPunct="1">
              <a:lnSpc>
                <a:spcPct val="90000"/>
              </a:lnSpc>
              <a:spcBef>
                <a:spcPct val="0"/>
              </a:spcBef>
              <a:buNone/>
            </a:pPr>
            <a:r>
              <a:rPr lang="zh-CN" altLang="en-US" sz="4400" b="1" kern="1200" dirty="0">
                <a:solidFill>
                  <a:srgbClr val="D4273E"/>
                </a:solidFill>
                <a:latin typeface="微软雅黑" panose="020B0503020204020204" pitchFamily="34" charset="-122"/>
                <a:ea typeface="微软雅黑" panose="020B0503020204020204" pitchFamily="34" charset="-122"/>
                <a:cs typeface="+mn-cs"/>
              </a:rPr>
              <a:t>目录</a:t>
            </a:r>
            <a:br>
              <a:rPr lang="zh-CN" altLang="en-US" sz="1200" dirty="0"/>
            </a:br>
            <a:r>
              <a:rPr lang="zh-CN" altLang="en-US" sz="1200" dirty="0"/>
              <a:t> </a:t>
            </a:r>
            <a:r>
              <a:rPr lang="en-US" altLang="zh-CN" sz="4400" kern="1200" dirty="0">
                <a:solidFill>
                  <a:srgbClr val="7F7F7F"/>
                </a:solidFill>
                <a:latin typeface="Impact" panose="020B0806030902050204" pitchFamily="34" charset="0"/>
                <a:ea typeface="+mj-ea"/>
                <a:cs typeface="+mj-cs"/>
                <a:sym typeface="Impact" panose="020B0806030902050204" pitchFamily="34" charset="0"/>
              </a:rPr>
              <a:t>CONTENTS</a:t>
            </a:r>
            <a:endParaRPr lang="zh-CN" altLang="en-US" sz="4400" kern="1200" dirty="0">
              <a:solidFill>
                <a:srgbClr val="7F7F7F"/>
              </a:solidFill>
              <a:latin typeface="Impact" panose="020B0806030902050204" pitchFamily="34" charset="0"/>
              <a:ea typeface="+mj-ea"/>
              <a:cs typeface="+mj-cs"/>
            </a:endParaRPr>
          </a:p>
        </p:txBody>
      </p:sp>
      <p:sp>
        <p:nvSpPr>
          <p:cNvPr id="14" name="内容占位符 13"/>
          <p:cNvSpPr>
            <a:spLocks noGrp="1"/>
          </p:cNvSpPr>
          <p:nvPr>
            <p:ph sz="quarter" idx="13"/>
          </p:nvPr>
        </p:nvSpPr>
        <p:spPr>
          <a:xfrm>
            <a:off x="6021159" y="1690008"/>
            <a:ext cx="4378779" cy="4178980"/>
          </a:xfrm>
        </p:spPr>
        <p:txBody>
          <a:bodyPr/>
          <a:lstStyle>
            <a:lvl1pPr marL="457200" indent="-457200">
              <a:lnSpc>
                <a:spcPct val="150000"/>
              </a:lnSpc>
              <a:spcBef>
                <a:spcPts val="500"/>
              </a:spcBef>
              <a:spcAft>
                <a:spcPts val="500"/>
              </a:spcAft>
              <a:buFont typeface="+mj-lt"/>
              <a:buAutoNum type="arabicPeriod"/>
              <a:defRPr sz="2000" b="1">
                <a:solidFill>
                  <a:schemeClr val="bg1"/>
                </a:solidFill>
              </a:defRPr>
            </a:lvl1pPr>
            <a:lvl2pPr>
              <a:lnSpc>
                <a:spcPct val="150000"/>
              </a:lnSpc>
              <a:spcBef>
                <a:spcPts val="500"/>
              </a:spcBef>
              <a:spcAft>
                <a:spcPts val="500"/>
              </a:spcAft>
              <a:defRPr sz="1800" b="1">
                <a:solidFill>
                  <a:schemeClr val="bg1"/>
                </a:solidFill>
              </a:defRPr>
            </a:lvl2pPr>
            <a:lvl3pPr>
              <a:lnSpc>
                <a:spcPct val="150000"/>
              </a:lnSpc>
              <a:spcBef>
                <a:spcPts val="500"/>
              </a:spcBef>
              <a:spcAft>
                <a:spcPts val="500"/>
              </a:spcAft>
              <a:defRPr sz="1800" b="1">
                <a:solidFill>
                  <a:schemeClr val="bg1"/>
                </a:solidFill>
              </a:defRPr>
            </a:lvl3pPr>
            <a:lvl4pPr>
              <a:lnSpc>
                <a:spcPct val="150000"/>
              </a:lnSpc>
              <a:spcBef>
                <a:spcPts val="500"/>
              </a:spcBef>
              <a:spcAft>
                <a:spcPts val="500"/>
              </a:spcAft>
              <a:defRPr sz="1800" b="1">
                <a:solidFill>
                  <a:schemeClr val="bg1"/>
                </a:solidFill>
              </a:defRPr>
            </a:lvl4pPr>
            <a:lvl5pPr>
              <a:lnSpc>
                <a:spcPct val="150000"/>
              </a:lnSpc>
              <a:spcBef>
                <a:spcPts val="500"/>
              </a:spcBef>
              <a:spcAft>
                <a:spcPts val="500"/>
              </a:spcAft>
              <a:defRPr sz="1800" b="1">
                <a:solidFill>
                  <a:schemeClr val="bg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500"/>
                                        <p:tgtEl>
                                          <p:spTgt spid="1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 calcmode="lin" valueType="num">
                                      <p:cBhvr additive="base">
                                        <p:cTn id="22"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4">
                                            <p:txEl>
                                              <p:pRg st="1" end="1"/>
                                            </p:txEl>
                                          </p:spTgt>
                                        </p:tgtEl>
                                        <p:attrNameLst>
                                          <p:attrName>style.visibility</p:attrName>
                                        </p:attrNameLst>
                                      </p:cBhvr>
                                      <p:to>
                                        <p:strVal val="visible"/>
                                      </p:to>
                                    </p:set>
                                    <p:anim calcmode="lin" valueType="num">
                                      <p:cBhvr additive="base">
                                        <p:cTn id="28"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
                                            <p:txEl>
                                              <p:pRg st="2" end="2"/>
                                            </p:txEl>
                                          </p:spTgt>
                                        </p:tgtEl>
                                        <p:attrNameLst>
                                          <p:attrName>style.visibility</p:attrName>
                                        </p:attrNameLst>
                                      </p:cBhvr>
                                      <p:to>
                                        <p:strVal val="visible"/>
                                      </p:to>
                                    </p:set>
                                    <p:anim calcmode="lin" valueType="num">
                                      <p:cBhvr additive="base">
                                        <p:cTn id="34"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4">
                                            <p:txEl>
                                              <p:pRg st="3" end="3"/>
                                            </p:txEl>
                                          </p:spTgt>
                                        </p:tgtEl>
                                        <p:attrNameLst>
                                          <p:attrName>style.visibility</p:attrName>
                                        </p:attrNameLst>
                                      </p:cBhvr>
                                      <p:to>
                                        <p:strVal val="visible"/>
                                      </p:to>
                                    </p:set>
                                    <p:anim calcmode="lin" valueType="num">
                                      <p:cBhvr additive="base">
                                        <p:cTn id="40"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xEl>
                                              <p:pRg st="4" end="4"/>
                                            </p:txEl>
                                          </p:spTgt>
                                        </p:tgtEl>
                                        <p:attrNameLst>
                                          <p:attrName>style.visibility</p:attrName>
                                        </p:attrNameLst>
                                      </p:cBhvr>
                                      <p:to>
                                        <p:strVal val="visible"/>
                                      </p:to>
                                    </p:set>
                                    <p:anim calcmode="lin" valueType="num">
                                      <p:cBhvr additive="base">
                                        <p:cTn id="46"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4" grpId="0" build="p">
        <p:tmplLst>
          <p:tmpl lvl="1">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复习板式">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D8CA47E-AC7C-4D53-8557-7BE836D72F16}" type="datetimeFigureOut">
              <a:rPr lang="zh-CN" altLang="en-US" smtClean="0"/>
              <a:t>2020/6/1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3D2C64-84D6-4A79-B402-1D603542D766}" type="slidenum">
              <a:rPr lang="zh-CN" altLang="en-US" smtClean="0"/>
              <a:t>‹#›</a:t>
            </a:fld>
            <a:endParaRPr lang="zh-CN" alt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4608" y="1828800"/>
            <a:ext cx="3931104" cy="348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文本占位符 3"/>
          <p:cNvSpPr>
            <a:spLocks noGrp="1"/>
          </p:cNvSpPr>
          <p:nvPr>
            <p:ph type="body" sz="half" idx="2" hasCustomPrompt="1"/>
          </p:nvPr>
        </p:nvSpPr>
        <p:spPr>
          <a:xfrm>
            <a:off x="838200" y="584912"/>
            <a:ext cx="10418380" cy="626211"/>
          </a:xfrm>
          <a:prstGeom prst="rect">
            <a:avLst/>
          </a:prstGeom>
        </p:spPr>
        <p:txBody>
          <a:bodyPr>
            <a:noAutofit/>
          </a:bodyPr>
          <a:lstStyle>
            <a:lvl1pPr marL="0" indent="0">
              <a:lnSpc>
                <a:spcPct val="150000"/>
              </a:lnSpc>
              <a:spcBef>
                <a:spcPts val="500"/>
              </a:spcBef>
              <a:spcAft>
                <a:spcPts val="500"/>
              </a:spcAft>
              <a:buFont typeface="Wingdings" panose="05000000000000000000" pitchFamily="2" charset="2"/>
              <a:buNone/>
              <a:defRPr sz="24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插入知识点序列，例如：复习知识点</a:t>
            </a:r>
            <a:r>
              <a:rPr lang="en-US" altLang="zh-CN" dirty="0"/>
              <a:t>-1</a:t>
            </a:r>
            <a:endParaRPr lang="zh-CN" altLang="en-US" dirty="0"/>
          </a:p>
        </p:txBody>
      </p:sp>
      <p:sp>
        <p:nvSpPr>
          <p:cNvPr id="24" name="文本框 23"/>
          <p:cNvSpPr txBox="1"/>
          <p:nvPr/>
        </p:nvSpPr>
        <p:spPr>
          <a:xfrm>
            <a:off x="10553581" y="109835"/>
            <a:ext cx="800219" cy="461665"/>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复习</a:t>
            </a:r>
          </a:p>
        </p:txBody>
      </p:sp>
      <p:sp>
        <p:nvSpPr>
          <p:cNvPr id="31" name="内容占位符 30"/>
          <p:cNvSpPr>
            <a:spLocks noGrp="1"/>
          </p:cNvSpPr>
          <p:nvPr>
            <p:ph sz="quarter" idx="13"/>
          </p:nvPr>
        </p:nvSpPr>
        <p:spPr>
          <a:xfrm>
            <a:off x="838199" y="1308030"/>
            <a:ext cx="6646863" cy="4951413"/>
          </a:xfrm>
        </p:spPr>
        <p:txBody>
          <a:bodyPr/>
          <a:lstStyle>
            <a:lvl1pPr marL="0" indent="0">
              <a:lnSpc>
                <a:spcPct val="150000"/>
              </a:lnSpc>
              <a:spcBef>
                <a:spcPts val="500"/>
              </a:spcBef>
              <a:spcAft>
                <a:spcPts val="500"/>
              </a:spcAft>
              <a:buNone/>
              <a:defRPr sz="2000" b="1">
                <a:solidFill>
                  <a:srgbClr val="C00000"/>
                </a:solidFill>
              </a:defRPr>
            </a:lvl1pPr>
            <a:lvl2pPr marL="457200" indent="0">
              <a:lnSpc>
                <a:spcPct val="150000"/>
              </a:lnSpc>
              <a:spcBef>
                <a:spcPts val="500"/>
              </a:spcBef>
              <a:spcAft>
                <a:spcPts val="500"/>
              </a:spcAft>
              <a:buNone/>
              <a:defRPr sz="1800"/>
            </a:lvl2pPr>
            <a:lvl3pPr>
              <a:lnSpc>
                <a:spcPct val="150000"/>
              </a:lnSpc>
              <a:spcBef>
                <a:spcPts val="500"/>
              </a:spcBef>
              <a:spcAft>
                <a:spcPts val="500"/>
              </a:spcAft>
              <a:defRPr sz="1800"/>
            </a:lvl3pPr>
            <a:lvl4pPr>
              <a:lnSpc>
                <a:spcPct val="150000"/>
              </a:lnSpc>
              <a:spcBef>
                <a:spcPts val="500"/>
              </a:spcBef>
              <a:spcAft>
                <a:spcPts val="500"/>
              </a:spcAft>
              <a:defRPr sz="1800"/>
            </a:lvl4pPr>
            <a:lvl5pPr marL="1828800" indent="0">
              <a:buNone/>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 calcmode="lin" valueType="num">
                                      <p:cBhvr>
                                        <p:cTn id="12"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2">
                                            <p:txEl>
                                              <p:pRg st="0" end="0"/>
                                            </p:txEl>
                                          </p:spTgt>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1">
                                            <p:txEl>
                                              <p:pRg st="0" end="0"/>
                                            </p:txEl>
                                          </p:spTgt>
                                        </p:tgtEl>
                                        <p:attrNameLst>
                                          <p:attrName>style.visibility</p:attrName>
                                        </p:attrNameLst>
                                      </p:cBhvr>
                                      <p:to>
                                        <p:strVal val="visible"/>
                                      </p:to>
                                    </p:set>
                                    <p:anim calcmode="lin" valueType="num">
                                      <p:cBhvr additive="base">
                                        <p:cTn id="2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1">
                                            <p:txEl>
                                              <p:pRg st="1" end="1"/>
                                            </p:txEl>
                                          </p:spTgt>
                                        </p:tgtEl>
                                        <p:attrNameLst>
                                          <p:attrName>style.visibility</p:attrName>
                                        </p:attrNameLst>
                                      </p:cBhvr>
                                      <p:to>
                                        <p:strVal val="visible"/>
                                      </p:to>
                                    </p:set>
                                    <p:anim calcmode="lin" valueType="num">
                                      <p:cBhvr additive="base">
                                        <p:cTn id="30"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1">
                                            <p:txEl>
                                              <p:pRg st="2" end="2"/>
                                            </p:txEl>
                                          </p:spTgt>
                                        </p:tgtEl>
                                        <p:attrNameLst>
                                          <p:attrName>style.visibility</p:attrName>
                                        </p:attrNameLst>
                                      </p:cBhvr>
                                      <p:to>
                                        <p:strVal val="visible"/>
                                      </p:to>
                                    </p:set>
                                    <p:anim calcmode="lin" valueType="num">
                                      <p:cBhvr additive="base">
                                        <p:cTn id="36"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1">
                                            <p:txEl>
                                              <p:pRg st="3" end="3"/>
                                            </p:txEl>
                                          </p:spTgt>
                                        </p:tgtEl>
                                        <p:attrNameLst>
                                          <p:attrName>style.visibility</p:attrName>
                                        </p:attrNameLst>
                                      </p:cBhvr>
                                      <p:to>
                                        <p:strVal val="visible"/>
                                      </p:to>
                                    </p:set>
                                    <p:anim calcmode="lin" valueType="num">
                                      <p:cBhvr additive="base">
                                        <p:cTn id="42" dur="500" fill="hold"/>
                                        <p:tgtEl>
                                          <p:spTgt spid="31">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tmplLst>
          <p:tmpl lvl="1">
            <p:tnLst>
              <p:par>
                <p:cTn presetID="53" presetClass="entr" presetSubtype="16"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childTnLst>
                </p:cTn>
              </p:par>
            </p:tnLst>
          </p:tmpl>
        </p:tmplLst>
      </p:bldP>
      <p:bldP spid="24" grpId="0"/>
      <p:bldP spid="31" grpId="0" build="p">
        <p:tmplLst>
          <p:tmpl lvl="1">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知识点总结板式">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D8CA47E-AC7C-4D53-8557-7BE836D72F16}" type="datetimeFigureOut">
              <a:rPr lang="zh-CN" altLang="en-US" smtClean="0"/>
              <a:t>2020/6/1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3D2C64-84D6-4A79-B402-1D603542D766}" type="slidenum">
              <a:rPr lang="zh-CN" altLang="en-US" smtClean="0"/>
              <a:t>‹#›</a:t>
            </a:fld>
            <a:endParaRPr lang="zh-CN" altLang="en-US"/>
          </a:p>
        </p:txBody>
      </p:sp>
      <p:sp>
        <p:nvSpPr>
          <p:cNvPr id="22" name="文本占位符 3"/>
          <p:cNvSpPr>
            <a:spLocks noGrp="1"/>
          </p:cNvSpPr>
          <p:nvPr>
            <p:ph type="body" sz="half" idx="2" hasCustomPrompt="1"/>
          </p:nvPr>
        </p:nvSpPr>
        <p:spPr>
          <a:xfrm>
            <a:off x="838200" y="584912"/>
            <a:ext cx="10418380" cy="626211"/>
          </a:xfrm>
          <a:prstGeom prst="rect">
            <a:avLst/>
          </a:prstGeom>
        </p:spPr>
        <p:txBody>
          <a:bodyPr>
            <a:noAutofit/>
          </a:bodyPr>
          <a:lstStyle>
            <a:lvl1pPr marL="0" indent="0">
              <a:lnSpc>
                <a:spcPct val="150000"/>
              </a:lnSpc>
              <a:spcBef>
                <a:spcPts val="500"/>
              </a:spcBef>
              <a:spcAft>
                <a:spcPts val="500"/>
              </a:spcAft>
              <a:buFont typeface="Wingdings" panose="05000000000000000000" pitchFamily="2" charset="2"/>
              <a:buNone/>
              <a:defRPr sz="24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插入知识点总结</a:t>
            </a:r>
            <a:r>
              <a:rPr lang="en-US" altLang="zh-CN" dirty="0"/>
              <a:t>-1</a:t>
            </a:r>
            <a:endParaRPr lang="zh-CN" altLang="en-US" dirty="0"/>
          </a:p>
        </p:txBody>
      </p:sp>
      <p:sp>
        <p:nvSpPr>
          <p:cNvPr id="24" name="文本框 23"/>
          <p:cNvSpPr txBox="1"/>
          <p:nvPr/>
        </p:nvSpPr>
        <p:spPr>
          <a:xfrm>
            <a:off x="9494874" y="109835"/>
            <a:ext cx="1761707"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课程总结</a:t>
            </a:r>
          </a:p>
        </p:txBody>
      </p:sp>
      <p:sp>
        <p:nvSpPr>
          <p:cNvPr id="31" name="内容占位符 30"/>
          <p:cNvSpPr>
            <a:spLocks noGrp="1"/>
          </p:cNvSpPr>
          <p:nvPr>
            <p:ph sz="quarter" idx="13"/>
          </p:nvPr>
        </p:nvSpPr>
        <p:spPr>
          <a:xfrm>
            <a:off x="838199" y="1308030"/>
            <a:ext cx="6646863" cy="4951413"/>
          </a:xfrm>
        </p:spPr>
        <p:txBody>
          <a:bodyPr/>
          <a:lstStyle>
            <a:lvl1pPr marL="0" indent="0">
              <a:lnSpc>
                <a:spcPct val="150000"/>
              </a:lnSpc>
              <a:spcBef>
                <a:spcPts val="500"/>
              </a:spcBef>
              <a:spcAft>
                <a:spcPts val="500"/>
              </a:spcAft>
              <a:buNone/>
              <a:defRPr sz="2000" b="1">
                <a:solidFill>
                  <a:srgbClr val="C00000"/>
                </a:solidFill>
              </a:defRPr>
            </a:lvl1pPr>
            <a:lvl2pPr marL="457200" indent="0">
              <a:lnSpc>
                <a:spcPct val="150000"/>
              </a:lnSpc>
              <a:spcBef>
                <a:spcPts val="500"/>
              </a:spcBef>
              <a:spcAft>
                <a:spcPts val="500"/>
              </a:spcAft>
              <a:buNone/>
              <a:defRPr sz="1800"/>
            </a:lvl2pPr>
            <a:lvl3pPr>
              <a:lnSpc>
                <a:spcPct val="150000"/>
              </a:lnSpc>
              <a:spcBef>
                <a:spcPts val="500"/>
              </a:spcBef>
              <a:spcAft>
                <a:spcPts val="500"/>
              </a:spcAft>
              <a:defRPr sz="1800"/>
            </a:lvl3pPr>
            <a:lvl4pPr>
              <a:lnSpc>
                <a:spcPct val="150000"/>
              </a:lnSpc>
              <a:spcBef>
                <a:spcPts val="500"/>
              </a:spcBef>
              <a:spcAft>
                <a:spcPts val="500"/>
              </a:spcAft>
              <a:defRPr sz="1800"/>
            </a:lvl4pPr>
            <a:lvl5pPr marL="1828800" indent="0">
              <a:buNone/>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265" y="1786103"/>
            <a:ext cx="3340315" cy="3124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 calcmode="lin" valueType="num">
                                      <p:cBhvr>
                                        <p:cTn id="12"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2">
                                            <p:txEl>
                                              <p:pRg st="0" end="0"/>
                                            </p:txEl>
                                          </p:spTgt>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heel(1)">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1">
                                            <p:txEl>
                                              <p:pRg st="1" end="1"/>
                                            </p:txEl>
                                          </p:spTgt>
                                        </p:tgtEl>
                                        <p:attrNameLst>
                                          <p:attrName>style.visibility</p:attrName>
                                        </p:attrNameLst>
                                      </p:cBhvr>
                                      <p:to>
                                        <p:strVal val="visible"/>
                                      </p:to>
                                    </p:set>
                                    <p:anim calcmode="lin" valueType="num">
                                      <p:cBhvr additive="base">
                                        <p:cTn id="29"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
                                            <p:txEl>
                                              <p:pRg st="2" end="2"/>
                                            </p:txEl>
                                          </p:spTgt>
                                        </p:tgtEl>
                                        <p:attrNameLst>
                                          <p:attrName>style.visibility</p:attrName>
                                        </p:attrNameLst>
                                      </p:cBhvr>
                                      <p:to>
                                        <p:strVal val="visible"/>
                                      </p:to>
                                    </p:set>
                                    <p:anim calcmode="lin" valueType="num">
                                      <p:cBhvr additive="base">
                                        <p:cTn id="35"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1">
                                            <p:txEl>
                                              <p:pRg st="3" end="3"/>
                                            </p:txEl>
                                          </p:spTgt>
                                        </p:tgtEl>
                                        <p:attrNameLst>
                                          <p:attrName>style.visibility</p:attrName>
                                        </p:attrNameLst>
                                      </p:cBhvr>
                                      <p:to>
                                        <p:strVal val="visible"/>
                                      </p:to>
                                    </p:set>
                                    <p:anim calcmode="lin" valueType="num">
                                      <p:cBhvr additive="base">
                                        <p:cTn id="41" dur="500" fill="hold"/>
                                        <p:tgtEl>
                                          <p:spTgt spid="31">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tmplLst>
          <p:tmpl lvl="1">
            <p:tnLst>
              <p:par>
                <p:cTn presetID="53" presetClass="entr" presetSubtype="16"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childTnLst>
                </p:cTn>
              </p:par>
            </p:tnLst>
          </p:tmpl>
        </p:tmplLst>
      </p:bldP>
      <p:bldP spid="24" grpId="0"/>
      <p:bldP spid="31" grpId="0" build="p">
        <p:tmplLst>
          <p:tmpl lvl="1">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课后作业问答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D8CA47E-AC7C-4D53-8557-7BE836D72F16}" type="datetimeFigureOut">
              <a:rPr lang="zh-CN" altLang="en-US" smtClean="0"/>
              <a:t>2020/6/1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3D2C64-84D6-4A79-B402-1D603542D766}" type="slidenum">
              <a:rPr lang="zh-CN" altLang="en-US" smtClean="0"/>
              <a:t>‹#›</a:t>
            </a:fld>
            <a:endParaRPr lang="zh-CN" altLang="en-US"/>
          </a:p>
        </p:txBody>
      </p:sp>
      <p:sp>
        <p:nvSpPr>
          <p:cNvPr id="15" name="文本框 14"/>
          <p:cNvSpPr txBox="1"/>
          <p:nvPr/>
        </p:nvSpPr>
        <p:spPr>
          <a:xfrm>
            <a:off x="9579935" y="109835"/>
            <a:ext cx="1695748" cy="46166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课后作业</a:t>
            </a:r>
          </a:p>
        </p:txBody>
      </p:sp>
      <p:sp>
        <p:nvSpPr>
          <p:cNvPr id="8" name="文本框 7"/>
          <p:cNvSpPr txBox="1"/>
          <p:nvPr/>
        </p:nvSpPr>
        <p:spPr>
          <a:xfrm>
            <a:off x="838200" y="571500"/>
            <a:ext cx="17235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atin typeface="微软雅黑" panose="020B0503020204020204" pitchFamily="34" charset="-122"/>
                <a:ea typeface="微软雅黑" panose="020B0503020204020204" pitchFamily="34" charset="-122"/>
              </a:rPr>
              <a:t>课后问答题</a:t>
            </a:r>
          </a:p>
        </p:txBody>
      </p:sp>
      <p:pic>
        <p:nvPicPr>
          <p:cNvPr id="2050" name="Picture 2" descr="https://timgsa.baidu.com/timg?image&amp;quality=80&amp;size=b9999_10000&amp;sec=1529450082402&amp;di=51e178e35735152481ca4c04fdab5cb9&amp;imgtype=0&amp;src=http%3A%2F%2Fimgsrc.baidu.com%2Fimgad%2Fpic%2Fitem%2F622762d0f703918f0c1c70035b3d269758eec42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6976" y="1281469"/>
            <a:ext cx="3558707" cy="3893552"/>
          </a:xfrm>
          <a:prstGeom prst="rect">
            <a:avLst/>
          </a:prstGeom>
          <a:noFill/>
          <a:extLst>
            <a:ext uri="{909E8E84-426E-40DD-AFC4-6F175D3DCCD1}">
              <a14:hiddenFill xmlns:a14="http://schemas.microsoft.com/office/drawing/2010/main">
                <a:solidFill>
                  <a:srgbClr val="FFFFFF"/>
                </a:solidFill>
              </a14:hiddenFill>
            </a:ext>
          </a:extLst>
        </p:spPr>
      </p:pic>
      <p:sp>
        <p:nvSpPr>
          <p:cNvPr id="17" name="内容占位符 30"/>
          <p:cNvSpPr>
            <a:spLocks noGrp="1"/>
          </p:cNvSpPr>
          <p:nvPr>
            <p:ph sz="quarter" idx="13"/>
          </p:nvPr>
        </p:nvSpPr>
        <p:spPr>
          <a:xfrm>
            <a:off x="838199" y="1308030"/>
            <a:ext cx="6646863" cy="4951413"/>
          </a:xfrm>
        </p:spPr>
        <p:txBody>
          <a:bodyPr/>
          <a:lstStyle>
            <a:lvl1pPr marL="0" indent="0">
              <a:lnSpc>
                <a:spcPct val="150000"/>
              </a:lnSpc>
              <a:spcBef>
                <a:spcPts val="500"/>
              </a:spcBef>
              <a:spcAft>
                <a:spcPts val="500"/>
              </a:spcAft>
              <a:buNone/>
              <a:defRPr sz="2000" b="1">
                <a:solidFill>
                  <a:srgbClr val="C00000"/>
                </a:solidFill>
              </a:defRPr>
            </a:lvl1pPr>
            <a:lvl2pPr marL="457200" indent="0">
              <a:lnSpc>
                <a:spcPct val="150000"/>
              </a:lnSpc>
              <a:spcBef>
                <a:spcPts val="500"/>
              </a:spcBef>
              <a:spcAft>
                <a:spcPts val="500"/>
              </a:spcAft>
              <a:buNone/>
              <a:defRPr sz="1800"/>
            </a:lvl2pPr>
            <a:lvl3pPr>
              <a:lnSpc>
                <a:spcPct val="150000"/>
              </a:lnSpc>
              <a:spcBef>
                <a:spcPts val="500"/>
              </a:spcBef>
              <a:spcAft>
                <a:spcPts val="500"/>
              </a:spcAft>
              <a:defRPr sz="1800"/>
            </a:lvl3pPr>
            <a:lvl4pPr>
              <a:lnSpc>
                <a:spcPct val="150000"/>
              </a:lnSpc>
              <a:spcBef>
                <a:spcPts val="500"/>
              </a:spcBef>
              <a:spcAft>
                <a:spcPts val="500"/>
              </a:spcAft>
              <a:defRPr sz="1800"/>
            </a:lvl4pPr>
            <a:lvl5pPr marL="1828800" indent="0">
              <a:buNone/>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050"/>
                                        </p:tgtEl>
                                        <p:attrNameLst>
                                          <p:attrName>style.visibility</p:attrName>
                                        </p:attrNameLst>
                                      </p:cBhvr>
                                      <p:to>
                                        <p:strVal val="visible"/>
                                      </p:to>
                                    </p:set>
                                    <p:anim calcmode="lin" valueType="num">
                                      <p:cBhvr>
                                        <p:cTn id="18" dur="500" fill="hold"/>
                                        <p:tgtEl>
                                          <p:spTgt spid="2050"/>
                                        </p:tgtEl>
                                        <p:attrNameLst>
                                          <p:attrName>ppt_w</p:attrName>
                                        </p:attrNameLst>
                                      </p:cBhvr>
                                      <p:tavLst>
                                        <p:tav tm="0">
                                          <p:val>
                                            <p:fltVal val="0"/>
                                          </p:val>
                                        </p:tav>
                                        <p:tav tm="100000">
                                          <p:val>
                                            <p:strVal val="#ppt_w"/>
                                          </p:val>
                                        </p:tav>
                                      </p:tavLst>
                                    </p:anim>
                                    <p:anim calcmode="lin" valueType="num">
                                      <p:cBhvr>
                                        <p:cTn id="19" dur="500" fill="hold"/>
                                        <p:tgtEl>
                                          <p:spTgt spid="2050"/>
                                        </p:tgtEl>
                                        <p:attrNameLst>
                                          <p:attrName>ppt_h</p:attrName>
                                        </p:attrNameLst>
                                      </p:cBhvr>
                                      <p:tavLst>
                                        <p:tav tm="0">
                                          <p:val>
                                            <p:fltVal val="0"/>
                                          </p:val>
                                        </p:tav>
                                        <p:tav tm="100000">
                                          <p:val>
                                            <p:strVal val="#ppt_h"/>
                                          </p:val>
                                        </p:tav>
                                      </p:tavLst>
                                    </p:anim>
                                    <p:animEffect transition="in" filter="fade">
                                      <p:cBhvr>
                                        <p:cTn id="20" dur="5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anim calcmode="lin" valueType="num">
                                      <p:cBhvr additive="base">
                                        <p:cTn id="2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xEl>
                                              <p:pRg st="1" end="1"/>
                                            </p:txEl>
                                          </p:spTgt>
                                        </p:tgtEl>
                                        <p:attrNameLst>
                                          <p:attrName>style.visibility</p:attrName>
                                        </p:attrNameLst>
                                      </p:cBhvr>
                                      <p:to>
                                        <p:strVal val="visible"/>
                                      </p:to>
                                    </p:set>
                                    <p:anim calcmode="lin" valueType="num">
                                      <p:cBhvr additive="base">
                                        <p:cTn id="31"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xEl>
                                              <p:pRg st="2" end="2"/>
                                            </p:txEl>
                                          </p:spTgt>
                                        </p:tgtEl>
                                        <p:attrNameLst>
                                          <p:attrName>style.visibility</p:attrName>
                                        </p:attrNameLst>
                                      </p:cBhvr>
                                      <p:to>
                                        <p:strVal val="visible"/>
                                      </p:to>
                                    </p:set>
                                    <p:anim calcmode="lin" valueType="num">
                                      <p:cBhvr additive="base">
                                        <p:cTn id="37"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anim calcmode="lin" valueType="num">
                                      <p:cBhvr additive="base">
                                        <p:cTn id="43"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17" grpId="0" build="p">
        <p:tmplLst>
          <p:tmpl lvl="1">
            <p:tnLst>
              <p:par>
                <p:cTn presetID="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t>2020/6/1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课后作业实操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D8CA47E-AC7C-4D53-8557-7BE836D72F16}" type="datetimeFigureOut">
              <a:rPr lang="zh-CN" altLang="en-US" smtClean="0"/>
              <a:t>2020/6/1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8610600" y="6356350"/>
            <a:ext cx="1403350" cy="365125"/>
          </a:xfrm>
        </p:spPr>
        <p:txBody>
          <a:bodyPr/>
          <a:lstStyle/>
          <a:p>
            <a:fld id="{F33D2C64-84D6-4A79-B402-1D603542D766}" type="slidenum">
              <a:rPr lang="zh-CN" altLang="en-US" smtClean="0"/>
              <a:t>‹#›</a:t>
            </a:fld>
            <a:endParaRPr lang="zh-CN" altLang="en-US"/>
          </a:p>
        </p:txBody>
      </p:sp>
      <p:sp>
        <p:nvSpPr>
          <p:cNvPr id="15" name="文本框 14"/>
          <p:cNvSpPr txBox="1"/>
          <p:nvPr/>
        </p:nvSpPr>
        <p:spPr>
          <a:xfrm>
            <a:off x="9579935" y="109835"/>
            <a:ext cx="1695748" cy="46166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课后作业</a:t>
            </a:r>
          </a:p>
        </p:txBody>
      </p:sp>
      <p:sp>
        <p:nvSpPr>
          <p:cNvPr id="8" name="文本框 7"/>
          <p:cNvSpPr txBox="1"/>
          <p:nvPr/>
        </p:nvSpPr>
        <p:spPr>
          <a:xfrm>
            <a:off x="838200" y="571500"/>
            <a:ext cx="17235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atin typeface="微软雅黑" panose="020B0503020204020204" pitchFamily="34" charset="-122"/>
                <a:ea typeface="微软雅黑" panose="020B0503020204020204" pitchFamily="34" charset="-122"/>
              </a:rPr>
              <a:t>课后实操题</a:t>
            </a:r>
          </a:p>
        </p:txBody>
      </p:sp>
      <p:sp>
        <p:nvSpPr>
          <p:cNvPr id="14" name="内容占位符 30"/>
          <p:cNvSpPr>
            <a:spLocks noGrp="1"/>
          </p:cNvSpPr>
          <p:nvPr>
            <p:ph sz="quarter" idx="13"/>
          </p:nvPr>
        </p:nvSpPr>
        <p:spPr>
          <a:xfrm>
            <a:off x="838199" y="1308030"/>
            <a:ext cx="10437484" cy="4951413"/>
          </a:xfrm>
        </p:spPr>
        <p:txBody>
          <a:bodyPr/>
          <a:lstStyle>
            <a:lvl1pPr marL="0" indent="0">
              <a:lnSpc>
                <a:spcPct val="150000"/>
              </a:lnSpc>
              <a:spcBef>
                <a:spcPts val="500"/>
              </a:spcBef>
              <a:spcAft>
                <a:spcPts val="500"/>
              </a:spcAft>
              <a:buNone/>
              <a:defRPr sz="2000" b="1">
                <a:solidFill>
                  <a:srgbClr val="C00000"/>
                </a:solidFill>
              </a:defRPr>
            </a:lvl1pPr>
            <a:lvl2pPr marL="457200" indent="0">
              <a:lnSpc>
                <a:spcPct val="150000"/>
              </a:lnSpc>
              <a:spcBef>
                <a:spcPts val="500"/>
              </a:spcBef>
              <a:spcAft>
                <a:spcPts val="500"/>
              </a:spcAft>
              <a:buNone/>
              <a:defRPr sz="1800"/>
            </a:lvl2pPr>
            <a:lvl3pPr>
              <a:lnSpc>
                <a:spcPct val="150000"/>
              </a:lnSpc>
              <a:spcBef>
                <a:spcPts val="500"/>
              </a:spcBef>
              <a:spcAft>
                <a:spcPts val="500"/>
              </a:spcAft>
              <a:defRPr sz="1800"/>
            </a:lvl3pPr>
            <a:lvl4pPr>
              <a:lnSpc>
                <a:spcPct val="150000"/>
              </a:lnSpc>
              <a:spcBef>
                <a:spcPts val="500"/>
              </a:spcBef>
              <a:spcAft>
                <a:spcPts val="500"/>
              </a:spcAft>
              <a:defRPr sz="1800"/>
            </a:lvl4pPr>
            <a:lvl5pPr marL="1828800" indent="0">
              <a:buNone/>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anim calcmode="lin" valueType="num">
                                      <p:cBhvr additive="base">
                                        <p:cTn id="25"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anim calcmode="lin" valueType="num">
                                      <p:cBhvr additive="base">
                                        <p:cTn id="3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anim calcmode="lin" valueType="num">
                                      <p:cBhvr additive="base">
                                        <p:cTn id="3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14" grpId="0" build="p">
        <p:tmplLst>
          <p:tmpl lvl="1">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B51E9B9D-6D9A-4547-831C-052C4623EFAE}" type="datetimeFigureOut">
              <a:rPr kumimoji="1" lang="zh-CN" altLang="en-US" smtClean="0"/>
              <a:t>2020/6/1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B51E9B9D-6D9A-4547-831C-052C4623EFAE}" type="datetimeFigureOut">
              <a:rPr kumimoji="1" lang="zh-CN" altLang="en-US" smtClean="0"/>
              <a:t>2020/6/1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B51E9B9D-6D9A-4547-831C-052C4623EFAE}" type="datetimeFigureOut">
              <a:rPr kumimoji="1" lang="zh-CN" altLang="en-US" smtClean="0"/>
              <a:t>2020/6/1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1E9B9D-6D9A-4547-831C-052C4623EFAE}" type="datetimeFigureOut">
              <a:rPr kumimoji="1" lang="zh-CN" altLang="en-US" smtClean="0"/>
              <a:t>2020/6/1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51E9B9D-6D9A-4547-831C-052C4623EFAE}" type="datetimeFigureOut">
              <a:rPr kumimoji="1" lang="zh-CN" altLang="en-US" smtClean="0"/>
              <a:t>2020/6/1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51E9B9D-6D9A-4547-831C-052C4623EFAE}" type="datetimeFigureOut">
              <a:rPr kumimoji="1" lang="zh-CN" altLang="en-US" smtClean="0"/>
              <a:t>2020/6/1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E9B9D-6D9A-4547-831C-052C4623EFAE}" type="datetimeFigureOut">
              <a:rPr kumimoji="1" lang="zh-CN" altLang="en-US" smtClean="0"/>
              <a:t>2020/6/1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B6B63-E8CB-064C-A39B-C85A04F66953}"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600200"/>
            <a:ext cx="10515600" cy="457676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41667-DF54-4722-AB3D-C036FE3FB9FA}" type="datetimeFigureOut">
              <a:rPr lang="zh-CN" altLang="en-US" smtClean="0"/>
              <a:t>2020/6/1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9FF15-A2AA-4D53-A5D9-FD52D44D2481}" type="slidenum">
              <a:rPr lang="zh-CN" altLang="en-US" smtClean="0"/>
              <a:t>‹#›</a:t>
            </a:fld>
            <a:endParaRPr lang="zh-CN" altLang="en-US"/>
          </a:p>
        </p:txBody>
      </p:sp>
      <p:sp>
        <p:nvSpPr>
          <p:cNvPr id="14" name="标题 1"/>
          <p:cNvSpPr txBox="1"/>
          <p:nvPr userDrawn="1"/>
        </p:nvSpPr>
        <p:spPr>
          <a:xfrm>
            <a:off x="838200" y="568773"/>
            <a:ext cx="10515600" cy="923366"/>
          </a:xfrm>
          <a:prstGeom prst="rect">
            <a:avLst/>
          </a:prstGeom>
        </p:spPr>
        <p:txBody>
          <a:bodyP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b="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m.taobao.com/search_tstar_model.htm?spm=5679.126488.640745.2.24bacb080L6tCt" TargetMode="Externa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xml"/><Relationship Id="rId1" Type="http://schemas.openxmlformats.org/officeDocument/2006/relationships/themeOverride" Target="../theme/themeOverr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2"/>
          <p:cNvSpPr/>
          <p:nvPr/>
        </p:nvSpPr>
        <p:spPr>
          <a:xfrm>
            <a:off x="4068522" y="2915398"/>
            <a:ext cx="4054957" cy="1027204"/>
          </a:xfrm>
          <a:prstGeom prst="rect">
            <a:avLst/>
          </a:prstGeom>
          <a:noFill/>
          <a:ln w="9525">
            <a:noFill/>
          </a:ln>
        </p:spPr>
        <p:txBody>
          <a:bodyPr wrap="none" lIns="102870" tIns="51435" rIns="102870" bIns="51435" anchor="t">
            <a:spAutoFit/>
          </a:bodyPr>
          <a:lstStyle/>
          <a:p>
            <a:pPr lvl="0" algn="ctr">
              <a:defRPr/>
            </a:pPr>
            <a:r>
              <a:rPr kumimoji="0" lang="zh-CN" altLang="en-US" sz="6000" b="1" i="0" u="none" strike="noStrike" kern="1200" cap="none" spc="0" normalizeH="0" baseline="0" noProof="0" dirty="0">
                <a:ln>
                  <a:noFill/>
                </a:ln>
                <a:solidFill>
                  <a:srgbClr val="D4273E"/>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正则表达式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Python 自1.5版本起增加了re 模块，它提供 Perl 风格的正则表达式模式。re 模块使 Python 语言拥有全部的正则表达式功能。同时，re 模块是用c语言写的，其匹配速度非常快。</a:t>
            </a:r>
            <a:endParaRPr lang="zh-CN" altLang="zh-CN" dirty="0"/>
          </a:p>
          <a:p>
            <a:r>
              <a:rPr lang="en-US" altLang="zh-CN" dirty="0"/>
              <a:t>其中compile 函数根据一个模式字符串和可选的标志参数生成一个正则表达式对象。该对象拥有一系列方法用于正则表达式匹配和替换。re 模块也提供了与这些方法功能完全一致的函数，这些函数使用一个模式字符串做为它们的第一个参数。</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a:t>Python正则表达式</a:t>
            </a:r>
            <a:endParaRPr lang="zh-CN" altLang="en-US" dirty="0"/>
          </a:p>
        </p:txBody>
      </p:sp>
      <p:sp>
        <p:nvSpPr>
          <p:cNvPr id="2" name="文本占位符 1"/>
          <p:cNvSpPr>
            <a:spLocks noGrp="1"/>
          </p:cNvSpPr>
          <p:nvPr>
            <p:ph type="body" sz="quarter" idx="13"/>
          </p:nvPr>
        </p:nvSpPr>
        <p:spPr/>
        <p:txBody>
          <a:bodyPr/>
          <a:lstStyle/>
          <a:p>
            <a:r>
              <a:rPr lang="zh-CN" altLang="en-US" dirty="0"/>
              <a:t>概述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454790" y="3021013"/>
            <a:ext cx="1239185" cy="679450"/>
            <a:chOff x="4667893" y="3409950"/>
            <a:chExt cx="1239713" cy="679450"/>
          </a:xfrm>
        </p:grpSpPr>
        <p:sp>
          <p:nvSpPr>
            <p:cNvPr id="6" name="矩形 6"/>
            <p:cNvSpPr/>
            <p:nvPr/>
          </p:nvSpPr>
          <p:spPr>
            <a:xfrm>
              <a:off x="4667893" y="4043681"/>
              <a:ext cx="1239713"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667893" y="3409950"/>
              <a:ext cx="1239713" cy="523220"/>
            </a:xfrm>
            <a:prstGeom prst="rect">
              <a:avLst/>
            </a:prstGeom>
            <a:noFill/>
            <a:ln w="9525">
              <a:noFill/>
            </a:ln>
          </p:spPr>
          <p:txBody>
            <a:bodyPr wrap="none" anchor="t">
              <a:spAutoFit/>
            </a:bodyPr>
            <a:lstStyle/>
            <a:p>
              <a:pPr algn="ctr" eaLnBrk="0" hangingPunct="0"/>
              <a:r>
                <a:rPr lang="en-US"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re</a:t>
              </a:r>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模块</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927847" y="1362635"/>
            <a:ext cx="10515600" cy="4626069"/>
          </a:xfrm>
        </p:spPr>
        <p:txBody>
          <a:bodyPr>
            <a:normAutofit/>
          </a:bodyPr>
          <a:lstStyle/>
          <a:p>
            <a:r>
              <a:rPr lang="en-US" altLang="zh-CN" sz="2000" dirty="0"/>
              <a:t>re.match 尝试从字符串的起始位置匹配一个规则，匹配成功就返回match对象，否则返回None。可以使用group()获取匹配成功的字符串。</a:t>
            </a:r>
            <a:endParaRPr lang="zh-CN" altLang="zh-CN" sz="2000" dirty="0"/>
          </a:p>
          <a:p>
            <a:pPr lvl="1"/>
            <a:r>
              <a:rPr lang="en-US" altLang="zh-CN" sz="1800" dirty="0"/>
              <a:t>语法：re.match(pattern, string, flags=0)</a:t>
            </a:r>
            <a:endParaRPr lang="zh-CN" altLang="zh-CN" sz="1800" dirty="0"/>
          </a:p>
          <a:p>
            <a:pPr lvl="1"/>
            <a:r>
              <a:rPr lang="en-US" altLang="zh-CN" sz="1800" dirty="0"/>
              <a:t>参数说明：</a:t>
            </a:r>
          </a:p>
          <a:p>
            <a:pPr lvl="1"/>
            <a:endParaRPr lang="en-US" altLang="zh-CN" sz="1800" dirty="0"/>
          </a:p>
          <a:p>
            <a:pPr lvl="1"/>
            <a:endParaRPr lang="en-US" altLang="zh-CN" sz="1800" dirty="0"/>
          </a:p>
          <a:p>
            <a:pPr lvl="1"/>
            <a:endParaRPr lang="en-US" altLang="zh-CN" sz="1800" dirty="0"/>
          </a:p>
          <a:p>
            <a:pPr lvl="1"/>
            <a:endParaRPr lang="en-US" altLang="zh-CN" sz="1800" dirty="0"/>
          </a:p>
          <a:p>
            <a:r>
              <a:rPr lang="en-US" altLang="zh-CN" sz="2000" dirty="0"/>
              <a:t>示例1（</a:t>
            </a:r>
            <a:r>
              <a:rPr lang="en-US" altLang="zh-CN" sz="2000"/>
              <a:t>无标志位）：</a:t>
            </a:r>
            <a:endParaRPr lang="zh-CN" altLang="zh-CN" sz="1800" dirty="0"/>
          </a:p>
          <a:p>
            <a:endParaRPr lang="zh-CN" altLang="en-US" sz="2000" dirty="0"/>
          </a:p>
        </p:txBody>
      </p:sp>
      <p:sp>
        <p:nvSpPr>
          <p:cNvPr id="3" name="标题 2"/>
          <p:cNvSpPr>
            <a:spLocks noGrp="1"/>
          </p:cNvSpPr>
          <p:nvPr>
            <p:ph type="title"/>
          </p:nvPr>
        </p:nvSpPr>
        <p:spPr>
          <a:xfrm>
            <a:off x="851620" y="685940"/>
            <a:ext cx="10515600" cy="528918"/>
          </a:xfrm>
        </p:spPr>
        <p:txBody>
          <a:bodyPr/>
          <a:lstStyle/>
          <a:p>
            <a:r>
              <a:rPr lang="en-US" altLang="zh-CN" dirty="0"/>
              <a:t>re.match方法</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graphicFrame>
        <p:nvGraphicFramePr>
          <p:cNvPr id="8" name="表格 7"/>
          <p:cNvGraphicFramePr>
            <a:graphicFrameLocks noGrp="1"/>
          </p:cNvGraphicFramePr>
          <p:nvPr/>
        </p:nvGraphicFramePr>
        <p:xfrm>
          <a:off x="1489259" y="2672931"/>
          <a:ext cx="9392776" cy="1007875"/>
        </p:xfrm>
        <a:graphic>
          <a:graphicData uri="http://schemas.openxmlformats.org/drawingml/2006/table">
            <a:tbl>
              <a:tblPr firstRow="1" firstCol="1" lastRow="1" lastCol="1"/>
              <a:tblGrid>
                <a:gridCol w="1960232">
                  <a:extLst>
                    <a:ext uri="{9D8B030D-6E8A-4147-A177-3AD203B41FA5}">
                      <a16:colId xmlns:a16="http://schemas.microsoft.com/office/drawing/2014/main" val="20000"/>
                    </a:ext>
                  </a:extLst>
                </a:gridCol>
                <a:gridCol w="7432544">
                  <a:extLst>
                    <a:ext uri="{9D8B030D-6E8A-4147-A177-3AD203B41FA5}">
                      <a16:colId xmlns:a16="http://schemas.microsoft.com/office/drawing/2014/main" val="20001"/>
                    </a:ext>
                  </a:extLst>
                </a:gridCol>
              </a:tblGrid>
              <a:tr h="191424">
                <a:tc>
                  <a:txBody>
                    <a:bodyPr/>
                    <a:lstStyle/>
                    <a:p>
                      <a:pPr>
                        <a:spcBef>
                          <a:spcPts val="180"/>
                        </a:spcBef>
                        <a:spcAft>
                          <a:spcPts val="180"/>
                        </a:spcAft>
                      </a:pPr>
                      <a:r>
                        <a:rPr lang="en-US" sz="1600" dirty="0" err="1">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参数</a:t>
                      </a:r>
                      <a:endParaRPr lang="zh-CN" sz="16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spcBef>
                          <a:spcPts val="180"/>
                        </a:spcBef>
                        <a:spcAft>
                          <a:spcPts val="180"/>
                        </a:spcAft>
                      </a:pPr>
                      <a:r>
                        <a:rPr lang="en-US" sz="1600" dirty="0" err="1">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描述</a:t>
                      </a:r>
                      <a:endParaRPr lang="zh-CN" sz="16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191424">
                <a:tc>
                  <a:txBody>
                    <a:bodyPr/>
                    <a:lstStyle/>
                    <a:p>
                      <a:pPr>
                        <a:spcBef>
                          <a:spcPts val="180"/>
                        </a:spcBef>
                        <a:spcAft>
                          <a:spcPts val="180"/>
                        </a:spcAft>
                      </a:pPr>
                      <a:r>
                        <a:rPr lang="en-US" sz="1600">
                          <a:effectLst/>
                          <a:latin typeface="Cambria" panose="02040503050406030204" pitchFamily="18" charset="0"/>
                          <a:ea typeface="宋体" panose="02010600030101010101" pitchFamily="2" charset="-122"/>
                          <a:cs typeface="Times New Roman" panose="02020603050405020304" pitchFamily="18" charset="0"/>
                        </a:rPr>
                        <a:t>pattern</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600" dirty="0">
                          <a:effectLst/>
                          <a:latin typeface="宋体" panose="02010600030101010101" pitchFamily="2" charset="-122"/>
                          <a:ea typeface="宋体" panose="02010600030101010101" pitchFamily="2" charset="-122"/>
                          <a:cs typeface="Times New Roman" panose="02020603050405020304" pitchFamily="18" charset="0"/>
                        </a:rPr>
                        <a:t>匹配的正则表达式</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1424">
                <a:tc>
                  <a:txBody>
                    <a:bodyPr/>
                    <a:lstStyle/>
                    <a:p>
                      <a:pPr>
                        <a:spcBef>
                          <a:spcPts val="180"/>
                        </a:spcBef>
                        <a:spcAft>
                          <a:spcPts val="180"/>
                        </a:spcAft>
                      </a:pPr>
                      <a:r>
                        <a:rPr lang="en-US" sz="1600">
                          <a:effectLst/>
                          <a:latin typeface="Cambria" panose="02040503050406030204" pitchFamily="18" charset="0"/>
                          <a:ea typeface="宋体" panose="02010600030101010101" pitchFamily="2" charset="-122"/>
                          <a:cs typeface="Times New Roman" panose="02020603050405020304" pitchFamily="18" charset="0"/>
                        </a:rPr>
                        <a:t>string</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600" dirty="0">
                          <a:effectLst/>
                          <a:latin typeface="宋体" panose="02010600030101010101" pitchFamily="2" charset="-122"/>
                          <a:ea typeface="宋体" panose="02010600030101010101" pitchFamily="2" charset="-122"/>
                          <a:cs typeface="Times New Roman" panose="02020603050405020304" pitchFamily="18" charset="0"/>
                        </a:rPr>
                        <a:t>要匹配的字符串。</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6355">
                <a:tc>
                  <a:txBody>
                    <a:bodyPr/>
                    <a:lstStyle/>
                    <a:p>
                      <a:pPr>
                        <a:spcBef>
                          <a:spcPts val="180"/>
                        </a:spcBef>
                        <a:spcAft>
                          <a:spcPts val="180"/>
                        </a:spcAft>
                      </a:pPr>
                      <a:r>
                        <a:rPr lang="en-US" sz="1600" dirty="0">
                          <a:effectLst/>
                          <a:latin typeface="Cambria" panose="02040503050406030204" pitchFamily="18" charset="0"/>
                          <a:ea typeface="宋体" panose="02010600030101010101" pitchFamily="2" charset="-122"/>
                          <a:cs typeface="Times New Roman" panose="02020603050405020304" pitchFamily="18" charset="0"/>
                        </a:rPr>
                        <a:t>flags</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1600" dirty="0">
                          <a:effectLst/>
                          <a:latin typeface="Cambria" panose="02040503050406030204" pitchFamily="18" charset="0"/>
                          <a:ea typeface="宋体" panose="02010600030101010101" pitchFamily="2" charset="-122"/>
                          <a:cs typeface="Times New Roman" panose="02020603050405020304" pitchFamily="18" charset="0"/>
                        </a:rPr>
                        <a:t>标志位，用于控制正则表达式的匹配方式，如：是否区分大小写，多行匹配等等。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1"/>
          <p:cNvSpPr>
            <a:spLocks noChangeArrowheads="1"/>
          </p:cNvSpPr>
          <p:nvPr/>
        </p:nvSpPr>
        <p:spPr bwMode="auto">
          <a:xfrm>
            <a:off x="1382802" y="4265155"/>
            <a:ext cx="9605690" cy="17235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import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re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'Python is the best language in the world</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match 只能匹配以xxx开头的子符串，第一个参数是正则，第二个参数是需要匹配的字符串</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zh-CN" altLang="zh-CN" sz="1600" dirty="0">
                <a:solidFill>
                  <a:srgbClr val="F5871F"/>
                </a:solidFill>
                <a:latin typeface="Consolas" panose="020B0609020204030204" pitchFamily="49" charset="0"/>
                <a:cs typeface="Consolas" panose="020B0609020204030204" pitchFamily="49" charset="0"/>
              </a:rPr>
              <a:t>&gt;&gt;&gt; </a:t>
            </a:r>
            <a:r>
              <a:rPr lang="zh-CN" altLang="zh-CN" sz="1600" dirty="0">
                <a:solidFill>
                  <a:srgbClr val="333333"/>
                </a:solidFill>
                <a:latin typeface="Consolas" panose="020B0609020204030204" pitchFamily="49" charset="0"/>
                <a:cs typeface="Consolas" panose="020B0609020204030204" pitchFamily="49" charset="0"/>
              </a:rPr>
              <a:t>res = re.match(</a:t>
            </a:r>
            <a:r>
              <a:rPr lang="zh-CN" altLang="zh-CN" sz="1600" dirty="0">
                <a:solidFill>
                  <a:srgbClr val="718C00"/>
                </a:solidFill>
                <a:latin typeface="Consolas" panose="020B0609020204030204" pitchFamily="49" charset="0"/>
                <a:cs typeface="Consolas" panose="020B0609020204030204" pitchFamily="49" charset="0"/>
              </a:rPr>
              <a:t>'P'</a:t>
            </a:r>
            <a:r>
              <a:rPr lang="zh-CN" altLang="zh-CN" sz="1600" dirty="0">
                <a:solidFill>
                  <a:srgbClr val="333333"/>
                </a:solidFill>
                <a:latin typeface="Consolas" panose="020B0609020204030204" pitchFamily="49" charset="0"/>
                <a:cs typeface="Consolas" panose="020B0609020204030204" pitchFamily="49" charset="0"/>
              </a:rPr>
              <a:t>,str)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res.group()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匹配成功使用group方法取出字符串</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'P</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sz="1600" dirty="0">
                <a:solidFill>
                  <a:srgbClr val="F5871F"/>
                </a:solidFill>
                <a:latin typeface="Consolas" panose="020B0609020204030204" pitchFamily="49" charset="0"/>
                <a:cs typeface="Consolas" panose="020B0609020204030204" pitchFamily="49" charset="0"/>
              </a:rPr>
              <a:t>&gt;&gt;&gt;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956" y="1246094"/>
            <a:ext cx="10515600" cy="4626069"/>
          </a:xfrm>
        </p:spPr>
        <p:txBody>
          <a:bodyPr>
            <a:normAutofit/>
          </a:bodyPr>
          <a:lstStyle/>
          <a:p>
            <a:r>
              <a:rPr lang="en-US" altLang="zh-CN" sz="2000" dirty="0"/>
              <a:t>示例2（</a:t>
            </a:r>
            <a:r>
              <a:rPr lang="en-US" altLang="zh-CN" sz="2000"/>
              <a:t>有标志位）：</a:t>
            </a:r>
            <a:endParaRPr lang="en-US" altLang="zh-CN" sz="2000" dirty="0"/>
          </a:p>
          <a:p>
            <a:endParaRPr lang="en-US" altLang="zh-CN" sz="2000" dirty="0"/>
          </a:p>
          <a:p>
            <a:endParaRPr lang="en-US" altLang="zh-CN" sz="2000" dirty="0"/>
          </a:p>
          <a:p>
            <a:endParaRPr lang="en-US" altLang="zh-CN" sz="2000" dirty="0"/>
          </a:p>
          <a:p>
            <a:endParaRPr lang="en-US" altLang="zh-CN" sz="2000"/>
          </a:p>
          <a:p>
            <a:r>
              <a:rPr lang="zh-CN" altLang="zh-CN" sz="2000"/>
              <a:t>如果</a:t>
            </a:r>
            <a:r>
              <a:rPr lang="zh-CN" altLang="zh-CN" sz="2000" dirty="0"/>
              <a:t>同时使用多个标志位使用</a:t>
            </a:r>
            <a:r>
              <a:rPr lang="en-US" altLang="zh-CN" sz="2000" dirty="0"/>
              <a:t>|</a:t>
            </a:r>
            <a:r>
              <a:rPr lang="zh-CN" altLang="zh-CN" sz="2000" dirty="0"/>
              <a:t>分割，比如</a:t>
            </a:r>
            <a:r>
              <a:rPr lang="en-US" altLang="zh-CN" sz="2000" dirty="0" err="1"/>
              <a:t>re.I</a:t>
            </a:r>
            <a:r>
              <a:rPr lang="en-US" altLang="zh-CN" sz="2000" dirty="0"/>
              <a:t> | </a:t>
            </a:r>
            <a:r>
              <a:rPr lang="en-US" altLang="zh-CN" sz="2000" dirty="0" err="1"/>
              <a:t>re.M</a:t>
            </a:r>
            <a:r>
              <a:rPr lang="en-US" altLang="zh-CN" sz="2000" dirty="0"/>
              <a:t> </a:t>
            </a:r>
            <a:endParaRPr lang="zh-CN" altLang="zh-CN" sz="2000" dirty="0"/>
          </a:p>
          <a:p>
            <a:r>
              <a:rPr lang="en-US" altLang="zh-CN" sz="2000" dirty="0"/>
              <a:t>flags可选标志位</a:t>
            </a:r>
            <a:endParaRPr lang="zh-CN" altLang="zh-CN" sz="2000" dirty="0"/>
          </a:p>
          <a:p>
            <a:endParaRPr lang="zh-CN" altLang="zh-CN" sz="2000" dirty="0"/>
          </a:p>
          <a:p>
            <a:endParaRPr lang="zh-CN" altLang="en-US" sz="2000" dirty="0"/>
          </a:p>
        </p:txBody>
      </p:sp>
      <p:sp>
        <p:nvSpPr>
          <p:cNvPr id="3" name="标题 2"/>
          <p:cNvSpPr>
            <a:spLocks noGrp="1"/>
          </p:cNvSpPr>
          <p:nvPr>
            <p:ph type="title"/>
          </p:nvPr>
        </p:nvSpPr>
        <p:spPr>
          <a:xfrm>
            <a:off x="851620" y="663388"/>
            <a:ext cx="10515600" cy="457200"/>
          </a:xfrm>
        </p:spPr>
        <p:txBody>
          <a:bodyPr>
            <a:normAutofit fontScale="90000"/>
          </a:bodyPr>
          <a:lstStyle/>
          <a:p>
            <a:r>
              <a:rPr lang="en-US" altLang="zh-CN" dirty="0"/>
              <a:t>re.match方法</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12" name="Rectangle 7"/>
          <p:cNvSpPr>
            <a:spLocks noChangeArrowheads="1"/>
          </p:cNvSpPr>
          <p:nvPr/>
        </p:nvSpPr>
        <p:spPr bwMode="auto">
          <a:xfrm>
            <a:off x="1219200" y="1714580"/>
            <a:ext cx="6636432" cy="138499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import</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re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 = </a:t>
            </a:r>
            <a:r>
              <a:rPr kumimoji="0" lang="zh-CN" altLang="zh-CN"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'Python is the best language in the world</a:t>
            </a:r>
            <a:r>
              <a:rPr kumimoji="0" lang="zh-CN" altLang="en-US"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res = re.match(</a:t>
            </a:r>
            <a:r>
              <a:rPr kumimoji="0" lang="zh-CN" altLang="en-US"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en-US" altLang="zh-CN"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p</a:t>
            </a:r>
            <a:r>
              <a:rPr kumimoji="0" lang="zh-CN" altLang="en-US"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a:t>
            </a:r>
            <a:r>
              <a:rPr lang="en-US" altLang="zh-CN" dirty="0">
                <a:solidFill>
                  <a:srgbClr val="333333"/>
                </a:solidFill>
                <a:latin typeface="Consolas" panose="020B0609020204030204" pitchFamily="49" charset="0"/>
                <a:cs typeface="Consolas" panose="020B0609020204030204" pitchFamily="49" charset="0"/>
              </a:rPr>
              <a:t>,re.I</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res.group()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'P'</a:t>
            </a:r>
            <a:r>
              <a:rPr kumimoji="0" lang="zh-CN" altLang="zh-CN" b="0" i="0" u="none" strike="noStrike" cap="none" normalizeH="0" baseline="0" dirty="0">
                <a:ln>
                  <a:noFill/>
                </a:ln>
                <a:solidFill>
                  <a:schemeClr val="tx1"/>
                </a:solidFill>
                <a:effectLst/>
              </a:rPr>
              <a:t> </a:t>
            </a:r>
            <a:endParaRPr kumimoji="0" lang="zh-CN" altLang="zh-CN" b="0" i="0" u="none" strike="noStrike" cap="none" normalizeH="0" baseline="0" dirty="0">
              <a:ln>
                <a:noFill/>
              </a:ln>
              <a:solidFill>
                <a:schemeClr val="tx1"/>
              </a:solidFill>
              <a:effectLst/>
              <a:latin typeface="Arial" panose="020B0604020202020204" pitchFamily="34" charset="0"/>
            </a:endParaRPr>
          </a:p>
        </p:txBody>
      </p:sp>
      <p:graphicFrame>
        <p:nvGraphicFramePr>
          <p:cNvPr id="14" name="表格 13"/>
          <p:cNvGraphicFramePr>
            <a:graphicFrameLocks noGrp="1"/>
          </p:cNvGraphicFramePr>
          <p:nvPr/>
        </p:nvGraphicFramePr>
        <p:xfrm>
          <a:off x="1219200" y="4164018"/>
          <a:ext cx="7803776" cy="2194560"/>
        </p:xfrm>
        <a:graphic>
          <a:graphicData uri="http://schemas.openxmlformats.org/drawingml/2006/table">
            <a:tbl>
              <a:tblPr firstRow="1" firstCol="1" lastRow="1" lastCol="1"/>
              <a:tblGrid>
                <a:gridCol w="3901888">
                  <a:extLst>
                    <a:ext uri="{9D8B030D-6E8A-4147-A177-3AD203B41FA5}">
                      <a16:colId xmlns:a16="http://schemas.microsoft.com/office/drawing/2014/main" val="20000"/>
                    </a:ext>
                  </a:extLst>
                </a:gridCol>
                <a:gridCol w="3901888">
                  <a:extLst>
                    <a:ext uri="{9D8B030D-6E8A-4147-A177-3AD203B41FA5}">
                      <a16:colId xmlns:a16="http://schemas.microsoft.com/office/drawing/2014/main" val="20001"/>
                    </a:ext>
                  </a:extLst>
                </a:gridCol>
              </a:tblGrid>
              <a:tr h="235185">
                <a:tc>
                  <a:txBody>
                    <a:bodyPr/>
                    <a:lstStyle/>
                    <a:p>
                      <a:pPr>
                        <a:spcBef>
                          <a:spcPts val="180"/>
                        </a:spcBef>
                        <a:spcAft>
                          <a:spcPts val="180"/>
                        </a:spcAft>
                      </a:pPr>
                      <a:r>
                        <a:rPr lang="en-US" sz="160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修饰符</a:t>
                      </a:r>
                      <a:endParaRPr lang="zh-CN" sz="160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spcBef>
                          <a:spcPts val="180"/>
                        </a:spcBef>
                        <a:spcAft>
                          <a:spcPts val="180"/>
                        </a:spcAft>
                      </a:pPr>
                      <a:r>
                        <a:rPr lang="en-US" sz="1600" dirty="0" err="1">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描述</a:t>
                      </a:r>
                      <a:endParaRPr lang="zh-CN" sz="16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208146">
                <a:tc>
                  <a:txBody>
                    <a:bodyPr/>
                    <a:lstStyle/>
                    <a:p>
                      <a:pPr>
                        <a:spcBef>
                          <a:spcPts val="180"/>
                        </a:spcBef>
                        <a:spcAft>
                          <a:spcPts val="180"/>
                        </a:spcAft>
                      </a:pPr>
                      <a:r>
                        <a:rPr lang="en-US" sz="1600">
                          <a:effectLst/>
                          <a:latin typeface="Cambria" panose="02040503050406030204" pitchFamily="18" charset="0"/>
                          <a:ea typeface="宋体" panose="02010600030101010101" pitchFamily="2" charset="-122"/>
                          <a:cs typeface="Times New Roman" panose="02020603050405020304" pitchFamily="18" charset="0"/>
                        </a:rPr>
                        <a:t>re.I</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180"/>
                        </a:spcBef>
                        <a:spcAft>
                          <a:spcPts val="180"/>
                        </a:spcAft>
                      </a:pPr>
                      <a:r>
                        <a:rPr lang="zh-CN" sz="1600">
                          <a:effectLst/>
                          <a:latin typeface="Cambria" panose="02040503050406030204" pitchFamily="18" charset="0"/>
                          <a:ea typeface="宋体" panose="02010600030101010101" pitchFamily="2" charset="-122"/>
                          <a:cs typeface="Times New Roman" panose="02020603050405020304" pitchFamily="18" charset="0"/>
                        </a:rPr>
                        <a:t>使匹配对大小写不敏感</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146">
                <a:tc>
                  <a:txBody>
                    <a:bodyPr/>
                    <a:lstStyle/>
                    <a:p>
                      <a:pPr>
                        <a:spcBef>
                          <a:spcPts val="180"/>
                        </a:spcBef>
                        <a:spcAft>
                          <a:spcPts val="180"/>
                        </a:spcAft>
                      </a:pPr>
                      <a:r>
                        <a:rPr lang="en-US" sz="1600">
                          <a:effectLst/>
                          <a:latin typeface="Cambria" panose="02040503050406030204" pitchFamily="18" charset="0"/>
                          <a:ea typeface="宋体" panose="02010600030101010101" pitchFamily="2" charset="-122"/>
                          <a:cs typeface="Times New Roman" panose="02020603050405020304" pitchFamily="18" charset="0"/>
                        </a:rPr>
                        <a:t>re.L</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180"/>
                        </a:spcBef>
                        <a:spcAft>
                          <a:spcPts val="180"/>
                        </a:spcAft>
                      </a:pPr>
                      <a:r>
                        <a:rPr lang="en-US" sz="1600">
                          <a:effectLst/>
                          <a:latin typeface="宋体" panose="02010600030101010101" pitchFamily="2" charset="-122"/>
                          <a:ea typeface="宋体" panose="02010600030101010101" pitchFamily="2" charset="-122"/>
                          <a:cs typeface="Times New Roman" panose="02020603050405020304" pitchFamily="18" charset="0"/>
                        </a:rPr>
                        <a:t>做本地化识别（</a:t>
                      </a:r>
                      <a:r>
                        <a:rPr lang="en-US" sz="1600">
                          <a:effectLst/>
                          <a:latin typeface="Cambria" panose="02040503050406030204" pitchFamily="18" charset="0"/>
                          <a:ea typeface="宋体" panose="02010600030101010101" pitchFamily="2" charset="-122"/>
                          <a:cs typeface="Times New Roman" panose="02020603050405020304" pitchFamily="18" charset="0"/>
                        </a:rPr>
                        <a:t>locale-aware</a:t>
                      </a:r>
                      <a:r>
                        <a:rPr lang="en-US" sz="1600">
                          <a:effectLst/>
                          <a:latin typeface="宋体" panose="02010600030101010101" pitchFamily="2" charset="-122"/>
                          <a:ea typeface="宋体" panose="02010600030101010101" pitchFamily="2" charset="-122"/>
                          <a:cs typeface="Times New Roman" panose="02020603050405020304" pitchFamily="18" charset="0"/>
                        </a:rPr>
                        <a:t>）匹配</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146">
                <a:tc>
                  <a:txBody>
                    <a:bodyPr/>
                    <a:lstStyle/>
                    <a:p>
                      <a:pPr>
                        <a:spcBef>
                          <a:spcPts val="180"/>
                        </a:spcBef>
                        <a:spcAft>
                          <a:spcPts val="180"/>
                        </a:spcAft>
                      </a:pPr>
                      <a:r>
                        <a:rPr lang="en-US" sz="1600">
                          <a:effectLst/>
                          <a:latin typeface="Cambria" panose="02040503050406030204" pitchFamily="18" charset="0"/>
                          <a:ea typeface="宋体" panose="02010600030101010101" pitchFamily="2" charset="-122"/>
                          <a:cs typeface="Times New Roman" panose="02020603050405020304" pitchFamily="18" charset="0"/>
                        </a:rPr>
                        <a:t>re.M</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180"/>
                        </a:spcBef>
                        <a:spcAft>
                          <a:spcPts val="180"/>
                        </a:spcAft>
                      </a:pPr>
                      <a:r>
                        <a:rPr lang="en-US" sz="1600">
                          <a:effectLst/>
                          <a:latin typeface="宋体" panose="02010600030101010101" pitchFamily="2" charset="-122"/>
                          <a:ea typeface="宋体" panose="02010600030101010101" pitchFamily="2" charset="-122"/>
                          <a:cs typeface="Times New Roman" panose="02020603050405020304" pitchFamily="18" charset="0"/>
                        </a:rPr>
                        <a:t>多行匹配，影响</a:t>
                      </a:r>
                      <a:r>
                        <a:rPr lang="en-US" sz="1600">
                          <a:effectLst/>
                          <a:latin typeface="Cambria" panose="02040503050406030204" pitchFamily="18" charset="0"/>
                          <a:ea typeface="宋体" panose="02010600030101010101" pitchFamily="2" charset="-122"/>
                          <a:cs typeface="Times New Roman" panose="02020603050405020304" pitchFamily="18" charset="0"/>
                        </a:rPr>
                        <a:t> ^ </a:t>
                      </a:r>
                      <a:r>
                        <a:rPr lang="en-US" sz="1600">
                          <a:effectLst/>
                          <a:latin typeface="宋体" panose="02010600030101010101" pitchFamily="2" charset="-122"/>
                          <a:ea typeface="宋体" panose="02010600030101010101" pitchFamily="2" charset="-122"/>
                          <a:cs typeface="Times New Roman" panose="02020603050405020304" pitchFamily="18" charset="0"/>
                        </a:rPr>
                        <a:t>和</a:t>
                      </a:r>
                      <a:r>
                        <a:rPr lang="en-US" sz="1600">
                          <a:effectLst/>
                          <a:latin typeface="Cambria" panose="02040503050406030204" pitchFamily="18" charset="0"/>
                          <a:ea typeface="宋体" panose="02010600030101010101" pitchFamily="2" charset="-122"/>
                          <a:cs typeface="Times New Roman" panose="02020603050405020304" pitchFamily="18" charset="0"/>
                        </a:rPr>
                        <a:t> $</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146">
                <a:tc>
                  <a:txBody>
                    <a:bodyPr/>
                    <a:lstStyle/>
                    <a:p>
                      <a:pPr>
                        <a:spcBef>
                          <a:spcPts val="180"/>
                        </a:spcBef>
                        <a:spcAft>
                          <a:spcPts val="180"/>
                        </a:spcAft>
                      </a:pPr>
                      <a:r>
                        <a:rPr lang="en-US" sz="1600">
                          <a:effectLst/>
                          <a:latin typeface="Cambria" panose="02040503050406030204" pitchFamily="18" charset="0"/>
                          <a:ea typeface="宋体" panose="02010600030101010101" pitchFamily="2" charset="-122"/>
                          <a:cs typeface="Times New Roman" panose="02020603050405020304" pitchFamily="18" charset="0"/>
                        </a:rPr>
                        <a:t>re.S</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180"/>
                        </a:spcBef>
                        <a:spcAft>
                          <a:spcPts val="180"/>
                        </a:spcAft>
                      </a:pPr>
                      <a:r>
                        <a:rPr lang="zh-CN" sz="1600">
                          <a:effectLst/>
                          <a:latin typeface="Cambria" panose="02040503050406030204" pitchFamily="18" charset="0"/>
                          <a:ea typeface="宋体" panose="02010600030101010101" pitchFamily="2" charset="-122"/>
                          <a:cs typeface="Times New Roman" panose="02020603050405020304" pitchFamily="18" charset="0"/>
                        </a:rPr>
                        <a:t>使</a:t>
                      </a:r>
                      <a:r>
                        <a:rPr lang="en-US" sz="1600">
                          <a:effectLst/>
                          <a:latin typeface="Cambria" panose="02040503050406030204" pitchFamily="18" charset="0"/>
                          <a:ea typeface="宋体" panose="02010600030101010101" pitchFamily="2" charset="-122"/>
                          <a:cs typeface="Times New Roman" panose="02020603050405020304" pitchFamily="18" charset="0"/>
                        </a:rPr>
                        <a:t> . </a:t>
                      </a:r>
                      <a:r>
                        <a:rPr lang="zh-CN" sz="1600">
                          <a:effectLst/>
                          <a:latin typeface="Cambria" panose="02040503050406030204" pitchFamily="18" charset="0"/>
                          <a:ea typeface="宋体" panose="02010600030101010101" pitchFamily="2" charset="-122"/>
                          <a:cs typeface="Times New Roman" panose="02020603050405020304" pitchFamily="18" charset="0"/>
                        </a:rPr>
                        <a:t>匹配包括换行在内的所有字符</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16292">
                <a:tc>
                  <a:txBody>
                    <a:bodyPr/>
                    <a:lstStyle/>
                    <a:p>
                      <a:pPr>
                        <a:spcBef>
                          <a:spcPts val="180"/>
                        </a:spcBef>
                        <a:spcAft>
                          <a:spcPts val="180"/>
                        </a:spcAft>
                      </a:pPr>
                      <a:r>
                        <a:rPr lang="en-US" sz="1600" dirty="0">
                          <a:effectLst/>
                          <a:latin typeface="Cambria" panose="02040503050406030204" pitchFamily="18" charset="0"/>
                          <a:ea typeface="宋体" panose="02010600030101010101" pitchFamily="2" charset="-122"/>
                          <a:cs typeface="Times New Roman" panose="02020603050405020304" pitchFamily="18" charset="0"/>
                        </a:rPr>
                        <a:t>re.U</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180"/>
                        </a:spcBef>
                        <a:spcAft>
                          <a:spcPts val="180"/>
                        </a:spcAft>
                      </a:pPr>
                      <a:r>
                        <a:rPr lang="en-US" sz="1600">
                          <a:effectLst/>
                          <a:latin typeface="宋体" panose="02010600030101010101" pitchFamily="2" charset="-122"/>
                          <a:ea typeface="宋体" panose="02010600030101010101" pitchFamily="2" charset="-122"/>
                          <a:cs typeface="Times New Roman" panose="02020603050405020304" pitchFamily="18" charset="0"/>
                        </a:rPr>
                        <a:t>根据</a:t>
                      </a:r>
                      <a:r>
                        <a:rPr lang="en-US" sz="1600">
                          <a:effectLst/>
                          <a:latin typeface="Cambria" panose="02040503050406030204" pitchFamily="18" charset="0"/>
                          <a:ea typeface="宋体" panose="02010600030101010101" pitchFamily="2" charset="-122"/>
                          <a:cs typeface="Times New Roman" panose="02020603050405020304" pitchFamily="18" charset="0"/>
                        </a:rPr>
                        <a:t>Unicode</a:t>
                      </a:r>
                      <a:r>
                        <a:rPr lang="en-US" sz="1600">
                          <a:effectLst/>
                          <a:latin typeface="宋体" panose="02010600030101010101" pitchFamily="2" charset="-122"/>
                          <a:ea typeface="宋体" panose="02010600030101010101" pitchFamily="2" charset="-122"/>
                          <a:cs typeface="Times New Roman" panose="02020603050405020304" pitchFamily="18" charset="0"/>
                        </a:rPr>
                        <a:t>字符集解析字符。</a:t>
                      </a:r>
                      <a:r>
                        <a:rPr lang="zh-CN" sz="1600">
                          <a:effectLst/>
                          <a:latin typeface="Cambria" panose="02040503050406030204" pitchFamily="18" charset="0"/>
                          <a:ea typeface="宋体" panose="02010600030101010101" pitchFamily="2" charset="-122"/>
                          <a:cs typeface="Times New Roman" panose="02020603050405020304" pitchFamily="18" charset="0"/>
                        </a:rPr>
                        <a:t>这个标志影响</a:t>
                      </a:r>
                      <a:r>
                        <a:rPr lang="en-US" sz="1600">
                          <a:effectLst/>
                          <a:latin typeface="Cambria" panose="02040503050406030204" pitchFamily="18" charset="0"/>
                          <a:ea typeface="宋体" panose="02010600030101010101" pitchFamily="2" charset="-122"/>
                          <a:cs typeface="Times New Roman" panose="02020603050405020304" pitchFamily="18" charset="0"/>
                        </a:rPr>
                        <a:t> \w, \W, \b, \B.</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16292">
                <a:tc>
                  <a:txBody>
                    <a:bodyPr/>
                    <a:lstStyle/>
                    <a:p>
                      <a:pPr>
                        <a:spcBef>
                          <a:spcPts val="180"/>
                        </a:spcBef>
                        <a:spcAft>
                          <a:spcPts val="180"/>
                        </a:spcAft>
                      </a:pPr>
                      <a:r>
                        <a:rPr lang="en-US" sz="1600">
                          <a:effectLst/>
                          <a:latin typeface="Cambria" panose="02040503050406030204" pitchFamily="18" charset="0"/>
                          <a:ea typeface="宋体" panose="02010600030101010101" pitchFamily="2" charset="-122"/>
                          <a:cs typeface="Times New Roman" panose="02020603050405020304" pitchFamily="18" charset="0"/>
                        </a:rPr>
                        <a:t>re.X</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180"/>
                        </a:spcBef>
                        <a:spcAft>
                          <a:spcPts val="180"/>
                        </a:spcAft>
                      </a:pPr>
                      <a:r>
                        <a:rPr lang="zh-CN" sz="1600" dirty="0">
                          <a:effectLst/>
                          <a:latin typeface="Cambria" panose="02040503050406030204" pitchFamily="18" charset="0"/>
                          <a:ea typeface="宋体" panose="02010600030101010101" pitchFamily="2" charset="-122"/>
                          <a:cs typeface="Times New Roman" panose="02020603050405020304" pitchFamily="18" charset="0"/>
                        </a:rPr>
                        <a:t>该标志通过给予你更灵活的格式以便你将正则表达式写得更易于理解。</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236848"/>
            <a:ext cx="10515600" cy="4805363"/>
          </a:xfrm>
        </p:spPr>
        <p:txBody>
          <a:bodyPr>
            <a:normAutofit/>
          </a:bodyPr>
          <a:lstStyle/>
          <a:p>
            <a:r>
              <a:rPr lang="en-US" altLang="zh-CN" sz="2000" dirty="0"/>
              <a:t>我们可以使用group(num) 或 groups() 匹配对象函数来获取匹配表达式。</a:t>
            </a:r>
          </a:p>
          <a:p>
            <a:endParaRPr lang="en-US" altLang="zh-CN" sz="2000" dirty="0"/>
          </a:p>
          <a:p>
            <a:endParaRPr lang="en-US" altLang="zh-CN" sz="2000" dirty="0"/>
          </a:p>
          <a:p>
            <a:endParaRPr lang="en-US" altLang="zh-CN" sz="2000" dirty="0"/>
          </a:p>
          <a:p>
            <a:endParaRPr lang="en-US" altLang="zh-CN" sz="2000" dirty="0"/>
          </a:p>
          <a:p>
            <a:r>
              <a:rPr lang="zh-CN" altLang="en-US" sz="2000" dirty="0"/>
              <a:t>示例：</a:t>
            </a:r>
            <a:endParaRPr lang="zh-CN" altLang="zh-CN" sz="2000" dirty="0"/>
          </a:p>
          <a:p>
            <a:endParaRPr lang="zh-CN" altLang="en-US" sz="2000" dirty="0"/>
          </a:p>
        </p:txBody>
      </p:sp>
      <p:sp>
        <p:nvSpPr>
          <p:cNvPr id="3" name="标题 2"/>
          <p:cNvSpPr>
            <a:spLocks noGrp="1"/>
          </p:cNvSpPr>
          <p:nvPr>
            <p:ph type="title"/>
          </p:nvPr>
        </p:nvSpPr>
        <p:spPr>
          <a:xfrm>
            <a:off x="851620" y="627529"/>
            <a:ext cx="10515600" cy="519953"/>
          </a:xfrm>
        </p:spPr>
        <p:txBody>
          <a:bodyPr/>
          <a:lstStyle/>
          <a:p>
            <a:r>
              <a:rPr lang="en-US" altLang="zh-CN" dirty="0"/>
              <a:t>re.match方法</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graphicFrame>
        <p:nvGraphicFramePr>
          <p:cNvPr id="6" name="表格 5"/>
          <p:cNvGraphicFramePr>
            <a:graphicFrameLocks noGrp="1"/>
          </p:cNvGraphicFramePr>
          <p:nvPr/>
        </p:nvGraphicFramePr>
        <p:xfrm>
          <a:off x="1167653" y="1626785"/>
          <a:ext cx="7292788" cy="1488451"/>
        </p:xfrm>
        <a:graphic>
          <a:graphicData uri="http://schemas.openxmlformats.org/drawingml/2006/table">
            <a:tbl>
              <a:tblPr firstRow="1" firstCol="1" lastRow="1" lastCol="1"/>
              <a:tblGrid>
                <a:gridCol w="1783976">
                  <a:extLst>
                    <a:ext uri="{9D8B030D-6E8A-4147-A177-3AD203B41FA5}">
                      <a16:colId xmlns:a16="http://schemas.microsoft.com/office/drawing/2014/main" val="20000"/>
                    </a:ext>
                  </a:extLst>
                </a:gridCol>
                <a:gridCol w="5508812">
                  <a:extLst>
                    <a:ext uri="{9D8B030D-6E8A-4147-A177-3AD203B41FA5}">
                      <a16:colId xmlns:a16="http://schemas.microsoft.com/office/drawing/2014/main" val="20001"/>
                    </a:ext>
                  </a:extLst>
                </a:gridCol>
              </a:tblGrid>
              <a:tr h="388371">
                <a:tc>
                  <a:txBody>
                    <a:bodyPr/>
                    <a:lstStyle/>
                    <a:p>
                      <a:pPr algn="l">
                        <a:spcBef>
                          <a:spcPts val="180"/>
                        </a:spcBef>
                        <a:spcAft>
                          <a:spcPts val="180"/>
                        </a:spcAft>
                      </a:pPr>
                      <a:r>
                        <a:rPr lang="en-US" sz="160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匹配对象方法</a:t>
                      </a:r>
                      <a:endParaRPr lang="zh-CN" sz="160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l">
                        <a:spcBef>
                          <a:spcPts val="180"/>
                        </a:spcBef>
                        <a:spcAft>
                          <a:spcPts val="180"/>
                        </a:spcAft>
                      </a:pPr>
                      <a:r>
                        <a:rPr lang="en-US" sz="1600" dirty="0" err="1">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描述</a:t>
                      </a:r>
                      <a:endParaRPr lang="zh-CN" sz="16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711709">
                <a:tc>
                  <a:txBody>
                    <a:bodyPr/>
                    <a:lstStyle/>
                    <a:p>
                      <a:pPr algn="l">
                        <a:spcBef>
                          <a:spcPts val="180"/>
                        </a:spcBef>
                        <a:spcAft>
                          <a:spcPts val="180"/>
                        </a:spcAft>
                      </a:pPr>
                      <a:r>
                        <a:rPr lang="en-US" sz="1600" dirty="0">
                          <a:effectLst/>
                          <a:latin typeface="Cambria" panose="02040503050406030204" pitchFamily="18" charset="0"/>
                          <a:ea typeface="宋体" panose="02010600030101010101" pitchFamily="2" charset="-122"/>
                          <a:cs typeface="Times New Roman" panose="02020603050405020304" pitchFamily="18" charset="0"/>
                        </a:rPr>
                        <a:t>group(num=0)</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180"/>
                        </a:spcBef>
                        <a:spcAft>
                          <a:spcPts val="180"/>
                        </a:spcAft>
                      </a:pPr>
                      <a:r>
                        <a:rPr lang="zh-CN" sz="1600" dirty="0">
                          <a:effectLst/>
                          <a:latin typeface="Cambria" panose="02040503050406030204" pitchFamily="18" charset="0"/>
                          <a:ea typeface="宋体" panose="02010600030101010101" pitchFamily="2" charset="-122"/>
                          <a:cs typeface="Times New Roman" panose="02020603050405020304" pitchFamily="18" charset="0"/>
                        </a:rPr>
                        <a:t>匹配的整个表达式的字符串，</a:t>
                      </a:r>
                      <a:r>
                        <a:rPr lang="en-US" sz="1600" dirty="0">
                          <a:effectLst/>
                          <a:latin typeface="Cambria" panose="02040503050406030204" pitchFamily="18" charset="0"/>
                          <a:ea typeface="宋体" panose="02010600030101010101" pitchFamily="2" charset="-122"/>
                          <a:cs typeface="Times New Roman" panose="02020603050405020304" pitchFamily="18" charset="0"/>
                        </a:rPr>
                        <a:t>group() </a:t>
                      </a:r>
                      <a:r>
                        <a:rPr lang="zh-CN" sz="1600" dirty="0">
                          <a:effectLst/>
                          <a:latin typeface="Cambria" panose="02040503050406030204" pitchFamily="18" charset="0"/>
                          <a:ea typeface="宋体" panose="02010600030101010101" pitchFamily="2" charset="-122"/>
                          <a:cs typeface="Times New Roman" panose="02020603050405020304" pitchFamily="18" charset="0"/>
                        </a:rPr>
                        <a:t>可以一次输入多个组号，在这种情况下它将返回一个包含那些组所对应值的元组。</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8371">
                <a:tc>
                  <a:txBody>
                    <a:bodyPr/>
                    <a:lstStyle/>
                    <a:p>
                      <a:pPr algn="l">
                        <a:spcBef>
                          <a:spcPts val="180"/>
                        </a:spcBef>
                        <a:spcAft>
                          <a:spcPts val="180"/>
                        </a:spcAft>
                      </a:pPr>
                      <a:r>
                        <a:rPr lang="en-US" sz="1600">
                          <a:effectLst/>
                          <a:latin typeface="Cambria" panose="02040503050406030204" pitchFamily="18" charset="0"/>
                          <a:ea typeface="宋体" panose="02010600030101010101" pitchFamily="2" charset="-122"/>
                          <a:cs typeface="Times New Roman" panose="02020603050405020304" pitchFamily="18" charset="0"/>
                        </a:rPr>
                        <a:t>groups()</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180"/>
                        </a:spcBef>
                        <a:spcAft>
                          <a:spcPts val="180"/>
                        </a:spcAft>
                      </a:pPr>
                      <a:r>
                        <a:rPr lang="zh-CN" sz="1600" dirty="0">
                          <a:effectLst/>
                          <a:latin typeface="Cambria" panose="02040503050406030204" pitchFamily="18" charset="0"/>
                          <a:ea typeface="宋体" panose="02010600030101010101" pitchFamily="2" charset="-122"/>
                          <a:cs typeface="Times New Roman" panose="02020603050405020304" pitchFamily="18" charset="0"/>
                        </a:rPr>
                        <a:t>返回一个包含所有小组字符串的元组，从</a:t>
                      </a:r>
                      <a:r>
                        <a:rPr lang="en-US" sz="1600" dirty="0">
                          <a:effectLst/>
                          <a:latin typeface="Cambria" panose="02040503050406030204" pitchFamily="18" charset="0"/>
                          <a:ea typeface="宋体" panose="02010600030101010101" pitchFamily="2" charset="-122"/>
                          <a:cs typeface="Times New Roman" panose="02020603050405020304" pitchFamily="18" charset="0"/>
                        </a:rPr>
                        <a:t> 1 </a:t>
                      </a:r>
                      <a:r>
                        <a:rPr lang="zh-CN" sz="1600" dirty="0">
                          <a:effectLst/>
                          <a:latin typeface="Cambria" panose="02040503050406030204" pitchFamily="18" charset="0"/>
                          <a:ea typeface="宋体" panose="02010600030101010101" pitchFamily="2" charset="-122"/>
                          <a:cs typeface="Times New Roman" panose="02020603050405020304" pitchFamily="18" charset="0"/>
                        </a:rPr>
                        <a:t>到 所含的小组号。</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tangle 1"/>
          <p:cNvSpPr>
            <a:spLocks noChangeArrowheads="1"/>
          </p:cNvSpPr>
          <p:nvPr/>
        </p:nvSpPr>
        <p:spPr bwMode="auto">
          <a:xfrm>
            <a:off x="1167653" y="3669364"/>
            <a:ext cx="9807172" cy="246221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'Python is the best language in the world</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res = 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 is (.*?)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res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&lt;_sre.SRE_Match object; span=(</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40</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'Python is the best language in the world</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res.group()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'Python is the best language in the world</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res.group(</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'Python</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res.group(</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2</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'the</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p:cNvGraphicFramePr>
            <a:graphicFrameLocks noGrp="1"/>
          </p:cNvGraphicFramePr>
          <p:nvPr>
            <p:ph idx="1"/>
          </p:nvPr>
        </p:nvGraphicFramePr>
        <p:xfrm>
          <a:off x="1801906" y="1783080"/>
          <a:ext cx="8588189" cy="3291840"/>
        </p:xfrm>
        <a:graphic>
          <a:graphicData uri="http://schemas.openxmlformats.org/drawingml/2006/table">
            <a:tbl>
              <a:tblPr firstRow="1" firstCol="1" lastRow="1" lastCol="1"/>
              <a:tblGrid>
                <a:gridCol w="2002709">
                  <a:extLst>
                    <a:ext uri="{9D8B030D-6E8A-4147-A177-3AD203B41FA5}">
                      <a16:colId xmlns:a16="http://schemas.microsoft.com/office/drawing/2014/main" val="20000"/>
                    </a:ext>
                  </a:extLst>
                </a:gridCol>
                <a:gridCol w="6585480">
                  <a:extLst>
                    <a:ext uri="{9D8B030D-6E8A-4147-A177-3AD203B41FA5}">
                      <a16:colId xmlns:a16="http://schemas.microsoft.com/office/drawing/2014/main" val="20001"/>
                    </a:ext>
                  </a:extLst>
                </a:gridCol>
              </a:tblGrid>
              <a:tr h="0">
                <a:tc>
                  <a:txBody>
                    <a:bodyPr/>
                    <a:lstStyle/>
                    <a:p>
                      <a:pPr>
                        <a:spcBef>
                          <a:spcPts val="180"/>
                        </a:spcBef>
                        <a:spcAft>
                          <a:spcPts val="180"/>
                        </a:spcAft>
                      </a:pPr>
                      <a:r>
                        <a:rPr lang="en-US" sz="24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符号</a:t>
                      </a:r>
                      <a:endParaRPr lang="zh-CN" sz="24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spcBef>
                          <a:spcPts val="180"/>
                        </a:spcBef>
                        <a:spcAft>
                          <a:spcPts val="180"/>
                        </a:spcAft>
                      </a:pPr>
                      <a:r>
                        <a:rPr lang="en-US" sz="24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匹配规则</a:t>
                      </a:r>
                      <a:endParaRPr lang="zh-CN" sz="24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0">
                <a:tc>
                  <a:txBody>
                    <a:bodyPr/>
                    <a:lstStyle/>
                    <a:p>
                      <a:pPr>
                        <a:spcBef>
                          <a:spcPts val="180"/>
                        </a:spcBef>
                        <a:spcAft>
                          <a:spcPts val="180"/>
                        </a:spcAft>
                      </a:pPr>
                      <a:r>
                        <a:rPr lang="en-US" sz="2400">
                          <a:effectLst/>
                          <a:latin typeface="Cambria" panose="02040503050406030204" pitchFamily="18" charset="0"/>
                          <a:ea typeface="宋体" panose="02010600030101010101" pitchFamily="2" charset="-122"/>
                          <a:cs typeface="Times New Roman" panose="02020603050405020304" pitchFamily="18" charset="0"/>
                        </a:rPr>
                        <a:t>.</a:t>
                      </a:r>
                      <a:r>
                        <a:rPr lang="en-US" sz="2400">
                          <a:effectLst/>
                          <a:latin typeface="宋体" panose="02010600030101010101" pitchFamily="2" charset="-122"/>
                          <a:ea typeface="宋体" panose="02010600030101010101" pitchFamily="2" charset="-122"/>
                          <a:cs typeface="Times New Roman" panose="02020603050405020304" pitchFamily="18" charset="0"/>
                        </a:rPr>
                        <a:t>（点）</a:t>
                      </a:r>
                      <a:endParaRPr lang="zh-CN" sz="2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2400">
                          <a:effectLst/>
                          <a:latin typeface="Cambria" panose="02040503050406030204" pitchFamily="18" charset="0"/>
                          <a:ea typeface="宋体" panose="02010600030101010101" pitchFamily="2" charset="-122"/>
                          <a:cs typeface="Times New Roman" panose="02020603050405020304" pitchFamily="18" charset="0"/>
                        </a:rPr>
                        <a:t>匹配任意</a:t>
                      </a:r>
                      <a:r>
                        <a:rPr lang="en-US" sz="2400">
                          <a:effectLst/>
                          <a:latin typeface="Cambria" panose="02040503050406030204" pitchFamily="18" charset="0"/>
                          <a:ea typeface="宋体" panose="02010600030101010101" pitchFamily="2" charset="-122"/>
                          <a:cs typeface="Times New Roman" panose="02020603050405020304" pitchFamily="18" charset="0"/>
                        </a:rPr>
                        <a:t>1</a:t>
                      </a:r>
                      <a:r>
                        <a:rPr lang="zh-CN" sz="2400">
                          <a:effectLst/>
                          <a:latin typeface="Cambria" panose="02040503050406030204" pitchFamily="18" charset="0"/>
                          <a:ea typeface="宋体" panose="02010600030101010101" pitchFamily="2" charset="-122"/>
                          <a:cs typeface="Times New Roman" panose="02020603050405020304" pitchFamily="18" charset="0"/>
                        </a:rPr>
                        <a:t>个字符除了换行符</a:t>
                      </a:r>
                      <a:r>
                        <a:rPr lang="en-US" sz="2400">
                          <a:effectLst/>
                          <a:latin typeface="Cambria" panose="02040503050406030204" pitchFamily="18" charset="0"/>
                          <a:ea typeface="宋体" panose="02010600030101010101" pitchFamily="2" charset="-122"/>
                          <a:cs typeface="Times New Roman" panose="02020603050405020304" pitchFamily="18" charset="0"/>
                        </a:rPr>
                        <a:t>\n</a:t>
                      </a:r>
                      <a:endParaRPr lang="zh-CN" sz="2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spcBef>
                          <a:spcPts val="180"/>
                        </a:spcBef>
                        <a:spcAft>
                          <a:spcPts val="180"/>
                        </a:spcAft>
                      </a:pPr>
                      <a:r>
                        <a:rPr lang="en-US" sz="2400">
                          <a:effectLst/>
                          <a:latin typeface="Cambria" panose="02040503050406030204" pitchFamily="18" charset="0"/>
                          <a:ea typeface="宋体" panose="02010600030101010101" pitchFamily="2" charset="-122"/>
                          <a:cs typeface="Times New Roman" panose="02020603050405020304" pitchFamily="18" charset="0"/>
                        </a:rPr>
                        <a:t>[abc ]</a:t>
                      </a:r>
                      <a:endParaRPr lang="zh-CN" sz="2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2400">
                          <a:effectLst/>
                          <a:latin typeface="Cambria" panose="02040503050406030204" pitchFamily="18" charset="0"/>
                          <a:ea typeface="宋体" panose="02010600030101010101" pitchFamily="2" charset="-122"/>
                          <a:cs typeface="Times New Roman" panose="02020603050405020304" pitchFamily="18" charset="0"/>
                        </a:rPr>
                        <a:t>匹配</a:t>
                      </a:r>
                      <a:r>
                        <a:rPr lang="en-US" sz="2400">
                          <a:effectLst/>
                          <a:latin typeface="Cambria" panose="02040503050406030204" pitchFamily="18" charset="0"/>
                          <a:ea typeface="宋体" panose="02010600030101010101" pitchFamily="2" charset="-122"/>
                          <a:cs typeface="Times New Roman" panose="02020603050405020304" pitchFamily="18" charset="0"/>
                        </a:rPr>
                        <a:t>abc</a:t>
                      </a:r>
                      <a:r>
                        <a:rPr lang="zh-CN" sz="2400">
                          <a:effectLst/>
                          <a:latin typeface="Cambria" panose="02040503050406030204" pitchFamily="18" charset="0"/>
                          <a:ea typeface="宋体" panose="02010600030101010101" pitchFamily="2" charset="-122"/>
                          <a:cs typeface="Times New Roman" panose="02020603050405020304" pitchFamily="18" charset="0"/>
                        </a:rPr>
                        <a:t>中的任意一个字符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Bef>
                          <a:spcPts val="180"/>
                        </a:spcBef>
                        <a:spcAft>
                          <a:spcPts val="180"/>
                        </a:spcAft>
                      </a:pPr>
                      <a:r>
                        <a:rPr lang="en-US" sz="2400">
                          <a:effectLst/>
                          <a:latin typeface="Cambria" panose="02040503050406030204" pitchFamily="18" charset="0"/>
                          <a:ea typeface="宋体" panose="02010600030101010101" pitchFamily="2" charset="-122"/>
                          <a:cs typeface="Times New Roman" panose="02020603050405020304" pitchFamily="18" charset="0"/>
                        </a:rPr>
                        <a:t>\d</a:t>
                      </a:r>
                      <a:endParaRPr lang="zh-CN" sz="2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2400">
                          <a:effectLst/>
                          <a:latin typeface="宋体" panose="02010600030101010101" pitchFamily="2" charset="-122"/>
                          <a:ea typeface="宋体" panose="02010600030101010101" pitchFamily="2" charset="-122"/>
                          <a:cs typeface="Times New Roman" panose="02020603050405020304" pitchFamily="18" charset="0"/>
                        </a:rPr>
                        <a:t>匹配一个数字，即</a:t>
                      </a:r>
                      <a:r>
                        <a:rPr lang="en-US" sz="2400">
                          <a:effectLst/>
                          <a:latin typeface="Cambria" panose="02040503050406030204" pitchFamily="18" charset="0"/>
                          <a:ea typeface="宋体" panose="02010600030101010101" pitchFamily="2" charset="-122"/>
                          <a:cs typeface="Times New Roman" panose="02020603050405020304" pitchFamily="18" charset="0"/>
                        </a:rPr>
                        <a:t>0-9</a:t>
                      </a:r>
                      <a:endParaRPr lang="zh-CN" sz="2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Bef>
                          <a:spcPts val="180"/>
                        </a:spcBef>
                        <a:spcAft>
                          <a:spcPts val="180"/>
                        </a:spcAft>
                      </a:pPr>
                      <a:r>
                        <a:rPr lang="en-US" sz="2400">
                          <a:effectLst/>
                          <a:latin typeface="Cambria" panose="02040503050406030204" pitchFamily="18" charset="0"/>
                          <a:ea typeface="宋体" panose="02010600030101010101" pitchFamily="2" charset="-122"/>
                          <a:cs typeface="Times New Roman" panose="02020603050405020304" pitchFamily="18" charset="0"/>
                        </a:rPr>
                        <a:t>\D</a:t>
                      </a:r>
                      <a:endParaRPr lang="zh-CN" sz="2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2400">
                          <a:effectLst/>
                          <a:latin typeface="Cambria" panose="02040503050406030204" pitchFamily="18" charset="0"/>
                          <a:ea typeface="宋体" panose="02010600030101010101" pitchFamily="2" charset="-122"/>
                          <a:cs typeface="Times New Roman" panose="02020603050405020304" pitchFamily="18" charset="0"/>
                        </a:rPr>
                        <a:t>匹配非数字，即不是数字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spcBef>
                          <a:spcPts val="180"/>
                        </a:spcBef>
                        <a:spcAft>
                          <a:spcPts val="180"/>
                        </a:spcAft>
                      </a:pPr>
                      <a:r>
                        <a:rPr lang="en-US" sz="2400" dirty="0">
                          <a:effectLst/>
                          <a:latin typeface="Cambria" panose="02040503050406030204" pitchFamily="18" charset="0"/>
                          <a:ea typeface="宋体" panose="02010600030101010101" pitchFamily="2" charset="-122"/>
                          <a:cs typeface="Times New Roman" panose="02020603050405020304" pitchFamily="18" charset="0"/>
                        </a:rPr>
                        <a:t>\s</a:t>
                      </a:r>
                      <a:endParaRPr lang="zh-CN" sz="2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2400">
                          <a:effectLst/>
                          <a:latin typeface="Cambria" panose="02040503050406030204" pitchFamily="18" charset="0"/>
                          <a:ea typeface="宋体" panose="02010600030101010101" pitchFamily="2" charset="-122"/>
                          <a:cs typeface="Times New Roman" panose="02020603050405020304" pitchFamily="18" charset="0"/>
                        </a:rPr>
                        <a:t>匹配空白，即空格，</a:t>
                      </a:r>
                      <a:r>
                        <a:rPr lang="en-US" sz="2400">
                          <a:effectLst/>
                          <a:latin typeface="Cambria" panose="02040503050406030204" pitchFamily="18" charset="0"/>
                          <a:ea typeface="宋体" panose="02010600030101010101" pitchFamily="2" charset="-122"/>
                          <a:cs typeface="Times New Roman" panose="02020603050405020304" pitchFamily="18" charset="0"/>
                        </a:rPr>
                        <a:t>tab</a:t>
                      </a:r>
                      <a:r>
                        <a:rPr lang="zh-CN" sz="2400">
                          <a:effectLst/>
                          <a:latin typeface="Cambria" panose="02040503050406030204" pitchFamily="18" charset="0"/>
                          <a:ea typeface="宋体" panose="02010600030101010101" pitchFamily="2" charset="-122"/>
                          <a:cs typeface="Times New Roman" panose="02020603050405020304" pitchFamily="18" charset="0"/>
                        </a:rPr>
                        <a:t>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spcBef>
                          <a:spcPts val="180"/>
                        </a:spcBef>
                        <a:spcAft>
                          <a:spcPts val="180"/>
                        </a:spcAft>
                      </a:pPr>
                      <a:r>
                        <a:rPr lang="en-US" sz="2400">
                          <a:effectLst/>
                          <a:latin typeface="Cambria" panose="02040503050406030204" pitchFamily="18" charset="0"/>
                          <a:ea typeface="宋体" panose="02010600030101010101" pitchFamily="2" charset="-122"/>
                          <a:cs typeface="Times New Roman" panose="02020603050405020304" pitchFamily="18" charset="0"/>
                        </a:rPr>
                        <a:t>\S</a:t>
                      </a:r>
                      <a:endParaRPr lang="zh-CN" sz="2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2400">
                          <a:effectLst/>
                          <a:latin typeface="Cambria" panose="02040503050406030204" pitchFamily="18" charset="0"/>
                          <a:ea typeface="宋体" panose="02010600030101010101" pitchFamily="2" charset="-122"/>
                          <a:cs typeface="Times New Roman" panose="02020603050405020304" pitchFamily="18" charset="0"/>
                        </a:rPr>
                        <a:t>匹配非空白，除空格，</a:t>
                      </a:r>
                      <a:r>
                        <a:rPr lang="en-US" sz="2400">
                          <a:effectLst/>
                          <a:latin typeface="Cambria" panose="02040503050406030204" pitchFamily="18" charset="0"/>
                          <a:ea typeface="宋体" panose="02010600030101010101" pitchFamily="2" charset="-122"/>
                          <a:cs typeface="Times New Roman" panose="02020603050405020304" pitchFamily="18" charset="0"/>
                        </a:rPr>
                        <a:t>tab</a:t>
                      </a:r>
                      <a:r>
                        <a:rPr lang="zh-CN" sz="2400">
                          <a:effectLst/>
                          <a:latin typeface="Cambria" panose="02040503050406030204" pitchFamily="18" charset="0"/>
                          <a:ea typeface="宋体" panose="02010600030101010101" pitchFamily="2" charset="-122"/>
                          <a:cs typeface="Times New Roman" panose="02020603050405020304" pitchFamily="18" charset="0"/>
                        </a:rPr>
                        <a:t>键之类的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spcBef>
                          <a:spcPts val="180"/>
                        </a:spcBef>
                        <a:spcAft>
                          <a:spcPts val="180"/>
                        </a:spcAft>
                      </a:pPr>
                      <a:r>
                        <a:rPr lang="en-US" sz="2400">
                          <a:effectLst/>
                          <a:latin typeface="Cambria" panose="02040503050406030204" pitchFamily="18" charset="0"/>
                          <a:ea typeface="宋体" panose="02010600030101010101" pitchFamily="2" charset="-122"/>
                          <a:cs typeface="Times New Roman" panose="02020603050405020304" pitchFamily="18" charset="0"/>
                        </a:rPr>
                        <a:t>\w</a:t>
                      </a:r>
                      <a:endParaRPr lang="zh-CN" sz="2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2400">
                          <a:effectLst/>
                          <a:latin typeface="Cambria" panose="02040503050406030204" pitchFamily="18" charset="0"/>
                          <a:ea typeface="宋体" panose="02010600030101010101" pitchFamily="2" charset="-122"/>
                          <a:cs typeface="Times New Roman" panose="02020603050405020304" pitchFamily="18" charset="0"/>
                        </a:rPr>
                        <a:t>匹配单词字符，即</a:t>
                      </a:r>
                      <a:r>
                        <a:rPr lang="en-US" sz="2400">
                          <a:effectLst/>
                          <a:latin typeface="Cambria" panose="02040503050406030204" pitchFamily="18" charset="0"/>
                          <a:ea typeface="宋体" panose="02010600030101010101" pitchFamily="2" charset="-122"/>
                          <a:cs typeface="Times New Roman" panose="02020603050405020304" pitchFamily="18" charset="0"/>
                        </a:rPr>
                        <a:t>a-z</a:t>
                      </a:r>
                      <a:r>
                        <a:rPr lang="zh-CN" sz="2400">
                          <a:effectLst/>
                          <a:latin typeface="Cambria" panose="02040503050406030204" pitchFamily="18" charset="0"/>
                          <a:ea typeface="宋体" panose="02010600030101010101" pitchFamily="2" charset="-122"/>
                          <a:cs typeface="Times New Roman" panose="02020603050405020304" pitchFamily="18" charset="0"/>
                        </a:rPr>
                        <a:t>、</a:t>
                      </a:r>
                      <a:r>
                        <a:rPr lang="en-US" sz="2400">
                          <a:effectLst/>
                          <a:latin typeface="Cambria" panose="02040503050406030204" pitchFamily="18" charset="0"/>
                          <a:ea typeface="宋体" panose="02010600030101010101" pitchFamily="2" charset="-122"/>
                          <a:cs typeface="Times New Roman" panose="02020603050405020304" pitchFamily="18" charset="0"/>
                        </a:rPr>
                        <a:t>A-Z</a:t>
                      </a:r>
                      <a:r>
                        <a:rPr lang="zh-CN" sz="2400">
                          <a:effectLst/>
                          <a:latin typeface="Cambria" panose="02040503050406030204" pitchFamily="18" charset="0"/>
                          <a:ea typeface="宋体" panose="02010600030101010101" pitchFamily="2" charset="-122"/>
                          <a:cs typeface="Times New Roman" panose="02020603050405020304" pitchFamily="18" charset="0"/>
                        </a:rPr>
                        <a:t>、</a:t>
                      </a:r>
                      <a:r>
                        <a:rPr lang="en-US" sz="2400">
                          <a:effectLst/>
                          <a:latin typeface="Cambria" panose="02040503050406030204" pitchFamily="18" charset="0"/>
                          <a:ea typeface="宋体" panose="02010600030101010101" pitchFamily="2" charset="-122"/>
                          <a:cs typeface="Times New Roman" panose="02020603050405020304" pitchFamily="18" charset="0"/>
                        </a:rPr>
                        <a:t>0-9</a:t>
                      </a:r>
                      <a:r>
                        <a:rPr lang="zh-CN" sz="2400">
                          <a:effectLst/>
                          <a:latin typeface="Cambria" panose="02040503050406030204" pitchFamily="18" charset="0"/>
                          <a:ea typeface="宋体" panose="02010600030101010101" pitchFamily="2" charset="-122"/>
                          <a:cs typeface="Times New Roman" panose="02020603050405020304" pitchFamily="18" charset="0"/>
                        </a:rPr>
                        <a:t>、</a:t>
                      </a:r>
                      <a:r>
                        <a:rPr lang="en-US" sz="2400">
                          <a:effectLst/>
                          <a:latin typeface="Cambria" panose="02040503050406030204" pitchFamily="18" charset="0"/>
                          <a:ea typeface="宋体" panose="02010600030101010101" pitchFamily="2" charset="-122"/>
                          <a:cs typeface="Times New Roman" panose="02020603050405020304" pitchFamily="18" charset="0"/>
                        </a:rPr>
                        <a:t>_</a:t>
                      </a:r>
                      <a:endParaRPr lang="zh-CN" sz="2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spcBef>
                          <a:spcPts val="180"/>
                        </a:spcBef>
                        <a:spcAft>
                          <a:spcPts val="180"/>
                        </a:spcAft>
                      </a:pPr>
                      <a:r>
                        <a:rPr lang="en-US" sz="2400">
                          <a:effectLst/>
                          <a:latin typeface="Cambria" panose="02040503050406030204" pitchFamily="18" charset="0"/>
                          <a:ea typeface="宋体" panose="02010600030101010101" pitchFamily="2" charset="-122"/>
                          <a:cs typeface="Times New Roman" panose="02020603050405020304" pitchFamily="18" charset="0"/>
                        </a:rPr>
                        <a:t>\W</a:t>
                      </a:r>
                      <a:endParaRPr lang="zh-CN" sz="2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2400" dirty="0" err="1">
                          <a:effectLst/>
                          <a:latin typeface="宋体" panose="02010600030101010101" pitchFamily="2" charset="-122"/>
                          <a:ea typeface="宋体" panose="02010600030101010101" pitchFamily="2" charset="-122"/>
                          <a:cs typeface="Times New Roman" panose="02020603050405020304" pitchFamily="18" charset="0"/>
                        </a:rPr>
                        <a:t>匹配非单词字符</a:t>
                      </a:r>
                      <a:endParaRPr lang="zh-CN" sz="2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标题 2"/>
          <p:cNvSpPr>
            <a:spLocks noGrp="1"/>
          </p:cNvSpPr>
          <p:nvPr>
            <p:ph type="title"/>
          </p:nvPr>
        </p:nvSpPr>
        <p:spPr/>
        <p:txBody>
          <a:bodyPr/>
          <a:lstStyle/>
          <a:p>
            <a:r>
              <a:rPr lang="zh-CN" altLang="zh-CN" dirty="0"/>
              <a:t>常用的匹配规则</a:t>
            </a:r>
            <a:r>
              <a:rPr lang="en-US" altLang="zh-CN" dirty="0"/>
              <a:t>-</a:t>
            </a:r>
            <a:r>
              <a:rPr lang="zh-CN" altLang="zh-CN" dirty="0"/>
              <a:t>匹配字符</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a:t>
            </a:r>
            <a:r>
              <a:rPr lang="zh-CN" altLang="zh-CN" dirty="0"/>
              <a:t>点</a:t>
            </a:r>
            <a:r>
              <a:rPr lang="en-US" altLang="zh-CN" dirty="0"/>
              <a:t>)</a:t>
            </a:r>
            <a:r>
              <a:rPr lang="zh-CN" altLang="zh-CN" dirty="0"/>
              <a:t>： 匹配任意除换行符之外的字符</a:t>
            </a:r>
            <a:endParaRPr lang="en-US" altLang="zh-CN" dirty="0"/>
          </a:p>
          <a:p>
            <a:endParaRPr lang="en-US" altLang="zh-CN" dirty="0"/>
          </a:p>
          <a:p>
            <a:endParaRPr lang="en-US" altLang="zh-CN" dirty="0"/>
          </a:p>
          <a:p>
            <a:endParaRPr lang="en-US" altLang="zh-CN" dirty="0"/>
          </a:p>
          <a:p>
            <a:endParaRPr lang="en-US" altLang="zh-CN" dirty="0"/>
          </a:p>
          <a:p>
            <a:r>
              <a:rPr lang="en-US" altLang="zh-CN" dirty="0"/>
              <a:t>[ ] </a:t>
            </a:r>
            <a:r>
              <a:rPr lang="zh-CN" altLang="zh-CN" dirty="0"/>
              <a:t>：匹配中括号内的任意一个字符</a:t>
            </a:r>
          </a:p>
          <a:p>
            <a:endParaRPr lang="zh-CN" altLang="zh-CN" dirty="0"/>
          </a:p>
          <a:p>
            <a:endParaRPr lang="zh-CN" altLang="en-US" dirty="0"/>
          </a:p>
        </p:txBody>
      </p:sp>
      <p:sp>
        <p:nvSpPr>
          <p:cNvPr id="3" name="标题 2"/>
          <p:cNvSpPr>
            <a:spLocks noGrp="1"/>
          </p:cNvSpPr>
          <p:nvPr>
            <p:ph type="title"/>
          </p:nvPr>
        </p:nvSpPr>
        <p:spPr/>
        <p:txBody>
          <a:bodyPr/>
          <a:lstStyle/>
          <a:p>
            <a:r>
              <a:rPr lang="zh-CN" altLang="zh-CN" dirty="0"/>
              <a:t>常用的匹配规则</a:t>
            </a:r>
            <a:r>
              <a:rPr lang="en-US" altLang="zh-CN" dirty="0"/>
              <a:t>-</a:t>
            </a:r>
            <a:r>
              <a:rPr lang="zh-CN" altLang="zh-CN" dirty="0"/>
              <a:t>匹配字符</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5" name="Rectangle 1"/>
          <p:cNvSpPr>
            <a:spLocks noChangeArrowheads="1"/>
          </p:cNvSpPr>
          <p:nvPr/>
        </p:nvSpPr>
        <p:spPr bwMode="auto">
          <a:xfrm>
            <a:off x="1290918" y="2059694"/>
            <a:ext cx="9610165" cy="17235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import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re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'aaaa</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'aa</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&gt;&gt;&gt;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290918" y="4445331"/>
            <a:ext cx="9610165" cy="17235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'hello</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,str).group()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'Hello</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,str).group()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'eee</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,str).group()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'e</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&gt;&gt;&gt;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\d ：</a:t>
            </a:r>
            <a:r>
              <a:rPr lang="en-US" altLang="zh-CN" dirty="0" err="1"/>
              <a:t>匹配一个数字</a:t>
            </a:r>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r>
              <a:rPr lang="en-US" altLang="zh-CN" dirty="0"/>
              <a:t>\D </a:t>
            </a:r>
            <a:r>
              <a:rPr lang="zh-CN" altLang="en-US" dirty="0"/>
              <a:t>匹配非数字，即不是数字</a:t>
            </a:r>
            <a:endParaRPr lang="zh-CN" altLang="zh-CN" dirty="0"/>
          </a:p>
          <a:p>
            <a:endParaRPr lang="zh-CN" altLang="en-US" dirty="0"/>
          </a:p>
        </p:txBody>
      </p:sp>
      <p:sp>
        <p:nvSpPr>
          <p:cNvPr id="3" name="标题 2"/>
          <p:cNvSpPr>
            <a:spLocks noGrp="1"/>
          </p:cNvSpPr>
          <p:nvPr>
            <p:ph type="title"/>
          </p:nvPr>
        </p:nvSpPr>
        <p:spPr/>
        <p:txBody>
          <a:bodyPr/>
          <a:lstStyle/>
          <a:p>
            <a:r>
              <a:rPr lang="zh-CN" altLang="zh-CN" dirty="0"/>
              <a:t>常用的匹配规则</a:t>
            </a:r>
            <a:r>
              <a:rPr lang="en-US" altLang="zh-CN" dirty="0"/>
              <a:t>-</a:t>
            </a:r>
            <a:r>
              <a:rPr lang="zh-CN" altLang="zh-CN" dirty="0"/>
              <a:t>匹配字符</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5" name="Rectangle 1"/>
          <p:cNvSpPr>
            <a:spLocks noChangeArrowheads="1"/>
          </p:cNvSpPr>
          <p:nvPr/>
        </p:nvSpPr>
        <p:spPr bwMode="auto">
          <a:xfrm>
            <a:off x="1172136" y="1999130"/>
            <a:ext cx="9847729"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'124asb</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'\d'</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'1</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'\d\d'</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'12</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&gt;&gt;&gt;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172135" y="4296839"/>
            <a:ext cx="9847729" cy="196977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'a124asb</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'\D'</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'124asb'</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数字开头匹配错误</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'\D'</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Traceback (most recent call last):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File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"&lt;stdin&gt;"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line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in</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&lt;module&gt;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AttributeError: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'NoneType'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object has no attribute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'group'</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927847" y="1260056"/>
            <a:ext cx="10515600" cy="4626069"/>
          </a:xfrm>
        </p:spPr>
        <p:txBody>
          <a:bodyPr>
            <a:normAutofit/>
          </a:bodyPr>
          <a:lstStyle/>
          <a:p>
            <a:r>
              <a:rPr lang="en-US" altLang="zh-CN" sz="2000" dirty="0"/>
              <a:t>\s </a:t>
            </a:r>
            <a:r>
              <a:rPr lang="zh-CN" altLang="en-US" sz="2000" dirty="0"/>
              <a:t>匹配空白字符串</a:t>
            </a:r>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a:p>
          <a:p>
            <a:r>
              <a:rPr lang="en-US" altLang="zh-CN" sz="2000"/>
              <a:t>\</a:t>
            </a:r>
            <a:r>
              <a:rPr lang="en-US" altLang="zh-CN" sz="2000" dirty="0"/>
              <a:t>S </a:t>
            </a:r>
            <a:r>
              <a:rPr lang="zh-CN" altLang="en-US" sz="2000" dirty="0"/>
              <a:t>匹配非空白字符</a:t>
            </a:r>
          </a:p>
        </p:txBody>
      </p:sp>
      <p:sp>
        <p:nvSpPr>
          <p:cNvPr id="3" name="标题 2"/>
          <p:cNvSpPr>
            <a:spLocks noGrp="1"/>
          </p:cNvSpPr>
          <p:nvPr>
            <p:ph type="title"/>
          </p:nvPr>
        </p:nvSpPr>
        <p:spPr>
          <a:xfrm>
            <a:off x="788894" y="546846"/>
            <a:ext cx="10515600" cy="537883"/>
          </a:xfrm>
        </p:spPr>
        <p:txBody>
          <a:bodyPr/>
          <a:lstStyle/>
          <a:p>
            <a:r>
              <a:rPr lang="zh-CN" altLang="zh-CN" dirty="0"/>
              <a:t>常用的匹配规则</a:t>
            </a:r>
            <a:r>
              <a:rPr lang="en-US" altLang="zh-CN" dirty="0"/>
              <a:t>-</a:t>
            </a:r>
            <a:r>
              <a:rPr lang="zh-CN" altLang="zh-CN" dirty="0"/>
              <a:t>匹配字符</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5" name="Rectangle 1"/>
          <p:cNvSpPr>
            <a:spLocks noChangeArrowheads="1"/>
          </p:cNvSpPr>
          <p:nvPr/>
        </p:nvSpPr>
        <p:spPr bwMode="auto">
          <a:xfrm>
            <a:off x="1386914" y="1560750"/>
            <a:ext cx="9202271" cy="17235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\s 匹配空白字符</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 hello</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 </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&gt;&gt;&gt;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299882" y="3670134"/>
            <a:ext cx="9771530"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 hello</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Traceback (most recent call last):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600" dirty="0">
                <a:solidFill>
                  <a:srgbClr val="333333"/>
                </a:solidFill>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File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"&lt;stdin&gt;"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line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in</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&lt;module&gt;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AttributeError: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'NoneType'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object has no attribute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'group</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'hello</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normAutofit/>
          </a:bodyPr>
          <a:lstStyle/>
          <a:p>
            <a:r>
              <a:rPr lang="en-US" altLang="zh-CN" sz="2000" dirty="0"/>
              <a:t>\W </a:t>
            </a:r>
            <a:r>
              <a:rPr lang="zh-CN" altLang="en-US" sz="2000" dirty="0"/>
              <a:t>匹配非单词字符</a:t>
            </a:r>
          </a:p>
          <a:p>
            <a:r>
              <a:rPr lang="en-US" altLang="zh-CN" sz="2000" dirty="0"/>
              <a:t>\w </a:t>
            </a:r>
            <a:r>
              <a:rPr lang="zh-CN" altLang="en-US" sz="2000" dirty="0"/>
              <a:t>匹配单词字符，即</a:t>
            </a:r>
            <a:r>
              <a:rPr lang="en-US" altLang="zh-CN" sz="2000" dirty="0"/>
              <a:t>a-z</a:t>
            </a:r>
            <a:r>
              <a:rPr lang="zh-CN" altLang="en-US" sz="2000" dirty="0"/>
              <a:t>、</a:t>
            </a:r>
            <a:r>
              <a:rPr lang="en-US" altLang="zh-CN" sz="2000" dirty="0"/>
              <a:t>A-Z</a:t>
            </a:r>
            <a:r>
              <a:rPr lang="zh-CN" altLang="en-US" sz="2000" dirty="0"/>
              <a:t>、</a:t>
            </a:r>
            <a:r>
              <a:rPr lang="en-US" altLang="zh-CN" sz="2000" dirty="0"/>
              <a:t>0-9</a:t>
            </a:r>
            <a:r>
              <a:rPr lang="zh-CN" altLang="en-US" sz="2000" dirty="0"/>
              <a:t>、</a:t>
            </a:r>
            <a:r>
              <a:rPr lang="en-US" altLang="zh-CN" sz="2000" dirty="0"/>
              <a:t>_</a:t>
            </a:r>
          </a:p>
          <a:p>
            <a:endParaRPr lang="zh-CN" altLang="en-US" sz="2000" dirty="0"/>
          </a:p>
        </p:txBody>
      </p:sp>
      <p:sp>
        <p:nvSpPr>
          <p:cNvPr id="3" name="标题 2"/>
          <p:cNvSpPr>
            <a:spLocks noGrp="1"/>
          </p:cNvSpPr>
          <p:nvPr>
            <p:ph type="title"/>
          </p:nvPr>
        </p:nvSpPr>
        <p:spPr/>
        <p:txBody>
          <a:bodyPr/>
          <a:lstStyle/>
          <a:p>
            <a:r>
              <a:rPr lang="zh-CN" altLang="zh-CN" dirty="0"/>
              <a:t>常用的匹配规则</a:t>
            </a:r>
            <a:r>
              <a:rPr lang="en-US" altLang="zh-CN" dirty="0"/>
              <a:t>-</a:t>
            </a:r>
            <a:r>
              <a:rPr lang="zh-CN" altLang="zh-CN" dirty="0"/>
              <a:t>匹配字符</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5" name="Rectangle 1"/>
          <p:cNvSpPr>
            <a:spLocks noChangeArrowheads="1"/>
          </p:cNvSpPr>
          <p:nvPr/>
        </p:nvSpPr>
        <p:spPr bwMode="auto">
          <a:xfrm>
            <a:off x="1104900" y="2603738"/>
            <a:ext cx="10107706" cy="17235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 ssdf</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'\W'</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 </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'ssdf</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'\w'</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,str).group()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's</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&gt;&gt;&gt;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644594" y="3021013"/>
            <a:ext cx="902811" cy="679450"/>
            <a:chOff x="4857762" y="3409950"/>
            <a:chExt cx="903193" cy="679450"/>
          </a:xfrm>
        </p:grpSpPr>
        <p:sp>
          <p:nvSpPr>
            <p:cNvPr id="6" name="矩形 6"/>
            <p:cNvSpPr/>
            <p:nvPr/>
          </p:nvSpPr>
          <p:spPr>
            <a:xfrm>
              <a:off x="4857762" y="4043681"/>
              <a:ext cx="903193"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857762" y="3409950"/>
              <a:ext cx="903193"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复习</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nvPr>
        </p:nvGraphicFramePr>
        <p:xfrm>
          <a:off x="1098177" y="1747963"/>
          <a:ext cx="9995647" cy="3840480"/>
        </p:xfrm>
        <a:graphic>
          <a:graphicData uri="http://schemas.openxmlformats.org/drawingml/2006/table">
            <a:tbl>
              <a:tblPr firstRow="1" firstCol="1" lastRow="1" lastCol="1"/>
              <a:tblGrid>
                <a:gridCol w="1539437">
                  <a:extLst>
                    <a:ext uri="{9D8B030D-6E8A-4147-A177-3AD203B41FA5}">
                      <a16:colId xmlns:a16="http://schemas.microsoft.com/office/drawing/2014/main" val="20000"/>
                    </a:ext>
                  </a:extLst>
                </a:gridCol>
                <a:gridCol w="8456210">
                  <a:extLst>
                    <a:ext uri="{9D8B030D-6E8A-4147-A177-3AD203B41FA5}">
                      <a16:colId xmlns:a16="http://schemas.microsoft.com/office/drawing/2014/main" val="20001"/>
                    </a:ext>
                  </a:extLst>
                </a:gridCol>
              </a:tblGrid>
              <a:tr h="164465">
                <a:tc>
                  <a:txBody>
                    <a:bodyPr/>
                    <a:lstStyle/>
                    <a:p>
                      <a:pPr>
                        <a:lnSpc>
                          <a:spcPct val="150000"/>
                        </a:lnSpc>
                        <a:spcBef>
                          <a:spcPts val="180"/>
                        </a:spcBef>
                        <a:spcAft>
                          <a:spcPts val="180"/>
                        </a:spcAft>
                      </a:pPr>
                      <a:r>
                        <a:rPr lang="en-US" sz="24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符号</a:t>
                      </a:r>
                      <a:endParaRPr lang="zh-CN" sz="24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nSpc>
                          <a:spcPct val="150000"/>
                        </a:lnSpc>
                        <a:spcBef>
                          <a:spcPts val="180"/>
                        </a:spcBef>
                        <a:spcAft>
                          <a:spcPts val="180"/>
                        </a:spcAft>
                      </a:pPr>
                      <a:r>
                        <a:rPr lang="en-US" sz="24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匹配规则</a:t>
                      </a:r>
                      <a:endParaRPr lang="zh-CN" sz="24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164465">
                <a:tc>
                  <a:txBody>
                    <a:bodyPr/>
                    <a:lstStyle/>
                    <a:p>
                      <a:pPr>
                        <a:lnSpc>
                          <a:spcPct val="150000"/>
                        </a:lnSpc>
                        <a:spcBef>
                          <a:spcPts val="180"/>
                        </a:spcBef>
                        <a:spcAft>
                          <a:spcPts val="180"/>
                        </a:spcAft>
                      </a:pPr>
                      <a:r>
                        <a:rPr lang="en-US" sz="2400">
                          <a:effectLst/>
                          <a:latin typeface="Cambria" panose="02040503050406030204" pitchFamily="18" charset="0"/>
                          <a:ea typeface="宋体" panose="02010600030101010101" pitchFamily="2" charset="-122"/>
                          <a:cs typeface="Times New Roman" panose="02020603050405020304" pitchFamily="18" charset="0"/>
                        </a:rPr>
                        <a:t>*</a:t>
                      </a:r>
                      <a:endParaRPr lang="zh-CN" sz="2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Bef>
                          <a:spcPts val="180"/>
                        </a:spcBef>
                        <a:spcAft>
                          <a:spcPts val="180"/>
                        </a:spcAft>
                      </a:pPr>
                      <a:r>
                        <a:rPr lang="zh-CN" sz="2400" dirty="0">
                          <a:effectLst/>
                          <a:latin typeface="Cambria" panose="02040503050406030204" pitchFamily="18" charset="0"/>
                          <a:ea typeface="宋体" panose="02010600030101010101" pitchFamily="2" charset="-122"/>
                          <a:cs typeface="Times New Roman" panose="02020603050405020304" pitchFamily="18" charset="0"/>
                        </a:rPr>
                        <a:t>匹配前一个字符出现</a:t>
                      </a:r>
                      <a:r>
                        <a:rPr lang="en-US" sz="2400" dirty="0">
                          <a:effectLst/>
                          <a:latin typeface="Cambria" panose="02040503050406030204" pitchFamily="18" charset="0"/>
                          <a:ea typeface="宋体" panose="02010600030101010101" pitchFamily="2" charset="-122"/>
                          <a:cs typeface="Times New Roman" panose="02020603050405020304" pitchFamily="18" charset="0"/>
                        </a:rPr>
                        <a:t>0</a:t>
                      </a:r>
                      <a:r>
                        <a:rPr lang="zh-CN" sz="2400" dirty="0">
                          <a:effectLst/>
                          <a:latin typeface="Cambria" panose="02040503050406030204" pitchFamily="18" charset="0"/>
                          <a:ea typeface="宋体" panose="02010600030101010101" pitchFamily="2" charset="-122"/>
                          <a:cs typeface="Times New Roman" panose="02020603050405020304" pitchFamily="18" charset="0"/>
                        </a:rPr>
                        <a:t>次或者无限次，即可有可无</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4465">
                <a:tc>
                  <a:txBody>
                    <a:bodyPr/>
                    <a:lstStyle/>
                    <a:p>
                      <a:pPr>
                        <a:lnSpc>
                          <a:spcPct val="150000"/>
                        </a:lnSpc>
                        <a:spcBef>
                          <a:spcPts val="180"/>
                        </a:spcBef>
                        <a:spcAft>
                          <a:spcPts val="180"/>
                        </a:spcAft>
                      </a:pPr>
                      <a:r>
                        <a:rPr lang="en-US" sz="2400">
                          <a:effectLst/>
                          <a:latin typeface="Cambria" panose="02040503050406030204" pitchFamily="18" charset="0"/>
                          <a:ea typeface="宋体" panose="02010600030101010101" pitchFamily="2" charset="-122"/>
                          <a:cs typeface="Times New Roman" panose="02020603050405020304" pitchFamily="18" charset="0"/>
                        </a:rPr>
                        <a:t>+</a:t>
                      </a:r>
                      <a:endParaRPr lang="zh-CN" sz="2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Bef>
                          <a:spcPts val="180"/>
                        </a:spcBef>
                        <a:spcAft>
                          <a:spcPts val="180"/>
                        </a:spcAft>
                      </a:pPr>
                      <a:r>
                        <a:rPr lang="zh-CN" sz="2400">
                          <a:effectLst/>
                          <a:latin typeface="Cambria" panose="02040503050406030204" pitchFamily="18" charset="0"/>
                          <a:ea typeface="宋体" panose="02010600030101010101" pitchFamily="2" charset="-122"/>
                          <a:cs typeface="Times New Roman" panose="02020603050405020304" pitchFamily="18" charset="0"/>
                        </a:rPr>
                        <a:t>匹配前一个字符出现</a:t>
                      </a:r>
                      <a:r>
                        <a:rPr lang="en-US" sz="2400">
                          <a:effectLst/>
                          <a:latin typeface="Cambria" panose="02040503050406030204" pitchFamily="18" charset="0"/>
                          <a:ea typeface="宋体" panose="02010600030101010101" pitchFamily="2" charset="-122"/>
                          <a:cs typeface="Times New Roman" panose="02020603050405020304" pitchFamily="18" charset="0"/>
                        </a:rPr>
                        <a:t>1</a:t>
                      </a:r>
                      <a:r>
                        <a:rPr lang="zh-CN" sz="2400">
                          <a:effectLst/>
                          <a:latin typeface="Cambria" panose="02040503050406030204" pitchFamily="18" charset="0"/>
                          <a:ea typeface="宋体" panose="02010600030101010101" pitchFamily="2" charset="-122"/>
                          <a:cs typeface="Times New Roman" panose="02020603050405020304" pitchFamily="18" charset="0"/>
                        </a:rPr>
                        <a:t>次或者无限次，即至少有</a:t>
                      </a:r>
                      <a:r>
                        <a:rPr lang="en-US" sz="2400">
                          <a:effectLst/>
                          <a:latin typeface="Cambria" panose="02040503050406030204" pitchFamily="18" charset="0"/>
                          <a:ea typeface="宋体" panose="02010600030101010101" pitchFamily="2" charset="-122"/>
                          <a:cs typeface="Times New Roman" panose="02020603050405020304" pitchFamily="18" charset="0"/>
                        </a:rPr>
                        <a:t>1</a:t>
                      </a:r>
                      <a:r>
                        <a:rPr lang="zh-CN" sz="2400">
                          <a:effectLst/>
                          <a:latin typeface="Cambria" panose="02040503050406030204" pitchFamily="18" charset="0"/>
                          <a:ea typeface="宋体" panose="02010600030101010101" pitchFamily="2" charset="-122"/>
                          <a:cs typeface="Times New Roman" panose="02020603050405020304" pitchFamily="18" charset="0"/>
                        </a:rPr>
                        <a:t>次</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64465">
                <a:tc>
                  <a:txBody>
                    <a:bodyPr/>
                    <a:lstStyle/>
                    <a:p>
                      <a:pPr>
                        <a:lnSpc>
                          <a:spcPct val="150000"/>
                        </a:lnSpc>
                        <a:spcBef>
                          <a:spcPts val="180"/>
                        </a:spcBef>
                        <a:spcAft>
                          <a:spcPts val="180"/>
                        </a:spcAft>
                      </a:pPr>
                      <a:r>
                        <a:rPr lang="en-US" sz="2400">
                          <a:effectLst/>
                          <a:latin typeface="Cambria" panose="02040503050406030204" pitchFamily="18" charset="0"/>
                          <a:ea typeface="宋体" panose="02010600030101010101" pitchFamily="2" charset="-122"/>
                          <a:cs typeface="Times New Roman" panose="02020603050405020304" pitchFamily="18" charset="0"/>
                        </a:rPr>
                        <a:t>\?</a:t>
                      </a:r>
                      <a:endParaRPr lang="zh-CN" sz="2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Bef>
                          <a:spcPts val="180"/>
                        </a:spcBef>
                        <a:spcAft>
                          <a:spcPts val="180"/>
                        </a:spcAft>
                      </a:pPr>
                      <a:r>
                        <a:rPr lang="zh-CN" sz="2400">
                          <a:effectLst/>
                          <a:latin typeface="Cambria" panose="02040503050406030204" pitchFamily="18" charset="0"/>
                          <a:ea typeface="宋体" panose="02010600030101010101" pitchFamily="2" charset="-122"/>
                          <a:cs typeface="Times New Roman" panose="02020603050405020304" pitchFamily="18" charset="0"/>
                        </a:rPr>
                        <a:t>匹配前一个字符出现</a:t>
                      </a:r>
                      <a:r>
                        <a:rPr lang="en-US" sz="2400">
                          <a:effectLst/>
                          <a:latin typeface="Cambria" panose="02040503050406030204" pitchFamily="18" charset="0"/>
                          <a:ea typeface="宋体" panose="02010600030101010101" pitchFamily="2" charset="-122"/>
                          <a:cs typeface="Times New Roman" panose="02020603050405020304" pitchFamily="18" charset="0"/>
                        </a:rPr>
                        <a:t>1</a:t>
                      </a:r>
                      <a:r>
                        <a:rPr lang="zh-CN" sz="2400">
                          <a:effectLst/>
                          <a:latin typeface="Cambria" panose="02040503050406030204" pitchFamily="18" charset="0"/>
                          <a:ea typeface="宋体" panose="02010600030101010101" pitchFamily="2" charset="-122"/>
                          <a:cs typeface="Times New Roman" panose="02020603050405020304" pitchFamily="18" charset="0"/>
                        </a:rPr>
                        <a:t>次或者</a:t>
                      </a:r>
                      <a:r>
                        <a:rPr lang="en-US" sz="2400">
                          <a:effectLst/>
                          <a:latin typeface="Cambria" panose="02040503050406030204" pitchFamily="18" charset="0"/>
                          <a:ea typeface="宋体" panose="02010600030101010101" pitchFamily="2" charset="-122"/>
                          <a:cs typeface="Times New Roman" panose="02020603050405020304" pitchFamily="18" charset="0"/>
                        </a:rPr>
                        <a:t>0</a:t>
                      </a:r>
                      <a:r>
                        <a:rPr lang="zh-CN" sz="2400">
                          <a:effectLst/>
                          <a:latin typeface="Cambria" panose="02040503050406030204" pitchFamily="18" charset="0"/>
                          <a:ea typeface="宋体" panose="02010600030101010101" pitchFamily="2" charset="-122"/>
                          <a:cs typeface="Times New Roman" panose="02020603050405020304" pitchFamily="18" charset="0"/>
                        </a:rPr>
                        <a:t>次，即要么有</a:t>
                      </a:r>
                      <a:r>
                        <a:rPr lang="en-US" sz="2400">
                          <a:effectLst/>
                          <a:latin typeface="Cambria" panose="02040503050406030204" pitchFamily="18" charset="0"/>
                          <a:ea typeface="宋体" panose="02010600030101010101" pitchFamily="2" charset="-122"/>
                          <a:cs typeface="Times New Roman" panose="02020603050405020304" pitchFamily="18" charset="0"/>
                        </a:rPr>
                        <a:t>1</a:t>
                      </a:r>
                      <a:r>
                        <a:rPr lang="zh-CN" sz="2400">
                          <a:effectLst/>
                          <a:latin typeface="Cambria" panose="02040503050406030204" pitchFamily="18" charset="0"/>
                          <a:ea typeface="宋体" panose="02010600030101010101" pitchFamily="2" charset="-122"/>
                          <a:cs typeface="Times New Roman" panose="02020603050405020304" pitchFamily="18" charset="0"/>
                        </a:rPr>
                        <a:t>次，要么没有</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64465">
                <a:tc>
                  <a:txBody>
                    <a:bodyPr/>
                    <a:lstStyle/>
                    <a:p>
                      <a:pPr>
                        <a:lnSpc>
                          <a:spcPct val="150000"/>
                        </a:lnSpc>
                        <a:spcBef>
                          <a:spcPts val="180"/>
                        </a:spcBef>
                        <a:spcAft>
                          <a:spcPts val="180"/>
                        </a:spcAft>
                      </a:pPr>
                      <a:r>
                        <a:rPr lang="en-US" sz="2400">
                          <a:effectLst/>
                          <a:latin typeface="Cambria" panose="02040503050406030204" pitchFamily="18" charset="0"/>
                          <a:ea typeface="宋体" panose="02010600030101010101" pitchFamily="2" charset="-122"/>
                          <a:cs typeface="Times New Roman" panose="02020603050405020304" pitchFamily="18" charset="0"/>
                        </a:rPr>
                        <a:t>{m}</a:t>
                      </a:r>
                      <a:endParaRPr lang="zh-CN" sz="2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Bef>
                          <a:spcPts val="180"/>
                        </a:spcBef>
                        <a:spcAft>
                          <a:spcPts val="180"/>
                        </a:spcAft>
                      </a:pPr>
                      <a:r>
                        <a:rPr lang="zh-CN" sz="2400">
                          <a:effectLst/>
                          <a:latin typeface="Cambria" panose="02040503050406030204" pitchFamily="18" charset="0"/>
                          <a:ea typeface="宋体" panose="02010600030101010101" pitchFamily="2" charset="-122"/>
                          <a:cs typeface="Times New Roman" panose="02020603050405020304" pitchFamily="18" charset="0"/>
                        </a:rPr>
                        <a:t>匹配前一个字符出现</a:t>
                      </a:r>
                      <a:r>
                        <a:rPr lang="en-US" sz="2400">
                          <a:effectLst/>
                          <a:latin typeface="Cambria" panose="02040503050406030204" pitchFamily="18" charset="0"/>
                          <a:ea typeface="宋体" panose="02010600030101010101" pitchFamily="2" charset="-122"/>
                          <a:cs typeface="Times New Roman" panose="02020603050405020304" pitchFamily="18" charset="0"/>
                        </a:rPr>
                        <a:t>m</a:t>
                      </a:r>
                      <a:r>
                        <a:rPr lang="zh-CN" sz="2400">
                          <a:effectLst/>
                          <a:latin typeface="Cambria" panose="02040503050406030204" pitchFamily="18" charset="0"/>
                          <a:ea typeface="宋体" panose="02010600030101010101" pitchFamily="2" charset="-122"/>
                          <a:cs typeface="Times New Roman" panose="02020603050405020304" pitchFamily="18" charset="0"/>
                        </a:rPr>
                        <a:t>次</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4465">
                <a:tc>
                  <a:txBody>
                    <a:bodyPr/>
                    <a:lstStyle/>
                    <a:p>
                      <a:pPr>
                        <a:lnSpc>
                          <a:spcPct val="150000"/>
                        </a:lnSpc>
                        <a:spcBef>
                          <a:spcPts val="180"/>
                        </a:spcBef>
                        <a:spcAft>
                          <a:spcPts val="180"/>
                        </a:spcAft>
                      </a:pPr>
                      <a:r>
                        <a:rPr lang="en-US" sz="2400">
                          <a:effectLst/>
                          <a:latin typeface="Cambria" panose="02040503050406030204" pitchFamily="18" charset="0"/>
                          <a:ea typeface="宋体" panose="02010600030101010101" pitchFamily="2" charset="-122"/>
                          <a:cs typeface="Times New Roman" panose="02020603050405020304" pitchFamily="18" charset="0"/>
                        </a:rPr>
                        <a:t>{m,}</a:t>
                      </a:r>
                      <a:endParaRPr lang="zh-CN" sz="2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Bef>
                          <a:spcPts val="180"/>
                        </a:spcBef>
                        <a:spcAft>
                          <a:spcPts val="180"/>
                        </a:spcAft>
                      </a:pPr>
                      <a:r>
                        <a:rPr lang="zh-CN" sz="2400">
                          <a:effectLst/>
                          <a:latin typeface="Cambria" panose="02040503050406030204" pitchFamily="18" charset="0"/>
                          <a:ea typeface="宋体" panose="02010600030101010101" pitchFamily="2" charset="-122"/>
                          <a:cs typeface="Times New Roman" panose="02020603050405020304" pitchFamily="18" charset="0"/>
                        </a:rPr>
                        <a:t>匹配前一个字符至少出现</a:t>
                      </a:r>
                      <a:r>
                        <a:rPr lang="en-US" sz="2400">
                          <a:effectLst/>
                          <a:latin typeface="Cambria" panose="02040503050406030204" pitchFamily="18" charset="0"/>
                          <a:ea typeface="宋体" panose="02010600030101010101" pitchFamily="2" charset="-122"/>
                          <a:cs typeface="Times New Roman" panose="02020603050405020304" pitchFamily="18" charset="0"/>
                        </a:rPr>
                        <a:t>m</a:t>
                      </a:r>
                      <a:r>
                        <a:rPr lang="zh-CN" sz="2400">
                          <a:effectLst/>
                          <a:latin typeface="Cambria" panose="02040503050406030204" pitchFamily="18" charset="0"/>
                          <a:ea typeface="宋体" panose="02010600030101010101" pitchFamily="2" charset="-122"/>
                          <a:cs typeface="Times New Roman" panose="02020603050405020304" pitchFamily="18" charset="0"/>
                        </a:rPr>
                        <a:t>次</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64465">
                <a:tc>
                  <a:txBody>
                    <a:bodyPr/>
                    <a:lstStyle/>
                    <a:p>
                      <a:pPr>
                        <a:lnSpc>
                          <a:spcPct val="150000"/>
                        </a:lnSpc>
                        <a:spcBef>
                          <a:spcPts val="180"/>
                        </a:spcBef>
                        <a:spcAft>
                          <a:spcPts val="180"/>
                        </a:spcAft>
                      </a:pPr>
                      <a:r>
                        <a:rPr lang="en-US" sz="2400">
                          <a:effectLst/>
                          <a:latin typeface="Cambria" panose="02040503050406030204" pitchFamily="18" charset="0"/>
                          <a:ea typeface="宋体" panose="02010600030101010101" pitchFamily="2" charset="-122"/>
                          <a:cs typeface="Times New Roman" panose="02020603050405020304" pitchFamily="18" charset="0"/>
                        </a:rPr>
                        <a:t>{n,m}</a:t>
                      </a:r>
                      <a:endParaRPr lang="zh-CN" sz="2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Bef>
                          <a:spcPts val="180"/>
                        </a:spcBef>
                        <a:spcAft>
                          <a:spcPts val="180"/>
                        </a:spcAft>
                      </a:pPr>
                      <a:r>
                        <a:rPr lang="zh-CN" sz="2400" dirty="0">
                          <a:effectLst/>
                          <a:latin typeface="Cambria" panose="02040503050406030204" pitchFamily="18" charset="0"/>
                          <a:ea typeface="宋体" panose="02010600030101010101" pitchFamily="2" charset="-122"/>
                          <a:cs typeface="Times New Roman" panose="02020603050405020304" pitchFamily="18" charset="0"/>
                        </a:rPr>
                        <a:t>匹配前一个字符出现从</a:t>
                      </a:r>
                      <a:r>
                        <a:rPr lang="en-US" sz="2400" dirty="0">
                          <a:effectLst/>
                          <a:latin typeface="Cambria" panose="02040503050406030204" pitchFamily="18" charset="0"/>
                          <a:ea typeface="宋体" panose="02010600030101010101" pitchFamily="2" charset="-122"/>
                          <a:cs typeface="Times New Roman" panose="02020603050405020304" pitchFamily="18" charset="0"/>
                        </a:rPr>
                        <a:t>n</a:t>
                      </a:r>
                      <a:r>
                        <a:rPr lang="zh-CN" sz="2400" dirty="0">
                          <a:effectLst/>
                          <a:latin typeface="Cambria" panose="02040503050406030204" pitchFamily="18" charset="0"/>
                          <a:ea typeface="宋体" panose="02010600030101010101" pitchFamily="2" charset="-122"/>
                          <a:cs typeface="Times New Roman" panose="02020603050405020304" pitchFamily="18" charset="0"/>
                        </a:rPr>
                        <a:t>到</a:t>
                      </a:r>
                      <a:r>
                        <a:rPr lang="en-US" sz="2400" dirty="0">
                          <a:effectLst/>
                          <a:latin typeface="Cambria" panose="02040503050406030204" pitchFamily="18" charset="0"/>
                          <a:ea typeface="宋体" panose="02010600030101010101" pitchFamily="2" charset="-122"/>
                          <a:cs typeface="Times New Roman" panose="02020603050405020304" pitchFamily="18" charset="0"/>
                        </a:rPr>
                        <a:t>m</a:t>
                      </a:r>
                      <a:r>
                        <a:rPr lang="zh-CN" sz="2400" dirty="0">
                          <a:effectLst/>
                          <a:latin typeface="Cambria" panose="02040503050406030204" pitchFamily="18" charset="0"/>
                          <a:ea typeface="宋体" panose="02010600030101010101" pitchFamily="2" charset="-122"/>
                          <a:cs typeface="Times New Roman" panose="02020603050405020304" pitchFamily="18" charset="0"/>
                        </a:rPr>
                        <a:t>次</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 name="标题 2"/>
          <p:cNvSpPr>
            <a:spLocks noGrp="1"/>
          </p:cNvSpPr>
          <p:nvPr>
            <p:ph type="title"/>
          </p:nvPr>
        </p:nvSpPr>
        <p:spPr/>
        <p:txBody>
          <a:bodyPr/>
          <a:lstStyle/>
          <a:p>
            <a:r>
              <a:rPr lang="zh-CN" altLang="zh-CN" dirty="0"/>
              <a:t>常用的匹配规则</a:t>
            </a:r>
            <a:r>
              <a:rPr lang="en-US" altLang="zh-CN" dirty="0"/>
              <a:t>-匹配字符数量</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a:t>
            </a:r>
            <a:r>
              <a:rPr lang="zh-CN" altLang="zh-CN" dirty="0"/>
              <a:t>：匹配前一个字符出现</a:t>
            </a:r>
            <a:r>
              <a:rPr lang="en-US" altLang="zh-CN" dirty="0"/>
              <a:t>0</a:t>
            </a:r>
            <a:r>
              <a:rPr lang="zh-CN" altLang="zh-CN" dirty="0"/>
              <a:t>次或者无限次，即可有可无</a:t>
            </a:r>
          </a:p>
          <a:p>
            <a:endParaRPr lang="zh-CN" altLang="en-US" dirty="0"/>
          </a:p>
        </p:txBody>
      </p:sp>
      <p:sp>
        <p:nvSpPr>
          <p:cNvPr id="3" name="标题 2"/>
          <p:cNvSpPr>
            <a:spLocks noGrp="1"/>
          </p:cNvSpPr>
          <p:nvPr>
            <p:ph type="title"/>
          </p:nvPr>
        </p:nvSpPr>
        <p:spPr/>
        <p:txBody>
          <a:bodyPr/>
          <a:lstStyle/>
          <a:p>
            <a:r>
              <a:rPr lang="zh-CN" altLang="zh-CN" dirty="0"/>
              <a:t>常用的匹配规则</a:t>
            </a:r>
            <a:r>
              <a:rPr lang="en-US" altLang="zh-CN" dirty="0"/>
              <a:t>-匹配字符数量</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5" name="Rectangle 1"/>
          <p:cNvSpPr>
            <a:spLocks noChangeArrowheads="1"/>
          </p:cNvSpPr>
          <p:nvPr/>
        </p:nvSpPr>
        <p:spPr bwMode="auto">
          <a:xfrm>
            <a:off x="1177664" y="2509711"/>
            <a:ext cx="9836672" cy="270843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import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re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 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'[A-Z][A-Z]*'</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'Mn</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'M</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 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'[A-Z][a-z]*'</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'Mn</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'Mn</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 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'[A-Z][a-z]*'</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'Mnsdfsdfs</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'Mnsdfsdfs</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&gt;&gt;&gt;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 </a:t>
            </a:r>
            <a:r>
              <a:rPr lang="zh-CN" altLang="zh-CN" dirty="0"/>
              <a:t>：使用实例，写一个正则匹配</a:t>
            </a:r>
            <a:r>
              <a:rPr lang="en-US" altLang="zh-CN" dirty="0"/>
              <a:t>python</a:t>
            </a:r>
            <a:r>
              <a:rPr lang="zh-CN" altLang="zh-CN" dirty="0"/>
              <a:t>变量名（变量名的语法规则：不能以数字开头，变量名只能包含字母，数字，下划线）</a:t>
            </a:r>
          </a:p>
          <a:p>
            <a:endParaRPr lang="zh-CN" altLang="en-US" dirty="0"/>
          </a:p>
        </p:txBody>
      </p:sp>
      <p:sp>
        <p:nvSpPr>
          <p:cNvPr id="3" name="标题 2"/>
          <p:cNvSpPr>
            <a:spLocks noGrp="1"/>
          </p:cNvSpPr>
          <p:nvPr>
            <p:ph type="title"/>
          </p:nvPr>
        </p:nvSpPr>
        <p:spPr/>
        <p:txBody>
          <a:bodyPr/>
          <a:lstStyle/>
          <a:p>
            <a:r>
              <a:rPr lang="zh-CN" altLang="zh-CN" dirty="0"/>
              <a:t>常用的匹配规则</a:t>
            </a:r>
            <a:r>
              <a:rPr lang="en-US" altLang="zh-CN" dirty="0"/>
              <a:t>-匹配字符数量</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5" name="Rectangle 1"/>
          <p:cNvSpPr>
            <a:spLocks noChangeArrowheads="1"/>
          </p:cNvSpPr>
          <p:nvPr/>
        </p:nvSpPr>
        <p:spPr bwMode="auto">
          <a:xfrm>
            <a:off x="1071283" y="2787790"/>
            <a:ext cx="10049435" cy="320087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 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'[a-zA-Z_]+[\w]*'</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'name</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&lt;_sre.SRE_Match object; span=(</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4</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'name</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 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'[a-zA-Z_]+[\w]*'</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'_name</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&lt;_sre.SRE_Match object; span=(</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5</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'_name</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 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'[a-zA-Z_]+[\w]*'</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'33name'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数字开头不是变量名，无法匹配</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Traceback (most recent call last):</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File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"&lt;stdin&gt;"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line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in</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&lt;module&gt;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AttributeError: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'NoneType'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object has no attribute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'group</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&gt;&gt;&gt;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zh-CN" altLang="zh-CN" dirty="0"/>
              <a:t>？：使用实例，匹配</a:t>
            </a:r>
            <a:r>
              <a:rPr lang="en-US" altLang="zh-CN" dirty="0"/>
              <a:t>0-99</a:t>
            </a:r>
            <a:r>
              <a:rPr lang="zh-CN" altLang="zh-CN" dirty="0"/>
              <a:t>的数字</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zh-CN" b="1" dirty="0"/>
          </a:p>
          <a:p>
            <a:endParaRPr lang="zh-CN" altLang="en-US" dirty="0"/>
          </a:p>
        </p:txBody>
      </p:sp>
      <p:sp>
        <p:nvSpPr>
          <p:cNvPr id="3" name="标题 2"/>
          <p:cNvSpPr>
            <a:spLocks noGrp="1"/>
          </p:cNvSpPr>
          <p:nvPr>
            <p:ph type="title"/>
          </p:nvPr>
        </p:nvSpPr>
        <p:spPr/>
        <p:txBody>
          <a:bodyPr/>
          <a:lstStyle/>
          <a:p>
            <a:r>
              <a:rPr lang="zh-CN" altLang="zh-CN" dirty="0"/>
              <a:t>常用的匹配规则</a:t>
            </a:r>
            <a:r>
              <a:rPr lang="en-US" altLang="zh-CN" dirty="0"/>
              <a:t>-匹配字符数量</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5" name="Rectangle 1"/>
          <p:cNvSpPr>
            <a:spLocks noChangeArrowheads="1"/>
          </p:cNvSpPr>
          <p:nvPr/>
        </p:nvSpPr>
        <p:spPr bwMode="auto">
          <a:xfrm>
            <a:off x="1313330" y="2567226"/>
            <a:ext cx="9565341" cy="17235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'[0-9]?[0-9]'</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'25'</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'25</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'[0-9]?[0-9]'</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'09'</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'09</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'[0-9]?[0-9]'</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'9'</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'9</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&gt;&gt;&gt;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{n,m} </a:t>
            </a:r>
            <a:r>
              <a:rPr lang="zh-CN" altLang="zh-CN" dirty="0"/>
              <a:t>：匹配前一个字符出现从</a:t>
            </a:r>
            <a:r>
              <a:rPr lang="en-US" altLang="zh-CN" dirty="0"/>
              <a:t>n</a:t>
            </a:r>
            <a:r>
              <a:rPr lang="zh-CN" altLang="zh-CN" dirty="0"/>
              <a:t>到</a:t>
            </a:r>
            <a:r>
              <a:rPr lang="en-US" altLang="zh-CN" dirty="0"/>
              <a:t>m</a:t>
            </a:r>
            <a:r>
              <a:rPr lang="zh-CN" altLang="zh-CN" dirty="0"/>
              <a:t>次</a:t>
            </a:r>
            <a:r>
              <a:rPr lang="en-US" altLang="zh-CN" dirty="0"/>
              <a:t>,</a:t>
            </a:r>
            <a:r>
              <a:rPr lang="zh-CN" altLang="zh-CN" dirty="0"/>
              <a:t>使用实例，匹配</a:t>
            </a:r>
            <a:r>
              <a:rPr lang="en-US" altLang="zh-CN" dirty="0"/>
              <a:t>qq</a:t>
            </a:r>
            <a:r>
              <a:rPr lang="zh-CN" altLang="zh-CN" dirty="0"/>
              <a:t>邮箱</a:t>
            </a:r>
          </a:p>
          <a:p>
            <a:endParaRPr lang="zh-CN" altLang="zh-CN" b="1" dirty="0"/>
          </a:p>
          <a:p>
            <a:endParaRPr lang="zh-CN" altLang="en-US" dirty="0"/>
          </a:p>
        </p:txBody>
      </p:sp>
      <p:sp>
        <p:nvSpPr>
          <p:cNvPr id="3" name="标题 2"/>
          <p:cNvSpPr>
            <a:spLocks noGrp="1"/>
          </p:cNvSpPr>
          <p:nvPr>
            <p:ph type="title"/>
          </p:nvPr>
        </p:nvSpPr>
        <p:spPr/>
        <p:txBody>
          <a:bodyPr/>
          <a:lstStyle/>
          <a:p>
            <a:r>
              <a:rPr lang="zh-CN" altLang="zh-CN" dirty="0"/>
              <a:t>常用的匹配规则</a:t>
            </a:r>
            <a:r>
              <a:rPr lang="en-US" altLang="zh-CN" dirty="0"/>
              <a:t>-匹配字符数量</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6" name="Rectangle 2"/>
          <p:cNvSpPr>
            <a:spLocks noChangeArrowheads="1"/>
          </p:cNvSpPr>
          <p:nvPr/>
        </p:nvSpPr>
        <p:spPr bwMode="auto">
          <a:xfrm>
            <a:off x="1450498" y="2074783"/>
            <a:ext cx="9291005" cy="270843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'[0-9]{6,11}@qq.com'</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'123654@qq.com'</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'123654@qq.com</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'[0-9]{6,11}@qq.com'</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'1236545999999@qq.com'</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#大于11位匹配失败</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Traceback (most recent call last):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File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"&lt;stdin&gt;"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line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in</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&lt;module&gt;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AttributeError: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'NoneType'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object has no attribute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'group</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'[0-9]{6,11}@qq.com'</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'1236@qq.com'</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少于6位匹配失败</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Traceback (most recent call last):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File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"&lt;stdin&gt;"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line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in</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&lt;module&gt;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AttributeError: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'NoneType'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object has no attribute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'group</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&gt;&gt;&gt;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python</a:t>
            </a:r>
            <a:r>
              <a:rPr lang="zh-CN" altLang="zh-CN" dirty="0"/>
              <a:t>字符串中</a:t>
            </a:r>
            <a:r>
              <a:rPr lang="en-US" altLang="zh-CN" dirty="0"/>
              <a:t>\</a:t>
            </a:r>
            <a:r>
              <a:rPr lang="zh-CN" altLang="zh-CN" dirty="0"/>
              <a:t>作为转义字符开头，比如</a:t>
            </a:r>
            <a:r>
              <a:rPr lang="en-US" altLang="zh-CN" dirty="0"/>
              <a:t>\n</a:t>
            </a:r>
            <a:r>
              <a:rPr lang="zh-CN" altLang="zh-CN" dirty="0"/>
              <a:t>表示换行，</a:t>
            </a:r>
            <a:r>
              <a:rPr lang="en-US" altLang="zh-CN" dirty="0"/>
              <a:t>\t</a:t>
            </a:r>
            <a:r>
              <a:rPr lang="zh-CN" altLang="zh-CN" dirty="0"/>
              <a:t>表示</a:t>
            </a:r>
            <a:r>
              <a:rPr lang="en-US" altLang="zh-CN" dirty="0"/>
              <a:t>tab</a:t>
            </a:r>
            <a:r>
              <a:rPr lang="zh-CN" altLang="zh-CN" dirty="0"/>
              <a:t>键，为了表示</a:t>
            </a:r>
            <a:r>
              <a:rPr lang="en-US" altLang="zh-CN" dirty="0"/>
              <a:t>\</a:t>
            </a:r>
            <a:r>
              <a:rPr lang="zh-CN" altLang="zh-CN" dirty="0"/>
              <a:t>本身，再加一个</a:t>
            </a:r>
            <a:r>
              <a:rPr lang="en-US" altLang="zh-CN" dirty="0"/>
              <a:t>\</a:t>
            </a:r>
            <a:r>
              <a:rPr lang="zh-CN" altLang="zh-CN" dirty="0"/>
              <a:t>，成为</a:t>
            </a:r>
            <a:r>
              <a:rPr lang="en-US" altLang="zh-CN" dirty="0"/>
              <a:t>\\</a:t>
            </a:r>
            <a:r>
              <a:rPr lang="zh-CN" altLang="zh-CN" dirty="0"/>
              <a:t>形式 在</a:t>
            </a:r>
            <a:r>
              <a:rPr lang="en-US" altLang="zh-CN" dirty="0"/>
              <a:t>python</a:t>
            </a:r>
            <a:r>
              <a:rPr lang="zh-CN" altLang="zh-CN" dirty="0"/>
              <a:t>中表示路径</a:t>
            </a:r>
            <a:r>
              <a:rPr lang="en-US" altLang="zh-CN" dirty="0"/>
              <a:t>‘G:\py</a:t>
            </a:r>
            <a:r>
              <a:rPr lang="zh-CN" altLang="zh-CN" dirty="0"/>
              <a:t>资料</a:t>
            </a:r>
            <a:r>
              <a:rPr lang="en-US" altLang="zh-CN" dirty="0"/>
              <a:t>\1-</a:t>
            </a:r>
            <a:r>
              <a:rPr lang="zh-CN" altLang="zh-CN" dirty="0"/>
              <a:t>上课资料</a:t>
            </a:r>
            <a:r>
              <a:rPr lang="en-US" altLang="zh-CN" dirty="0"/>
              <a:t>\4-</a:t>
            </a:r>
            <a:r>
              <a:rPr lang="zh-CN" altLang="zh-CN" dirty="0"/>
              <a:t>正则表达式课件</a:t>
            </a:r>
            <a:r>
              <a:rPr lang="en-US" altLang="zh-CN" dirty="0"/>
              <a:t>\html’</a:t>
            </a:r>
            <a:endParaRPr lang="zh-CN" altLang="zh-CN" dirty="0"/>
          </a:p>
          <a:p>
            <a:endParaRPr lang="zh-CN" altLang="en-US" dirty="0"/>
          </a:p>
        </p:txBody>
      </p:sp>
      <p:sp>
        <p:nvSpPr>
          <p:cNvPr id="3" name="标题 2"/>
          <p:cNvSpPr>
            <a:spLocks noGrp="1"/>
          </p:cNvSpPr>
          <p:nvPr>
            <p:ph type="title"/>
          </p:nvPr>
        </p:nvSpPr>
        <p:spPr/>
        <p:txBody>
          <a:bodyPr/>
          <a:lstStyle/>
          <a:p>
            <a:r>
              <a:rPr lang="zh-CN" altLang="zh-CN" dirty="0"/>
              <a:t>常用的匹配规则</a:t>
            </a:r>
            <a:r>
              <a:rPr lang="en-US" altLang="zh-CN" dirty="0"/>
              <a:t>-</a:t>
            </a:r>
            <a:r>
              <a:rPr lang="zh-CN" altLang="zh-CN" dirty="0"/>
              <a:t>原生字符串</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5" name="Rectangle 1"/>
          <p:cNvSpPr>
            <a:spLocks noChangeArrowheads="1"/>
          </p:cNvSpPr>
          <p:nvPr/>
        </p:nvSpPr>
        <p:spPr bwMode="auto">
          <a:xfrm>
            <a:off x="1586754" y="2787789"/>
            <a:ext cx="9018493" cy="320087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mypath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'G:\py资料\1-上课资料\4-正则表达式课件\html</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print(mypath)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路劲输出异常</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G:\py资料-上课资料-正则表达式课件\html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mypath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'G:\\py资料\\1-上课资料\\4-正则表达式课件\\html</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print(mypath)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将\转义之后正常</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G:\py资料\</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-上课资料\</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4</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-正则表达式课件\html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zh-CN" altLang="zh-CN" dirty="0"/>
              <a:t>下面使用正则表达式来匹配路径</a:t>
            </a:r>
          </a:p>
          <a:p>
            <a:endParaRPr lang="zh-CN" altLang="en-US" dirty="0"/>
          </a:p>
        </p:txBody>
      </p:sp>
      <p:sp>
        <p:nvSpPr>
          <p:cNvPr id="3" name="标题 2"/>
          <p:cNvSpPr>
            <a:spLocks noGrp="1"/>
          </p:cNvSpPr>
          <p:nvPr>
            <p:ph type="title"/>
          </p:nvPr>
        </p:nvSpPr>
        <p:spPr/>
        <p:txBody>
          <a:bodyPr/>
          <a:lstStyle/>
          <a:p>
            <a:r>
              <a:rPr lang="zh-CN" altLang="zh-CN" dirty="0"/>
              <a:t>常用的匹配规则</a:t>
            </a:r>
            <a:r>
              <a:rPr lang="en-US" altLang="zh-CN" dirty="0"/>
              <a:t>-</a:t>
            </a:r>
            <a:r>
              <a:rPr lang="zh-CN" altLang="zh-CN" dirty="0"/>
              <a:t>原生字符串</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5" name="Rectangle 1"/>
          <p:cNvSpPr>
            <a:spLocks noChangeArrowheads="1"/>
          </p:cNvSpPr>
          <p:nvPr/>
        </p:nvSpPr>
        <p:spPr bwMode="auto">
          <a:xfrm>
            <a:off x="557625" y="2511661"/>
            <a:ext cx="11076750" cy="246221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'c:\\a.txt'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'c:\\a.txt'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Traceback (most recent call last):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File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"&lt;stdin&gt;"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line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in</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&lt;module&gt;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AttributeError: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'NoneType'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object has no attribute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'group</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'c:\\\\a.txt'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'c:\\a.txt'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正则中\也表示转义，所以要匹配字符串中的\需要再次转义</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'c:\\a.txt</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zh-CN" altLang="zh-CN" dirty="0"/>
              <a:t>正则表达式里使用</a:t>
            </a:r>
            <a:r>
              <a:rPr lang="en-US" altLang="zh-CN" dirty="0"/>
              <a:t>"\"</a:t>
            </a:r>
            <a:r>
              <a:rPr lang="zh-CN" altLang="zh-CN" dirty="0"/>
              <a:t>作为转义字符，这就可能造成反斜杠困扰。假如你需要匹配文本中的字符</a:t>
            </a:r>
            <a:r>
              <a:rPr lang="en-US" altLang="zh-CN" dirty="0"/>
              <a:t>"\"</a:t>
            </a:r>
            <a:r>
              <a:rPr lang="zh-CN" altLang="zh-CN" dirty="0"/>
              <a:t>，那么使用编程语言表示的正则表达式里将需要</a:t>
            </a:r>
            <a:r>
              <a:rPr lang="en-US" altLang="zh-CN" dirty="0"/>
              <a:t>4</a:t>
            </a:r>
            <a:r>
              <a:rPr lang="zh-CN" altLang="zh-CN" dirty="0"/>
              <a:t>个反斜杠</a:t>
            </a:r>
            <a:r>
              <a:rPr lang="en-US" altLang="zh-CN" dirty="0"/>
              <a:t>"\"</a:t>
            </a:r>
            <a:r>
              <a:rPr lang="zh-CN" altLang="zh-CN" dirty="0"/>
              <a:t>。</a:t>
            </a:r>
          </a:p>
          <a:p>
            <a:r>
              <a:rPr lang="en-US" altLang="zh-CN" dirty="0"/>
              <a:t>在python中有原生字符串，在字符串前面加上r表示字符串中的\不转义。</a:t>
            </a:r>
            <a:endParaRPr lang="zh-CN" altLang="zh-CN" dirty="0"/>
          </a:p>
          <a:p>
            <a:endParaRPr lang="zh-CN" altLang="en-US" dirty="0"/>
          </a:p>
        </p:txBody>
      </p:sp>
      <p:sp>
        <p:nvSpPr>
          <p:cNvPr id="3" name="标题 2"/>
          <p:cNvSpPr>
            <a:spLocks noGrp="1"/>
          </p:cNvSpPr>
          <p:nvPr>
            <p:ph type="title"/>
          </p:nvPr>
        </p:nvSpPr>
        <p:spPr/>
        <p:txBody>
          <a:bodyPr/>
          <a:lstStyle/>
          <a:p>
            <a:r>
              <a:rPr lang="zh-CN" altLang="zh-CN" dirty="0"/>
              <a:t>常用的匹配规则</a:t>
            </a:r>
            <a:r>
              <a:rPr lang="en-US" altLang="zh-CN" dirty="0"/>
              <a:t>-</a:t>
            </a:r>
            <a:r>
              <a:rPr lang="zh-CN" altLang="zh-CN" dirty="0"/>
              <a:t>原生字符串</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6" name="Rectangle 1"/>
          <p:cNvSpPr>
            <a:spLocks noChangeArrowheads="1"/>
          </p:cNvSpPr>
          <p:nvPr/>
        </p:nvSpPr>
        <p:spPr bwMode="auto">
          <a:xfrm>
            <a:off x="1039409" y="3270190"/>
            <a:ext cx="10507132"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'c:\\a.txt'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'c:\\a.txt'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Traceback (most recent call last):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File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"&lt;stdin&gt;"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line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in</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&lt;module&gt;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AttributeError: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'NoneType'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object has no attribute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'group</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r'c:\\a.txt'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'c:\\a.txt'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在正则前加r，表示原生字符串，python字符串不转义。</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'c:\\a.txt</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&gt;&gt;&gt;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nvPr>
        </p:nvGraphicFramePr>
        <p:xfrm>
          <a:off x="1373160" y="1069979"/>
          <a:ext cx="8698660" cy="735753"/>
        </p:xfrm>
        <a:graphic>
          <a:graphicData uri="http://schemas.openxmlformats.org/drawingml/2006/table">
            <a:tbl>
              <a:tblPr firstRow="1" firstCol="1" lastRow="1" lastCol="1"/>
              <a:tblGrid>
                <a:gridCol w="4349330">
                  <a:extLst>
                    <a:ext uri="{9D8B030D-6E8A-4147-A177-3AD203B41FA5}">
                      <a16:colId xmlns:a16="http://schemas.microsoft.com/office/drawing/2014/main" val="20000"/>
                    </a:ext>
                  </a:extLst>
                </a:gridCol>
                <a:gridCol w="4349330">
                  <a:extLst>
                    <a:ext uri="{9D8B030D-6E8A-4147-A177-3AD203B41FA5}">
                      <a16:colId xmlns:a16="http://schemas.microsoft.com/office/drawing/2014/main" val="20001"/>
                    </a:ext>
                  </a:extLst>
                </a:gridCol>
              </a:tblGrid>
              <a:tr h="245251">
                <a:tc>
                  <a:txBody>
                    <a:bodyPr/>
                    <a:lstStyle/>
                    <a:p>
                      <a:pPr>
                        <a:spcBef>
                          <a:spcPts val="180"/>
                        </a:spcBef>
                        <a:spcAft>
                          <a:spcPts val="180"/>
                        </a:spcAft>
                      </a:pPr>
                      <a:r>
                        <a:rPr lang="en-US" sz="16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符号</a:t>
                      </a:r>
                      <a:endParaRPr lang="zh-CN" sz="16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95461" marR="954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spcBef>
                          <a:spcPts val="180"/>
                        </a:spcBef>
                        <a:spcAft>
                          <a:spcPts val="180"/>
                        </a:spcAft>
                      </a:pPr>
                      <a:r>
                        <a:rPr lang="en-US" sz="16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匹配规则</a:t>
                      </a:r>
                      <a:endParaRPr lang="zh-CN" sz="16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95461" marR="954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245251">
                <a:tc>
                  <a:txBody>
                    <a:bodyPr/>
                    <a:lstStyle/>
                    <a:p>
                      <a:pPr>
                        <a:spcBef>
                          <a:spcPts val="180"/>
                        </a:spcBef>
                        <a:spcAft>
                          <a:spcPts val="180"/>
                        </a:spcAft>
                      </a:pPr>
                      <a:r>
                        <a:rPr lang="en-US" sz="1600">
                          <a:effectLst/>
                          <a:latin typeface="Cambria" panose="02040503050406030204" pitchFamily="18" charset="0"/>
                          <a:ea typeface="宋体" panose="02010600030101010101" pitchFamily="2" charset="-122"/>
                          <a:cs typeface="Times New Roman" panose="02020603050405020304" pitchFamily="18" charset="0"/>
                        </a:rPr>
                        <a:t>^</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95461" marR="95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600" dirty="0">
                          <a:effectLst/>
                          <a:latin typeface="宋体" panose="02010600030101010101" pitchFamily="2" charset="-122"/>
                          <a:ea typeface="宋体" panose="02010600030101010101" pitchFamily="2" charset="-122"/>
                          <a:cs typeface="Times New Roman" panose="02020603050405020304" pitchFamily="18" charset="0"/>
                        </a:rPr>
                        <a:t>匹配字符串开头</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95461" marR="95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5251">
                <a:tc>
                  <a:txBody>
                    <a:bodyPr/>
                    <a:lstStyle/>
                    <a:p>
                      <a:pPr>
                        <a:spcBef>
                          <a:spcPts val="180"/>
                        </a:spcBef>
                        <a:spcAft>
                          <a:spcPts val="180"/>
                        </a:spcAft>
                      </a:pPr>
                      <a:r>
                        <a:rPr lang="en-US" sz="1600">
                          <a:effectLst/>
                          <a:latin typeface="Cambria" panose="02040503050406030204" pitchFamily="18" charset="0"/>
                          <a:ea typeface="宋体" panose="02010600030101010101" pitchFamily="2" charset="-122"/>
                          <a:cs typeface="Times New Roman" panose="02020603050405020304" pitchFamily="18" charset="0"/>
                        </a:rPr>
                        <a:t>$</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95461" marR="95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600" dirty="0">
                          <a:effectLst/>
                          <a:latin typeface="宋体" panose="02010600030101010101" pitchFamily="2" charset="-122"/>
                          <a:ea typeface="宋体" panose="02010600030101010101" pitchFamily="2" charset="-122"/>
                          <a:cs typeface="Times New Roman" panose="02020603050405020304" pitchFamily="18" charset="0"/>
                        </a:rPr>
                        <a:t>匹配字符串结尾</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95461" marR="95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标题 2"/>
          <p:cNvSpPr>
            <a:spLocks noGrp="1"/>
          </p:cNvSpPr>
          <p:nvPr>
            <p:ph type="title"/>
          </p:nvPr>
        </p:nvSpPr>
        <p:spPr>
          <a:xfrm>
            <a:off x="823978" y="608205"/>
            <a:ext cx="10515600" cy="403412"/>
          </a:xfrm>
        </p:spPr>
        <p:txBody>
          <a:bodyPr>
            <a:normAutofit fontScale="90000"/>
          </a:bodyPr>
          <a:lstStyle/>
          <a:p>
            <a:r>
              <a:rPr lang="zh-CN" altLang="zh-CN" dirty="0"/>
              <a:t>常用的匹配规则</a:t>
            </a:r>
            <a:r>
              <a:rPr lang="en-US" altLang="zh-CN" dirty="0"/>
              <a:t>-匹配开头结尾</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7" name="文本框 6"/>
          <p:cNvSpPr txBox="1"/>
          <p:nvPr/>
        </p:nvSpPr>
        <p:spPr>
          <a:xfrm>
            <a:off x="824780" y="1893415"/>
            <a:ext cx="10514798" cy="646331"/>
          </a:xfrm>
          <a:prstGeom prst="rect">
            <a:avLst/>
          </a:prstGeom>
          <a:noFill/>
        </p:spPr>
        <p:txBody>
          <a:bodyPr wrap="square" rtlCol="0">
            <a:spAutoFit/>
          </a:bodyPr>
          <a:lstStyle/>
          <a:p>
            <a:r>
              <a:rPr lang="en-US" altLang="zh-CN" dirty="0"/>
              <a:t>示例：匹配163.com的邮箱地址</a:t>
            </a:r>
            <a:endParaRPr lang="zh-CN" altLang="zh-CN" dirty="0"/>
          </a:p>
          <a:p>
            <a:endParaRPr lang="zh-CN" altLang="en-US" dirty="0"/>
          </a:p>
        </p:txBody>
      </p:sp>
      <p:sp>
        <p:nvSpPr>
          <p:cNvPr id="8" name="Rectangle 1"/>
          <p:cNvSpPr>
            <a:spLocks noChangeArrowheads="1"/>
          </p:cNvSpPr>
          <p:nvPr/>
        </p:nvSpPr>
        <p:spPr bwMode="auto">
          <a:xfrm>
            <a:off x="1373160" y="2295151"/>
            <a:ext cx="7338547" cy="393954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lvl="0" eaLnBrk="0" fontAlgn="base" hangingPunct="0">
              <a:spcBef>
                <a:spcPct val="0"/>
              </a:spcBef>
              <a:spcAft>
                <a:spcPct val="0"/>
              </a:spcAft>
            </a:pPr>
            <a:r>
              <a:rPr lang="zh-CN" altLang="zh-CN" sz="1600" dirty="0">
                <a:solidFill>
                  <a:srgbClr val="F5871F"/>
                </a:solidFill>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import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re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正确地址</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 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'[\w]{4,20}@163\.com'</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'python@163.com</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'python@163.com</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不正确地址</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 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'[\w]{4,20}@163\.com'</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'python@163.comsdsdds</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'python@163.com</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通过$来限定结尾</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 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'[\w]{4,20}@163\.com$'</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'python@163.comsdsdds</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Traceback (most recent call last):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File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"&lt;stdin&gt;"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line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in</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&lt;module&gt;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AttributeError: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'NoneType'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object has no attribute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'group</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&gt;&gt;&gt;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51620" y="1550894"/>
            <a:ext cx="10515600" cy="4626069"/>
          </a:xfrm>
        </p:spPr>
        <p:txBody>
          <a:bodyPr/>
          <a:lstStyle/>
          <a:p>
            <a:endParaRPr lang="en-US" altLang="zh-CN" dirty="0"/>
          </a:p>
          <a:p>
            <a:endParaRPr lang="en-US" altLang="zh-CN" dirty="0"/>
          </a:p>
          <a:p>
            <a:endParaRPr lang="en-US" altLang="zh-CN" dirty="0"/>
          </a:p>
          <a:p>
            <a:pPr marL="0" indent="0">
              <a:buNone/>
            </a:pPr>
            <a:endParaRPr lang="en-US" altLang="zh-CN" dirty="0"/>
          </a:p>
          <a:p>
            <a:r>
              <a:rPr lang="en-US" altLang="zh-CN" dirty="0"/>
              <a:t>|：匹配出0-100之间的数字</a:t>
            </a:r>
            <a:endParaRPr lang="zh-CN" altLang="zh-CN" dirty="0"/>
          </a:p>
          <a:p>
            <a:endParaRPr lang="en-US" altLang="zh-CN" dirty="0"/>
          </a:p>
          <a:p>
            <a:endParaRPr lang="en-US" altLang="zh-CN" dirty="0"/>
          </a:p>
          <a:p>
            <a:endParaRPr lang="en-US" altLang="zh-CN" dirty="0"/>
          </a:p>
          <a:p>
            <a:endParaRPr lang="zh-CN" altLang="en-US" dirty="0"/>
          </a:p>
        </p:txBody>
      </p:sp>
      <p:sp>
        <p:nvSpPr>
          <p:cNvPr id="3" name="标题 2"/>
          <p:cNvSpPr>
            <a:spLocks noGrp="1"/>
          </p:cNvSpPr>
          <p:nvPr>
            <p:ph type="title"/>
          </p:nvPr>
        </p:nvSpPr>
        <p:spPr/>
        <p:txBody>
          <a:bodyPr/>
          <a:lstStyle/>
          <a:p>
            <a:r>
              <a:rPr lang="zh-CN" altLang="zh-CN" dirty="0"/>
              <a:t>常用的匹配规则</a:t>
            </a:r>
            <a:r>
              <a:rPr lang="en-US" altLang="zh-CN" dirty="0"/>
              <a:t>- 分组匹配</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graphicFrame>
        <p:nvGraphicFramePr>
          <p:cNvPr id="7" name="表格 6"/>
          <p:cNvGraphicFramePr>
            <a:graphicFrameLocks noGrp="1"/>
          </p:cNvGraphicFramePr>
          <p:nvPr/>
        </p:nvGraphicFramePr>
        <p:xfrm>
          <a:off x="851620" y="1471756"/>
          <a:ext cx="10515600" cy="1828800"/>
        </p:xfrm>
        <a:graphic>
          <a:graphicData uri="http://schemas.openxmlformats.org/drawingml/2006/table">
            <a:tbl>
              <a:tblPr firstRow="1" firstCol="1" lastRow="1" lastCol="1"/>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a:spcBef>
                          <a:spcPts val="180"/>
                        </a:spcBef>
                        <a:spcAft>
                          <a:spcPts val="180"/>
                        </a:spcAft>
                      </a:pPr>
                      <a:r>
                        <a:rPr lang="en-US" sz="200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符号</a:t>
                      </a:r>
                      <a:endParaRPr lang="zh-CN" sz="200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spcBef>
                          <a:spcPts val="180"/>
                        </a:spcBef>
                        <a:spcAft>
                          <a:spcPts val="180"/>
                        </a:spcAft>
                      </a:pPr>
                      <a:r>
                        <a:rPr lang="en-US" sz="20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匹配规则</a:t>
                      </a:r>
                      <a:endParaRPr lang="zh-CN" sz="20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0">
                <a:tc>
                  <a:txBody>
                    <a:bodyPr/>
                    <a:lstStyle/>
                    <a:p>
                      <a:pPr>
                        <a:spcBef>
                          <a:spcPts val="180"/>
                        </a:spcBef>
                        <a:spcAft>
                          <a:spcPts val="180"/>
                        </a:spcAft>
                      </a:pPr>
                      <a:r>
                        <a:rPr lang="en-US" sz="2000">
                          <a:effectLst/>
                          <a:latin typeface="Cambria" panose="02040503050406030204" pitchFamily="18" charset="0"/>
                          <a:ea typeface="宋体" panose="02010600030101010101" pitchFamily="2" charset="-122"/>
                          <a:cs typeface="Times New Roman" panose="02020603050405020304" pitchFamily="18" charset="0"/>
                        </a:rPr>
                        <a:t>|</a:t>
                      </a:r>
                      <a:endParaRPr lang="zh-CN" sz="20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2000">
                          <a:effectLst/>
                          <a:latin typeface="Cambria" panose="02040503050406030204" pitchFamily="18" charset="0"/>
                          <a:ea typeface="宋体" panose="02010600030101010101" pitchFamily="2" charset="-122"/>
                          <a:cs typeface="Times New Roman" panose="02020603050405020304" pitchFamily="18" charset="0"/>
                        </a:rPr>
                        <a:t>匹配左右任意一个表达式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spcBef>
                          <a:spcPts val="180"/>
                        </a:spcBef>
                        <a:spcAft>
                          <a:spcPts val="180"/>
                        </a:spcAft>
                      </a:pPr>
                      <a:r>
                        <a:rPr lang="en-US" sz="2000" dirty="0">
                          <a:effectLst/>
                          <a:latin typeface="Cambria" panose="02040503050406030204" pitchFamily="18" charset="0"/>
                          <a:ea typeface="宋体" panose="02010600030101010101" pitchFamily="2" charset="-122"/>
                          <a:cs typeface="Times New Roman" panose="02020603050405020304" pitchFamily="18" charset="0"/>
                        </a:rPr>
                        <a:t>(ab)</a:t>
                      </a:r>
                      <a:endParaRPr lang="zh-CN" sz="20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2000" dirty="0">
                          <a:effectLst/>
                          <a:latin typeface="Cambria" panose="02040503050406030204" pitchFamily="18" charset="0"/>
                          <a:ea typeface="宋体" panose="02010600030101010101" pitchFamily="2" charset="-122"/>
                          <a:cs typeface="Times New Roman" panose="02020603050405020304" pitchFamily="18" charset="0"/>
                        </a:rPr>
                        <a:t>将括号中字符作为一个分组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Bef>
                          <a:spcPts val="180"/>
                        </a:spcBef>
                        <a:spcAft>
                          <a:spcPts val="180"/>
                        </a:spcAft>
                      </a:pPr>
                      <a:r>
                        <a:rPr lang="en-US" sz="2000">
                          <a:effectLst/>
                          <a:latin typeface="Cambria" panose="02040503050406030204" pitchFamily="18" charset="0"/>
                          <a:ea typeface="宋体" panose="02010600030101010101" pitchFamily="2" charset="-122"/>
                          <a:cs typeface="Times New Roman" panose="02020603050405020304" pitchFamily="18" charset="0"/>
                        </a:rPr>
                        <a:t>\num</a:t>
                      </a:r>
                      <a:endParaRPr lang="zh-CN" sz="20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2000">
                          <a:effectLst/>
                          <a:latin typeface="Cambria" panose="02040503050406030204" pitchFamily="18" charset="0"/>
                          <a:ea typeface="宋体" panose="02010600030101010101" pitchFamily="2" charset="-122"/>
                          <a:cs typeface="Times New Roman" panose="02020603050405020304" pitchFamily="18" charset="0"/>
                        </a:rPr>
                        <a:t>引用分组</a:t>
                      </a:r>
                      <a:r>
                        <a:rPr lang="en-US" sz="2000">
                          <a:effectLst/>
                          <a:latin typeface="Cambria" panose="02040503050406030204" pitchFamily="18" charset="0"/>
                          <a:ea typeface="宋体" panose="02010600030101010101" pitchFamily="2" charset="-122"/>
                          <a:cs typeface="Times New Roman" panose="02020603050405020304" pitchFamily="18" charset="0"/>
                        </a:rPr>
                        <a:t>num</a:t>
                      </a:r>
                      <a:r>
                        <a:rPr lang="zh-CN" sz="2000">
                          <a:effectLst/>
                          <a:latin typeface="Cambria" panose="02040503050406030204" pitchFamily="18" charset="0"/>
                          <a:ea typeface="宋体" panose="02010600030101010101" pitchFamily="2" charset="-122"/>
                          <a:cs typeface="Times New Roman" panose="02020603050405020304" pitchFamily="18" charset="0"/>
                        </a:rPr>
                        <a:t>匹配到的字符串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Bef>
                          <a:spcPts val="180"/>
                        </a:spcBef>
                        <a:spcAft>
                          <a:spcPts val="180"/>
                        </a:spcAft>
                      </a:pPr>
                      <a:r>
                        <a:rPr lang="en-US" sz="2000" dirty="0">
                          <a:effectLst/>
                          <a:latin typeface="Cambria" panose="02040503050406030204" pitchFamily="18" charset="0"/>
                          <a:ea typeface="宋体" panose="02010600030101010101" pitchFamily="2" charset="-122"/>
                          <a:cs typeface="Times New Roman" panose="02020603050405020304" pitchFamily="18" charset="0"/>
                        </a:rPr>
                        <a:t>(?P)</a:t>
                      </a:r>
                      <a:endParaRPr lang="zh-CN" sz="20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2000" dirty="0">
                          <a:effectLst/>
                          <a:latin typeface="宋体" panose="02010600030101010101" pitchFamily="2" charset="-122"/>
                          <a:ea typeface="宋体" panose="02010600030101010101" pitchFamily="2" charset="-122"/>
                          <a:cs typeface="Times New Roman" panose="02020603050405020304" pitchFamily="18" charset="0"/>
                        </a:rPr>
                        <a:t>分组起别名</a:t>
                      </a:r>
                      <a:endParaRPr lang="zh-CN" sz="20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spcBef>
                          <a:spcPts val="180"/>
                        </a:spcBef>
                        <a:spcAft>
                          <a:spcPts val="180"/>
                        </a:spcAft>
                      </a:pPr>
                      <a:r>
                        <a:rPr lang="en-US" sz="2000">
                          <a:effectLst/>
                          <a:latin typeface="Cambria" panose="02040503050406030204" pitchFamily="18" charset="0"/>
                          <a:ea typeface="宋体" panose="02010600030101010101" pitchFamily="2" charset="-122"/>
                          <a:cs typeface="Times New Roman" panose="02020603050405020304" pitchFamily="18" charset="0"/>
                        </a:rPr>
                        <a:t>(?P=name)</a:t>
                      </a:r>
                      <a:endParaRPr lang="zh-CN" sz="20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2000" dirty="0">
                          <a:effectLst/>
                          <a:latin typeface="Cambria" panose="02040503050406030204" pitchFamily="18" charset="0"/>
                          <a:ea typeface="宋体" panose="02010600030101010101" pitchFamily="2" charset="-122"/>
                          <a:cs typeface="Times New Roman" panose="02020603050405020304" pitchFamily="18" charset="0"/>
                        </a:rPr>
                        <a:t>引用别名为</a:t>
                      </a:r>
                      <a:r>
                        <a:rPr lang="en-US" sz="2000" dirty="0">
                          <a:effectLst/>
                          <a:latin typeface="Cambria" panose="02040503050406030204" pitchFamily="18" charset="0"/>
                          <a:ea typeface="宋体" panose="02010600030101010101" pitchFamily="2" charset="-122"/>
                          <a:cs typeface="Times New Roman" panose="02020603050405020304" pitchFamily="18" charset="0"/>
                        </a:rPr>
                        <a:t>name</a:t>
                      </a:r>
                      <a:r>
                        <a:rPr lang="zh-CN" sz="2000" dirty="0">
                          <a:effectLst/>
                          <a:latin typeface="Cambria" panose="02040503050406030204" pitchFamily="18" charset="0"/>
                          <a:ea typeface="宋体" panose="02010600030101010101" pitchFamily="2" charset="-122"/>
                          <a:cs typeface="Times New Roman" panose="02020603050405020304" pitchFamily="18" charset="0"/>
                        </a:rPr>
                        <a:t>分组匹配到的字符串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Rectangle 1"/>
          <p:cNvSpPr>
            <a:spLocks noChangeArrowheads="1"/>
          </p:cNvSpPr>
          <p:nvPr/>
        </p:nvSpPr>
        <p:spPr bwMode="auto">
          <a:xfrm>
            <a:off x="954728" y="3937050"/>
            <a:ext cx="10282544" cy="246221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匹配出两位数字</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'[1-9]?\d'</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'8</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'[1-9]?\d$|100'</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'78</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'78</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'[1-9]?\d$|100'</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'100</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'100'</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p:txBody>
          <a:bodyPr/>
          <a:lstStyle/>
          <a:p>
            <a:r>
              <a:rPr lang="zh-CN" altLang="en-US" dirty="0"/>
              <a:t>复习知识点</a:t>
            </a:r>
          </a:p>
        </p:txBody>
      </p:sp>
      <p:sp>
        <p:nvSpPr>
          <p:cNvPr id="5" name="内容占位符 4"/>
          <p:cNvSpPr>
            <a:spLocks noGrp="1"/>
          </p:cNvSpPr>
          <p:nvPr>
            <p:ph sz="quarter" idx="13"/>
          </p:nvPr>
        </p:nvSpPr>
        <p:spPr/>
        <p:txBody>
          <a:bodyPr>
            <a:normAutofit/>
          </a:bodyPr>
          <a:lstStyle/>
          <a:p>
            <a:r>
              <a:rPr lang="zh-CN" altLang="en-US" dirty="0"/>
              <a:t>引用计数机制</a:t>
            </a:r>
            <a:endParaRPr lang="en-US" altLang="zh-CN" dirty="0"/>
          </a:p>
          <a:p>
            <a:r>
              <a:rPr lang="en-US" altLang="zh-CN"/>
              <a:t>Python</a:t>
            </a:r>
            <a:r>
              <a:rPr lang="zh-CN" altLang="en-US" dirty="0"/>
              <a:t>垃圾回收</a:t>
            </a:r>
            <a:endParaRPr lang="en-US" altLang="zh-CN" dirty="0"/>
          </a:p>
          <a:p>
            <a:r>
              <a:rPr lang="en-US" altLang="zh-CN" dirty="0"/>
              <a:t>Python</a:t>
            </a:r>
            <a:r>
              <a:rPr lang="zh-CN" altLang="en-US" dirty="0"/>
              <a:t>中的循环数据结构以及引用计数</a:t>
            </a:r>
            <a:endParaRPr lang="en-US" altLang="zh-CN" dirty="0"/>
          </a:p>
          <a:p>
            <a:r>
              <a:rPr lang="en-US" altLang="zh-CN" dirty="0"/>
              <a:t>Python</a:t>
            </a:r>
            <a:r>
              <a:rPr lang="zh-CN" altLang="en-US" dirty="0"/>
              <a:t>中</a:t>
            </a:r>
            <a:r>
              <a:rPr lang="en-US" altLang="zh-CN" dirty="0"/>
              <a:t>GC</a:t>
            </a:r>
            <a:r>
              <a:rPr lang="zh-CN" altLang="en-US" dirty="0"/>
              <a:t>模块</a:t>
            </a:r>
            <a:endParaRPr lang="en-US" altLang="zh-CN" dirty="0"/>
          </a:p>
          <a:p>
            <a:r>
              <a:rPr lang="en-US" altLang="zh-CN" dirty="0"/>
              <a:t>Python</a:t>
            </a:r>
            <a:r>
              <a:rPr lang="zh-CN" altLang="en-US" dirty="0"/>
              <a:t>内存优化</a:t>
            </a:r>
            <a:endParaRPr lang="en-US" altLang="zh-CN" dirty="0"/>
          </a:p>
          <a:p>
            <a:r>
              <a:rPr lang="en-US" altLang="zh-CN" dirty="0"/>
              <a:t>Python pep8</a:t>
            </a:r>
            <a:r>
              <a:rPr lang="zh-CN" altLang="en-US" dirty="0"/>
              <a:t>规范</a:t>
            </a:r>
            <a:endParaRPr lang="en-US" altLang="zh-CN" dirty="0"/>
          </a:p>
          <a:p>
            <a:r>
              <a:rPr lang="en-US" altLang="zh-CN" dirty="0"/>
              <a:t>Python</a:t>
            </a:r>
            <a:r>
              <a:rPr lang="zh-CN" altLang="en-US" dirty="0"/>
              <a:t>命令行参数</a:t>
            </a:r>
            <a:endParaRPr lang="en-US" altLang="zh-CN"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(ab) </a:t>
            </a:r>
            <a:r>
              <a:rPr lang="zh-CN" altLang="zh-CN" dirty="0"/>
              <a:t>分组：分别匹配电号码区号和电话号码</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：匹配html中的文本</a:t>
            </a:r>
            <a:endParaRPr lang="zh-CN" altLang="zh-CN" dirty="0"/>
          </a:p>
          <a:p>
            <a:endParaRPr lang="zh-CN" altLang="zh-CN" dirty="0"/>
          </a:p>
          <a:p>
            <a:endParaRPr lang="zh-CN" altLang="en-US" dirty="0"/>
          </a:p>
        </p:txBody>
      </p:sp>
      <p:sp>
        <p:nvSpPr>
          <p:cNvPr id="3" name="标题 2"/>
          <p:cNvSpPr>
            <a:spLocks noGrp="1"/>
          </p:cNvSpPr>
          <p:nvPr>
            <p:ph type="title"/>
          </p:nvPr>
        </p:nvSpPr>
        <p:spPr/>
        <p:txBody>
          <a:bodyPr/>
          <a:lstStyle/>
          <a:p>
            <a:r>
              <a:rPr lang="zh-CN" altLang="zh-CN" dirty="0"/>
              <a:t>常用的匹配规则</a:t>
            </a:r>
            <a:r>
              <a:rPr lang="en-US" altLang="zh-CN" dirty="0"/>
              <a:t>- 分组匹配</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5" name="Rectangle 1"/>
          <p:cNvSpPr>
            <a:spLocks noChangeArrowheads="1"/>
          </p:cNvSpPr>
          <p:nvPr/>
        </p:nvSpPr>
        <p:spPr bwMode="auto">
          <a:xfrm>
            <a:off x="1093694" y="2016204"/>
            <a:ext cx="10004613"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'([^-]*)-(\d*)'</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'0756-12345678'</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'0756-12345678</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'([^-]*)-(\d*)'</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'0756-12345678'</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'0756-12345678</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'([^-]*)-(\d*)'</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'0756-12345678'</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'0756</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'([^-]*)-(\d*)'</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'0756-12345678'</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2</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'12345678</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sz="1600" dirty="0">
                <a:solidFill>
                  <a:srgbClr val="F5871F"/>
                </a:solidFill>
                <a:latin typeface="Consolas" panose="020B0609020204030204" pitchFamily="49" charset="0"/>
                <a:cs typeface="Consolas" panose="020B0609020204030204" pitchFamily="49" charset="0"/>
              </a:rPr>
              <a:t>&gt;&gt;&gt;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093694" y="4842790"/>
            <a:ext cx="10004613"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'&lt;[a-zA-Z]*&gt;(.*)&lt;/[a-zA-Z]*&gt;'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'&lt;div&gt;hello world&lt;/div&gt;'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'&lt;div&gt;hello world&lt;/div&gt;</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'&lt;[a-zA-Z]*&gt;(.*)&lt;/[a-zA-Z]*&gt;'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'&lt;div&gt;hello world&lt;/div&gt;'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'hello world</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sz="1600" dirty="0">
                <a:solidFill>
                  <a:srgbClr val="F5871F"/>
                </a:solidFill>
                <a:latin typeface="Consolas" panose="020B0609020204030204" pitchFamily="49" charset="0"/>
                <a:cs typeface="Consolas" panose="020B0609020204030204" pitchFamily="49" charset="0"/>
              </a:rPr>
              <a:t>&gt;&gt;&gt;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normAutofit/>
          </a:bodyPr>
          <a:lstStyle/>
          <a:p>
            <a:r>
              <a:rPr lang="zh-CN" altLang="zh-CN" dirty="0"/>
              <a:t>其实我们发现</a:t>
            </a:r>
            <a:r>
              <a:rPr lang="en-US" altLang="zh-CN" dirty="0"/>
              <a:t>html</a:t>
            </a:r>
            <a:r>
              <a:rPr lang="zh-CN" altLang="zh-CN" dirty="0"/>
              <a:t>的标签都是成对出现的，这样匹配规则</a:t>
            </a:r>
            <a:r>
              <a:rPr lang="en-US" altLang="zh-CN" dirty="0"/>
              <a:t>html</a:t>
            </a:r>
            <a:r>
              <a:rPr lang="zh-CN" altLang="zh-CN" dirty="0"/>
              <a:t>就可以引用组来实现，避免重复写。</a:t>
            </a:r>
            <a:endParaRPr lang="en-US" altLang="zh-CN" dirty="0"/>
          </a:p>
          <a:p>
            <a:endParaRPr lang="en-US" altLang="zh-CN" dirty="0"/>
          </a:p>
          <a:p>
            <a:endParaRPr lang="en-US" altLang="zh-CN" dirty="0"/>
          </a:p>
          <a:p>
            <a:pPr marL="0" indent="0">
              <a:buNone/>
            </a:pPr>
            <a:endParaRPr lang="en-US" altLang="zh-CN" dirty="0"/>
          </a:p>
          <a:p>
            <a:r>
              <a:rPr lang="zh-CN" altLang="zh-CN" dirty="0"/>
              <a:t>在使用组引用的时候如果有多个组就容易造成混乱，比如下面多个组引用，这样很混乱也不容易阅读</a:t>
            </a:r>
          </a:p>
          <a:p>
            <a:pPr marL="0" indent="0">
              <a:buNone/>
            </a:pPr>
            <a:endParaRPr lang="zh-CN" altLang="zh-CN" sz="1600" dirty="0"/>
          </a:p>
        </p:txBody>
      </p:sp>
      <p:sp>
        <p:nvSpPr>
          <p:cNvPr id="3" name="标题 2"/>
          <p:cNvSpPr>
            <a:spLocks noGrp="1"/>
          </p:cNvSpPr>
          <p:nvPr>
            <p:ph type="title"/>
          </p:nvPr>
        </p:nvSpPr>
        <p:spPr/>
        <p:txBody>
          <a:bodyPr/>
          <a:lstStyle/>
          <a:p>
            <a:r>
              <a:rPr lang="zh-CN" altLang="zh-CN" dirty="0"/>
              <a:t>常用的匹配规则</a:t>
            </a:r>
            <a:r>
              <a:rPr lang="en-US" altLang="zh-CN" dirty="0"/>
              <a:t>- 分组匹配</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5" name="Rectangle 1"/>
          <p:cNvSpPr>
            <a:spLocks noChangeArrowheads="1"/>
          </p:cNvSpPr>
          <p:nvPr/>
        </p:nvSpPr>
        <p:spPr bwMode="auto">
          <a:xfrm>
            <a:off x="1066800" y="2444115"/>
            <a:ext cx="10157012" cy="98488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r'&lt;([a-zA-Z]*)&gt;.*&lt;/\1&gt;'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'&lt;div&gt;hello world&lt;/div&gt;'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'&lt;div&gt;hello world&lt;/div&gt;'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\1 表示引用前面第一组</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sz="1600" dirty="0">
                <a:solidFill>
                  <a:srgbClr val="F5871F"/>
                </a:solidFill>
                <a:latin typeface="Consolas" panose="020B0609020204030204" pitchFamily="49" charset="0"/>
                <a:cs typeface="Consolas" panose="020B0609020204030204" pitchFamily="49" charset="0"/>
              </a:rPr>
              <a:t>&gt;&gt;&gt; </a:t>
            </a:r>
          </a:p>
        </p:txBody>
      </p:sp>
      <p:sp>
        <p:nvSpPr>
          <p:cNvPr id="6" name="Rectangle 2"/>
          <p:cNvSpPr>
            <a:spLocks noChangeArrowheads="1"/>
          </p:cNvSpPr>
          <p:nvPr/>
        </p:nvSpPr>
        <p:spPr bwMode="auto">
          <a:xfrm>
            <a:off x="1066800" y="4729499"/>
            <a:ext cx="10157012" cy="98488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 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r'&lt;(\w*)&gt;&lt;(\w*)&gt;.*&lt;/\2&gt;&lt;/\1&gt;'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'&lt;div&gt;&lt;h1&gt;www.baidu.com&lt;/h1&gt;&lt;/div&gt;</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'&lt;div&gt;&lt;h1&gt;www.baidu.com&lt;/h1&gt;&lt;/div&gt;</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sz="1600" dirty="0">
                <a:solidFill>
                  <a:srgbClr val="F5871F"/>
                </a:solidFill>
                <a:latin typeface="Consolas" panose="020B0609020204030204" pitchFamily="49" charset="0"/>
                <a:cs typeface="Consolas" panose="020B0609020204030204" pitchFamily="49" charset="0"/>
              </a:rPr>
              <a:t>&gt;&gt;&gt;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zh-CN" altLang="zh-CN" dirty="0"/>
              <a:t>解决上面这个问题得给分组起别名</a:t>
            </a:r>
          </a:p>
          <a:p>
            <a:pPr lvl="1"/>
            <a:r>
              <a:rPr lang="en-US" altLang="zh-CN" dirty="0"/>
              <a:t>(?P)分组起别名</a:t>
            </a:r>
            <a:endParaRPr lang="zh-CN" altLang="zh-CN" dirty="0"/>
          </a:p>
          <a:p>
            <a:pPr lvl="1"/>
            <a:r>
              <a:rPr lang="en-US" altLang="zh-CN" dirty="0"/>
              <a:t>(?P=name)引用别名为name分组匹配到的字符串</a:t>
            </a:r>
            <a:endParaRPr lang="zh-CN" altLang="zh-CN" dirty="0"/>
          </a:p>
          <a:p>
            <a:endParaRPr lang="zh-CN" altLang="en-US" dirty="0"/>
          </a:p>
        </p:txBody>
      </p:sp>
      <p:sp>
        <p:nvSpPr>
          <p:cNvPr id="3" name="标题 2"/>
          <p:cNvSpPr>
            <a:spLocks noGrp="1"/>
          </p:cNvSpPr>
          <p:nvPr>
            <p:ph type="title"/>
          </p:nvPr>
        </p:nvSpPr>
        <p:spPr/>
        <p:txBody>
          <a:bodyPr/>
          <a:lstStyle/>
          <a:p>
            <a:r>
              <a:rPr lang="zh-CN" altLang="zh-CN" dirty="0"/>
              <a:t>常用的匹配规则</a:t>
            </a:r>
            <a:r>
              <a:rPr lang="en-US" altLang="zh-CN" dirty="0"/>
              <a:t>- 分组匹配</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5" name="Rectangle 1"/>
          <p:cNvSpPr>
            <a:spLocks noChangeArrowheads="1"/>
          </p:cNvSpPr>
          <p:nvPr/>
        </p:nvSpPr>
        <p:spPr bwMode="auto">
          <a:xfrm>
            <a:off x="939847" y="3429000"/>
            <a:ext cx="10312306"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 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r'&lt;(?P&lt;name1&gt;\w*)&gt;&lt;(?P&lt;name2&gt;\w*)&gt;.*&lt;/(?P=name2)&gt;&lt;/(?P=name1)&gt;</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'&lt;div&gt;&lt;h1&gt;www.baidu.com&lt;/h1&gt;&lt;/div&gt;</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'&lt;div&gt;&lt;h1&gt;www.baidu.com&lt;/h1&gt;&lt;/div&gt;</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sz="1600" dirty="0">
                <a:solidFill>
                  <a:srgbClr val="F5871F"/>
                </a:solidFill>
                <a:latin typeface="Consolas" panose="020B0609020204030204" pitchFamily="49" charset="0"/>
                <a:cs typeface="Consolas" panose="020B0609020204030204" pitchFamily="49" charset="0"/>
              </a:rPr>
              <a:t>&gt;&gt;&gt; </a:t>
            </a:r>
          </a:p>
        </p:txBody>
      </p:sp>
      <p:sp>
        <p:nvSpPr>
          <p:cNvPr id="6" name="对话气泡: 圆角矩形 5"/>
          <p:cNvSpPr/>
          <p:nvPr/>
        </p:nvSpPr>
        <p:spPr>
          <a:xfrm>
            <a:off x="8238565" y="2080470"/>
            <a:ext cx="3496235" cy="818954"/>
          </a:xfrm>
          <a:prstGeom prst="wedgeRoundRectCallout">
            <a:avLst>
              <a:gd name="adj1" fmla="val -43239"/>
              <a:gd name="adj2" fmla="val 10847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Neue"/>
              </a:rPr>
              <a:t>(?P</a:t>
            </a:r>
            <a:r>
              <a:rPr lang="en-US" altLang="zh-CN" dirty="0">
                <a:solidFill>
                  <a:schemeClr val="tx1"/>
                </a:solidFill>
              </a:rPr>
              <a:t>)</a:t>
            </a:r>
            <a:r>
              <a:rPr lang="zh-CN" altLang="en-US" dirty="0">
                <a:solidFill>
                  <a:schemeClr val="tx1"/>
                </a:solidFill>
              </a:rPr>
              <a:t>和</a:t>
            </a:r>
            <a:r>
              <a:rPr lang="en-US" altLang="zh-CN" dirty="0">
                <a:solidFill>
                  <a:schemeClr val="tx1"/>
                </a:solidFill>
              </a:rPr>
              <a:t>(?P=name)</a:t>
            </a:r>
            <a:r>
              <a:rPr lang="zh-CN" altLang="en-US" dirty="0">
                <a:solidFill>
                  <a:schemeClr val="tx1"/>
                </a:solidFill>
              </a:rPr>
              <a:t>中的字母</a:t>
            </a:r>
            <a:r>
              <a:rPr lang="en-US" altLang="zh-CN" dirty="0">
                <a:solidFill>
                  <a:schemeClr val="tx1"/>
                </a:solidFill>
              </a:rPr>
              <a:t>P</a:t>
            </a:r>
            <a:r>
              <a:rPr lang="zh-CN" altLang="en-US" dirty="0">
                <a:solidFill>
                  <a:schemeClr val="tx1"/>
                </a:solidFill>
              </a:rPr>
              <a:t>大写</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compile </a:t>
            </a:r>
            <a:r>
              <a:rPr lang="en-US" altLang="zh-CN" dirty="0" err="1"/>
              <a:t>将正则表达式模式编译成一个正则表达式对象</a:t>
            </a:r>
            <a:endParaRPr lang="zh-CN" altLang="zh-CN" dirty="0"/>
          </a:p>
          <a:p>
            <a:pPr lvl="1"/>
            <a:r>
              <a:rPr lang="en-US" altLang="zh-CN" dirty="0"/>
              <a:t>reg = </a:t>
            </a:r>
            <a:r>
              <a:rPr lang="en-US" altLang="zh-CN" dirty="0" err="1"/>
              <a:t>re.compile</a:t>
            </a:r>
            <a:r>
              <a:rPr lang="en-US" altLang="zh-CN" dirty="0"/>
              <a:t>(pattern) result = </a:t>
            </a:r>
            <a:r>
              <a:rPr lang="en-US" altLang="zh-CN" dirty="0" err="1"/>
              <a:t>reg.match</a:t>
            </a:r>
            <a:r>
              <a:rPr lang="en-US" altLang="zh-CN" dirty="0"/>
              <a:t>(string)</a:t>
            </a:r>
            <a:endParaRPr lang="zh-CN" altLang="zh-CN" dirty="0"/>
          </a:p>
          <a:p>
            <a:pPr lvl="1"/>
            <a:r>
              <a:rPr lang="en-US" altLang="zh-CN" dirty="0" err="1"/>
              <a:t>等效于</a:t>
            </a:r>
            <a:r>
              <a:rPr lang="en-US" altLang="zh-CN" dirty="0"/>
              <a:t> result = </a:t>
            </a:r>
            <a:r>
              <a:rPr lang="en-US" altLang="zh-CN" dirty="0" err="1"/>
              <a:t>re.match</a:t>
            </a:r>
            <a:r>
              <a:rPr lang="en-US" altLang="zh-CN" dirty="0"/>
              <a:t>(pattern, string)</a:t>
            </a:r>
            <a:endParaRPr lang="zh-CN" altLang="zh-CN" dirty="0"/>
          </a:p>
          <a:p>
            <a:pPr lvl="1"/>
            <a:r>
              <a:rPr lang="zh-CN" altLang="zh-CN" dirty="0"/>
              <a:t>使用</a:t>
            </a:r>
            <a:r>
              <a:rPr lang="en-US" altLang="zh-CN" dirty="0" err="1"/>
              <a:t>re.compile</a:t>
            </a:r>
            <a:r>
              <a:rPr lang="en-US" altLang="zh-CN" dirty="0"/>
              <a:t>()</a:t>
            </a:r>
            <a:r>
              <a:rPr lang="zh-CN" altLang="zh-CN" dirty="0"/>
              <a:t>和保存所产生的正则表达式对象重用效率更高</a:t>
            </a:r>
          </a:p>
          <a:p>
            <a:endParaRPr lang="zh-CN" altLang="en-US" dirty="0"/>
          </a:p>
        </p:txBody>
      </p:sp>
      <p:sp>
        <p:nvSpPr>
          <p:cNvPr id="3" name="标题 2"/>
          <p:cNvSpPr>
            <a:spLocks noGrp="1"/>
          </p:cNvSpPr>
          <p:nvPr>
            <p:ph type="title"/>
          </p:nvPr>
        </p:nvSpPr>
        <p:spPr/>
        <p:txBody>
          <a:bodyPr/>
          <a:lstStyle/>
          <a:p>
            <a:r>
              <a:rPr lang="en-US" altLang="zh-CN" dirty="0" err="1"/>
              <a:t>re.compile方法</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775447" y="1461248"/>
            <a:ext cx="10515600" cy="4626069"/>
          </a:xfrm>
        </p:spPr>
        <p:txBody>
          <a:bodyPr/>
          <a:lstStyle/>
          <a:p>
            <a:r>
              <a:rPr lang="en-US" altLang="zh-CN" sz="2000" dirty="0"/>
              <a:t>search 在全文中匹配一次，匹配到就返回</a:t>
            </a:r>
            <a:endParaRPr lang="zh-CN" altLang="zh-CN" sz="2000" dirty="0"/>
          </a:p>
          <a:p>
            <a:pPr lvl="1"/>
            <a:r>
              <a:rPr lang="en-US" altLang="zh-CN" dirty="0"/>
              <a:t>语法：re.search(pattern, string, flags=0)</a:t>
            </a:r>
            <a:endParaRPr lang="zh-CN" altLang="zh-CN" dirty="0"/>
          </a:p>
          <a:p>
            <a:pPr lvl="1"/>
            <a:r>
              <a:rPr lang="en-US" altLang="zh-CN" dirty="0"/>
              <a:t>函数参数说明：</a:t>
            </a:r>
          </a:p>
          <a:p>
            <a:pPr lvl="1"/>
            <a:endParaRPr lang="en-US" altLang="zh-CN" dirty="0"/>
          </a:p>
          <a:p>
            <a:pPr lvl="1"/>
            <a:endParaRPr lang="en-US" altLang="zh-CN" dirty="0"/>
          </a:p>
          <a:p>
            <a:pPr lvl="1"/>
            <a:endParaRPr lang="en-US" altLang="zh-CN" dirty="0"/>
          </a:p>
          <a:p>
            <a:pPr lvl="1"/>
            <a:endParaRPr lang="en-US" altLang="zh-CN" dirty="0"/>
          </a:p>
          <a:p>
            <a:pPr marL="457200" lvl="1" indent="0">
              <a:buNone/>
            </a:pPr>
            <a:endParaRPr lang="en-US" altLang="zh-CN" dirty="0"/>
          </a:p>
          <a:p>
            <a:pPr lvl="1"/>
            <a:r>
              <a:rPr lang="zh-CN" altLang="zh-CN" sz="1800" dirty="0"/>
              <a:t>示例：扫描字符串，寻找的第一个由该正则表达式模式产生匹配的位置，并返回相应的</a:t>
            </a:r>
            <a:r>
              <a:rPr lang="en-US" altLang="zh-CN" sz="1800" dirty="0"/>
              <a:t>MatchObject</a:t>
            </a:r>
            <a:r>
              <a:rPr lang="zh-CN" altLang="zh-CN" sz="1800" dirty="0"/>
              <a:t>实例。</a:t>
            </a:r>
          </a:p>
          <a:p>
            <a:endParaRPr lang="zh-CN" altLang="zh-CN" dirty="0"/>
          </a:p>
          <a:p>
            <a:endParaRPr lang="zh-CN" altLang="en-US" dirty="0"/>
          </a:p>
        </p:txBody>
      </p:sp>
      <p:sp>
        <p:nvSpPr>
          <p:cNvPr id="3" name="标题 2"/>
          <p:cNvSpPr>
            <a:spLocks noGrp="1"/>
          </p:cNvSpPr>
          <p:nvPr>
            <p:ph type="title"/>
          </p:nvPr>
        </p:nvSpPr>
        <p:spPr/>
        <p:txBody>
          <a:bodyPr/>
          <a:lstStyle/>
          <a:p>
            <a:r>
              <a:rPr lang="en-US" altLang="zh-CN" dirty="0"/>
              <a:t>re.search方法</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graphicFrame>
        <p:nvGraphicFramePr>
          <p:cNvPr id="6" name="表格 5"/>
          <p:cNvGraphicFramePr>
            <a:graphicFrameLocks noGrp="1"/>
          </p:cNvGraphicFramePr>
          <p:nvPr/>
        </p:nvGraphicFramePr>
        <p:xfrm>
          <a:off x="1425387" y="2525721"/>
          <a:ext cx="9233648" cy="1371600"/>
        </p:xfrm>
        <a:graphic>
          <a:graphicData uri="http://schemas.openxmlformats.org/drawingml/2006/table">
            <a:tbl>
              <a:tblPr firstRow="1" firstCol="1" lastRow="1" lastCol="1"/>
              <a:tblGrid>
                <a:gridCol w="4616824">
                  <a:extLst>
                    <a:ext uri="{9D8B030D-6E8A-4147-A177-3AD203B41FA5}">
                      <a16:colId xmlns:a16="http://schemas.microsoft.com/office/drawing/2014/main" val="20000"/>
                    </a:ext>
                  </a:extLst>
                </a:gridCol>
                <a:gridCol w="4616824">
                  <a:extLst>
                    <a:ext uri="{9D8B030D-6E8A-4147-A177-3AD203B41FA5}">
                      <a16:colId xmlns:a16="http://schemas.microsoft.com/office/drawing/2014/main" val="20001"/>
                    </a:ext>
                  </a:extLst>
                </a:gridCol>
              </a:tblGrid>
              <a:tr h="0">
                <a:tc>
                  <a:txBody>
                    <a:bodyPr/>
                    <a:lstStyle/>
                    <a:p>
                      <a:pPr>
                        <a:spcBef>
                          <a:spcPts val="180"/>
                        </a:spcBef>
                        <a:spcAft>
                          <a:spcPts val="180"/>
                        </a:spcAft>
                      </a:pPr>
                      <a:r>
                        <a:rPr lang="en-US" sz="1800" dirty="0" err="1">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参数</a:t>
                      </a:r>
                      <a:endParaRPr lang="zh-CN" sz="18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spcBef>
                          <a:spcPts val="180"/>
                        </a:spcBef>
                        <a:spcAft>
                          <a:spcPts val="180"/>
                        </a:spcAft>
                      </a:pPr>
                      <a:r>
                        <a:rPr lang="en-US" sz="1800" dirty="0" err="1">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描述</a:t>
                      </a:r>
                      <a:endParaRPr lang="zh-CN" sz="18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0">
                <a:tc>
                  <a:txBody>
                    <a:bodyPr/>
                    <a:lstStyle/>
                    <a:p>
                      <a:pPr>
                        <a:spcBef>
                          <a:spcPts val="180"/>
                        </a:spcBef>
                        <a:spcAft>
                          <a:spcPts val="180"/>
                        </a:spcAft>
                      </a:pPr>
                      <a:r>
                        <a:rPr lang="en-US" sz="1800">
                          <a:effectLst/>
                          <a:latin typeface="Cambria" panose="02040503050406030204" pitchFamily="18" charset="0"/>
                          <a:ea typeface="宋体" panose="02010600030101010101" pitchFamily="2" charset="-122"/>
                          <a:cs typeface="Times New Roman" panose="02020603050405020304" pitchFamily="18" charset="0"/>
                        </a:rPr>
                        <a:t>pattern</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800">
                          <a:effectLst/>
                          <a:latin typeface="宋体" panose="02010600030101010101" pitchFamily="2" charset="-122"/>
                          <a:ea typeface="宋体" panose="02010600030101010101" pitchFamily="2" charset="-122"/>
                          <a:cs typeface="Times New Roman" panose="02020603050405020304" pitchFamily="18" charset="0"/>
                        </a:rPr>
                        <a:t>匹配的正则表达式</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spcBef>
                          <a:spcPts val="180"/>
                        </a:spcBef>
                        <a:spcAft>
                          <a:spcPts val="180"/>
                        </a:spcAft>
                      </a:pPr>
                      <a:r>
                        <a:rPr lang="en-US" sz="1800">
                          <a:effectLst/>
                          <a:latin typeface="Cambria" panose="02040503050406030204" pitchFamily="18" charset="0"/>
                          <a:ea typeface="宋体" panose="02010600030101010101" pitchFamily="2" charset="-122"/>
                          <a:cs typeface="Times New Roman" panose="02020603050405020304" pitchFamily="18" charset="0"/>
                        </a:rPr>
                        <a:t>string</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800">
                          <a:effectLst/>
                          <a:latin typeface="宋体" panose="02010600030101010101" pitchFamily="2" charset="-122"/>
                          <a:ea typeface="宋体" panose="02010600030101010101" pitchFamily="2" charset="-122"/>
                          <a:cs typeface="Times New Roman" panose="02020603050405020304" pitchFamily="18" charset="0"/>
                        </a:rPr>
                        <a:t>要匹配的字符串。</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Bef>
                          <a:spcPts val="180"/>
                        </a:spcBef>
                        <a:spcAft>
                          <a:spcPts val="180"/>
                        </a:spcAft>
                      </a:pPr>
                      <a:r>
                        <a:rPr lang="en-US" sz="1800">
                          <a:effectLst/>
                          <a:latin typeface="Cambria" panose="02040503050406030204" pitchFamily="18" charset="0"/>
                          <a:ea typeface="宋体" panose="02010600030101010101" pitchFamily="2" charset="-122"/>
                          <a:cs typeface="Times New Roman" panose="02020603050405020304" pitchFamily="18" charset="0"/>
                        </a:rPr>
                        <a:t>flags</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1800" dirty="0">
                          <a:effectLst/>
                          <a:latin typeface="Cambria" panose="02040503050406030204" pitchFamily="18" charset="0"/>
                          <a:ea typeface="宋体" panose="02010600030101010101" pitchFamily="2" charset="-122"/>
                          <a:cs typeface="Times New Roman" panose="02020603050405020304" pitchFamily="18" charset="0"/>
                        </a:rPr>
                        <a:t>标志位，用于控制正则表达式的匹配方式，如：是否区分大小写，多行匹配等等。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Rectangle 1"/>
          <p:cNvSpPr>
            <a:spLocks noChangeArrowheads="1"/>
          </p:cNvSpPr>
          <p:nvPr/>
        </p:nvSpPr>
        <p:spPr bwMode="auto">
          <a:xfrm>
            <a:off x="1511611" y="4748968"/>
            <a:ext cx="9425330" cy="17235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import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re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re.search(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'bc'</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'abcd'</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在整个字符串中匹配，匹配到第一个就返回</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&lt;_sre.SRE_Match object; span=(</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3</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'bc</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re.search(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'bc'</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'abcd'</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'bc</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sz="1600" dirty="0">
                <a:solidFill>
                  <a:srgbClr val="F5871F"/>
                </a:solidFill>
                <a:latin typeface="Consolas" panose="020B0609020204030204" pitchFamily="49" charset="0"/>
                <a:cs typeface="Consolas" panose="020B0609020204030204" pitchFamily="49" charset="0"/>
              </a:rPr>
              <a:t>&gt;&gt;&gt;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findall 匹配所有返回一个列表，这个方法使用频率较高。</a:t>
            </a:r>
            <a:endParaRPr lang="zh-CN" altLang="zh-CN" dirty="0"/>
          </a:p>
          <a:p>
            <a:pPr lvl="1"/>
            <a:r>
              <a:rPr lang="en-US" altLang="zh-CN" dirty="0"/>
              <a:t>语法：findall(string[, pos[, endpos]])</a:t>
            </a:r>
            <a:endParaRPr lang="zh-CN" altLang="zh-CN" dirty="0"/>
          </a:p>
          <a:p>
            <a:pPr lvl="1"/>
            <a:r>
              <a:rPr lang="en-US" altLang="zh-CN" dirty="0"/>
              <a:t>参数说明：</a:t>
            </a:r>
          </a:p>
          <a:p>
            <a:pPr lvl="1"/>
            <a:endParaRPr lang="en-US" altLang="zh-CN" dirty="0"/>
          </a:p>
          <a:p>
            <a:pPr lvl="1"/>
            <a:endParaRPr lang="en-US" altLang="zh-CN" dirty="0"/>
          </a:p>
          <a:p>
            <a:pPr marL="457200" lvl="1" indent="0">
              <a:buNone/>
            </a:pPr>
            <a:endParaRPr lang="en-US" altLang="zh-CN" dirty="0"/>
          </a:p>
          <a:p>
            <a:pPr lvl="1"/>
            <a:endParaRPr lang="zh-CN" altLang="zh-CN" dirty="0"/>
          </a:p>
          <a:p>
            <a:endParaRPr lang="zh-CN" altLang="en-US" dirty="0"/>
          </a:p>
        </p:txBody>
      </p:sp>
      <p:sp>
        <p:nvSpPr>
          <p:cNvPr id="3" name="标题 2"/>
          <p:cNvSpPr>
            <a:spLocks noGrp="1"/>
          </p:cNvSpPr>
          <p:nvPr>
            <p:ph type="title"/>
          </p:nvPr>
        </p:nvSpPr>
        <p:spPr/>
        <p:txBody>
          <a:bodyPr/>
          <a:lstStyle/>
          <a:p>
            <a:r>
              <a:rPr lang="en-US" altLang="zh-CN" dirty="0"/>
              <a:t>re.findall方法</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graphicFrame>
        <p:nvGraphicFramePr>
          <p:cNvPr id="6" name="表格 5"/>
          <p:cNvGraphicFramePr>
            <a:graphicFrameLocks noGrp="1"/>
          </p:cNvGraphicFramePr>
          <p:nvPr/>
        </p:nvGraphicFramePr>
        <p:xfrm>
          <a:off x="1207995" y="2880360"/>
          <a:ext cx="9776011" cy="1097280"/>
        </p:xfrm>
        <a:graphic>
          <a:graphicData uri="http://schemas.openxmlformats.org/drawingml/2006/table">
            <a:tbl>
              <a:tblPr firstRow="1" firstCol="1" lastRow="1" lastCol="1"/>
              <a:tblGrid>
                <a:gridCol w="1802931">
                  <a:extLst>
                    <a:ext uri="{9D8B030D-6E8A-4147-A177-3AD203B41FA5}">
                      <a16:colId xmlns:a16="http://schemas.microsoft.com/office/drawing/2014/main" val="20000"/>
                    </a:ext>
                  </a:extLst>
                </a:gridCol>
                <a:gridCol w="7973080">
                  <a:extLst>
                    <a:ext uri="{9D8B030D-6E8A-4147-A177-3AD203B41FA5}">
                      <a16:colId xmlns:a16="http://schemas.microsoft.com/office/drawing/2014/main" val="20001"/>
                    </a:ext>
                  </a:extLst>
                </a:gridCol>
              </a:tblGrid>
              <a:tr h="0">
                <a:tc>
                  <a:txBody>
                    <a:bodyPr/>
                    <a:lstStyle/>
                    <a:p>
                      <a:pPr>
                        <a:spcBef>
                          <a:spcPts val="180"/>
                        </a:spcBef>
                        <a:spcAft>
                          <a:spcPts val="180"/>
                        </a:spcAft>
                      </a:pPr>
                      <a:r>
                        <a:rPr lang="en-US" sz="1800" dirty="0" err="1">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参数</a:t>
                      </a:r>
                      <a:endParaRPr lang="zh-CN" sz="18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spcBef>
                          <a:spcPts val="180"/>
                        </a:spcBef>
                        <a:spcAft>
                          <a:spcPts val="180"/>
                        </a:spcAft>
                      </a:pPr>
                      <a:r>
                        <a:rPr lang="en-US" sz="1800" dirty="0" err="1">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描述</a:t>
                      </a:r>
                      <a:endParaRPr lang="zh-CN" sz="18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0">
                <a:tc>
                  <a:txBody>
                    <a:bodyPr/>
                    <a:lstStyle/>
                    <a:p>
                      <a:pPr>
                        <a:spcBef>
                          <a:spcPts val="180"/>
                        </a:spcBef>
                        <a:spcAft>
                          <a:spcPts val="180"/>
                        </a:spcAft>
                      </a:pPr>
                      <a:r>
                        <a:rPr lang="en-US" sz="1800">
                          <a:effectLst/>
                          <a:latin typeface="Cambria" panose="02040503050406030204" pitchFamily="18" charset="0"/>
                          <a:ea typeface="宋体" panose="02010600030101010101" pitchFamily="2" charset="-122"/>
                          <a:cs typeface="Times New Roman" panose="02020603050405020304" pitchFamily="18" charset="0"/>
                        </a:rPr>
                        <a:t>string</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800">
                          <a:effectLst/>
                          <a:latin typeface="宋体" panose="02010600030101010101" pitchFamily="2" charset="-122"/>
                          <a:ea typeface="宋体" panose="02010600030101010101" pitchFamily="2" charset="-122"/>
                          <a:cs typeface="Times New Roman" panose="02020603050405020304" pitchFamily="18" charset="0"/>
                        </a:rPr>
                        <a:t>待匹配的字符串。</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spcBef>
                          <a:spcPts val="180"/>
                        </a:spcBef>
                        <a:spcAft>
                          <a:spcPts val="180"/>
                        </a:spcAft>
                      </a:pPr>
                      <a:r>
                        <a:rPr lang="en-US" sz="1800">
                          <a:effectLst/>
                          <a:latin typeface="Cambria" panose="02040503050406030204" pitchFamily="18" charset="0"/>
                          <a:ea typeface="宋体" panose="02010600030101010101" pitchFamily="2" charset="-122"/>
                          <a:cs typeface="Times New Roman" panose="02020603050405020304" pitchFamily="18" charset="0"/>
                        </a:rPr>
                        <a:t>pos</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1800" dirty="0">
                          <a:effectLst/>
                          <a:latin typeface="Cambria" panose="02040503050406030204" pitchFamily="18" charset="0"/>
                          <a:ea typeface="宋体" panose="02010600030101010101" pitchFamily="2" charset="-122"/>
                          <a:cs typeface="Times New Roman" panose="02020603050405020304" pitchFamily="18" charset="0"/>
                        </a:rPr>
                        <a:t>可选参数，指定字符串的起始位置，默认为</a:t>
                      </a:r>
                      <a:r>
                        <a:rPr lang="en-US" sz="1800" dirty="0">
                          <a:effectLst/>
                          <a:latin typeface="Cambria" panose="02040503050406030204" pitchFamily="18" charset="0"/>
                          <a:ea typeface="宋体" panose="02010600030101010101" pitchFamily="2" charset="-122"/>
                          <a:cs typeface="Times New Roman" panose="02020603050405020304" pitchFamily="18" charset="0"/>
                        </a:rPr>
                        <a:t> 0</a:t>
                      </a:r>
                      <a:r>
                        <a:rPr lang="zh-CN" sz="1800" dirty="0">
                          <a:effectLst/>
                          <a:latin typeface="Cambria" panose="02040503050406030204" pitchFamily="18"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Bef>
                          <a:spcPts val="180"/>
                        </a:spcBef>
                        <a:spcAft>
                          <a:spcPts val="180"/>
                        </a:spcAft>
                      </a:pPr>
                      <a:r>
                        <a:rPr lang="en-US" sz="1800" dirty="0">
                          <a:effectLst/>
                          <a:latin typeface="Cambria" panose="02040503050406030204" pitchFamily="18" charset="0"/>
                          <a:ea typeface="宋体" panose="02010600030101010101" pitchFamily="2" charset="-122"/>
                          <a:cs typeface="Times New Roman" panose="02020603050405020304" pitchFamily="18" charset="0"/>
                        </a:rPr>
                        <a:t>endpos</a:t>
                      </a:r>
                      <a:endParaRPr lang="zh-CN" sz="18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1800" dirty="0">
                          <a:effectLst/>
                          <a:latin typeface="Cambria" panose="02040503050406030204" pitchFamily="18" charset="0"/>
                          <a:ea typeface="宋体" panose="02010600030101010101" pitchFamily="2" charset="-122"/>
                          <a:cs typeface="Times New Roman" panose="02020603050405020304" pitchFamily="18" charset="0"/>
                        </a:rPr>
                        <a:t>可选参数，指定字符串的结束位置，默认为字符串的长度。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示例：使用findall来匹配出段子网中的所有段子</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zh-CN" dirty="0"/>
          </a:p>
          <a:p>
            <a:pPr lvl="1"/>
            <a:endParaRPr lang="zh-CN" altLang="zh-CN" dirty="0"/>
          </a:p>
          <a:p>
            <a:endParaRPr lang="zh-CN" altLang="en-US" dirty="0"/>
          </a:p>
        </p:txBody>
      </p:sp>
      <p:sp>
        <p:nvSpPr>
          <p:cNvPr id="3" name="标题 2"/>
          <p:cNvSpPr>
            <a:spLocks noGrp="1"/>
          </p:cNvSpPr>
          <p:nvPr>
            <p:ph type="title"/>
          </p:nvPr>
        </p:nvSpPr>
        <p:spPr/>
        <p:txBody>
          <a:bodyPr/>
          <a:lstStyle/>
          <a:p>
            <a:r>
              <a:rPr lang="en-US" altLang="zh-CN" dirty="0"/>
              <a:t>re.findall方法</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sp>
        <p:nvSpPr>
          <p:cNvPr id="8" name="Rectangle 2"/>
          <p:cNvSpPr>
            <a:spLocks noChangeArrowheads="1"/>
          </p:cNvSpPr>
          <p:nvPr/>
        </p:nvSpPr>
        <p:spPr bwMode="auto">
          <a:xfrm>
            <a:off x="6230445" y="2151530"/>
            <a:ext cx="5879815" cy="369331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lvl="0" eaLnBrk="0" fontAlgn="base" hangingPunct="0">
              <a:spcBef>
                <a:spcPct val="0"/>
              </a:spcBef>
              <a:spcAft>
                <a:spcPct val="0"/>
              </a:spcAft>
            </a:pPr>
            <a:r>
              <a:rPr lang="zh-CN" altLang="zh-CN" sz="1600" dirty="0">
                <a:solidFill>
                  <a:srgbClr val="333333"/>
                </a:solidFill>
                <a:latin typeface="Consolas" panose="020B0609020204030204" pitchFamily="49" charset="0"/>
                <a:cs typeface="Consolas" panose="020B0609020204030204" pitchFamily="49" charset="0"/>
              </a:rPr>
              <a:t># coding=utf-8 </a:t>
            </a:r>
            <a:endParaRPr lang="en-US" altLang="zh-CN" sz="16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zh-CN" altLang="zh-CN" sz="1600" dirty="0">
                <a:solidFill>
                  <a:srgbClr val="333333"/>
                </a:solidFill>
                <a:latin typeface="Consolas" panose="020B0609020204030204" pitchFamily="49" charset="0"/>
                <a:cs typeface="Consolas" panose="020B0609020204030204" pitchFamily="49" charset="0"/>
              </a:rPr>
              <a:t>import re</a:t>
            </a:r>
            <a:r>
              <a:rPr lang="zh-CN" altLang="zh-CN" sz="1600" dirty="0"/>
              <a:t> </a:t>
            </a:r>
            <a:endParaRPr lang="en-US" altLang="zh-CN" sz="1600" dirty="0"/>
          </a:p>
          <a:p>
            <a:pPr lvl="0" eaLnBrk="0" fontAlgn="base" hangingPunct="0">
              <a:spcBef>
                <a:spcPct val="0"/>
              </a:spcBef>
              <a:spcAft>
                <a:spcPct val="0"/>
              </a:spcAft>
            </a:pPr>
            <a:r>
              <a:rPr lang="en-US" altLang="zh-CN" sz="1600" dirty="0">
                <a:solidFill>
                  <a:srgbClr val="333333"/>
                </a:solidFill>
                <a:latin typeface="Consolas" panose="020B0609020204030204" pitchFamily="49" charset="0"/>
                <a:cs typeface="Consolas" panose="020B0609020204030204" pitchFamily="49" charset="0"/>
              </a:rPr>
              <a:t>html=</a:t>
            </a:r>
            <a:r>
              <a:rPr lang="zh-CN" altLang="en-US" sz="1600" dirty="0">
                <a:solidFill>
                  <a:srgbClr val="333333"/>
                </a:solidFill>
                <a:latin typeface="Consolas" panose="020B0609020204030204" pitchFamily="49" charset="0"/>
                <a:cs typeface="Consolas" panose="020B0609020204030204" pitchFamily="49" charset="0"/>
              </a:rPr>
              <a:t>‘</a:t>
            </a:r>
            <a:r>
              <a:rPr lang="zh-CN" altLang="en-US" sz="1600" i="1" dirty="0">
                <a:ln w="0"/>
                <a:solidFill>
                  <a:schemeClr val="accent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rPr>
              <a:t>（</a:t>
            </a:r>
            <a:r>
              <a:rPr lang="en-US" altLang="zh-CN" sz="1600" i="1" dirty="0">
                <a:ln w="0"/>
                <a:solidFill>
                  <a:schemeClr val="accent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rPr>
              <a:t>html</a:t>
            </a:r>
            <a:r>
              <a:rPr lang="zh-CN" altLang="en-US" sz="1600" i="1" dirty="0">
                <a:ln w="0"/>
                <a:solidFill>
                  <a:schemeClr val="accent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rPr>
              <a:t>源码字符串）</a:t>
            </a:r>
            <a:r>
              <a:rPr lang="zh-CN" altLang="en-US" sz="1600" dirty="0">
                <a:solidFill>
                  <a:srgbClr val="333333"/>
                </a:solidFill>
                <a:latin typeface="Consolas" panose="020B0609020204030204" pitchFamily="49" charset="0"/>
                <a:cs typeface="Consolas" panose="020B0609020204030204" pitchFamily="49" charset="0"/>
              </a:rPr>
              <a:t>’</a:t>
            </a:r>
            <a:r>
              <a:rPr lang="en-US" altLang="zh-CN" sz="1600" dirty="0">
                <a:solidFill>
                  <a:srgbClr val="333333"/>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将正则编译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reg = re.compile('&lt;div class="content"&gt;(.*?)&lt;/div&gt;</a:t>
            </a:r>
            <a:r>
              <a:rPr kumimoji="0" lang="zh-CN" altLang="en-US"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findall 匹配字符串中所有的符合正则的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result_list = reg.findall(html)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两种用法都可以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result_list = re.findall(reg,html)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index = 0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print(result_list)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for i in result_list: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循环将段子取出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print('第 %s 条段子： %s' % (index, i))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index += 1</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pic>
        <p:nvPicPr>
          <p:cNvPr id="7" name="Picture"/>
          <p:cNvPicPr/>
          <p:nvPr/>
        </p:nvPicPr>
        <p:blipFill>
          <a:blip r:embed="rId2"/>
          <a:stretch>
            <a:fillRect/>
          </a:stretch>
        </p:blipFill>
        <p:spPr bwMode="auto">
          <a:xfrm>
            <a:off x="398928" y="1999129"/>
            <a:ext cx="5697071" cy="2788023"/>
          </a:xfrm>
          <a:prstGeom prst="rect">
            <a:avLst/>
          </a:prstGeom>
          <a:noFill/>
          <a:ln w="9525">
            <a:noFill/>
          </a:ln>
        </p:spPr>
      </p:pic>
      <p:sp>
        <p:nvSpPr>
          <p:cNvPr id="5" name="对话气泡: 圆角矩形 4"/>
          <p:cNvSpPr/>
          <p:nvPr/>
        </p:nvSpPr>
        <p:spPr>
          <a:xfrm>
            <a:off x="839788" y="5145742"/>
            <a:ext cx="3015036" cy="1031222"/>
          </a:xfrm>
          <a:prstGeom prst="wedgeRoundRectCallout">
            <a:avLst>
              <a:gd name="adj1" fmla="val -5403"/>
              <a:gd name="adj2" fmla="val -9577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solidFill>
                  <a:schemeClr val="tx1"/>
                </a:solidFill>
              </a:rPr>
              <a:t>通过观察网页源代码，可以看出段子都包含在</a:t>
            </a:r>
            <a:r>
              <a:rPr lang="en-US" altLang="zh-CN" dirty="0">
                <a:solidFill>
                  <a:schemeClr val="tx1"/>
                </a:solidFill>
              </a:rPr>
              <a:t>(.*?)</a:t>
            </a:r>
            <a:r>
              <a:rPr lang="zh-CN" altLang="zh-CN" dirty="0">
                <a:solidFill>
                  <a:schemeClr val="tx1"/>
                </a:solidFill>
              </a:rPr>
              <a:t>中</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sub </a:t>
            </a:r>
            <a:r>
              <a:rPr lang="zh-CN" altLang="zh-CN" dirty="0"/>
              <a:t>将匹配到的数据进行替换</a:t>
            </a:r>
          </a:p>
          <a:p>
            <a:pPr lvl="1"/>
            <a:r>
              <a:rPr lang="en-US" altLang="zh-CN" dirty="0"/>
              <a:t>语法：sub(pattern, repl, string, count=0, flags=0)</a:t>
            </a:r>
            <a:endParaRPr lang="zh-CN" altLang="zh-CN" dirty="0"/>
          </a:p>
          <a:p>
            <a:pPr lvl="1"/>
            <a:r>
              <a:rPr lang="en-US" altLang="zh-CN" dirty="0"/>
              <a:t>参数说明：</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zh-CN" dirty="0"/>
              <a:t>示例：</a:t>
            </a:r>
          </a:p>
          <a:p>
            <a:pPr lvl="1"/>
            <a:endParaRPr lang="zh-CN" altLang="zh-CN" dirty="0"/>
          </a:p>
          <a:p>
            <a:endParaRPr lang="zh-CN" altLang="en-US" dirty="0"/>
          </a:p>
        </p:txBody>
      </p:sp>
      <p:sp>
        <p:nvSpPr>
          <p:cNvPr id="3" name="标题 2"/>
          <p:cNvSpPr>
            <a:spLocks noGrp="1"/>
          </p:cNvSpPr>
          <p:nvPr>
            <p:ph type="title"/>
          </p:nvPr>
        </p:nvSpPr>
        <p:spPr/>
        <p:txBody>
          <a:bodyPr/>
          <a:lstStyle/>
          <a:p>
            <a:r>
              <a:rPr lang="en-US" altLang="zh-CN" dirty="0"/>
              <a:t>re.sub</a:t>
            </a:r>
            <a:r>
              <a:rPr lang="zh-CN" altLang="zh-CN" dirty="0"/>
              <a:t>方法</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graphicFrame>
        <p:nvGraphicFramePr>
          <p:cNvPr id="6" name="表格 5"/>
          <p:cNvGraphicFramePr>
            <a:graphicFrameLocks noGrp="1"/>
          </p:cNvGraphicFramePr>
          <p:nvPr/>
        </p:nvGraphicFramePr>
        <p:xfrm>
          <a:off x="2940423" y="2475154"/>
          <a:ext cx="7422750" cy="1645920"/>
        </p:xfrm>
        <a:graphic>
          <a:graphicData uri="http://schemas.openxmlformats.org/drawingml/2006/table">
            <a:tbl>
              <a:tblPr firstRow="1" firstCol="1" lastRow="1" lastCol="1"/>
              <a:tblGrid>
                <a:gridCol w="914299">
                  <a:extLst>
                    <a:ext uri="{9D8B030D-6E8A-4147-A177-3AD203B41FA5}">
                      <a16:colId xmlns:a16="http://schemas.microsoft.com/office/drawing/2014/main" val="20000"/>
                    </a:ext>
                  </a:extLst>
                </a:gridCol>
                <a:gridCol w="6508451">
                  <a:extLst>
                    <a:ext uri="{9D8B030D-6E8A-4147-A177-3AD203B41FA5}">
                      <a16:colId xmlns:a16="http://schemas.microsoft.com/office/drawing/2014/main" val="20001"/>
                    </a:ext>
                  </a:extLst>
                </a:gridCol>
              </a:tblGrid>
              <a:tr h="0">
                <a:tc>
                  <a:txBody>
                    <a:bodyPr/>
                    <a:lstStyle/>
                    <a:p>
                      <a:pPr>
                        <a:spcBef>
                          <a:spcPts val="180"/>
                        </a:spcBef>
                        <a:spcAft>
                          <a:spcPts val="180"/>
                        </a:spcAft>
                      </a:pPr>
                      <a:r>
                        <a:rPr lang="en-US" sz="180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参数</a:t>
                      </a:r>
                      <a:endParaRPr lang="zh-CN" sz="180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spcBef>
                          <a:spcPts val="180"/>
                        </a:spcBef>
                        <a:spcAft>
                          <a:spcPts val="180"/>
                        </a:spcAft>
                      </a:pPr>
                      <a:r>
                        <a:rPr lang="en-US" sz="1800" dirty="0" err="1">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描述</a:t>
                      </a:r>
                      <a:endParaRPr lang="zh-CN" sz="18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0">
                <a:tc>
                  <a:txBody>
                    <a:bodyPr/>
                    <a:lstStyle/>
                    <a:p>
                      <a:pPr>
                        <a:spcBef>
                          <a:spcPts val="180"/>
                        </a:spcBef>
                        <a:spcAft>
                          <a:spcPts val="180"/>
                        </a:spcAft>
                      </a:pPr>
                      <a:r>
                        <a:rPr lang="en-US" sz="1800">
                          <a:effectLst/>
                          <a:latin typeface="Cambria" panose="02040503050406030204" pitchFamily="18" charset="0"/>
                          <a:ea typeface="宋体" panose="02010600030101010101" pitchFamily="2" charset="-122"/>
                          <a:cs typeface="Times New Roman" panose="02020603050405020304" pitchFamily="18" charset="0"/>
                        </a:rPr>
                        <a:t>pattern</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1800">
                          <a:effectLst/>
                          <a:latin typeface="Cambria" panose="02040503050406030204" pitchFamily="18" charset="0"/>
                          <a:ea typeface="宋体" panose="02010600030101010101" pitchFamily="2" charset="-122"/>
                          <a:cs typeface="Times New Roman" panose="02020603050405020304" pitchFamily="18" charset="0"/>
                        </a:rPr>
                        <a:t>正则中的模式字符串。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spcBef>
                          <a:spcPts val="180"/>
                        </a:spcBef>
                        <a:spcAft>
                          <a:spcPts val="180"/>
                        </a:spcAft>
                      </a:pPr>
                      <a:r>
                        <a:rPr lang="en-US" sz="1800" dirty="0">
                          <a:effectLst/>
                          <a:latin typeface="Cambria" panose="02040503050406030204" pitchFamily="18" charset="0"/>
                          <a:ea typeface="宋体" panose="02010600030101010101" pitchFamily="2" charset="-122"/>
                          <a:cs typeface="Times New Roman" panose="02020603050405020304" pitchFamily="18" charset="0"/>
                        </a:rPr>
                        <a:t>repl</a:t>
                      </a:r>
                      <a:endParaRPr lang="zh-CN" sz="18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1800">
                          <a:effectLst/>
                          <a:latin typeface="Cambria" panose="02040503050406030204" pitchFamily="18" charset="0"/>
                          <a:ea typeface="宋体" panose="02010600030101010101" pitchFamily="2" charset="-122"/>
                          <a:cs typeface="Times New Roman" panose="02020603050405020304" pitchFamily="18" charset="0"/>
                        </a:rPr>
                        <a:t>替换的字符串，也可为一个函数。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Bef>
                          <a:spcPts val="180"/>
                        </a:spcBef>
                        <a:spcAft>
                          <a:spcPts val="180"/>
                        </a:spcAft>
                      </a:pPr>
                      <a:r>
                        <a:rPr lang="en-US" sz="1800">
                          <a:effectLst/>
                          <a:latin typeface="Cambria" panose="02040503050406030204" pitchFamily="18" charset="0"/>
                          <a:ea typeface="宋体" panose="02010600030101010101" pitchFamily="2" charset="-122"/>
                          <a:cs typeface="Times New Roman" panose="02020603050405020304" pitchFamily="18" charset="0"/>
                        </a:rPr>
                        <a:t>string</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1800">
                          <a:effectLst/>
                          <a:latin typeface="Cambria" panose="02040503050406030204" pitchFamily="18" charset="0"/>
                          <a:ea typeface="宋体" panose="02010600030101010101" pitchFamily="2" charset="-122"/>
                          <a:cs typeface="Times New Roman" panose="02020603050405020304" pitchFamily="18" charset="0"/>
                        </a:rPr>
                        <a:t>要被查找替换的原始字符串。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Bef>
                          <a:spcPts val="180"/>
                        </a:spcBef>
                        <a:spcAft>
                          <a:spcPts val="180"/>
                        </a:spcAft>
                      </a:pPr>
                      <a:r>
                        <a:rPr lang="en-US" sz="1800">
                          <a:effectLst/>
                          <a:latin typeface="Cambria" panose="02040503050406030204" pitchFamily="18" charset="0"/>
                          <a:ea typeface="宋体" panose="02010600030101010101" pitchFamily="2" charset="-122"/>
                          <a:cs typeface="Times New Roman" panose="02020603050405020304" pitchFamily="18" charset="0"/>
                        </a:rPr>
                        <a:t>count</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1800">
                          <a:effectLst/>
                          <a:latin typeface="Cambria" panose="02040503050406030204" pitchFamily="18" charset="0"/>
                          <a:ea typeface="宋体" panose="02010600030101010101" pitchFamily="2" charset="-122"/>
                          <a:cs typeface="Times New Roman" panose="02020603050405020304" pitchFamily="18" charset="0"/>
                        </a:rPr>
                        <a:t>模式匹配后替换的最大次数，默认</a:t>
                      </a:r>
                      <a:r>
                        <a:rPr lang="en-US" sz="1800">
                          <a:effectLst/>
                          <a:latin typeface="Cambria" panose="02040503050406030204" pitchFamily="18" charset="0"/>
                          <a:ea typeface="宋体" panose="02010600030101010101" pitchFamily="2" charset="-122"/>
                          <a:cs typeface="Times New Roman" panose="02020603050405020304" pitchFamily="18" charset="0"/>
                        </a:rPr>
                        <a:t> 0 </a:t>
                      </a:r>
                      <a:r>
                        <a:rPr lang="zh-CN" sz="1800">
                          <a:effectLst/>
                          <a:latin typeface="Cambria" panose="02040503050406030204" pitchFamily="18" charset="0"/>
                          <a:ea typeface="宋体" panose="02010600030101010101" pitchFamily="2" charset="-122"/>
                          <a:cs typeface="Times New Roman" panose="02020603050405020304" pitchFamily="18" charset="0"/>
                        </a:rPr>
                        <a:t>表示替换所有的匹配。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spcBef>
                          <a:spcPts val="180"/>
                        </a:spcBef>
                        <a:spcAft>
                          <a:spcPts val="180"/>
                        </a:spcAft>
                      </a:pPr>
                      <a:r>
                        <a:rPr lang="en-US" sz="1800">
                          <a:effectLst/>
                          <a:latin typeface="Cambria" panose="02040503050406030204" pitchFamily="18" charset="0"/>
                          <a:ea typeface="宋体" panose="02010600030101010101" pitchFamily="2" charset="-122"/>
                          <a:cs typeface="Times New Roman" panose="02020603050405020304" pitchFamily="18" charset="0"/>
                        </a:rPr>
                        <a:t>flags</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1800" dirty="0">
                          <a:effectLst/>
                          <a:latin typeface="Cambria" panose="02040503050406030204" pitchFamily="18" charset="0"/>
                          <a:ea typeface="宋体" panose="02010600030101010101" pitchFamily="2" charset="-122"/>
                          <a:cs typeface="Times New Roman" panose="02020603050405020304" pitchFamily="18" charset="0"/>
                        </a:rPr>
                        <a:t>标志位，用于控制正则表达式的匹配方式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Rectangle 1"/>
          <p:cNvSpPr>
            <a:spLocks noChangeArrowheads="1"/>
          </p:cNvSpPr>
          <p:nvPr/>
        </p:nvSpPr>
        <p:spPr bwMode="auto">
          <a:xfrm>
            <a:off x="1604681" y="4703587"/>
            <a:ext cx="8758491" cy="17235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sub 将匹配中的字符串替换</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 re.sub(</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'hello world</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原来 h 被替换成了 H</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'Hello world</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sz="1600" dirty="0">
                <a:solidFill>
                  <a:srgbClr val="F5871F"/>
                </a:solidFill>
                <a:latin typeface="Consolas" panose="020B0609020204030204" pitchFamily="49" charset="0"/>
                <a:cs typeface="Consolas" panose="020B0609020204030204" pitchFamily="49" charset="0"/>
              </a:rPr>
              <a:t>&gt;&gt;&gt;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split 根据匹配进行切割字符串，并返回一个列表</a:t>
            </a:r>
            <a:endParaRPr lang="zh-CN" altLang="zh-CN" dirty="0"/>
          </a:p>
          <a:p>
            <a:pPr lvl="1"/>
            <a:r>
              <a:rPr lang="en-US" altLang="zh-CN" dirty="0"/>
              <a:t>语法：split(pattern, string, maxsplit=0, flags=0)</a:t>
            </a:r>
            <a:endParaRPr lang="zh-CN" altLang="zh-CN" dirty="0"/>
          </a:p>
          <a:p>
            <a:pPr lvl="1"/>
            <a:r>
              <a:rPr lang="en-US" altLang="zh-CN" dirty="0"/>
              <a:t>参数说明：</a:t>
            </a:r>
          </a:p>
          <a:p>
            <a:pPr lvl="1"/>
            <a:endParaRPr lang="en-US" altLang="zh-CN" dirty="0"/>
          </a:p>
          <a:p>
            <a:pPr lvl="1"/>
            <a:endParaRPr lang="en-US" altLang="zh-CN" dirty="0"/>
          </a:p>
          <a:p>
            <a:pPr lvl="1"/>
            <a:endParaRPr lang="en-US" altLang="zh-CN" dirty="0"/>
          </a:p>
          <a:p>
            <a:pPr lvl="1"/>
            <a:endParaRPr lang="en-US" altLang="zh-CN" dirty="0"/>
          </a:p>
          <a:p>
            <a:pPr lvl="1"/>
            <a:r>
              <a:rPr lang="zh-CN" altLang="en-US" dirty="0"/>
              <a:t>示例：</a:t>
            </a:r>
            <a:endParaRPr lang="zh-CN" altLang="zh-CN" dirty="0"/>
          </a:p>
          <a:p>
            <a:endParaRPr lang="en-US" altLang="zh-CN" dirty="0"/>
          </a:p>
          <a:p>
            <a:pPr lvl="1"/>
            <a:endParaRPr lang="en-US" altLang="zh-CN" dirty="0"/>
          </a:p>
          <a:p>
            <a:pPr marL="457200" lvl="1" indent="0">
              <a:buNone/>
            </a:pPr>
            <a:endParaRPr lang="en-US" altLang="zh-CN" dirty="0"/>
          </a:p>
          <a:p>
            <a:pPr lvl="1"/>
            <a:endParaRPr lang="zh-CN" altLang="zh-CN" dirty="0"/>
          </a:p>
          <a:p>
            <a:endParaRPr lang="zh-CN" altLang="en-US" dirty="0"/>
          </a:p>
        </p:txBody>
      </p:sp>
      <p:sp>
        <p:nvSpPr>
          <p:cNvPr id="3" name="标题 2"/>
          <p:cNvSpPr>
            <a:spLocks noGrp="1"/>
          </p:cNvSpPr>
          <p:nvPr>
            <p:ph type="title"/>
          </p:nvPr>
        </p:nvSpPr>
        <p:spPr/>
        <p:txBody>
          <a:bodyPr/>
          <a:lstStyle/>
          <a:p>
            <a:r>
              <a:rPr lang="en-US" altLang="zh-CN" dirty="0"/>
              <a:t>re.split方法</a:t>
            </a:r>
            <a:endParaRPr lang="zh-CN" altLang="en-US" dirty="0"/>
          </a:p>
        </p:txBody>
      </p:sp>
      <p:sp>
        <p:nvSpPr>
          <p:cNvPr id="2" name="文本占位符 1"/>
          <p:cNvSpPr>
            <a:spLocks noGrp="1"/>
          </p:cNvSpPr>
          <p:nvPr>
            <p:ph type="body" sz="quarter" idx="13"/>
          </p:nvPr>
        </p:nvSpPr>
        <p:spPr/>
        <p:txBody>
          <a:bodyPr/>
          <a:lstStyle/>
          <a:p>
            <a:r>
              <a:rPr lang="en-US" altLang="zh-CN" dirty="0"/>
              <a:t>re模块</a:t>
            </a:r>
            <a:endParaRPr lang="zh-CN" altLang="en-US" dirty="0"/>
          </a:p>
        </p:txBody>
      </p:sp>
      <p:graphicFrame>
        <p:nvGraphicFramePr>
          <p:cNvPr id="7" name="表格 6"/>
          <p:cNvGraphicFramePr>
            <a:graphicFrameLocks noGrp="1"/>
          </p:cNvGraphicFramePr>
          <p:nvPr/>
        </p:nvGraphicFramePr>
        <p:xfrm>
          <a:off x="2971826" y="2339480"/>
          <a:ext cx="7696174" cy="1371600"/>
        </p:xfrm>
        <a:graphic>
          <a:graphicData uri="http://schemas.openxmlformats.org/drawingml/2006/table">
            <a:tbl>
              <a:tblPr firstRow="1" firstCol="1" lastRow="1" lastCol="1"/>
              <a:tblGrid>
                <a:gridCol w="1386938">
                  <a:extLst>
                    <a:ext uri="{9D8B030D-6E8A-4147-A177-3AD203B41FA5}">
                      <a16:colId xmlns:a16="http://schemas.microsoft.com/office/drawing/2014/main" val="20000"/>
                    </a:ext>
                  </a:extLst>
                </a:gridCol>
                <a:gridCol w="6309236">
                  <a:extLst>
                    <a:ext uri="{9D8B030D-6E8A-4147-A177-3AD203B41FA5}">
                      <a16:colId xmlns:a16="http://schemas.microsoft.com/office/drawing/2014/main" val="20001"/>
                    </a:ext>
                  </a:extLst>
                </a:gridCol>
              </a:tblGrid>
              <a:tr h="0">
                <a:tc>
                  <a:txBody>
                    <a:bodyPr/>
                    <a:lstStyle/>
                    <a:p>
                      <a:pPr>
                        <a:spcBef>
                          <a:spcPts val="180"/>
                        </a:spcBef>
                        <a:spcAft>
                          <a:spcPts val="180"/>
                        </a:spcAft>
                      </a:pPr>
                      <a:r>
                        <a:rPr lang="en-US" sz="180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参数</a:t>
                      </a:r>
                      <a:endParaRPr lang="zh-CN" sz="180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spcBef>
                          <a:spcPts val="180"/>
                        </a:spcBef>
                        <a:spcAft>
                          <a:spcPts val="180"/>
                        </a:spcAft>
                      </a:pPr>
                      <a:r>
                        <a:rPr lang="en-US" sz="1800" dirty="0" err="1">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描述</a:t>
                      </a:r>
                      <a:endParaRPr lang="zh-CN" sz="1800" dirty="0">
                        <a:solidFill>
                          <a:schemeClr val="bg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0">
                <a:tc>
                  <a:txBody>
                    <a:bodyPr/>
                    <a:lstStyle/>
                    <a:p>
                      <a:pPr>
                        <a:spcBef>
                          <a:spcPts val="180"/>
                        </a:spcBef>
                        <a:spcAft>
                          <a:spcPts val="180"/>
                        </a:spcAft>
                      </a:pPr>
                      <a:r>
                        <a:rPr lang="en-US" sz="1800">
                          <a:effectLst/>
                          <a:latin typeface="Cambria" panose="02040503050406030204" pitchFamily="18" charset="0"/>
                          <a:ea typeface="宋体" panose="02010600030101010101" pitchFamily="2" charset="-122"/>
                          <a:cs typeface="Times New Roman" panose="02020603050405020304" pitchFamily="18" charset="0"/>
                        </a:rPr>
                        <a:t>pattern</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800">
                          <a:effectLst/>
                          <a:latin typeface="宋体" panose="02010600030101010101" pitchFamily="2" charset="-122"/>
                          <a:ea typeface="宋体" panose="02010600030101010101" pitchFamily="2" charset="-122"/>
                          <a:cs typeface="Times New Roman" panose="02020603050405020304" pitchFamily="18" charset="0"/>
                        </a:rPr>
                        <a:t>匹配的正则表达式</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spcBef>
                          <a:spcPts val="180"/>
                        </a:spcBef>
                        <a:spcAft>
                          <a:spcPts val="180"/>
                        </a:spcAft>
                      </a:pPr>
                      <a:r>
                        <a:rPr lang="en-US" sz="1800">
                          <a:effectLst/>
                          <a:latin typeface="Cambria" panose="02040503050406030204" pitchFamily="18" charset="0"/>
                          <a:ea typeface="宋体" panose="02010600030101010101" pitchFamily="2" charset="-122"/>
                          <a:cs typeface="Times New Roman" panose="02020603050405020304" pitchFamily="18" charset="0"/>
                        </a:rPr>
                        <a:t>string</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800">
                          <a:effectLst/>
                          <a:latin typeface="宋体" panose="02010600030101010101" pitchFamily="2" charset="-122"/>
                          <a:ea typeface="宋体" panose="02010600030101010101" pitchFamily="2" charset="-122"/>
                          <a:cs typeface="Times New Roman" panose="02020603050405020304" pitchFamily="18" charset="0"/>
                        </a:rPr>
                        <a:t>要匹配的字符串。</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Bef>
                          <a:spcPts val="180"/>
                        </a:spcBef>
                        <a:spcAft>
                          <a:spcPts val="180"/>
                        </a:spcAft>
                      </a:pPr>
                      <a:r>
                        <a:rPr lang="en-US" sz="1800" dirty="0">
                          <a:effectLst/>
                          <a:latin typeface="Cambria" panose="02040503050406030204" pitchFamily="18" charset="0"/>
                          <a:ea typeface="宋体" panose="02010600030101010101" pitchFamily="2" charset="-122"/>
                          <a:cs typeface="Times New Roman" panose="02020603050405020304" pitchFamily="18" charset="0"/>
                        </a:rPr>
                        <a:t>maxsplit</a:t>
                      </a:r>
                      <a:endParaRPr lang="zh-CN" sz="18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1800" dirty="0">
                          <a:effectLst/>
                          <a:latin typeface="Cambria" panose="02040503050406030204" pitchFamily="18" charset="0"/>
                          <a:ea typeface="宋体" panose="02010600030101010101" pitchFamily="2" charset="-122"/>
                          <a:cs typeface="Times New Roman" panose="02020603050405020304" pitchFamily="18" charset="0"/>
                        </a:rPr>
                        <a:t>分隔次数，</a:t>
                      </a:r>
                      <a:r>
                        <a:rPr lang="en-US" sz="1800" dirty="0">
                          <a:effectLst/>
                          <a:latin typeface="Cambria" panose="02040503050406030204" pitchFamily="18" charset="0"/>
                          <a:ea typeface="宋体" panose="02010600030101010101" pitchFamily="2" charset="-122"/>
                          <a:cs typeface="Times New Roman" panose="02020603050405020304" pitchFamily="18" charset="0"/>
                        </a:rPr>
                        <a:t>maxsplit=1 </a:t>
                      </a:r>
                      <a:r>
                        <a:rPr lang="zh-CN" sz="1800" dirty="0">
                          <a:effectLst/>
                          <a:latin typeface="Cambria" panose="02040503050406030204" pitchFamily="18" charset="0"/>
                          <a:ea typeface="宋体" panose="02010600030101010101" pitchFamily="2" charset="-122"/>
                          <a:cs typeface="Times New Roman" panose="02020603050405020304" pitchFamily="18" charset="0"/>
                        </a:rPr>
                        <a:t>分隔一次，默认为</a:t>
                      </a:r>
                      <a:r>
                        <a:rPr lang="en-US" sz="1800" dirty="0">
                          <a:effectLst/>
                          <a:latin typeface="Cambria" panose="02040503050406030204" pitchFamily="18" charset="0"/>
                          <a:ea typeface="宋体" panose="02010600030101010101" pitchFamily="2" charset="-122"/>
                          <a:cs typeface="Times New Roman" panose="02020603050405020304" pitchFamily="18" charset="0"/>
                        </a:rPr>
                        <a:t> 0</a:t>
                      </a:r>
                      <a:r>
                        <a:rPr lang="zh-CN" sz="1800" dirty="0">
                          <a:effectLst/>
                          <a:latin typeface="Cambria" panose="02040503050406030204" pitchFamily="18" charset="0"/>
                          <a:ea typeface="宋体" panose="02010600030101010101" pitchFamily="2" charset="-122"/>
                          <a:cs typeface="Times New Roman" panose="02020603050405020304" pitchFamily="18" charset="0"/>
                        </a:rPr>
                        <a:t>，不限制次数。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Bef>
                          <a:spcPts val="180"/>
                        </a:spcBef>
                        <a:spcAft>
                          <a:spcPts val="180"/>
                        </a:spcAft>
                      </a:pPr>
                      <a:r>
                        <a:rPr lang="en-US" sz="1800">
                          <a:effectLst/>
                          <a:latin typeface="Cambria" panose="02040503050406030204" pitchFamily="18" charset="0"/>
                          <a:ea typeface="宋体" panose="02010600030101010101" pitchFamily="2" charset="-122"/>
                          <a:cs typeface="Times New Roman" panose="02020603050405020304" pitchFamily="18" charset="0"/>
                        </a:rPr>
                        <a:t>flags</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zh-CN" sz="1800" dirty="0">
                          <a:effectLst/>
                          <a:latin typeface="Cambria" panose="02040503050406030204" pitchFamily="18" charset="0"/>
                          <a:ea typeface="宋体" panose="02010600030101010101" pitchFamily="2" charset="-122"/>
                          <a:cs typeface="Times New Roman" panose="02020603050405020304" pitchFamily="18" charset="0"/>
                        </a:rPr>
                        <a:t>标志位，用于控制正则表达式的匹配方式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Rectangle 1"/>
          <p:cNvSpPr>
            <a:spLocks noChangeArrowheads="1"/>
          </p:cNvSpPr>
          <p:nvPr/>
        </p:nvSpPr>
        <p:spPr bwMode="auto">
          <a:xfrm>
            <a:off x="1550894" y="4409151"/>
            <a:ext cx="9117106" cy="123110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以</a:t>
            </a:r>
            <a:r>
              <a:rPr kumimoji="0" lang="en-US"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切割字符串，并且最多2次</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 re.split(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'hello,world,hello,world'</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2</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'hello'</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'world'</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'hello,world</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sz="1600" dirty="0">
                <a:solidFill>
                  <a:srgbClr val="F5871F"/>
                </a:solidFill>
                <a:latin typeface="Consolas" panose="020B0609020204030204" pitchFamily="49" charset="0"/>
                <a:cs typeface="Consolas" panose="020B0609020204030204" pitchFamily="49" charset="0"/>
              </a:rPr>
              <a:t>&gt;&gt;&gt;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4186686" y="3021013"/>
            <a:ext cx="3775394" cy="679450"/>
            <a:chOff x="3399248" y="3409950"/>
            <a:chExt cx="3777003" cy="679450"/>
          </a:xfrm>
        </p:grpSpPr>
        <p:sp>
          <p:nvSpPr>
            <p:cNvPr id="6" name="矩形 6"/>
            <p:cNvSpPr/>
            <p:nvPr/>
          </p:nvSpPr>
          <p:spPr>
            <a:xfrm>
              <a:off x="3399248" y="4043681"/>
              <a:ext cx="3777002"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3399248" y="3409950"/>
              <a:ext cx="3777003"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贪婪模式与非贪婪模式</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648961" y="3021013"/>
            <a:ext cx="894080" cy="725169"/>
            <a:chOff x="4862127" y="3409950"/>
            <a:chExt cx="894458" cy="725169"/>
          </a:xfrm>
        </p:grpSpPr>
        <p:sp>
          <p:nvSpPr>
            <p:cNvPr id="6" name="矩形 6"/>
            <p:cNvSpPr/>
            <p:nvPr/>
          </p:nvSpPr>
          <p:spPr>
            <a:xfrm flipV="1">
              <a:off x="4862127" y="4089400"/>
              <a:ext cx="894458"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862127" y="3409950"/>
              <a:ext cx="894458" cy="521970"/>
            </a:xfrm>
            <a:prstGeom prst="rect">
              <a:avLst/>
            </a:prstGeom>
            <a:noFill/>
            <a:ln w="9525">
              <a:noFill/>
            </a:ln>
          </p:spPr>
          <p:txBody>
            <a:bodyPr wrap="none" anchor="t">
              <a:spAutoFit/>
            </a:bodyPr>
            <a:lstStyle/>
            <a:p>
              <a:pPr algn="ctr" eaLnBrk="0" hangingPunct="0"/>
              <a:r>
                <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导入</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Python</a:t>
            </a:r>
            <a:r>
              <a:rPr lang="zh-CN" altLang="zh-CN" dirty="0"/>
              <a:t>里数量词默认是贪婪的</a:t>
            </a:r>
            <a:r>
              <a:rPr lang="en-US" altLang="zh-CN" dirty="0"/>
              <a:t>,</a:t>
            </a:r>
            <a:r>
              <a:rPr lang="zh-CN" altLang="zh-CN" dirty="0"/>
              <a:t>总是尝试匹配尽可能多的字符</a:t>
            </a:r>
            <a:r>
              <a:rPr lang="en-US" altLang="zh-CN" dirty="0"/>
              <a:t>,</a:t>
            </a:r>
            <a:r>
              <a:rPr lang="zh-CN" altLang="zh-CN" dirty="0"/>
              <a:t>非贪婪则相反，总是尝试匹配尽可能少的字符。</a:t>
            </a:r>
          </a:p>
          <a:p>
            <a:r>
              <a:rPr lang="zh-CN" altLang="zh-CN" dirty="0"/>
              <a:t>在</a:t>
            </a:r>
            <a:r>
              <a:rPr lang="en-US" altLang="zh-CN" dirty="0"/>
              <a:t>"*","?","+","{</a:t>
            </a:r>
            <a:r>
              <a:rPr lang="en-US" altLang="zh-CN" dirty="0" err="1"/>
              <a:t>m,n</a:t>
            </a:r>
            <a:r>
              <a:rPr lang="en-US" altLang="zh-CN" dirty="0"/>
              <a:t>}"</a:t>
            </a:r>
            <a:r>
              <a:rPr lang="zh-CN" altLang="zh-CN" dirty="0"/>
              <a:t>后面加上？，使贪婪变成非贪婪</a:t>
            </a:r>
            <a:r>
              <a:rPr lang="en-US" altLang="zh-CN" dirty="0"/>
              <a:t>.</a:t>
            </a:r>
            <a:endParaRPr lang="zh-CN" altLang="zh-CN" dirty="0"/>
          </a:p>
          <a:p>
            <a:endParaRPr lang="zh-CN" altLang="en-US" dirty="0"/>
          </a:p>
        </p:txBody>
      </p:sp>
      <p:sp>
        <p:nvSpPr>
          <p:cNvPr id="3" name="标题 2"/>
          <p:cNvSpPr>
            <a:spLocks noGrp="1"/>
          </p:cNvSpPr>
          <p:nvPr>
            <p:ph type="title"/>
          </p:nvPr>
        </p:nvSpPr>
        <p:spPr/>
        <p:txBody>
          <a:bodyPr/>
          <a:lstStyle/>
          <a:p>
            <a:r>
              <a:rPr lang="zh-CN" altLang="zh-CN" dirty="0"/>
              <a:t>概述</a:t>
            </a:r>
            <a:endParaRPr lang="zh-CN" altLang="en-US" dirty="0"/>
          </a:p>
        </p:txBody>
      </p:sp>
      <p:sp>
        <p:nvSpPr>
          <p:cNvPr id="2" name="文本占位符 1"/>
          <p:cNvSpPr>
            <a:spLocks noGrp="1"/>
          </p:cNvSpPr>
          <p:nvPr>
            <p:ph type="body" sz="quarter" idx="13"/>
          </p:nvPr>
        </p:nvSpPr>
        <p:spPr>
          <a:xfrm>
            <a:off x="8543365" y="0"/>
            <a:ext cx="2823855" cy="538163"/>
          </a:xfrm>
        </p:spPr>
        <p:txBody>
          <a:bodyPr>
            <a:normAutofit fontScale="85000" lnSpcReduction="10000"/>
          </a:bodyPr>
          <a:lstStyle/>
          <a:p>
            <a:r>
              <a:rPr lang="zh-CN" altLang="zh-CN" dirty="0"/>
              <a:t>贪婪模式与非贪婪模式</a:t>
            </a:r>
            <a:endParaRPr lang="zh-CN" altLang="en-US" dirty="0"/>
          </a:p>
        </p:txBody>
      </p:sp>
      <p:sp>
        <p:nvSpPr>
          <p:cNvPr id="5" name="Rectangle 1"/>
          <p:cNvSpPr>
            <a:spLocks noChangeArrowheads="1"/>
          </p:cNvSpPr>
          <p:nvPr/>
        </p:nvSpPr>
        <p:spPr bwMode="auto">
          <a:xfrm>
            <a:off x="943536" y="3255731"/>
            <a:ext cx="10304929" cy="246221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贪婪模式匹配</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'.*\d'</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'a22222'</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'a22222</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加？号非贪婪模式</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re.match(</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'.*?\d'</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'a11112'</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).group()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'a1</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sz="1600" dirty="0">
                <a:solidFill>
                  <a:srgbClr val="F5871F"/>
                </a:solidFill>
                <a:latin typeface="Consolas" panose="020B0609020204030204" pitchFamily="49" charset="0"/>
                <a:cs typeface="Consolas" panose="020B0609020204030204" pitchFamily="49" charset="0"/>
              </a:rPr>
              <a:t>&gt;&gt;&gt;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5334000" cy="4626069"/>
          </a:xfrm>
        </p:spPr>
        <p:txBody>
          <a:bodyPr/>
          <a:lstStyle/>
          <a:p>
            <a:r>
              <a:rPr lang="zh-CN" altLang="zh-CN" dirty="0"/>
              <a:t>匹配淘女郎模特首页所有图片</a:t>
            </a:r>
            <a:r>
              <a:rPr lang="en-US" altLang="zh-CN" dirty="0" err="1"/>
              <a:t>url</a:t>
            </a:r>
            <a:r>
              <a:rPr lang="zh-CN" altLang="zh-CN" dirty="0"/>
              <a:t>链接 </a:t>
            </a:r>
            <a:endParaRPr lang="en-US" altLang="zh-CN" dirty="0"/>
          </a:p>
          <a:p>
            <a:r>
              <a:rPr lang="zh-CN" altLang="zh-CN" dirty="0"/>
              <a:t>网</a:t>
            </a:r>
            <a:r>
              <a:rPr lang="zh-CN" altLang="en-US" dirty="0"/>
              <a:t>站</a:t>
            </a:r>
            <a:r>
              <a:rPr lang="en-US" altLang="zh-CN" dirty="0"/>
              <a:t>url:</a:t>
            </a:r>
          </a:p>
          <a:p>
            <a:pPr lvl="1"/>
            <a:r>
              <a:rPr lang="en-US" altLang="zh-CN" sz="1800" dirty="0">
                <a:hlinkClick r:id="rId2"/>
              </a:rPr>
              <a:t>https://mm.taobao.com/search</a:t>
            </a:r>
            <a:r>
              <a:rPr lang="en-US" altLang="zh-CN" sz="1800" i="1" dirty="0">
                <a:hlinkClick r:id="rId2"/>
              </a:rPr>
              <a:t>tstar</a:t>
            </a:r>
            <a:r>
              <a:rPr lang="en-US" altLang="zh-CN" sz="1800" dirty="0">
                <a:hlinkClick r:id="rId2"/>
              </a:rPr>
              <a:t>model.htm?spm=5679.126488.640745.2.24bacb080L6tCt</a:t>
            </a:r>
            <a:endParaRPr lang="zh-CN" altLang="zh-CN" sz="1800" dirty="0"/>
          </a:p>
          <a:p>
            <a:r>
              <a:rPr lang="en-US" altLang="zh-CN" dirty="0"/>
              <a:t>图片url </a:t>
            </a:r>
          </a:p>
          <a:p>
            <a:pPr lvl="1"/>
            <a:r>
              <a:rPr lang="en-US" altLang="zh-CN" sz="1800" dirty="0"/>
              <a:t>&lt;img src=" //gtd.alicdn.com/sns_logo/i1/TB124_3NXXXXXasXVXXSutbFXXX.jpg_240x240xz.jpg"&gt;</a:t>
            </a:r>
            <a:endParaRPr lang="zh-CN" altLang="zh-CN" sz="1800" dirty="0"/>
          </a:p>
          <a:p>
            <a:r>
              <a:rPr lang="en-US" altLang="zh-CN" dirty="0"/>
              <a:t>正则表达式应该写成 </a:t>
            </a:r>
          </a:p>
          <a:p>
            <a:pPr lvl="1"/>
            <a:r>
              <a:rPr lang="en-US" altLang="zh-CN" dirty="0"/>
              <a:t>'&lt;img src="(.*)&gt;'</a:t>
            </a:r>
            <a:endParaRPr lang="zh-CN" altLang="zh-CN" dirty="0"/>
          </a:p>
          <a:p>
            <a:endParaRPr lang="zh-CN" altLang="en-US" dirty="0"/>
          </a:p>
        </p:txBody>
      </p:sp>
      <p:sp>
        <p:nvSpPr>
          <p:cNvPr id="3" name="标题 2"/>
          <p:cNvSpPr>
            <a:spLocks noGrp="1"/>
          </p:cNvSpPr>
          <p:nvPr>
            <p:ph type="title"/>
          </p:nvPr>
        </p:nvSpPr>
        <p:spPr/>
        <p:txBody>
          <a:bodyPr/>
          <a:lstStyle/>
          <a:p>
            <a:r>
              <a:rPr lang="zh-CN" altLang="en-US" dirty="0"/>
              <a:t>案例</a:t>
            </a:r>
          </a:p>
        </p:txBody>
      </p:sp>
      <p:pic>
        <p:nvPicPr>
          <p:cNvPr id="5" name="Picture"/>
          <p:cNvPicPr/>
          <p:nvPr/>
        </p:nvPicPr>
        <p:blipFill>
          <a:blip r:embed="rId3"/>
          <a:stretch>
            <a:fillRect/>
          </a:stretch>
        </p:blipFill>
        <p:spPr bwMode="auto">
          <a:xfrm>
            <a:off x="6315634" y="1201272"/>
            <a:ext cx="5419165" cy="4715715"/>
          </a:xfrm>
          <a:prstGeom prst="rect">
            <a:avLst/>
          </a:prstGeom>
          <a:noFill/>
          <a:ln w="9525">
            <a:noFill/>
          </a:ln>
        </p:spPr>
      </p:pic>
      <p:sp>
        <p:nvSpPr>
          <p:cNvPr id="7" name="文本占位符 1"/>
          <p:cNvSpPr>
            <a:spLocks noGrp="1"/>
          </p:cNvSpPr>
          <p:nvPr>
            <p:ph type="body" sz="quarter" idx="13"/>
          </p:nvPr>
        </p:nvSpPr>
        <p:spPr>
          <a:xfrm>
            <a:off x="8543365" y="0"/>
            <a:ext cx="2823855" cy="538163"/>
          </a:xfrm>
        </p:spPr>
        <p:txBody>
          <a:bodyPr>
            <a:normAutofit fontScale="85000" lnSpcReduction="10000"/>
          </a:bodyPr>
          <a:lstStyle/>
          <a:p>
            <a:r>
              <a:rPr lang="zh-CN" altLang="zh-CN" dirty="0"/>
              <a:t>贪婪模式与非贪婪模式</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默认贪婪模式</a:t>
            </a:r>
            <a:endParaRPr lang="zh-CN" altLang="zh-CN" dirty="0"/>
          </a:p>
          <a:p>
            <a:endParaRPr lang="zh-CN" altLang="en-US" dirty="0"/>
          </a:p>
        </p:txBody>
      </p:sp>
      <p:sp>
        <p:nvSpPr>
          <p:cNvPr id="3" name="标题 2"/>
          <p:cNvSpPr>
            <a:spLocks noGrp="1"/>
          </p:cNvSpPr>
          <p:nvPr>
            <p:ph type="title"/>
          </p:nvPr>
        </p:nvSpPr>
        <p:spPr>
          <a:xfrm>
            <a:off x="824780" y="538163"/>
            <a:ext cx="10515600" cy="923366"/>
          </a:xfrm>
        </p:spPr>
        <p:txBody>
          <a:bodyPr/>
          <a:lstStyle/>
          <a:p>
            <a:r>
              <a:rPr lang="zh-CN" altLang="en-US" dirty="0"/>
              <a:t>案例</a:t>
            </a:r>
          </a:p>
        </p:txBody>
      </p:sp>
      <p:pic>
        <p:nvPicPr>
          <p:cNvPr id="5" name="Picture"/>
          <p:cNvPicPr/>
          <p:nvPr/>
        </p:nvPicPr>
        <p:blipFill>
          <a:blip r:embed="rId2"/>
          <a:stretch>
            <a:fillRect/>
          </a:stretch>
        </p:blipFill>
        <p:spPr bwMode="auto">
          <a:xfrm>
            <a:off x="2302580" y="2216963"/>
            <a:ext cx="7560000" cy="3960000"/>
          </a:xfrm>
          <a:prstGeom prst="rect">
            <a:avLst/>
          </a:prstGeom>
          <a:noFill/>
          <a:ln w="9525">
            <a:noFill/>
          </a:ln>
        </p:spPr>
      </p:pic>
      <p:sp>
        <p:nvSpPr>
          <p:cNvPr id="6" name="文本占位符 1"/>
          <p:cNvSpPr>
            <a:spLocks noGrp="1"/>
          </p:cNvSpPr>
          <p:nvPr>
            <p:ph type="body" sz="quarter" idx="13"/>
          </p:nvPr>
        </p:nvSpPr>
        <p:spPr>
          <a:xfrm>
            <a:off x="8543365" y="0"/>
            <a:ext cx="2823855" cy="538163"/>
          </a:xfrm>
        </p:spPr>
        <p:txBody>
          <a:bodyPr>
            <a:normAutofit fontScale="85000" lnSpcReduction="10000"/>
          </a:bodyPr>
          <a:lstStyle/>
          <a:p>
            <a:r>
              <a:rPr lang="zh-CN" altLang="zh-CN" dirty="0"/>
              <a:t>贪婪模式与非贪婪模式</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使用非贪婪模式</a:t>
            </a:r>
            <a:endParaRPr lang="zh-CN" altLang="zh-CN" dirty="0"/>
          </a:p>
          <a:p>
            <a:endParaRPr lang="zh-CN" altLang="en-US" dirty="0"/>
          </a:p>
        </p:txBody>
      </p:sp>
      <p:sp>
        <p:nvSpPr>
          <p:cNvPr id="3" name="标题 2"/>
          <p:cNvSpPr>
            <a:spLocks noGrp="1"/>
          </p:cNvSpPr>
          <p:nvPr>
            <p:ph type="title"/>
          </p:nvPr>
        </p:nvSpPr>
        <p:spPr/>
        <p:txBody>
          <a:bodyPr/>
          <a:lstStyle/>
          <a:p>
            <a:r>
              <a:rPr lang="zh-CN" altLang="en-US" dirty="0"/>
              <a:t>案例</a:t>
            </a:r>
          </a:p>
        </p:txBody>
      </p:sp>
      <p:pic>
        <p:nvPicPr>
          <p:cNvPr id="5" name="Picture"/>
          <p:cNvPicPr/>
          <p:nvPr/>
        </p:nvPicPr>
        <p:blipFill>
          <a:blip r:embed="rId2"/>
          <a:stretch>
            <a:fillRect/>
          </a:stretch>
        </p:blipFill>
        <p:spPr bwMode="auto">
          <a:xfrm>
            <a:off x="2316000" y="2216963"/>
            <a:ext cx="7560000" cy="3960000"/>
          </a:xfrm>
          <a:prstGeom prst="rect">
            <a:avLst/>
          </a:prstGeom>
          <a:noFill/>
          <a:ln w="9525">
            <a:noFill/>
          </a:ln>
        </p:spPr>
      </p:pic>
      <p:sp>
        <p:nvSpPr>
          <p:cNvPr id="6" name="文本占位符 1"/>
          <p:cNvSpPr>
            <a:spLocks noGrp="1"/>
          </p:cNvSpPr>
          <p:nvPr>
            <p:ph type="body" sz="quarter" idx="13"/>
          </p:nvPr>
        </p:nvSpPr>
        <p:spPr>
          <a:xfrm>
            <a:off x="8543365" y="0"/>
            <a:ext cx="2823855" cy="538163"/>
          </a:xfrm>
        </p:spPr>
        <p:txBody>
          <a:bodyPr>
            <a:normAutofit fontScale="85000" lnSpcReduction="10000"/>
          </a:bodyPr>
          <a:lstStyle/>
          <a:p>
            <a:r>
              <a:rPr lang="zh-CN" altLang="zh-CN" dirty="0"/>
              <a:t>贪婪模式与非贪婪模式</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622975" y="3021013"/>
            <a:ext cx="902811" cy="679450"/>
            <a:chOff x="4836150" y="3409950"/>
            <a:chExt cx="903196" cy="679450"/>
          </a:xfrm>
        </p:grpSpPr>
        <p:sp>
          <p:nvSpPr>
            <p:cNvPr id="6" name="矩形 6"/>
            <p:cNvSpPr/>
            <p:nvPr/>
          </p:nvSpPr>
          <p:spPr>
            <a:xfrm>
              <a:off x="4836150" y="4043681"/>
              <a:ext cx="903196"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836150" y="3409950"/>
              <a:ext cx="903196"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小结</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知识总结</a:t>
            </a:r>
            <a:r>
              <a:rPr lang="en-US" altLang="zh-CN" dirty="0"/>
              <a:t>-1</a:t>
            </a:r>
            <a:endParaRPr lang="zh-CN" altLang="en-US" dirty="0"/>
          </a:p>
        </p:txBody>
      </p:sp>
      <p:sp>
        <p:nvSpPr>
          <p:cNvPr id="3" name="内容占位符 2"/>
          <p:cNvSpPr>
            <a:spLocks noGrp="1"/>
          </p:cNvSpPr>
          <p:nvPr>
            <p:ph sz="quarter" idx="13"/>
          </p:nvPr>
        </p:nvSpPr>
        <p:spPr/>
        <p:txBody>
          <a:bodyPr>
            <a:normAutofit fontScale="85000" lnSpcReduction="20000"/>
          </a:bodyPr>
          <a:lstStyle/>
          <a:p>
            <a:r>
              <a:rPr lang="zh-CN" altLang="en-US" dirty="0"/>
              <a:t>概述</a:t>
            </a:r>
          </a:p>
          <a:p>
            <a:pPr lvl="1"/>
            <a:r>
              <a:rPr lang="zh-CN" altLang="en-US" dirty="0"/>
              <a:t>正则表达式</a:t>
            </a:r>
          </a:p>
          <a:p>
            <a:pPr lvl="1"/>
            <a:r>
              <a:rPr lang="en-US" altLang="zh-CN" dirty="0"/>
              <a:t>Python</a:t>
            </a:r>
            <a:r>
              <a:rPr lang="zh-CN" altLang="en-US" dirty="0"/>
              <a:t>正则表达式</a:t>
            </a:r>
          </a:p>
          <a:p>
            <a:r>
              <a:rPr lang="en-US" altLang="zh-CN" dirty="0"/>
              <a:t>re</a:t>
            </a:r>
            <a:r>
              <a:rPr lang="zh-CN" altLang="en-US" dirty="0"/>
              <a:t>模块</a:t>
            </a:r>
          </a:p>
          <a:p>
            <a:pPr lvl="1"/>
            <a:r>
              <a:rPr lang="en-US" altLang="zh-CN" dirty="0"/>
              <a:t>re.match</a:t>
            </a:r>
            <a:r>
              <a:rPr lang="zh-CN" altLang="en-US" dirty="0"/>
              <a:t>方法</a:t>
            </a:r>
          </a:p>
          <a:p>
            <a:pPr lvl="1"/>
            <a:r>
              <a:rPr lang="zh-CN" altLang="en-US" dirty="0"/>
              <a:t>常用的匹配规则</a:t>
            </a:r>
          </a:p>
          <a:p>
            <a:pPr lvl="1"/>
            <a:r>
              <a:rPr lang="en-US" altLang="zh-CN" dirty="0"/>
              <a:t>re.compile</a:t>
            </a:r>
            <a:r>
              <a:rPr lang="zh-CN" altLang="en-US" dirty="0"/>
              <a:t>方法</a:t>
            </a:r>
          </a:p>
          <a:p>
            <a:pPr lvl="1"/>
            <a:r>
              <a:rPr lang="en-US" altLang="zh-CN" dirty="0"/>
              <a:t>re.search</a:t>
            </a:r>
            <a:r>
              <a:rPr lang="zh-CN" altLang="en-US" dirty="0"/>
              <a:t>方法</a:t>
            </a:r>
          </a:p>
          <a:p>
            <a:pPr lvl="1"/>
            <a:r>
              <a:rPr lang="en-US" altLang="zh-CN" dirty="0"/>
              <a:t>re.findall</a:t>
            </a:r>
            <a:r>
              <a:rPr lang="zh-CN" altLang="en-US" dirty="0"/>
              <a:t>方法</a:t>
            </a:r>
          </a:p>
          <a:p>
            <a:pPr lvl="1"/>
            <a:r>
              <a:rPr lang="en-US" altLang="zh-CN" dirty="0"/>
              <a:t>re.sub</a:t>
            </a:r>
            <a:r>
              <a:rPr lang="zh-CN" altLang="en-US" dirty="0"/>
              <a:t>方法</a:t>
            </a:r>
          </a:p>
          <a:p>
            <a:pPr lvl="1"/>
            <a:r>
              <a:rPr lang="en-US" altLang="zh-CN" dirty="0"/>
              <a:t>re.split</a:t>
            </a:r>
            <a:r>
              <a:rPr lang="zh-CN" altLang="en-US" dirty="0"/>
              <a:t>方法</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知识总结</a:t>
            </a:r>
            <a:r>
              <a:rPr lang="en-US" altLang="zh-CN" dirty="0"/>
              <a:t>-2</a:t>
            </a:r>
            <a:endParaRPr lang="zh-CN" altLang="en-US" dirty="0"/>
          </a:p>
        </p:txBody>
      </p:sp>
      <p:sp>
        <p:nvSpPr>
          <p:cNvPr id="3" name="内容占位符 2"/>
          <p:cNvSpPr>
            <a:spLocks noGrp="1"/>
          </p:cNvSpPr>
          <p:nvPr>
            <p:ph sz="quarter" idx="13"/>
          </p:nvPr>
        </p:nvSpPr>
        <p:spPr/>
        <p:txBody>
          <a:bodyPr>
            <a:normAutofit/>
          </a:bodyPr>
          <a:lstStyle/>
          <a:p>
            <a:r>
              <a:rPr lang="zh-CN" altLang="en-US" dirty="0"/>
              <a:t>贪婪模式与非贪婪模式</a:t>
            </a:r>
          </a:p>
          <a:p>
            <a:pPr lvl="1"/>
            <a:r>
              <a:rPr lang="zh-CN" altLang="en-US" dirty="0"/>
              <a:t>概述</a:t>
            </a:r>
          </a:p>
          <a:p>
            <a:pPr lvl="1"/>
            <a:r>
              <a:rPr lang="zh-CN" altLang="en-US" dirty="0"/>
              <a:t>案例：匹配网站图片</a:t>
            </a:r>
            <a:r>
              <a:rPr lang="en-US" altLang="zh-CN" dirty="0"/>
              <a:t>URL</a:t>
            </a:r>
            <a:r>
              <a:rPr lang="zh-CN" altLang="en-US" dirty="0"/>
              <a:t>地址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263902" y="3021013"/>
            <a:ext cx="1620958" cy="679450"/>
            <a:chOff x="4476923" y="3409950"/>
            <a:chExt cx="1621649" cy="679450"/>
          </a:xfrm>
        </p:grpSpPr>
        <p:sp>
          <p:nvSpPr>
            <p:cNvPr id="6" name="矩形 6"/>
            <p:cNvSpPr/>
            <p:nvPr/>
          </p:nvSpPr>
          <p:spPr>
            <a:xfrm>
              <a:off x="4476923" y="4043681"/>
              <a:ext cx="1621649"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476923" y="3409950"/>
              <a:ext cx="1621649"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课后作业</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fontScale="92500" lnSpcReduction="10000"/>
          </a:bodyPr>
          <a:lstStyle/>
          <a:p>
            <a:r>
              <a:rPr lang="en-US" altLang="zh-CN" dirty="0"/>
              <a:t>1</a:t>
            </a:r>
            <a:r>
              <a:rPr lang="zh-CN" altLang="zh-CN" dirty="0"/>
              <a:t>、长度为</a:t>
            </a:r>
            <a:r>
              <a:rPr lang="en-US" altLang="zh-CN" dirty="0"/>
              <a:t>8-10</a:t>
            </a:r>
            <a:r>
              <a:rPr lang="zh-CN" altLang="zh-CN" dirty="0"/>
              <a:t>的用户密码（以字母开头 包含字母、数字、下划线）</a:t>
            </a:r>
          </a:p>
          <a:p>
            <a:r>
              <a:rPr lang="en-US" altLang="zh-CN" dirty="0"/>
              <a:t>2</a:t>
            </a:r>
            <a:r>
              <a:rPr lang="zh-CN" altLang="zh-CN" dirty="0"/>
              <a:t>、验证用户名，长度为</a:t>
            </a:r>
            <a:r>
              <a:rPr lang="en-US" altLang="zh-CN" dirty="0"/>
              <a:t>6-18</a:t>
            </a:r>
            <a:r>
              <a:rPr lang="zh-CN" altLang="zh-CN" dirty="0"/>
              <a:t>位的英文字母组成</a:t>
            </a:r>
          </a:p>
          <a:p>
            <a:r>
              <a:rPr lang="en-US" altLang="zh-CN" dirty="0"/>
              <a:t>3</a:t>
            </a:r>
            <a:r>
              <a:rPr lang="zh-CN" altLang="zh-CN" dirty="0"/>
              <a:t>、邮箱验证</a:t>
            </a:r>
            <a:r>
              <a:rPr lang="en-US" altLang="zh-CN" dirty="0"/>
              <a:t>126</a:t>
            </a:r>
            <a:r>
              <a:rPr lang="zh-CN" altLang="zh-CN" dirty="0"/>
              <a:t>，</a:t>
            </a:r>
            <a:r>
              <a:rPr lang="en-US" altLang="zh-CN" dirty="0"/>
              <a:t>163</a:t>
            </a:r>
            <a:r>
              <a:rPr lang="zh-CN" altLang="zh-CN" dirty="0"/>
              <a:t>邮箱：</a:t>
            </a:r>
            <a:r>
              <a:rPr lang="en-US" altLang="zh-CN" dirty="0"/>
              <a:t>6~18</a:t>
            </a:r>
            <a:r>
              <a:rPr lang="zh-CN" altLang="zh-CN" dirty="0"/>
              <a:t>个字符，可使用字母、数字、下划线，需以字母开头</a:t>
            </a:r>
          </a:p>
          <a:p>
            <a:r>
              <a:rPr lang="en-US" altLang="zh-CN" dirty="0"/>
              <a:t>4</a:t>
            </a:r>
            <a:r>
              <a:rPr lang="zh-CN" altLang="zh-CN" dirty="0"/>
              <a:t>、匹配手机号码</a:t>
            </a:r>
            <a:r>
              <a:rPr lang="en-US" altLang="zh-CN" dirty="0"/>
              <a:t>(11</a:t>
            </a:r>
            <a:r>
              <a:rPr lang="zh-CN" altLang="zh-CN" dirty="0"/>
              <a:t>位数字</a:t>
            </a:r>
            <a:r>
              <a:rPr lang="en-US" altLang="zh-CN" dirty="0"/>
              <a:t>)</a:t>
            </a:r>
            <a:endParaRPr lang="zh-CN" altLang="zh-CN" dirty="0"/>
          </a:p>
          <a:p>
            <a:pPr lvl="1"/>
            <a:r>
              <a:rPr lang="zh-CN" altLang="zh-CN" dirty="0"/>
              <a:t>移动号码段</a:t>
            </a:r>
            <a:r>
              <a:rPr lang="en-US" altLang="zh-CN" dirty="0"/>
              <a:t>:139</a:t>
            </a:r>
            <a:r>
              <a:rPr lang="zh-CN" altLang="zh-CN" dirty="0"/>
              <a:t>、</a:t>
            </a:r>
            <a:r>
              <a:rPr lang="en-US" altLang="zh-CN" dirty="0"/>
              <a:t>138</a:t>
            </a:r>
            <a:r>
              <a:rPr lang="zh-CN" altLang="zh-CN" dirty="0"/>
              <a:t>、</a:t>
            </a:r>
            <a:r>
              <a:rPr lang="en-US" altLang="zh-CN" dirty="0"/>
              <a:t>137</a:t>
            </a:r>
            <a:r>
              <a:rPr lang="zh-CN" altLang="zh-CN" dirty="0"/>
              <a:t>、</a:t>
            </a:r>
            <a:r>
              <a:rPr lang="en-US" altLang="zh-CN" dirty="0"/>
              <a:t>136</a:t>
            </a:r>
            <a:r>
              <a:rPr lang="zh-CN" altLang="zh-CN" dirty="0"/>
              <a:t>、</a:t>
            </a:r>
            <a:r>
              <a:rPr lang="en-US" altLang="zh-CN" dirty="0"/>
              <a:t>135</a:t>
            </a:r>
            <a:r>
              <a:rPr lang="zh-CN" altLang="zh-CN" dirty="0"/>
              <a:t>、</a:t>
            </a:r>
            <a:r>
              <a:rPr lang="en-US" altLang="zh-CN" dirty="0"/>
              <a:t>134</a:t>
            </a:r>
            <a:r>
              <a:rPr lang="zh-CN" altLang="zh-CN" dirty="0"/>
              <a:t>、</a:t>
            </a:r>
            <a:r>
              <a:rPr lang="en-US" altLang="zh-CN" dirty="0"/>
              <a:t>150</a:t>
            </a:r>
            <a:r>
              <a:rPr lang="zh-CN" altLang="zh-CN" dirty="0"/>
              <a:t>、</a:t>
            </a:r>
            <a:r>
              <a:rPr lang="en-US" altLang="zh-CN" dirty="0"/>
              <a:t>151</a:t>
            </a:r>
            <a:r>
              <a:rPr lang="zh-CN" altLang="zh-CN" dirty="0"/>
              <a:t>、</a:t>
            </a:r>
            <a:r>
              <a:rPr lang="en-US" altLang="zh-CN" dirty="0"/>
              <a:t>152</a:t>
            </a:r>
            <a:r>
              <a:rPr lang="zh-CN" altLang="zh-CN" dirty="0"/>
              <a:t>、</a:t>
            </a:r>
            <a:r>
              <a:rPr lang="en-US" altLang="zh-CN" dirty="0"/>
              <a:t>157</a:t>
            </a:r>
            <a:r>
              <a:rPr lang="zh-CN" altLang="zh-CN" dirty="0"/>
              <a:t>、</a:t>
            </a:r>
            <a:r>
              <a:rPr lang="en-US" altLang="zh-CN" dirty="0"/>
              <a:t>158</a:t>
            </a:r>
            <a:r>
              <a:rPr lang="zh-CN" altLang="zh-CN" dirty="0"/>
              <a:t>、</a:t>
            </a:r>
            <a:r>
              <a:rPr lang="en-US" altLang="zh-CN" dirty="0"/>
              <a:t>159</a:t>
            </a:r>
            <a:r>
              <a:rPr lang="zh-CN" altLang="zh-CN" dirty="0"/>
              <a:t>、</a:t>
            </a:r>
            <a:r>
              <a:rPr lang="en-US" altLang="zh-CN" dirty="0"/>
              <a:t>182</a:t>
            </a:r>
            <a:r>
              <a:rPr lang="zh-CN" altLang="zh-CN" dirty="0"/>
              <a:t>、</a:t>
            </a:r>
            <a:r>
              <a:rPr lang="en-US" altLang="zh-CN" dirty="0"/>
              <a:t>183</a:t>
            </a:r>
            <a:r>
              <a:rPr lang="zh-CN" altLang="zh-CN" dirty="0"/>
              <a:t>、</a:t>
            </a:r>
            <a:r>
              <a:rPr lang="en-US" altLang="zh-CN" dirty="0"/>
              <a:t>187</a:t>
            </a:r>
            <a:r>
              <a:rPr lang="zh-CN" altLang="zh-CN" dirty="0"/>
              <a:t>、</a:t>
            </a:r>
            <a:r>
              <a:rPr lang="en-US" altLang="zh-CN" dirty="0"/>
              <a:t>188</a:t>
            </a:r>
            <a:r>
              <a:rPr lang="zh-CN" altLang="zh-CN" dirty="0"/>
              <a:t>、</a:t>
            </a:r>
            <a:r>
              <a:rPr lang="en-US" altLang="zh-CN" dirty="0"/>
              <a:t>147</a:t>
            </a:r>
            <a:endParaRPr lang="zh-CN" altLang="zh-CN" dirty="0"/>
          </a:p>
          <a:p>
            <a:pPr lvl="1"/>
            <a:r>
              <a:rPr lang="zh-CN" altLang="zh-CN" dirty="0"/>
              <a:t>联通号码段</a:t>
            </a:r>
            <a:r>
              <a:rPr lang="en-US" altLang="zh-CN" dirty="0"/>
              <a:t>:130</a:t>
            </a:r>
            <a:r>
              <a:rPr lang="zh-CN" altLang="zh-CN" dirty="0"/>
              <a:t>、</a:t>
            </a:r>
            <a:r>
              <a:rPr lang="en-US" altLang="zh-CN" dirty="0"/>
              <a:t>131</a:t>
            </a:r>
            <a:r>
              <a:rPr lang="zh-CN" altLang="zh-CN" dirty="0"/>
              <a:t>、</a:t>
            </a:r>
            <a:r>
              <a:rPr lang="en-US" altLang="zh-CN" dirty="0"/>
              <a:t>132</a:t>
            </a:r>
            <a:r>
              <a:rPr lang="zh-CN" altLang="zh-CN" dirty="0"/>
              <a:t>、</a:t>
            </a:r>
            <a:r>
              <a:rPr lang="en-US" altLang="zh-CN" dirty="0"/>
              <a:t>136</a:t>
            </a:r>
            <a:r>
              <a:rPr lang="zh-CN" altLang="zh-CN" dirty="0"/>
              <a:t>、</a:t>
            </a:r>
            <a:r>
              <a:rPr lang="en-US" altLang="zh-CN" dirty="0"/>
              <a:t>185</a:t>
            </a:r>
            <a:r>
              <a:rPr lang="zh-CN" altLang="zh-CN" dirty="0"/>
              <a:t>、</a:t>
            </a:r>
            <a:r>
              <a:rPr lang="en-US" altLang="zh-CN" dirty="0"/>
              <a:t>186</a:t>
            </a:r>
            <a:r>
              <a:rPr lang="zh-CN" altLang="zh-CN" dirty="0"/>
              <a:t>、</a:t>
            </a:r>
            <a:r>
              <a:rPr lang="en-US" altLang="zh-CN" dirty="0"/>
              <a:t>145</a:t>
            </a:r>
            <a:endParaRPr lang="zh-CN" altLang="zh-CN" dirty="0"/>
          </a:p>
          <a:p>
            <a:pPr lvl="1"/>
            <a:r>
              <a:rPr lang="en-US" altLang="zh-CN" dirty="0"/>
              <a:t>电信号码段:133、153、180、189</a:t>
            </a:r>
            <a:endParaRPr lang="zh-CN"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r>
              <a:rPr lang="en-US" altLang="zh-CN" dirty="0"/>
              <a:t>5</a:t>
            </a:r>
            <a:r>
              <a:rPr lang="zh-CN" altLang="zh-CN" dirty="0"/>
              <a:t>、</a:t>
            </a:r>
            <a:r>
              <a:rPr lang="en-US" altLang="zh-CN" dirty="0"/>
              <a:t>python</a:t>
            </a:r>
            <a:r>
              <a:rPr lang="zh-CN" altLang="zh-CN" dirty="0"/>
              <a:t>中的</a:t>
            </a:r>
            <a:r>
              <a:rPr lang="en-US" altLang="zh-CN" dirty="0"/>
              <a:t>re</a:t>
            </a:r>
            <a:r>
              <a:rPr lang="zh-CN" altLang="zh-CN" dirty="0"/>
              <a:t>模块匹配规则默认是贪婪模式还是非贪婪模式，两种模式的区别？</a:t>
            </a:r>
          </a:p>
          <a:p>
            <a:r>
              <a:rPr lang="en-US" altLang="zh-CN" dirty="0"/>
              <a:t>6</a:t>
            </a:r>
            <a:r>
              <a:rPr lang="zh-CN" altLang="zh-CN" dirty="0"/>
              <a:t>、</a:t>
            </a:r>
            <a:r>
              <a:rPr lang="en-US" altLang="zh-CN" dirty="0"/>
              <a:t>Python </a:t>
            </a:r>
            <a:r>
              <a:rPr lang="zh-CN" altLang="zh-CN" dirty="0"/>
              <a:t>中使用</a:t>
            </a:r>
            <a:r>
              <a:rPr lang="en-US" altLang="zh-CN" dirty="0"/>
              <a:t>re</a:t>
            </a:r>
            <a:r>
              <a:rPr lang="zh-CN" altLang="zh-CN" dirty="0"/>
              <a:t>模块</a:t>
            </a:r>
            <a:r>
              <a:rPr lang="en-US" altLang="zh-CN" dirty="0"/>
              <a:t>macth</a:t>
            </a:r>
            <a:r>
              <a:rPr lang="zh-CN" altLang="zh-CN" dirty="0"/>
              <a:t>方法匹配文本时，如果需要忽略文本大小写进行匹配，如何操作？</a:t>
            </a:r>
          </a:p>
          <a:p>
            <a:r>
              <a:rPr lang="en-US" altLang="zh-CN" dirty="0"/>
              <a:t>7</a:t>
            </a:r>
            <a:r>
              <a:rPr lang="zh-CN" altLang="zh-CN" dirty="0"/>
              <a:t>、写一个正则匹配</a:t>
            </a:r>
            <a:r>
              <a:rPr lang="en-US" altLang="zh-CN" dirty="0"/>
              <a:t>python</a:t>
            </a:r>
            <a:r>
              <a:rPr lang="zh-CN" altLang="zh-CN" dirty="0"/>
              <a:t>变量名</a:t>
            </a:r>
          </a:p>
          <a:p>
            <a:pPr lvl="0"/>
            <a:r>
              <a:rPr lang="zh-CN" altLang="zh-CN" dirty="0"/>
              <a:t>变量名：不能以数字开头，变量名只能包含字母，数字，下划线</a:t>
            </a:r>
          </a:p>
          <a:p>
            <a:r>
              <a:rPr lang="en-US" altLang="zh-CN" dirty="0"/>
              <a:t>8、写一个正则匹配路径 "C:\myfile\myfile"</a:t>
            </a:r>
            <a:endParaRPr lang="zh-CN"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4" name="6d1204a3-d616-49af-9765-33eec687d4a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1285891" y="742633"/>
            <a:ext cx="9876804" cy="5484922"/>
            <a:chOff x="1963738" y="1363663"/>
            <a:chExt cx="7947026" cy="4413251"/>
          </a:xfrm>
        </p:grpSpPr>
        <p:sp>
          <p:nvSpPr>
            <p:cNvPr id="655" name="islïḑe"/>
            <p:cNvSpPr/>
            <p:nvPr/>
          </p:nvSpPr>
          <p:spPr bwMode="auto">
            <a:xfrm>
              <a:off x="2260601" y="4035426"/>
              <a:ext cx="7521574" cy="1741488"/>
            </a:xfrm>
            <a:custGeom>
              <a:avLst/>
              <a:gdLst>
                <a:gd name="T0" fmla="*/ 484 w 3687"/>
                <a:gd name="T1" fmla="*/ 0 h 853"/>
                <a:gd name="T2" fmla="*/ 220 w 3687"/>
                <a:gd name="T3" fmla="*/ 61 h 853"/>
                <a:gd name="T4" fmla="*/ 151 w 3687"/>
                <a:gd name="T5" fmla="*/ 121 h 853"/>
                <a:gd name="T6" fmla="*/ 144 w 3687"/>
                <a:gd name="T7" fmla="*/ 361 h 853"/>
                <a:gd name="T8" fmla="*/ 10 w 3687"/>
                <a:gd name="T9" fmla="*/ 556 h 853"/>
                <a:gd name="T10" fmla="*/ 37 w 3687"/>
                <a:gd name="T11" fmla="*/ 613 h 853"/>
                <a:gd name="T12" fmla="*/ 290 w 3687"/>
                <a:gd name="T13" fmla="*/ 712 h 853"/>
                <a:gd name="T14" fmla="*/ 407 w 3687"/>
                <a:gd name="T15" fmla="*/ 701 h 853"/>
                <a:gd name="T16" fmla="*/ 776 w 3687"/>
                <a:gd name="T17" fmla="*/ 628 h 853"/>
                <a:gd name="T18" fmla="*/ 799 w 3687"/>
                <a:gd name="T19" fmla="*/ 629 h 853"/>
                <a:gd name="T20" fmla="*/ 1162 w 3687"/>
                <a:gd name="T21" fmla="*/ 748 h 853"/>
                <a:gd name="T22" fmla="*/ 1578 w 3687"/>
                <a:gd name="T23" fmla="*/ 853 h 853"/>
                <a:gd name="T24" fmla="*/ 1788 w 3687"/>
                <a:gd name="T25" fmla="*/ 811 h 853"/>
                <a:gd name="T26" fmla="*/ 2040 w 3687"/>
                <a:gd name="T27" fmla="*/ 654 h 853"/>
                <a:gd name="T28" fmla="*/ 2338 w 3687"/>
                <a:gd name="T29" fmla="*/ 578 h 853"/>
                <a:gd name="T30" fmla="*/ 2423 w 3687"/>
                <a:gd name="T31" fmla="*/ 584 h 853"/>
                <a:gd name="T32" fmla="*/ 2681 w 3687"/>
                <a:gd name="T33" fmla="*/ 649 h 853"/>
                <a:gd name="T34" fmla="*/ 3168 w 3687"/>
                <a:gd name="T35" fmla="*/ 695 h 853"/>
                <a:gd name="T36" fmla="*/ 3282 w 3687"/>
                <a:gd name="T37" fmla="*/ 694 h 853"/>
                <a:gd name="T38" fmla="*/ 3394 w 3687"/>
                <a:gd name="T39" fmla="*/ 683 h 853"/>
                <a:gd name="T40" fmla="*/ 3533 w 3687"/>
                <a:gd name="T41" fmla="*/ 594 h 853"/>
                <a:gd name="T42" fmla="*/ 3665 w 3687"/>
                <a:gd name="T43" fmla="*/ 424 h 853"/>
                <a:gd name="T44" fmla="*/ 3578 w 3687"/>
                <a:gd name="T45" fmla="*/ 193 h 853"/>
                <a:gd name="T46" fmla="*/ 3349 w 3687"/>
                <a:gd name="T47" fmla="*/ 75 h 853"/>
                <a:gd name="T48" fmla="*/ 3302 w 3687"/>
                <a:gd name="T49" fmla="*/ 64 h 853"/>
                <a:gd name="T50" fmla="*/ 3287 w 3687"/>
                <a:gd name="T51" fmla="*/ 66 h 853"/>
                <a:gd name="T52" fmla="*/ 3252 w 3687"/>
                <a:gd name="T53" fmla="*/ 88 h 853"/>
                <a:gd name="T54" fmla="*/ 3084 w 3687"/>
                <a:gd name="T55" fmla="*/ 223 h 853"/>
                <a:gd name="T56" fmla="*/ 3068 w 3687"/>
                <a:gd name="T57" fmla="*/ 222 h 853"/>
                <a:gd name="T58" fmla="*/ 2995 w 3687"/>
                <a:gd name="T59" fmla="*/ 179 h 853"/>
                <a:gd name="T60" fmla="*/ 2675 w 3687"/>
                <a:gd name="T61" fmla="*/ 44 h 853"/>
                <a:gd name="T62" fmla="*/ 2574 w 3687"/>
                <a:gd name="T63" fmla="*/ 62 h 853"/>
                <a:gd name="T64" fmla="*/ 2290 w 3687"/>
                <a:gd name="T65" fmla="*/ 236 h 853"/>
                <a:gd name="T66" fmla="*/ 2054 w 3687"/>
                <a:gd name="T67" fmla="*/ 255 h 853"/>
                <a:gd name="T68" fmla="*/ 1722 w 3687"/>
                <a:gd name="T69" fmla="*/ 300 h 853"/>
                <a:gd name="T70" fmla="*/ 1711 w 3687"/>
                <a:gd name="T71" fmla="*/ 300 h 853"/>
                <a:gd name="T72" fmla="*/ 919 w 3687"/>
                <a:gd name="T73" fmla="*/ 37 h 853"/>
                <a:gd name="T74" fmla="*/ 879 w 3687"/>
                <a:gd name="T75" fmla="*/ 39 h 853"/>
                <a:gd name="T76" fmla="*/ 822 w 3687"/>
                <a:gd name="T77" fmla="*/ 59 h 853"/>
                <a:gd name="T78" fmla="*/ 484 w 3687"/>
                <a:gd name="T79" fmla="*/ 0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87" h="853">
                  <a:moveTo>
                    <a:pt x="484" y="0"/>
                  </a:moveTo>
                  <a:cubicBezTo>
                    <a:pt x="392" y="0"/>
                    <a:pt x="302" y="17"/>
                    <a:pt x="220" y="61"/>
                  </a:cubicBezTo>
                  <a:cubicBezTo>
                    <a:pt x="193" y="76"/>
                    <a:pt x="166" y="94"/>
                    <a:pt x="151" y="121"/>
                  </a:cubicBezTo>
                  <a:cubicBezTo>
                    <a:pt x="112" y="193"/>
                    <a:pt x="174" y="286"/>
                    <a:pt x="144" y="361"/>
                  </a:cubicBezTo>
                  <a:cubicBezTo>
                    <a:pt x="114" y="437"/>
                    <a:pt x="0" y="475"/>
                    <a:pt x="10" y="556"/>
                  </a:cubicBezTo>
                  <a:cubicBezTo>
                    <a:pt x="12" y="577"/>
                    <a:pt x="23" y="596"/>
                    <a:pt x="37" y="613"/>
                  </a:cubicBezTo>
                  <a:cubicBezTo>
                    <a:pt x="97" y="686"/>
                    <a:pt x="192" y="712"/>
                    <a:pt x="290" y="712"/>
                  </a:cubicBezTo>
                  <a:cubicBezTo>
                    <a:pt x="329" y="712"/>
                    <a:pt x="369" y="708"/>
                    <a:pt x="407" y="701"/>
                  </a:cubicBezTo>
                  <a:cubicBezTo>
                    <a:pt x="530" y="676"/>
                    <a:pt x="651" y="628"/>
                    <a:pt x="776" y="628"/>
                  </a:cubicBezTo>
                  <a:cubicBezTo>
                    <a:pt x="783" y="628"/>
                    <a:pt x="791" y="628"/>
                    <a:pt x="799" y="629"/>
                  </a:cubicBezTo>
                  <a:cubicBezTo>
                    <a:pt x="927" y="635"/>
                    <a:pt x="1045" y="697"/>
                    <a:pt x="1162" y="748"/>
                  </a:cubicBezTo>
                  <a:cubicBezTo>
                    <a:pt x="1292" y="806"/>
                    <a:pt x="1437" y="853"/>
                    <a:pt x="1578" y="853"/>
                  </a:cubicBezTo>
                  <a:cubicBezTo>
                    <a:pt x="1650" y="853"/>
                    <a:pt x="1721" y="840"/>
                    <a:pt x="1788" y="811"/>
                  </a:cubicBezTo>
                  <a:cubicBezTo>
                    <a:pt x="1879" y="770"/>
                    <a:pt x="1954" y="702"/>
                    <a:pt x="2040" y="654"/>
                  </a:cubicBezTo>
                  <a:cubicBezTo>
                    <a:pt x="2132" y="604"/>
                    <a:pt x="2234" y="578"/>
                    <a:pt x="2338" y="578"/>
                  </a:cubicBezTo>
                  <a:cubicBezTo>
                    <a:pt x="2366" y="578"/>
                    <a:pt x="2395" y="580"/>
                    <a:pt x="2423" y="584"/>
                  </a:cubicBezTo>
                  <a:cubicBezTo>
                    <a:pt x="2511" y="596"/>
                    <a:pt x="2595" y="627"/>
                    <a:pt x="2681" y="649"/>
                  </a:cubicBezTo>
                  <a:cubicBezTo>
                    <a:pt x="2840" y="688"/>
                    <a:pt x="3004" y="695"/>
                    <a:pt x="3168" y="695"/>
                  </a:cubicBezTo>
                  <a:cubicBezTo>
                    <a:pt x="3206" y="695"/>
                    <a:pt x="3244" y="694"/>
                    <a:pt x="3282" y="694"/>
                  </a:cubicBezTo>
                  <a:cubicBezTo>
                    <a:pt x="3320" y="694"/>
                    <a:pt x="3358" y="693"/>
                    <a:pt x="3394" y="683"/>
                  </a:cubicBezTo>
                  <a:cubicBezTo>
                    <a:pt x="3447" y="667"/>
                    <a:pt x="3491" y="630"/>
                    <a:pt x="3533" y="594"/>
                  </a:cubicBezTo>
                  <a:cubicBezTo>
                    <a:pt x="3589" y="546"/>
                    <a:pt x="3648" y="494"/>
                    <a:pt x="3665" y="424"/>
                  </a:cubicBezTo>
                  <a:cubicBezTo>
                    <a:pt x="3687" y="340"/>
                    <a:pt x="3643" y="250"/>
                    <a:pt x="3578" y="193"/>
                  </a:cubicBezTo>
                  <a:cubicBezTo>
                    <a:pt x="3513" y="136"/>
                    <a:pt x="3430" y="105"/>
                    <a:pt x="3349" y="75"/>
                  </a:cubicBezTo>
                  <a:cubicBezTo>
                    <a:pt x="3334" y="69"/>
                    <a:pt x="3318" y="64"/>
                    <a:pt x="3302" y="64"/>
                  </a:cubicBezTo>
                  <a:cubicBezTo>
                    <a:pt x="3297" y="64"/>
                    <a:pt x="3292" y="64"/>
                    <a:pt x="3287" y="66"/>
                  </a:cubicBezTo>
                  <a:cubicBezTo>
                    <a:pt x="3274" y="69"/>
                    <a:pt x="3262" y="78"/>
                    <a:pt x="3252" y="88"/>
                  </a:cubicBezTo>
                  <a:cubicBezTo>
                    <a:pt x="3199" y="139"/>
                    <a:pt x="3153" y="223"/>
                    <a:pt x="3084" y="223"/>
                  </a:cubicBezTo>
                  <a:cubicBezTo>
                    <a:pt x="3079" y="223"/>
                    <a:pt x="3073" y="223"/>
                    <a:pt x="3068" y="222"/>
                  </a:cubicBezTo>
                  <a:cubicBezTo>
                    <a:pt x="3040" y="217"/>
                    <a:pt x="3017" y="197"/>
                    <a:pt x="2995" y="179"/>
                  </a:cubicBezTo>
                  <a:cubicBezTo>
                    <a:pt x="2904" y="105"/>
                    <a:pt x="2788" y="44"/>
                    <a:pt x="2675" y="44"/>
                  </a:cubicBezTo>
                  <a:cubicBezTo>
                    <a:pt x="2641" y="44"/>
                    <a:pt x="2607" y="50"/>
                    <a:pt x="2574" y="62"/>
                  </a:cubicBezTo>
                  <a:cubicBezTo>
                    <a:pt x="2470" y="101"/>
                    <a:pt x="2396" y="200"/>
                    <a:pt x="2290" y="236"/>
                  </a:cubicBezTo>
                  <a:cubicBezTo>
                    <a:pt x="2215" y="261"/>
                    <a:pt x="2133" y="250"/>
                    <a:pt x="2054" y="255"/>
                  </a:cubicBezTo>
                  <a:cubicBezTo>
                    <a:pt x="1942" y="261"/>
                    <a:pt x="1833" y="300"/>
                    <a:pt x="1722" y="300"/>
                  </a:cubicBezTo>
                  <a:cubicBezTo>
                    <a:pt x="1718" y="300"/>
                    <a:pt x="1715" y="300"/>
                    <a:pt x="1711" y="300"/>
                  </a:cubicBezTo>
                  <a:cubicBezTo>
                    <a:pt x="1431" y="294"/>
                    <a:pt x="1194" y="37"/>
                    <a:pt x="919" y="37"/>
                  </a:cubicBezTo>
                  <a:cubicBezTo>
                    <a:pt x="906" y="37"/>
                    <a:pt x="892" y="38"/>
                    <a:pt x="879" y="39"/>
                  </a:cubicBezTo>
                  <a:cubicBezTo>
                    <a:pt x="859" y="41"/>
                    <a:pt x="837" y="45"/>
                    <a:pt x="822" y="59"/>
                  </a:cubicBezTo>
                  <a:cubicBezTo>
                    <a:pt x="711" y="26"/>
                    <a:pt x="596" y="0"/>
                    <a:pt x="484" y="0"/>
                  </a:cubicBezTo>
                </a:path>
              </a:pathLst>
            </a:cu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6" name="ïSlîḑè"/>
            <p:cNvSpPr/>
            <p:nvPr/>
          </p:nvSpPr>
          <p:spPr bwMode="auto">
            <a:xfrm>
              <a:off x="2973388" y="3608388"/>
              <a:ext cx="1090613" cy="817563"/>
            </a:xfrm>
            <a:custGeom>
              <a:avLst/>
              <a:gdLst>
                <a:gd name="T0" fmla="*/ 244 w 550"/>
                <a:gd name="T1" fmla="*/ 38 h 413"/>
                <a:gd name="T2" fmla="*/ 450 w 550"/>
                <a:gd name="T3" fmla="*/ 413 h 413"/>
                <a:gd name="T4" fmla="*/ 440 w 550"/>
                <a:gd name="T5" fmla="*/ 79 h 413"/>
                <a:gd name="T6" fmla="*/ 248 w 550"/>
                <a:gd name="T7" fmla="*/ 36 h 413"/>
                <a:gd name="T8" fmla="*/ 244 w 550"/>
                <a:gd name="T9" fmla="*/ 38 h 413"/>
              </a:gdLst>
              <a:ahLst/>
              <a:cxnLst>
                <a:cxn ang="0">
                  <a:pos x="T0" y="T1"/>
                </a:cxn>
                <a:cxn ang="0">
                  <a:pos x="T2" y="T3"/>
                </a:cxn>
                <a:cxn ang="0">
                  <a:pos x="T4" y="T5"/>
                </a:cxn>
                <a:cxn ang="0">
                  <a:pos x="T6" y="T7"/>
                </a:cxn>
                <a:cxn ang="0">
                  <a:pos x="T8" y="T9"/>
                </a:cxn>
              </a:cxnLst>
              <a:rect l="0" t="0" r="r" b="b"/>
              <a:pathLst>
                <a:path w="550" h="413">
                  <a:moveTo>
                    <a:pt x="244" y="38"/>
                  </a:moveTo>
                  <a:cubicBezTo>
                    <a:pt x="244" y="38"/>
                    <a:pt x="0" y="186"/>
                    <a:pt x="450" y="413"/>
                  </a:cubicBezTo>
                  <a:cubicBezTo>
                    <a:pt x="450" y="413"/>
                    <a:pt x="550" y="229"/>
                    <a:pt x="440" y="79"/>
                  </a:cubicBezTo>
                  <a:cubicBezTo>
                    <a:pt x="396" y="18"/>
                    <a:pt x="313" y="0"/>
                    <a:pt x="248" y="36"/>
                  </a:cubicBezTo>
                  <a:lnTo>
                    <a:pt x="244" y="38"/>
                  </a:lnTo>
                  <a:close/>
                </a:path>
              </a:pathLst>
            </a:cu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7" name="ï$lîḍê"/>
            <p:cNvSpPr/>
            <p:nvPr/>
          </p:nvSpPr>
          <p:spPr bwMode="auto">
            <a:xfrm>
              <a:off x="3463926" y="3678238"/>
              <a:ext cx="412750" cy="747713"/>
            </a:xfrm>
            <a:custGeom>
              <a:avLst/>
              <a:gdLst>
                <a:gd name="T0" fmla="*/ 0 w 209"/>
                <a:gd name="T1" fmla="*/ 0 h 378"/>
                <a:gd name="T2" fmla="*/ 203 w 209"/>
                <a:gd name="T3" fmla="*/ 378 h 378"/>
              </a:gdLst>
              <a:ahLst/>
              <a:cxnLst>
                <a:cxn ang="0">
                  <a:pos x="T0" y="T1"/>
                </a:cxn>
                <a:cxn ang="0">
                  <a:pos x="T2" y="T3"/>
                </a:cxn>
              </a:cxnLst>
              <a:rect l="0" t="0" r="r" b="b"/>
              <a:pathLst>
                <a:path w="209" h="378">
                  <a:moveTo>
                    <a:pt x="0" y="0"/>
                  </a:moveTo>
                  <a:cubicBezTo>
                    <a:pt x="0" y="0"/>
                    <a:pt x="209" y="160"/>
                    <a:pt x="203" y="378"/>
                  </a:cubicBezTo>
                </a:path>
              </a:pathLst>
            </a:custGeom>
            <a:noFill/>
            <a:ln w="7938"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658" name="ïṩḷîdê"/>
            <p:cNvSpPr/>
            <p:nvPr/>
          </p:nvSpPr>
          <p:spPr bwMode="auto">
            <a:xfrm>
              <a:off x="8178801" y="2852738"/>
              <a:ext cx="1503363" cy="1966913"/>
            </a:xfrm>
            <a:custGeom>
              <a:avLst/>
              <a:gdLst>
                <a:gd name="T0" fmla="*/ 710 w 759"/>
                <a:gd name="T1" fmla="*/ 298 h 994"/>
                <a:gd name="T2" fmla="*/ 548 w 759"/>
                <a:gd name="T3" fmla="*/ 994 h 994"/>
                <a:gd name="T4" fmla="*/ 54 w 759"/>
                <a:gd name="T5" fmla="*/ 477 h 994"/>
                <a:gd name="T6" fmla="*/ 282 w 759"/>
                <a:gd name="T7" fmla="*/ 54 h 994"/>
                <a:gd name="T8" fmla="*/ 705 w 759"/>
                <a:gd name="T9" fmla="*/ 282 h 994"/>
                <a:gd name="T10" fmla="*/ 710 w 759"/>
                <a:gd name="T11" fmla="*/ 297 h 994"/>
                <a:gd name="T12" fmla="*/ 710 w 759"/>
                <a:gd name="T13" fmla="*/ 298 h 994"/>
              </a:gdLst>
              <a:ahLst/>
              <a:cxnLst>
                <a:cxn ang="0">
                  <a:pos x="T0" y="T1"/>
                </a:cxn>
                <a:cxn ang="0">
                  <a:pos x="T2" y="T3"/>
                </a:cxn>
                <a:cxn ang="0">
                  <a:pos x="T4" y="T5"/>
                </a:cxn>
                <a:cxn ang="0">
                  <a:pos x="T6" y="T7"/>
                </a:cxn>
                <a:cxn ang="0">
                  <a:pos x="T8" y="T9"/>
                </a:cxn>
                <a:cxn ang="0">
                  <a:pos x="T10" y="T11"/>
                </a:cxn>
                <a:cxn ang="0">
                  <a:pos x="T12" y="T13"/>
                </a:cxn>
              </a:cxnLst>
              <a:rect l="0" t="0" r="r" b="b"/>
              <a:pathLst>
                <a:path w="759" h="994">
                  <a:moveTo>
                    <a:pt x="710" y="298"/>
                  </a:moveTo>
                  <a:cubicBezTo>
                    <a:pt x="759" y="479"/>
                    <a:pt x="548" y="994"/>
                    <a:pt x="548" y="994"/>
                  </a:cubicBezTo>
                  <a:cubicBezTo>
                    <a:pt x="548" y="994"/>
                    <a:pt x="103" y="658"/>
                    <a:pt x="54" y="477"/>
                  </a:cubicBezTo>
                  <a:cubicBezTo>
                    <a:pt x="0" y="297"/>
                    <a:pt x="102" y="108"/>
                    <a:pt x="282" y="54"/>
                  </a:cubicBezTo>
                  <a:cubicBezTo>
                    <a:pt x="462" y="0"/>
                    <a:pt x="652" y="102"/>
                    <a:pt x="705" y="282"/>
                  </a:cubicBezTo>
                  <a:cubicBezTo>
                    <a:pt x="707" y="287"/>
                    <a:pt x="708" y="292"/>
                    <a:pt x="710" y="297"/>
                  </a:cubicBezTo>
                  <a:cubicBezTo>
                    <a:pt x="710" y="298"/>
                    <a:pt x="710" y="298"/>
                    <a:pt x="710" y="298"/>
                  </a:cubicBezTo>
                </a:path>
              </a:pathLst>
            </a:custGeom>
            <a:solidFill>
              <a:srgbClr val="536D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9" name="íŝľîďé"/>
            <p:cNvSpPr/>
            <p:nvPr/>
          </p:nvSpPr>
          <p:spPr bwMode="auto">
            <a:xfrm>
              <a:off x="8855076" y="2943226"/>
              <a:ext cx="742950" cy="1876425"/>
            </a:xfrm>
            <a:custGeom>
              <a:avLst/>
              <a:gdLst>
                <a:gd name="T0" fmla="*/ 56 w 375"/>
                <a:gd name="T1" fmla="*/ 217 h 948"/>
                <a:gd name="T2" fmla="*/ 34 w 375"/>
                <a:gd name="T3" fmla="*/ 324 h 948"/>
                <a:gd name="T4" fmla="*/ 15 w 375"/>
                <a:gd name="T5" fmla="*/ 608 h 948"/>
                <a:gd name="T6" fmla="*/ 17 w 375"/>
                <a:gd name="T7" fmla="*/ 681 h 948"/>
                <a:gd name="T8" fmla="*/ 98 w 375"/>
                <a:gd name="T9" fmla="*/ 723 h 948"/>
                <a:gd name="T10" fmla="*/ 105 w 375"/>
                <a:gd name="T11" fmla="*/ 722 h 948"/>
                <a:gd name="T12" fmla="*/ 156 w 375"/>
                <a:gd name="T13" fmla="*/ 732 h 948"/>
                <a:gd name="T14" fmla="*/ 169 w 375"/>
                <a:gd name="T15" fmla="*/ 745 h 948"/>
                <a:gd name="T16" fmla="*/ 183 w 375"/>
                <a:gd name="T17" fmla="*/ 770 h 948"/>
                <a:gd name="T18" fmla="*/ 156 w 375"/>
                <a:gd name="T19" fmla="*/ 909 h 948"/>
                <a:gd name="T20" fmla="*/ 206 w 375"/>
                <a:gd name="T21" fmla="*/ 948 h 948"/>
                <a:gd name="T22" fmla="*/ 207 w 375"/>
                <a:gd name="T23" fmla="*/ 894 h 948"/>
                <a:gd name="T24" fmla="*/ 56 w 375"/>
                <a:gd name="T25" fmla="*/ 217 h 948"/>
                <a:gd name="T26" fmla="*/ 104 w 375"/>
                <a:gd name="T27" fmla="*/ 0 h 948"/>
                <a:gd name="T28" fmla="*/ 101 w 375"/>
                <a:gd name="T29" fmla="*/ 5 h 948"/>
                <a:gd name="T30" fmla="*/ 100 w 375"/>
                <a:gd name="T31" fmla="*/ 6 h 948"/>
                <a:gd name="T32" fmla="*/ 61 w 375"/>
                <a:gd name="T33" fmla="*/ 171 h 948"/>
                <a:gd name="T34" fmla="*/ 58 w 375"/>
                <a:gd name="T35" fmla="*/ 166 h 948"/>
                <a:gd name="T36" fmla="*/ 57 w 375"/>
                <a:gd name="T37" fmla="*/ 209 h 948"/>
                <a:gd name="T38" fmla="*/ 211 w 375"/>
                <a:gd name="T39" fmla="*/ 894 h 948"/>
                <a:gd name="T40" fmla="*/ 210 w 375"/>
                <a:gd name="T41" fmla="*/ 938 h 948"/>
                <a:gd name="T42" fmla="*/ 375 w 375"/>
                <a:gd name="T43" fmla="*/ 319 h 948"/>
                <a:gd name="T44" fmla="*/ 368 w 375"/>
                <a:gd name="T45" fmla="*/ 252 h 948"/>
                <a:gd name="T46" fmla="*/ 368 w 375"/>
                <a:gd name="T47" fmla="*/ 251 h 948"/>
                <a:gd name="T48" fmla="*/ 363 w 375"/>
                <a:gd name="T49" fmla="*/ 236 h 948"/>
                <a:gd name="T50" fmla="*/ 104 w 375"/>
                <a:gd name="T51"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5" h="948">
                  <a:moveTo>
                    <a:pt x="56" y="217"/>
                  </a:moveTo>
                  <a:cubicBezTo>
                    <a:pt x="50" y="273"/>
                    <a:pt x="34" y="324"/>
                    <a:pt x="34" y="324"/>
                  </a:cubicBezTo>
                  <a:cubicBezTo>
                    <a:pt x="34" y="324"/>
                    <a:pt x="0" y="437"/>
                    <a:pt x="15" y="608"/>
                  </a:cubicBezTo>
                  <a:cubicBezTo>
                    <a:pt x="17" y="632"/>
                    <a:pt x="18" y="657"/>
                    <a:pt x="17" y="681"/>
                  </a:cubicBezTo>
                  <a:cubicBezTo>
                    <a:pt x="46" y="703"/>
                    <a:pt x="82" y="717"/>
                    <a:pt x="98" y="723"/>
                  </a:cubicBezTo>
                  <a:cubicBezTo>
                    <a:pt x="100" y="723"/>
                    <a:pt x="103" y="722"/>
                    <a:pt x="105" y="722"/>
                  </a:cubicBezTo>
                  <a:cubicBezTo>
                    <a:pt x="123" y="722"/>
                    <a:pt x="142" y="728"/>
                    <a:pt x="156" y="732"/>
                  </a:cubicBezTo>
                  <a:cubicBezTo>
                    <a:pt x="162" y="734"/>
                    <a:pt x="167" y="739"/>
                    <a:pt x="169" y="745"/>
                  </a:cubicBezTo>
                  <a:cubicBezTo>
                    <a:pt x="179" y="748"/>
                    <a:pt x="185" y="759"/>
                    <a:pt x="183" y="770"/>
                  </a:cubicBezTo>
                  <a:cubicBezTo>
                    <a:pt x="176" y="799"/>
                    <a:pt x="163" y="860"/>
                    <a:pt x="156" y="909"/>
                  </a:cubicBezTo>
                  <a:cubicBezTo>
                    <a:pt x="187" y="934"/>
                    <a:pt x="206" y="948"/>
                    <a:pt x="206" y="948"/>
                  </a:cubicBezTo>
                  <a:cubicBezTo>
                    <a:pt x="207" y="930"/>
                    <a:pt x="207" y="912"/>
                    <a:pt x="207" y="894"/>
                  </a:cubicBezTo>
                  <a:cubicBezTo>
                    <a:pt x="207" y="619"/>
                    <a:pt x="127" y="377"/>
                    <a:pt x="56" y="217"/>
                  </a:cubicBezTo>
                  <a:moveTo>
                    <a:pt x="104" y="0"/>
                  </a:moveTo>
                  <a:cubicBezTo>
                    <a:pt x="101" y="5"/>
                    <a:pt x="101" y="5"/>
                    <a:pt x="101" y="5"/>
                  </a:cubicBezTo>
                  <a:cubicBezTo>
                    <a:pt x="101" y="5"/>
                    <a:pt x="100" y="5"/>
                    <a:pt x="100" y="6"/>
                  </a:cubicBezTo>
                  <a:cubicBezTo>
                    <a:pt x="84" y="45"/>
                    <a:pt x="63" y="109"/>
                    <a:pt x="61" y="171"/>
                  </a:cubicBezTo>
                  <a:cubicBezTo>
                    <a:pt x="61" y="171"/>
                    <a:pt x="60" y="169"/>
                    <a:pt x="58" y="166"/>
                  </a:cubicBezTo>
                  <a:cubicBezTo>
                    <a:pt x="58" y="180"/>
                    <a:pt x="58" y="194"/>
                    <a:pt x="57" y="209"/>
                  </a:cubicBezTo>
                  <a:cubicBezTo>
                    <a:pt x="128" y="369"/>
                    <a:pt x="211" y="615"/>
                    <a:pt x="211" y="894"/>
                  </a:cubicBezTo>
                  <a:cubicBezTo>
                    <a:pt x="211" y="908"/>
                    <a:pt x="211" y="923"/>
                    <a:pt x="210" y="938"/>
                  </a:cubicBezTo>
                  <a:cubicBezTo>
                    <a:pt x="237" y="871"/>
                    <a:pt x="375" y="514"/>
                    <a:pt x="375" y="319"/>
                  </a:cubicBezTo>
                  <a:cubicBezTo>
                    <a:pt x="375" y="293"/>
                    <a:pt x="373" y="271"/>
                    <a:pt x="368" y="252"/>
                  </a:cubicBezTo>
                  <a:cubicBezTo>
                    <a:pt x="368" y="251"/>
                    <a:pt x="368" y="251"/>
                    <a:pt x="368" y="251"/>
                  </a:cubicBezTo>
                  <a:cubicBezTo>
                    <a:pt x="366" y="246"/>
                    <a:pt x="365" y="241"/>
                    <a:pt x="363" y="236"/>
                  </a:cubicBezTo>
                  <a:cubicBezTo>
                    <a:pt x="326" y="111"/>
                    <a:pt x="223" y="24"/>
                    <a:pt x="104" y="0"/>
                  </a:cubicBezTo>
                </a:path>
              </a:pathLst>
            </a:cu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0" name="ïṩļîḓè"/>
            <p:cNvSpPr/>
            <p:nvPr/>
          </p:nvSpPr>
          <p:spPr bwMode="auto">
            <a:xfrm>
              <a:off x="8756651" y="2968626"/>
              <a:ext cx="517525" cy="1855788"/>
            </a:xfrm>
            <a:custGeom>
              <a:avLst/>
              <a:gdLst>
                <a:gd name="T0" fmla="*/ 0 w 261"/>
                <a:gd name="T1" fmla="*/ 2 h 937"/>
                <a:gd name="T2" fmla="*/ 3 w 261"/>
                <a:gd name="T3" fmla="*/ 7 h 937"/>
                <a:gd name="T4" fmla="*/ 257 w 261"/>
                <a:gd name="T5" fmla="*/ 881 h 937"/>
                <a:gd name="T6" fmla="*/ 256 w 261"/>
                <a:gd name="T7" fmla="*/ 936 h 937"/>
                <a:gd name="T8" fmla="*/ 260 w 261"/>
                <a:gd name="T9" fmla="*/ 937 h 937"/>
                <a:gd name="T10" fmla="*/ 261 w 261"/>
                <a:gd name="T11" fmla="*/ 881 h 937"/>
                <a:gd name="T12" fmla="*/ 4 w 261"/>
                <a:gd name="T13" fmla="*/ 0 h 937"/>
                <a:gd name="T14" fmla="*/ 0 w 261"/>
                <a:gd name="T15" fmla="*/ 2 h 937"/>
                <a:gd name="T16" fmla="*/ 0 w 261"/>
                <a:gd name="T17" fmla="*/ 2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1" h="937">
                  <a:moveTo>
                    <a:pt x="0" y="2"/>
                  </a:moveTo>
                  <a:cubicBezTo>
                    <a:pt x="0" y="2"/>
                    <a:pt x="1" y="4"/>
                    <a:pt x="3" y="7"/>
                  </a:cubicBezTo>
                  <a:cubicBezTo>
                    <a:pt x="31" y="51"/>
                    <a:pt x="257" y="421"/>
                    <a:pt x="257" y="881"/>
                  </a:cubicBezTo>
                  <a:cubicBezTo>
                    <a:pt x="257" y="899"/>
                    <a:pt x="257" y="918"/>
                    <a:pt x="256" y="936"/>
                  </a:cubicBezTo>
                  <a:cubicBezTo>
                    <a:pt x="260" y="937"/>
                    <a:pt x="260" y="937"/>
                    <a:pt x="260" y="937"/>
                  </a:cubicBezTo>
                  <a:cubicBezTo>
                    <a:pt x="261" y="918"/>
                    <a:pt x="261" y="899"/>
                    <a:pt x="261" y="881"/>
                  </a:cubicBezTo>
                  <a:cubicBezTo>
                    <a:pt x="261" y="389"/>
                    <a:pt x="4" y="0"/>
                    <a:pt x="4" y="0"/>
                  </a:cubicBezTo>
                  <a:cubicBezTo>
                    <a:pt x="0" y="2"/>
                    <a:pt x="0" y="2"/>
                    <a:pt x="0" y="2"/>
                  </a:cubicBezTo>
                  <a:cubicBezTo>
                    <a:pt x="0" y="2"/>
                    <a:pt x="0" y="2"/>
                    <a:pt x="0" y="2"/>
                  </a:cubicBezTo>
                </a:path>
              </a:pathLst>
            </a:custGeom>
            <a:solidFill>
              <a:srgbClr val="53546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1" name="işḻïďe"/>
            <p:cNvSpPr/>
            <p:nvPr/>
          </p:nvSpPr>
          <p:spPr bwMode="auto">
            <a:xfrm>
              <a:off x="9226551" y="3825876"/>
              <a:ext cx="684213" cy="998538"/>
            </a:xfrm>
            <a:custGeom>
              <a:avLst/>
              <a:gdLst>
                <a:gd name="T0" fmla="*/ 251 w 346"/>
                <a:gd name="T1" fmla="*/ 136 h 504"/>
                <a:gd name="T2" fmla="*/ 32 w 346"/>
                <a:gd name="T3" fmla="*/ 504 h 504"/>
                <a:gd name="T4" fmla="*/ 316 w 346"/>
                <a:gd name="T5" fmla="*/ 326 h 504"/>
                <a:gd name="T6" fmla="*/ 255 w 346"/>
                <a:gd name="T7" fmla="*/ 139 h 504"/>
                <a:gd name="T8" fmla="*/ 251 w 346"/>
                <a:gd name="T9" fmla="*/ 136 h 504"/>
              </a:gdLst>
              <a:ahLst/>
              <a:cxnLst>
                <a:cxn ang="0">
                  <a:pos x="T0" y="T1"/>
                </a:cxn>
                <a:cxn ang="0">
                  <a:pos x="T2" y="T3"/>
                </a:cxn>
                <a:cxn ang="0">
                  <a:pos x="T4" y="T5"/>
                </a:cxn>
                <a:cxn ang="0">
                  <a:pos x="T6" y="T7"/>
                </a:cxn>
                <a:cxn ang="0">
                  <a:pos x="T8" y="T9"/>
                </a:cxn>
              </a:cxnLst>
              <a:rect l="0" t="0" r="r" b="b"/>
              <a:pathLst>
                <a:path w="346" h="504">
                  <a:moveTo>
                    <a:pt x="251" y="136"/>
                  </a:moveTo>
                  <a:cubicBezTo>
                    <a:pt x="251" y="136"/>
                    <a:pt x="0" y="0"/>
                    <a:pt x="32" y="504"/>
                  </a:cubicBezTo>
                  <a:cubicBezTo>
                    <a:pt x="32" y="504"/>
                    <a:pt x="241" y="496"/>
                    <a:pt x="316" y="326"/>
                  </a:cubicBezTo>
                  <a:cubicBezTo>
                    <a:pt x="346" y="257"/>
                    <a:pt x="320" y="177"/>
                    <a:pt x="255" y="139"/>
                  </a:cubicBezTo>
                  <a:lnTo>
                    <a:pt x="251" y="136"/>
                  </a:lnTo>
                  <a:close/>
                </a:path>
              </a:pathLst>
            </a:cu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2" name="iSḻîḍé"/>
            <p:cNvSpPr/>
            <p:nvPr/>
          </p:nvSpPr>
          <p:spPr bwMode="auto">
            <a:xfrm>
              <a:off x="9290051" y="4097338"/>
              <a:ext cx="441325" cy="727075"/>
            </a:xfrm>
            <a:custGeom>
              <a:avLst/>
              <a:gdLst>
                <a:gd name="T0" fmla="*/ 223 w 223"/>
                <a:gd name="T1" fmla="*/ 0 h 367"/>
                <a:gd name="T2" fmla="*/ 0 w 223"/>
                <a:gd name="T3" fmla="*/ 367 h 367"/>
              </a:gdLst>
              <a:ahLst/>
              <a:cxnLst>
                <a:cxn ang="0">
                  <a:pos x="T0" y="T1"/>
                </a:cxn>
                <a:cxn ang="0">
                  <a:pos x="T2" y="T3"/>
                </a:cxn>
              </a:cxnLst>
              <a:rect l="0" t="0" r="r" b="b"/>
              <a:pathLst>
                <a:path w="223" h="367">
                  <a:moveTo>
                    <a:pt x="223" y="0"/>
                  </a:moveTo>
                  <a:cubicBezTo>
                    <a:pt x="223" y="0"/>
                    <a:pt x="191" y="262"/>
                    <a:pt x="0" y="367"/>
                  </a:cubicBezTo>
                </a:path>
              </a:pathLst>
            </a:custGeom>
            <a:noFill/>
            <a:ln w="7938"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663" name="i$ľïďé"/>
            <p:cNvSpPr/>
            <p:nvPr/>
          </p:nvSpPr>
          <p:spPr bwMode="auto">
            <a:xfrm>
              <a:off x="1963738" y="3910013"/>
              <a:ext cx="1089025" cy="817563"/>
            </a:xfrm>
            <a:custGeom>
              <a:avLst/>
              <a:gdLst>
                <a:gd name="T0" fmla="*/ 244 w 550"/>
                <a:gd name="T1" fmla="*/ 38 h 413"/>
                <a:gd name="T2" fmla="*/ 450 w 550"/>
                <a:gd name="T3" fmla="*/ 413 h 413"/>
                <a:gd name="T4" fmla="*/ 440 w 550"/>
                <a:gd name="T5" fmla="*/ 78 h 413"/>
                <a:gd name="T6" fmla="*/ 248 w 550"/>
                <a:gd name="T7" fmla="*/ 36 h 413"/>
                <a:gd name="T8" fmla="*/ 244 w 550"/>
                <a:gd name="T9" fmla="*/ 38 h 413"/>
              </a:gdLst>
              <a:ahLst/>
              <a:cxnLst>
                <a:cxn ang="0">
                  <a:pos x="T0" y="T1"/>
                </a:cxn>
                <a:cxn ang="0">
                  <a:pos x="T2" y="T3"/>
                </a:cxn>
                <a:cxn ang="0">
                  <a:pos x="T4" y="T5"/>
                </a:cxn>
                <a:cxn ang="0">
                  <a:pos x="T6" y="T7"/>
                </a:cxn>
                <a:cxn ang="0">
                  <a:pos x="T8" y="T9"/>
                </a:cxn>
              </a:cxnLst>
              <a:rect l="0" t="0" r="r" b="b"/>
              <a:pathLst>
                <a:path w="550" h="413">
                  <a:moveTo>
                    <a:pt x="244" y="38"/>
                  </a:moveTo>
                  <a:cubicBezTo>
                    <a:pt x="244" y="38"/>
                    <a:pt x="0" y="186"/>
                    <a:pt x="450" y="413"/>
                  </a:cubicBezTo>
                  <a:cubicBezTo>
                    <a:pt x="450" y="413"/>
                    <a:pt x="550" y="229"/>
                    <a:pt x="440" y="78"/>
                  </a:cubicBezTo>
                  <a:cubicBezTo>
                    <a:pt x="396" y="18"/>
                    <a:pt x="313" y="0"/>
                    <a:pt x="248" y="36"/>
                  </a:cubicBezTo>
                  <a:lnTo>
                    <a:pt x="244" y="38"/>
                  </a:lnTo>
                  <a:close/>
                </a:path>
              </a:pathLst>
            </a:cu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4" name="iṩ1íḓê"/>
            <p:cNvSpPr/>
            <p:nvPr/>
          </p:nvSpPr>
          <p:spPr bwMode="auto">
            <a:xfrm>
              <a:off x="2452688" y="3978276"/>
              <a:ext cx="414338" cy="749300"/>
            </a:xfrm>
            <a:custGeom>
              <a:avLst/>
              <a:gdLst>
                <a:gd name="T0" fmla="*/ 0 w 209"/>
                <a:gd name="T1" fmla="*/ 0 h 378"/>
                <a:gd name="T2" fmla="*/ 203 w 209"/>
                <a:gd name="T3" fmla="*/ 378 h 378"/>
              </a:gdLst>
              <a:ahLst/>
              <a:cxnLst>
                <a:cxn ang="0">
                  <a:pos x="T0" y="T1"/>
                </a:cxn>
                <a:cxn ang="0">
                  <a:pos x="T2" y="T3"/>
                </a:cxn>
              </a:cxnLst>
              <a:rect l="0" t="0" r="r" b="b"/>
              <a:pathLst>
                <a:path w="209" h="378">
                  <a:moveTo>
                    <a:pt x="0" y="0"/>
                  </a:moveTo>
                  <a:cubicBezTo>
                    <a:pt x="0" y="0"/>
                    <a:pt x="209" y="160"/>
                    <a:pt x="203" y="378"/>
                  </a:cubicBezTo>
                </a:path>
              </a:pathLst>
            </a:custGeom>
            <a:noFill/>
            <a:ln w="7938"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665" name="îṡ1îḓe"/>
            <p:cNvSpPr/>
            <p:nvPr/>
          </p:nvSpPr>
          <p:spPr bwMode="auto">
            <a:xfrm>
              <a:off x="3163888" y="1803401"/>
              <a:ext cx="5375275" cy="2895600"/>
            </a:xfrm>
            <a:custGeom>
              <a:avLst/>
              <a:gdLst>
                <a:gd name="T0" fmla="*/ 2690 w 2713"/>
                <a:gd name="T1" fmla="*/ 1294 h 1463"/>
                <a:gd name="T2" fmla="*/ 2433 w 2713"/>
                <a:gd name="T3" fmla="*/ 1294 h 1463"/>
                <a:gd name="T4" fmla="*/ 2442 w 2713"/>
                <a:gd name="T5" fmla="*/ 1256 h 1463"/>
                <a:gd name="T6" fmla="*/ 2442 w 2713"/>
                <a:gd name="T7" fmla="*/ 86 h 1463"/>
                <a:gd name="T8" fmla="*/ 2356 w 2713"/>
                <a:gd name="T9" fmla="*/ 0 h 1463"/>
                <a:gd name="T10" fmla="*/ 366 w 2713"/>
                <a:gd name="T11" fmla="*/ 0 h 1463"/>
                <a:gd name="T12" fmla="*/ 280 w 2713"/>
                <a:gd name="T13" fmla="*/ 86 h 1463"/>
                <a:gd name="T14" fmla="*/ 280 w 2713"/>
                <a:gd name="T15" fmla="*/ 1256 h 1463"/>
                <a:gd name="T16" fmla="*/ 289 w 2713"/>
                <a:gd name="T17" fmla="*/ 1294 h 1463"/>
                <a:gd name="T18" fmla="*/ 23 w 2713"/>
                <a:gd name="T19" fmla="*/ 1294 h 1463"/>
                <a:gd name="T20" fmla="*/ 0 w 2713"/>
                <a:gd name="T21" fmla="*/ 1317 h 1463"/>
                <a:gd name="T22" fmla="*/ 0 w 2713"/>
                <a:gd name="T23" fmla="*/ 1317 h 1463"/>
                <a:gd name="T24" fmla="*/ 0 w 2713"/>
                <a:gd name="T25" fmla="*/ 1336 h 1463"/>
                <a:gd name="T26" fmla="*/ 128 w 2713"/>
                <a:gd name="T27" fmla="*/ 1463 h 1463"/>
                <a:gd name="T28" fmla="*/ 2585 w 2713"/>
                <a:gd name="T29" fmla="*/ 1463 h 1463"/>
                <a:gd name="T30" fmla="*/ 2712 w 2713"/>
                <a:gd name="T31" fmla="*/ 1336 h 1463"/>
                <a:gd name="T32" fmla="*/ 2712 w 2713"/>
                <a:gd name="T33" fmla="*/ 1317 h 1463"/>
                <a:gd name="T34" fmla="*/ 2690 w 2713"/>
                <a:gd name="T35" fmla="*/ 1294 h 1463"/>
                <a:gd name="T36" fmla="*/ 2690 w 2713"/>
                <a:gd name="T37" fmla="*/ 1294 h 1463"/>
                <a:gd name="T38" fmla="*/ 1106 w 2713"/>
                <a:gd name="T39" fmla="*/ 1367 h 1463"/>
                <a:gd name="T40" fmla="*/ 1084 w 2713"/>
                <a:gd name="T41" fmla="*/ 1342 h 1463"/>
                <a:gd name="T42" fmla="*/ 1631 w 2713"/>
                <a:gd name="T43" fmla="*/ 1342 h 1463"/>
                <a:gd name="T44" fmla="*/ 1607 w 2713"/>
                <a:gd name="T45" fmla="*/ 1367 h 1463"/>
                <a:gd name="T46" fmla="*/ 1106 w 2713"/>
                <a:gd name="T47" fmla="*/ 1367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13" h="1463">
                  <a:moveTo>
                    <a:pt x="2690" y="1294"/>
                  </a:moveTo>
                  <a:cubicBezTo>
                    <a:pt x="2433" y="1294"/>
                    <a:pt x="2433" y="1294"/>
                    <a:pt x="2433" y="1294"/>
                  </a:cubicBezTo>
                  <a:cubicBezTo>
                    <a:pt x="2439" y="1282"/>
                    <a:pt x="2442" y="1269"/>
                    <a:pt x="2442" y="1256"/>
                  </a:cubicBezTo>
                  <a:cubicBezTo>
                    <a:pt x="2442" y="86"/>
                    <a:pt x="2442" y="86"/>
                    <a:pt x="2442" y="86"/>
                  </a:cubicBezTo>
                  <a:cubicBezTo>
                    <a:pt x="2442" y="38"/>
                    <a:pt x="2403" y="0"/>
                    <a:pt x="2356" y="0"/>
                  </a:cubicBezTo>
                  <a:cubicBezTo>
                    <a:pt x="366" y="0"/>
                    <a:pt x="366" y="0"/>
                    <a:pt x="366" y="0"/>
                  </a:cubicBezTo>
                  <a:cubicBezTo>
                    <a:pt x="319" y="0"/>
                    <a:pt x="280" y="38"/>
                    <a:pt x="280" y="86"/>
                  </a:cubicBezTo>
                  <a:cubicBezTo>
                    <a:pt x="280" y="1256"/>
                    <a:pt x="280" y="1256"/>
                    <a:pt x="280" y="1256"/>
                  </a:cubicBezTo>
                  <a:cubicBezTo>
                    <a:pt x="280" y="1269"/>
                    <a:pt x="283" y="1283"/>
                    <a:pt x="289" y="1294"/>
                  </a:cubicBezTo>
                  <a:cubicBezTo>
                    <a:pt x="23" y="1294"/>
                    <a:pt x="23" y="1294"/>
                    <a:pt x="23" y="1294"/>
                  </a:cubicBezTo>
                  <a:cubicBezTo>
                    <a:pt x="11" y="1294"/>
                    <a:pt x="0" y="1305"/>
                    <a:pt x="0" y="1317"/>
                  </a:cubicBezTo>
                  <a:cubicBezTo>
                    <a:pt x="0" y="1317"/>
                    <a:pt x="0" y="1317"/>
                    <a:pt x="0" y="1317"/>
                  </a:cubicBezTo>
                  <a:cubicBezTo>
                    <a:pt x="0" y="1336"/>
                    <a:pt x="0" y="1336"/>
                    <a:pt x="0" y="1336"/>
                  </a:cubicBezTo>
                  <a:cubicBezTo>
                    <a:pt x="0" y="1406"/>
                    <a:pt x="57" y="1463"/>
                    <a:pt x="128" y="1463"/>
                  </a:cubicBezTo>
                  <a:cubicBezTo>
                    <a:pt x="2585" y="1463"/>
                    <a:pt x="2585" y="1463"/>
                    <a:pt x="2585" y="1463"/>
                  </a:cubicBezTo>
                  <a:cubicBezTo>
                    <a:pt x="2655" y="1463"/>
                    <a:pt x="2712" y="1406"/>
                    <a:pt x="2712" y="1336"/>
                  </a:cubicBezTo>
                  <a:cubicBezTo>
                    <a:pt x="2712" y="1317"/>
                    <a:pt x="2712" y="1317"/>
                    <a:pt x="2712" y="1317"/>
                  </a:cubicBezTo>
                  <a:cubicBezTo>
                    <a:pt x="2713" y="1305"/>
                    <a:pt x="2702" y="1294"/>
                    <a:pt x="2690" y="1294"/>
                  </a:cubicBezTo>
                  <a:cubicBezTo>
                    <a:pt x="2690" y="1294"/>
                    <a:pt x="2690" y="1294"/>
                    <a:pt x="2690" y="1294"/>
                  </a:cubicBezTo>
                  <a:moveTo>
                    <a:pt x="1106" y="1367"/>
                  </a:moveTo>
                  <a:cubicBezTo>
                    <a:pt x="1084" y="1342"/>
                    <a:pt x="1084" y="1342"/>
                    <a:pt x="1084" y="1342"/>
                  </a:cubicBezTo>
                  <a:cubicBezTo>
                    <a:pt x="1631" y="1342"/>
                    <a:pt x="1631" y="1342"/>
                    <a:pt x="1631" y="1342"/>
                  </a:cubicBezTo>
                  <a:cubicBezTo>
                    <a:pt x="1607" y="1367"/>
                    <a:pt x="1607" y="1367"/>
                    <a:pt x="1607" y="1367"/>
                  </a:cubicBezTo>
                  <a:cubicBezTo>
                    <a:pt x="1106" y="1367"/>
                    <a:pt x="1106" y="1367"/>
                    <a:pt x="1106" y="1367"/>
                  </a:cubicBezTo>
                </a:path>
              </a:pathLst>
            </a:custGeom>
            <a:solidFill>
              <a:srgbClr val="E0E0E0">
                <a:alpha val="61000"/>
              </a:srgbClr>
            </a:solidFill>
            <a:ln>
              <a:noFill/>
            </a:ln>
          </p:spPr>
          <p:txBody>
            <a:bodyPr anchor="ctr"/>
            <a:lstStyle/>
            <a:p>
              <a:pPr algn="ctr"/>
              <a:endParaRPr/>
            </a:p>
          </p:txBody>
        </p:sp>
        <p:sp>
          <p:nvSpPr>
            <p:cNvPr id="666" name="ï$ľïḑè"/>
            <p:cNvSpPr/>
            <p:nvPr/>
          </p:nvSpPr>
          <p:spPr bwMode="auto">
            <a:xfrm>
              <a:off x="3768726" y="1835151"/>
              <a:ext cx="4183063" cy="2597150"/>
            </a:xfrm>
            <a:custGeom>
              <a:avLst/>
              <a:gdLst>
                <a:gd name="T0" fmla="*/ 93 w 2112"/>
                <a:gd name="T1" fmla="*/ 0 h 1312"/>
                <a:gd name="T2" fmla="*/ 2019 w 2112"/>
                <a:gd name="T3" fmla="*/ 0 h 1312"/>
                <a:gd name="T4" fmla="*/ 2112 w 2112"/>
                <a:gd name="T5" fmla="*/ 93 h 1312"/>
                <a:gd name="T6" fmla="*/ 2112 w 2112"/>
                <a:gd name="T7" fmla="*/ 1219 h 1312"/>
                <a:gd name="T8" fmla="*/ 2019 w 2112"/>
                <a:gd name="T9" fmla="*/ 1312 h 1312"/>
                <a:gd name="T10" fmla="*/ 93 w 2112"/>
                <a:gd name="T11" fmla="*/ 1312 h 1312"/>
                <a:gd name="T12" fmla="*/ 0 w 2112"/>
                <a:gd name="T13" fmla="*/ 1219 h 1312"/>
                <a:gd name="T14" fmla="*/ 0 w 2112"/>
                <a:gd name="T15" fmla="*/ 93 h 1312"/>
                <a:gd name="T16" fmla="*/ 93 w 2112"/>
                <a:gd name="T17" fmla="*/ 0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2" h="1312">
                  <a:moveTo>
                    <a:pt x="93" y="0"/>
                  </a:moveTo>
                  <a:cubicBezTo>
                    <a:pt x="2019" y="0"/>
                    <a:pt x="2019" y="0"/>
                    <a:pt x="2019" y="0"/>
                  </a:cubicBezTo>
                  <a:cubicBezTo>
                    <a:pt x="2070" y="0"/>
                    <a:pt x="2112" y="42"/>
                    <a:pt x="2112" y="93"/>
                  </a:cubicBezTo>
                  <a:cubicBezTo>
                    <a:pt x="2112" y="1219"/>
                    <a:pt x="2112" y="1219"/>
                    <a:pt x="2112" y="1219"/>
                  </a:cubicBezTo>
                  <a:cubicBezTo>
                    <a:pt x="2112" y="1271"/>
                    <a:pt x="2070" y="1312"/>
                    <a:pt x="2019" y="1312"/>
                  </a:cubicBezTo>
                  <a:cubicBezTo>
                    <a:pt x="93" y="1312"/>
                    <a:pt x="93" y="1312"/>
                    <a:pt x="93" y="1312"/>
                  </a:cubicBezTo>
                  <a:cubicBezTo>
                    <a:pt x="41" y="1312"/>
                    <a:pt x="0" y="1271"/>
                    <a:pt x="0" y="1219"/>
                  </a:cubicBezTo>
                  <a:cubicBezTo>
                    <a:pt x="0" y="93"/>
                    <a:pt x="0" y="93"/>
                    <a:pt x="0" y="93"/>
                  </a:cubicBezTo>
                  <a:cubicBezTo>
                    <a:pt x="0" y="42"/>
                    <a:pt x="41" y="0"/>
                    <a:pt x="93" y="0"/>
                  </a:cubicBezTo>
                </a:path>
              </a:pathLst>
            </a:custGeom>
            <a:solidFill>
              <a:srgbClr val="53546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7" name="ïsļîḍe"/>
            <p:cNvSpPr/>
            <p:nvPr/>
          </p:nvSpPr>
          <p:spPr bwMode="auto">
            <a:xfrm>
              <a:off x="3856038" y="2076452"/>
              <a:ext cx="3998913" cy="2259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sz="2400" b="1" dirty="0"/>
                <a:t>导入</a:t>
              </a:r>
              <a:endParaRPr lang="en-US" altLang="zh-CN" sz="2400" b="1" dirty="0"/>
            </a:p>
            <a:p>
              <a:r>
                <a:rPr lang="en-US" altLang="zh-CN" dirty="0"/>
                <a:t>        ——</a:t>
              </a:r>
              <a:r>
                <a:rPr lang="en-US" altLang="zh-CN" i="1" dirty="0"/>
                <a:t>Python</a:t>
              </a:r>
              <a:r>
                <a:rPr lang="zh-CN" altLang="en-US" i="1" dirty="0"/>
                <a:t>正则表达式</a:t>
              </a:r>
              <a:endParaRPr lang="en-US" altLang="zh-CN" i="1" dirty="0">
                <a:solidFill>
                  <a:srgbClr val="C00000"/>
                </a:solidFill>
              </a:endParaRPr>
            </a:p>
            <a:p>
              <a:pPr marL="285750" indent="-285750">
                <a:buFont typeface="Arial" panose="020B0604020202020204" pitchFamily="34" charset="0"/>
                <a:buChar char="•"/>
              </a:pPr>
              <a:r>
                <a:rPr lang="zh-CN" altLang="en-US" dirty="0"/>
                <a:t>正则表达式本身提供的功能是十分强大的，但是同时要做到熟练、精通使用正则表达式编程，处理各种复杂数据也并不是一件非常容易的事情。所以说正则表达式在各种复杂的数据处理中是非常重要的内容。</a:t>
              </a:r>
              <a:endParaRPr lang="en-US" altLang="zh-CN" dirty="0"/>
            </a:p>
          </p:txBody>
        </p:sp>
        <p:sp>
          <p:nvSpPr>
            <p:cNvPr id="668" name="ïṧľïḍé"/>
            <p:cNvSpPr/>
            <p:nvPr/>
          </p:nvSpPr>
          <p:spPr bwMode="auto">
            <a:xfrm>
              <a:off x="3856038" y="2214563"/>
              <a:ext cx="399891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9" name="išļïḑè"/>
            <p:cNvSpPr/>
            <p:nvPr/>
          </p:nvSpPr>
          <p:spPr bwMode="auto">
            <a:xfrm>
              <a:off x="5821363" y="1993901"/>
              <a:ext cx="68263" cy="698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0" name="íṣlidè"/>
            <p:cNvSpPr/>
            <p:nvPr/>
          </p:nvSpPr>
          <p:spPr bwMode="auto">
            <a:xfrm>
              <a:off x="3225801" y="4340226"/>
              <a:ext cx="5251450" cy="325438"/>
            </a:xfrm>
            <a:custGeom>
              <a:avLst/>
              <a:gdLst>
                <a:gd name="T0" fmla="*/ 1639 w 2651"/>
                <a:gd name="T1" fmla="*/ 0 h 164"/>
                <a:gd name="T2" fmla="*/ 1570 w 2651"/>
                <a:gd name="T3" fmla="*/ 71 h 164"/>
                <a:gd name="T4" fmla="*/ 1081 w 2651"/>
                <a:gd name="T5" fmla="*/ 71 h 164"/>
                <a:gd name="T6" fmla="*/ 1018 w 2651"/>
                <a:gd name="T7" fmla="*/ 0 h 164"/>
                <a:gd name="T8" fmla="*/ 22 w 2651"/>
                <a:gd name="T9" fmla="*/ 0 h 164"/>
                <a:gd name="T10" fmla="*/ 0 w 2651"/>
                <a:gd name="T11" fmla="*/ 22 h 164"/>
                <a:gd name="T12" fmla="*/ 0 w 2651"/>
                <a:gd name="T13" fmla="*/ 40 h 164"/>
                <a:gd name="T14" fmla="*/ 125 w 2651"/>
                <a:gd name="T15" fmla="*/ 164 h 164"/>
                <a:gd name="T16" fmla="*/ 2526 w 2651"/>
                <a:gd name="T17" fmla="*/ 164 h 164"/>
                <a:gd name="T18" fmla="*/ 2651 w 2651"/>
                <a:gd name="T19" fmla="*/ 40 h 164"/>
                <a:gd name="T20" fmla="*/ 2651 w 2651"/>
                <a:gd name="T21" fmla="*/ 22 h 164"/>
                <a:gd name="T22" fmla="*/ 2629 w 2651"/>
                <a:gd name="T23" fmla="*/ 0 h 164"/>
                <a:gd name="T24" fmla="*/ 1639 w 2651"/>
                <a:gd name="T25"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1" h="164">
                  <a:moveTo>
                    <a:pt x="1639" y="0"/>
                  </a:moveTo>
                  <a:cubicBezTo>
                    <a:pt x="1570" y="71"/>
                    <a:pt x="1570" y="71"/>
                    <a:pt x="1570" y="71"/>
                  </a:cubicBezTo>
                  <a:cubicBezTo>
                    <a:pt x="1081" y="71"/>
                    <a:pt x="1081" y="71"/>
                    <a:pt x="1081" y="71"/>
                  </a:cubicBezTo>
                  <a:cubicBezTo>
                    <a:pt x="1018" y="0"/>
                    <a:pt x="1018" y="0"/>
                    <a:pt x="1018" y="0"/>
                  </a:cubicBezTo>
                  <a:cubicBezTo>
                    <a:pt x="22" y="0"/>
                    <a:pt x="22" y="0"/>
                    <a:pt x="22" y="0"/>
                  </a:cubicBezTo>
                  <a:cubicBezTo>
                    <a:pt x="10" y="0"/>
                    <a:pt x="0" y="10"/>
                    <a:pt x="0" y="22"/>
                  </a:cubicBezTo>
                  <a:cubicBezTo>
                    <a:pt x="0" y="40"/>
                    <a:pt x="0" y="40"/>
                    <a:pt x="0" y="40"/>
                  </a:cubicBezTo>
                  <a:cubicBezTo>
                    <a:pt x="0" y="108"/>
                    <a:pt x="56" y="164"/>
                    <a:pt x="125" y="164"/>
                  </a:cubicBezTo>
                  <a:cubicBezTo>
                    <a:pt x="2526" y="164"/>
                    <a:pt x="2526" y="164"/>
                    <a:pt x="2526" y="164"/>
                  </a:cubicBezTo>
                  <a:cubicBezTo>
                    <a:pt x="2595" y="164"/>
                    <a:pt x="2651" y="108"/>
                    <a:pt x="2651" y="40"/>
                  </a:cubicBezTo>
                  <a:cubicBezTo>
                    <a:pt x="2651" y="22"/>
                    <a:pt x="2651" y="22"/>
                    <a:pt x="2651" y="22"/>
                  </a:cubicBezTo>
                  <a:cubicBezTo>
                    <a:pt x="2651" y="10"/>
                    <a:pt x="2641" y="0"/>
                    <a:pt x="2629" y="0"/>
                  </a:cubicBezTo>
                  <a:lnTo>
                    <a:pt x="1639" y="0"/>
                  </a:lnTo>
                  <a:close/>
                </a:path>
              </a:pathLst>
            </a:custGeom>
            <a:solidFill>
              <a:srgbClr val="53546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3" name="iṩ1ïḍê"/>
            <p:cNvSpPr/>
            <p:nvPr/>
          </p:nvSpPr>
          <p:spPr bwMode="auto">
            <a:xfrm>
              <a:off x="4630738" y="3605213"/>
              <a:ext cx="3079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5" name="îşļiḑê"/>
            <p:cNvSpPr/>
            <p:nvPr/>
          </p:nvSpPr>
          <p:spPr bwMode="auto">
            <a:xfrm>
              <a:off x="5159376" y="3182938"/>
              <a:ext cx="3079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7" name="ï$liḑè"/>
            <p:cNvSpPr/>
            <p:nvPr/>
          </p:nvSpPr>
          <p:spPr bwMode="auto">
            <a:xfrm>
              <a:off x="5688013" y="3438526"/>
              <a:ext cx="3095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9" name="iṡlíḑè"/>
            <p:cNvSpPr/>
            <p:nvPr/>
          </p:nvSpPr>
          <p:spPr bwMode="auto">
            <a:xfrm>
              <a:off x="6216651" y="3041651"/>
              <a:ext cx="30956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0" name="îś1iḓê"/>
            <p:cNvSpPr/>
            <p:nvPr/>
          </p:nvSpPr>
          <p:spPr bwMode="auto">
            <a:xfrm>
              <a:off x="7383463" y="1363663"/>
              <a:ext cx="1838325" cy="3721100"/>
            </a:xfrm>
            <a:custGeom>
              <a:avLst/>
              <a:gdLst>
                <a:gd name="T0" fmla="*/ 851 w 928"/>
                <a:gd name="T1" fmla="*/ 1533 h 1880"/>
                <a:gd name="T2" fmla="*/ 758 w 928"/>
                <a:gd name="T3" fmla="*/ 1406 h 1880"/>
                <a:gd name="T4" fmla="*/ 801 w 928"/>
                <a:gd name="T5" fmla="*/ 964 h 1880"/>
                <a:gd name="T6" fmla="*/ 843 w 928"/>
                <a:gd name="T7" fmla="*/ 804 h 1880"/>
                <a:gd name="T8" fmla="*/ 862 w 928"/>
                <a:gd name="T9" fmla="*/ 761 h 1880"/>
                <a:gd name="T10" fmla="*/ 868 w 928"/>
                <a:gd name="T11" fmla="*/ 747 h 1880"/>
                <a:gd name="T12" fmla="*/ 868 w 928"/>
                <a:gd name="T13" fmla="*/ 743 h 1880"/>
                <a:gd name="T14" fmla="*/ 847 w 928"/>
                <a:gd name="T15" fmla="*/ 391 h 1880"/>
                <a:gd name="T16" fmla="*/ 726 w 928"/>
                <a:gd name="T17" fmla="*/ 290 h 1880"/>
                <a:gd name="T18" fmla="*/ 720 w 928"/>
                <a:gd name="T19" fmla="*/ 272 h 1880"/>
                <a:gd name="T20" fmla="*/ 759 w 928"/>
                <a:gd name="T21" fmla="*/ 213 h 1880"/>
                <a:gd name="T22" fmla="*/ 759 w 928"/>
                <a:gd name="T23" fmla="*/ 119 h 1880"/>
                <a:gd name="T24" fmla="*/ 665 w 928"/>
                <a:gd name="T25" fmla="*/ 20 h 1880"/>
                <a:gd name="T26" fmla="*/ 593 w 928"/>
                <a:gd name="T27" fmla="*/ 22 h 1880"/>
                <a:gd name="T28" fmla="*/ 589 w 928"/>
                <a:gd name="T29" fmla="*/ 18 h 1880"/>
                <a:gd name="T30" fmla="*/ 598 w 928"/>
                <a:gd name="T31" fmla="*/ 2 h 1880"/>
                <a:gd name="T32" fmla="*/ 600 w 928"/>
                <a:gd name="T33" fmla="*/ 0 h 1880"/>
                <a:gd name="T34" fmla="*/ 563 w 928"/>
                <a:gd name="T35" fmla="*/ 17 h 1880"/>
                <a:gd name="T36" fmla="*/ 542 w 928"/>
                <a:gd name="T37" fmla="*/ 20 h 1880"/>
                <a:gd name="T38" fmla="*/ 540 w 928"/>
                <a:gd name="T39" fmla="*/ 15 h 1880"/>
                <a:gd name="T40" fmla="*/ 524 w 928"/>
                <a:gd name="T41" fmla="*/ 46 h 1880"/>
                <a:gd name="T42" fmla="*/ 519 w 928"/>
                <a:gd name="T43" fmla="*/ 43 h 1880"/>
                <a:gd name="T44" fmla="*/ 513 w 928"/>
                <a:gd name="T45" fmla="*/ 84 h 1880"/>
                <a:gd name="T46" fmla="*/ 538 w 928"/>
                <a:gd name="T47" fmla="*/ 128 h 1880"/>
                <a:gd name="T48" fmla="*/ 607 w 928"/>
                <a:gd name="T49" fmla="*/ 284 h 1880"/>
                <a:gd name="T50" fmla="*/ 608 w 928"/>
                <a:gd name="T51" fmla="*/ 290 h 1880"/>
                <a:gd name="T52" fmla="*/ 596 w 928"/>
                <a:gd name="T53" fmla="*/ 313 h 1880"/>
                <a:gd name="T54" fmla="*/ 498 w 928"/>
                <a:gd name="T55" fmla="*/ 344 h 1880"/>
                <a:gd name="T56" fmla="*/ 336 w 928"/>
                <a:gd name="T57" fmla="*/ 478 h 1880"/>
                <a:gd name="T58" fmla="*/ 320 w 928"/>
                <a:gd name="T59" fmla="*/ 477 h 1880"/>
                <a:gd name="T60" fmla="*/ 317 w 928"/>
                <a:gd name="T61" fmla="*/ 477 h 1880"/>
                <a:gd name="T62" fmla="*/ 316 w 928"/>
                <a:gd name="T63" fmla="*/ 477 h 1880"/>
                <a:gd name="T64" fmla="*/ 312 w 928"/>
                <a:gd name="T65" fmla="*/ 477 h 1880"/>
                <a:gd name="T66" fmla="*/ 189 w 928"/>
                <a:gd name="T67" fmla="*/ 402 h 1880"/>
                <a:gd name="T68" fmla="*/ 0 w 928"/>
                <a:gd name="T69" fmla="*/ 370 h 1880"/>
                <a:gd name="T70" fmla="*/ 47 w 928"/>
                <a:gd name="T71" fmla="*/ 393 h 1880"/>
                <a:gd name="T72" fmla="*/ 64 w 928"/>
                <a:gd name="T73" fmla="*/ 423 h 1880"/>
                <a:gd name="T74" fmla="*/ 320 w 928"/>
                <a:gd name="T75" fmla="*/ 582 h 1880"/>
                <a:gd name="T76" fmla="*/ 328 w 928"/>
                <a:gd name="T77" fmla="*/ 589 h 1880"/>
                <a:gd name="T78" fmla="*/ 330 w 928"/>
                <a:gd name="T79" fmla="*/ 589 h 1880"/>
                <a:gd name="T80" fmla="*/ 450 w 928"/>
                <a:gd name="T81" fmla="*/ 556 h 1880"/>
                <a:gd name="T82" fmla="*/ 425 w 928"/>
                <a:gd name="T83" fmla="*/ 946 h 1880"/>
                <a:gd name="T84" fmla="*/ 425 w 928"/>
                <a:gd name="T85" fmla="*/ 949 h 1880"/>
                <a:gd name="T86" fmla="*/ 442 w 928"/>
                <a:gd name="T87" fmla="*/ 1095 h 1880"/>
                <a:gd name="T88" fmla="*/ 488 w 928"/>
                <a:gd name="T89" fmla="*/ 1409 h 1880"/>
                <a:gd name="T90" fmla="*/ 636 w 928"/>
                <a:gd name="T91" fmla="*/ 1525 h 1880"/>
                <a:gd name="T92" fmla="*/ 604 w 928"/>
                <a:gd name="T93" fmla="*/ 1759 h 1880"/>
                <a:gd name="T94" fmla="*/ 528 w 928"/>
                <a:gd name="T95" fmla="*/ 1870 h 1880"/>
                <a:gd name="T96" fmla="*/ 712 w 928"/>
                <a:gd name="T97" fmla="*/ 1826 h 1880"/>
                <a:gd name="T98" fmla="*/ 709 w 928"/>
                <a:gd name="T99" fmla="*/ 1787 h 1880"/>
                <a:gd name="T100" fmla="*/ 746 w 928"/>
                <a:gd name="T101" fmla="*/ 1620 h 1880"/>
                <a:gd name="T102" fmla="*/ 805 w 928"/>
                <a:gd name="T103" fmla="*/ 1664 h 1880"/>
                <a:gd name="T104" fmla="*/ 894 w 928"/>
                <a:gd name="T105" fmla="*/ 1776 h 1880"/>
                <a:gd name="T106" fmla="*/ 911 w 928"/>
                <a:gd name="T107" fmla="*/ 1543 h 1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8" h="1880">
                  <a:moveTo>
                    <a:pt x="911" y="1543"/>
                  </a:moveTo>
                  <a:cubicBezTo>
                    <a:pt x="895" y="1537"/>
                    <a:pt x="871" y="1531"/>
                    <a:pt x="851" y="1533"/>
                  </a:cubicBezTo>
                  <a:cubicBezTo>
                    <a:pt x="833" y="1526"/>
                    <a:pt x="790" y="1509"/>
                    <a:pt x="760" y="1483"/>
                  </a:cubicBezTo>
                  <a:cubicBezTo>
                    <a:pt x="761" y="1457"/>
                    <a:pt x="760" y="1432"/>
                    <a:pt x="758" y="1406"/>
                  </a:cubicBezTo>
                  <a:cubicBezTo>
                    <a:pt x="743" y="1235"/>
                    <a:pt x="777" y="1122"/>
                    <a:pt x="777" y="1122"/>
                  </a:cubicBezTo>
                  <a:cubicBezTo>
                    <a:pt x="777" y="1122"/>
                    <a:pt x="804" y="1035"/>
                    <a:pt x="801" y="964"/>
                  </a:cubicBezTo>
                  <a:cubicBezTo>
                    <a:pt x="803" y="967"/>
                    <a:pt x="804" y="969"/>
                    <a:pt x="804" y="969"/>
                  </a:cubicBezTo>
                  <a:cubicBezTo>
                    <a:pt x="806" y="907"/>
                    <a:pt x="827" y="843"/>
                    <a:pt x="843" y="804"/>
                  </a:cubicBezTo>
                  <a:cubicBezTo>
                    <a:pt x="843" y="803"/>
                    <a:pt x="844" y="803"/>
                    <a:pt x="844" y="803"/>
                  </a:cubicBezTo>
                  <a:cubicBezTo>
                    <a:pt x="862" y="761"/>
                    <a:pt x="862" y="761"/>
                    <a:pt x="862" y="761"/>
                  </a:cubicBezTo>
                  <a:cubicBezTo>
                    <a:pt x="863" y="759"/>
                    <a:pt x="865" y="756"/>
                    <a:pt x="865" y="753"/>
                  </a:cubicBezTo>
                  <a:cubicBezTo>
                    <a:pt x="868" y="747"/>
                    <a:pt x="868" y="747"/>
                    <a:pt x="868" y="747"/>
                  </a:cubicBezTo>
                  <a:cubicBezTo>
                    <a:pt x="867" y="747"/>
                    <a:pt x="867" y="747"/>
                    <a:pt x="867" y="747"/>
                  </a:cubicBezTo>
                  <a:cubicBezTo>
                    <a:pt x="868" y="745"/>
                    <a:pt x="868" y="744"/>
                    <a:pt x="868" y="743"/>
                  </a:cubicBezTo>
                  <a:cubicBezTo>
                    <a:pt x="879" y="696"/>
                    <a:pt x="888" y="583"/>
                    <a:pt x="888" y="583"/>
                  </a:cubicBezTo>
                  <a:cubicBezTo>
                    <a:pt x="918" y="464"/>
                    <a:pt x="847" y="391"/>
                    <a:pt x="847" y="391"/>
                  </a:cubicBezTo>
                  <a:cubicBezTo>
                    <a:pt x="725" y="286"/>
                    <a:pt x="725" y="286"/>
                    <a:pt x="725" y="286"/>
                  </a:cubicBezTo>
                  <a:cubicBezTo>
                    <a:pt x="726" y="288"/>
                    <a:pt x="726" y="289"/>
                    <a:pt x="726" y="290"/>
                  </a:cubicBezTo>
                  <a:cubicBezTo>
                    <a:pt x="725" y="290"/>
                    <a:pt x="725" y="290"/>
                    <a:pt x="725" y="290"/>
                  </a:cubicBezTo>
                  <a:cubicBezTo>
                    <a:pt x="724" y="285"/>
                    <a:pt x="722" y="279"/>
                    <a:pt x="720" y="272"/>
                  </a:cubicBezTo>
                  <a:cubicBezTo>
                    <a:pt x="724" y="269"/>
                    <a:pt x="728" y="266"/>
                    <a:pt x="732" y="262"/>
                  </a:cubicBezTo>
                  <a:cubicBezTo>
                    <a:pt x="746" y="249"/>
                    <a:pt x="755" y="232"/>
                    <a:pt x="759" y="213"/>
                  </a:cubicBezTo>
                  <a:cubicBezTo>
                    <a:pt x="762" y="199"/>
                    <a:pt x="762" y="184"/>
                    <a:pt x="761" y="169"/>
                  </a:cubicBezTo>
                  <a:cubicBezTo>
                    <a:pt x="759" y="119"/>
                    <a:pt x="759" y="119"/>
                    <a:pt x="759" y="119"/>
                  </a:cubicBezTo>
                  <a:cubicBezTo>
                    <a:pt x="759" y="109"/>
                    <a:pt x="758" y="99"/>
                    <a:pt x="756" y="89"/>
                  </a:cubicBezTo>
                  <a:cubicBezTo>
                    <a:pt x="747" y="49"/>
                    <a:pt x="706" y="21"/>
                    <a:pt x="665" y="20"/>
                  </a:cubicBezTo>
                  <a:cubicBezTo>
                    <a:pt x="652" y="19"/>
                    <a:pt x="638" y="20"/>
                    <a:pt x="625" y="22"/>
                  </a:cubicBezTo>
                  <a:cubicBezTo>
                    <a:pt x="615" y="22"/>
                    <a:pt x="604" y="23"/>
                    <a:pt x="593" y="22"/>
                  </a:cubicBezTo>
                  <a:cubicBezTo>
                    <a:pt x="592" y="22"/>
                    <a:pt x="591" y="22"/>
                    <a:pt x="590" y="21"/>
                  </a:cubicBezTo>
                  <a:cubicBezTo>
                    <a:pt x="589" y="20"/>
                    <a:pt x="589" y="19"/>
                    <a:pt x="589" y="18"/>
                  </a:cubicBezTo>
                  <a:cubicBezTo>
                    <a:pt x="588" y="13"/>
                    <a:pt x="590" y="8"/>
                    <a:pt x="593" y="5"/>
                  </a:cubicBezTo>
                  <a:cubicBezTo>
                    <a:pt x="594" y="3"/>
                    <a:pt x="596" y="2"/>
                    <a:pt x="598" y="2"/>
                  </a:cubicBezTo>
                  <a:cubicBezTo>
                    <a:pt x="595" y="2"/>
                    <a:pt x="595" y="2"/>
                    <a:pt x="595" y="2"/>
                  </a:cubicBezTo>
                  <a:cubicBezTo>
                    <a:pt x="597" y="1"/>
                    <a:pt x="598" y="0"/>
                    <a:pt x="600" y="0"/>
                  </a:cubicBezTo>
                  <a:cubicBezTo>
                    <a:pt x="590" y="2"/>
                    <a:pt x="579" y="5"/>
                    <a:pt x="570" y="11"/>
                  </a:cubicBezTo>
                  <a:cubicBezTo>
                    <a:pt x="567" y="12"/>
                    <a:pt x="565" y="15"/>
                    <a:pt x="563" y="17"/>
                  </a:cubicBezTo>
                  <a:cubicBezTo>
                    <a:pt x="557" y="22"/>
                    <a:pt x="554" y="28"/>
                    <a:pt x="553" y="36"/>
                  </a:cubicBezTo>
                  <a:cubicBezTo>
                    <a:pt x="548" y="32"/>
                    <a:pt x="544" y="26"/>
                    <a:pt x="542" y="20"/>
                  </a:cubicBezTo>
                  <a:cubicBezTo>
                    <a:pt x="541" y="17"/>
                    <a:pt x="541" y="15"/>
                    <a:pt x="542" y="12"/>
                  </a:cubicBezTo>
                  <a:cubicBezTo>
                    <a:pt x="541" y="13"/>
                    <a:pt x="540" y="14"/>
                    <a:pt x="540" y="15"/>
                  </a:cubicBezTo>
                  <a:cubicBezTo>
                    <a:pt x="540" y="14"/>
                    <a:pt x="540" y="14"/>
                    <a:pt x="540" y="14"/>
                  </a:cubicBezTo>
                  <a:cubicBezTo>
                    <a:pt x="532" y="23"/>
                    <a:pt x="526" y="35"/>
                    <a:pt x="524" y="46"/>
                  </a:cubicBezTo>
                  <a:cubicBezTo>
                    <a:pt x="522" y="44"/>
                    <a:pt x="520" y="40"/>
                    <a:pt x="521" y="37"/>
                  </a:cubicBezTo>
                  <a:cubicBezTo>
                    <a:pt x="520" y="39"/>
                    <a:pt x="520" y="41"/>
                    <a:pt x="519" y="43"/>
                  </a:cubicBezTo>
                  <a:cubicBezTo>
                    <a:pt x="519" y="42"/>
                    <a:pt x="519" y="40"/>
                    <a:pt x="519" y="39"/>
                  </a:cubicBezTo>
                  <a:cubicBezTo>
                    <a:pt x="514" y="53"/>
                    <a:pt x="512" y="69"/>
                    <a:pt x="513" y="84"/>
                  </a:cubicBezTo>
                  <a:cubicBezTo>
                    <a:pt x="513" y="99"/>
                    <a:pt x="520" y="122"/>
                    <a:pt x="536" y="128"/>
                  </a:cubicBezTo>
                  <a:cubicBezTo>
                    <a:pt x="537" y="128"/>
                    <a:pt x="537" y="128"/>
                    <a:pt x="538" y="128"/>
                  </a:cubicBezTo>
                  <a:cubicBezTo>
                    <a:pt x="508" y="176"/>
                    <a:pt x="522" y="239"/>
                    <a:pt x="569" y="269"/>
                  </a:cubicBezTo>
                  <a:cubicBezTo>
                    <a:pt x="580" y="276"/>
                    <a:pt x="593" y="281"/>
                    <a:pt x="607" y="284"/>
                  </a:cubicBezTo>
                  <a:cubicBezTo>
                    <a:pt x="607" y="286"/>
                    <a:pt x="607" y="288"/>
                    <a:pt x="608" y="290"/>
                  </a:cubicBezTo>
                  <a:cubicBezTo>
                    <a:pt x="608" y="290"/>
                    <a:pt x="608" y="290"/>
                    <a:pt x="608" y="290"/>
                  </a:cubicBezTo>
                  <a:cubicBezTo>
                    <a:pt x="609" y="294"/>
                    <a:pt x="609" y="298"/>
                    <a:pt x="609" y="302"/>
                  </a:cubicBezTo>
                  <a:cubicBezTo>
                    <a:pt x="605" y="306"/>
                    <a:pt x="601" y="310"/>
                    <a:pt x="596" y="313"/>
                  </a:cubicBezTo>
                  <a:cubicBezTo>
                    <a:pt x="582" y="321"/>
                    <a:pt x="567" y="326"/>
                    <a:pt x="552" y="328"/>
                  </a:cubicBezTo>
                  <a:cubicBezTo>
                    <a:pt x="533" y="329"/>
                    <a:pt x="515" y="335"/>
                    <a:pt x="498" y="344"/>
                  </a:cubicBezTo>
                  <a:cubicBezTo>
                    <a:pt x="479" y="355"/>
                    <a:pt x="457" y="371"/>
                    <a:pt x="451" y="390"/>
                  </a:cubicBezTo>
                  <a:cubicBezTo>
                    <a:pt x="439" y="422"/>
                    <a:pt x="378" y="472"/>
                    <a:pt x="336" y="478"/>
                  </a:cubicBezTo>
                  <a:cubicBezTo>
                    <a:pt x="322" y="477"/>
                    <a:pt x="322" y="477"/>
                    <a:pt x="322" y="477"/>
                  </a:cubicBezTo>
                  <a:cubicBezTo>
                    <a:pt x="320" y="477"/>
                    <a:pt x="320" y="477"/>
                    <a:pt x="320" y="477"/>
                  </a:cubicBezTo>
                  <a:cubicBezTo>
                    <a:pt x="320" y="477"/>
                    <a:pt x="320" y="477"/>
                    <a:pt x="320" y="477"/>
                  </a:cubicBezTo>
                  <a:cubicBezTo>
                    <a:pt x="317" y="477"/>
                    <a:pt x="317" y="477"/>
                    <a:pt x="317" y="477"/>
                  </a:cubicBezTo>
                  <a:cubicBezTo>
                    <a:pt x="317" y="477"/>
                    <a:pt x="317" y="477"/>
                    <a:pt x="317" y="477"/>
                  </a:cubicBezTo>
                  <a:cubicBezTo>
                    <a:pt x="316" y="477"/>
                    <a:pt x="316" y="477"/>
                    <a:pt x="316" y="477"/>
                  </a:cubicBezTo>
                  <a:cubicBezTo>
                    <a:pt x="316" y="477"/>
                    <a:pt x="316" y="477"/>
                    <a:pt x="316" y="477"/>
                  </a:cubicBezTo>
                  <a:cubicBezTo>
                    <a:pt x="312" y="477"/>
                    <a:pt x="312" y="477"/>
                    <a:pt x="312" y="477"/>
                  </a:cubicBezTo>
                  <a:cubicBezTo>
                    <a:pt x="312" y="477"/>
                    <a:pt x="312" y="478"/>
                    <a:pt x="311" y="481"/>
                  </a:cubicBezTo>
                  <a:cubicBezTo>
                    <a:pt x="290" y="474"/>
                    <a:pt x="246" y="454"/>
                    <a:pt x="189" y="402"/>
                  </a:cubicBezTo>
                  <a:cubicBezTo>
                    <a:pt x="125" y="344"/>
                    <a:pt x="38" y="356"/>
                    <a:pt x="5" y="363"/>
                  </a:cubicBezTo>
                  <a:cubicBezTo>
                    <a:pt x="2" y="364"/>
                    <a:pt x="0" y="367"/>
                    <a:pt x="0" y="370"/>
                  </a:cubicBezTo>
                  <a:cubicBezTo>
                    <a:pt x="1" y="371"/>
                    <a:pt x="2" y="373"/>
                    <a:pt x="3" y="373"/>
                  </a:cubicBezTo>
                  <a:cubicBezTo>
                    <a:pt x="17" y="381"/>
                    <a:pt x="37" y="392"/>
                    <a:pt x="47" y="393"/>
                  </a:cubicBezTo>
                  <a:cubicBezTo>
                    <a:pt x="47" y="393"/>
                    <a:pt x="27" y="414"/>
                    <a:pt x="48" y="425"/>
                  </a:cubicBezTo>
                  <a:cubicBezTo>
                    <a:pt x="54" y="427"/>
                    <a:pt x="60" y="427"/>
                    <a:pt x="64" y="423"/>
                  </a:cubicBezTo>
                  <a:cubicBezTo>
                    <a:pt x="75" y="416"/>
                    <a:pt x="103" y="433"/>
                    <a:pt x="145" y="442"/>
                  </a:cubicBezTo>
                  <a:cubicBezTo>
                    <a:pt x="145" y="442"/>
                    <a:pt x="262" y="563"/>
                    <a:pt x="320" y="582"/>
                  </a:cubicBezTo>
                  <a:cubicBezTo>
                    <a:pt x="322" y="584"/>
                    <a:pt x="323" y="587"/>
                    <a:pt x="325" y="589"/>
                  </a:cubicBezTo>
                  <a:cubicBezTo>
                    <a:pt x="328" y="589"/>
                    <a:pt x="328" y="589"/>
                    <a:pt x="328" y="589"/>
                  </a:cubicBezTo>
                  <a:cubicBezTo>
                    <a:pt x="328" y="589"/>
                    <a:pt x="328" y="589"/>
                    <a:pt x="328" y="589"/>
                  </a:cubicBezTo>
                  <a:cubicBezTo>
                    <a:pt x="330" y="589"/>
                    <a:pt x="330" y="589"/>
                    <a:pt x="330" y="589"/>
                  </a:cubicBezTo>
                  <a:cubicBezTo>
                    <a:pt x="330" y="593"/>
                    <a:pt x="330" y="593"/>
                    <a:pt x="330" y="593"/>
                  </a:cubicBezTo>
                  <a:cubicBezTo>
                    <a:pt x="330" y="593"/>
                    <a:pt x="421" y="589"/>
                    <a:pt x="450" y="556"/>
                  </a:cubicBezTo>
                  <a:cubicBezTo>
                    <a:pt x="453" y="554"/>
                    <a:pt x="454" y="552"/>
                    <a:pt x="456" y="550"/>
                  </a:cubicBezTo>
                  <a:cubicBezTo>
                    <a:pt x="425" y="946"/>
                    <a:pt x="425" y="946"/>
                    <a:pt x="425" y="946"/>
                  </a:cubicBezTo>
                  <a:cubicBezTo>
                    <a:pt x="425" y="946"/>
                    <a:pt x="425" y="946"/>
                    <a:pt x="425" y="946"/>
                  </a:cubicBezTo>
                  <a:cubicBezTo>
                    <a:pt x="425" y="949"/>
                    <a:pt x="425" y="949"/>
                    <a:pt x="425" y="949"/>
                  </a:cubicBezTo>
                  <a:cubicBezTo>
                    <a:pt x="448" y="949"/>
                    <a:pt x="448" y="949"/>
                    <a:pt x="448" y="949"/>
                  </a:cubicBezTo>
                  <a:cubicBezTo>
                    <a:pt x="450" y="998"/>
                    <a:pt x="448" y="1047"/>
                    <a:pt x="442" y="1095"/>
                  </a:cubicBezTo>
                  <a:cubicBezTo>
                    <a:pt x="442" y="1353"/>
                    <a:pt x="442" y="1353"/>
                    <a:pt x="442" y="1353"/>
                  </a:cubicBezTo>
                  <a:cubicBezTo>
                    <a:pt x="442" y="1353"/>
                    <a:pt x="440" y="1376"/>
                    <a:pt x="488" y="1409"/>
                  </a:cubicBezTo>
                  <a:cubicBezTo>
                    <a:pt x="537" y="1444"/>
                    <a:pt x="585" y="1481"/>
                    <a:pt x="630" y="1520"/>
                  </a:cubicBezTo>
                  <a:cubicBezTo>
                    <a:pt x="636" y="1525"/>
                    <a:pt x="636" y="1525"/>
                    <a:pt x="636" y="1525"/>
                  </a:cubicBezTo>
                  <a:cubicBezTo>
                    <a:pt x="627" y="1604"/>
                    <a:pt x="609" y="1751"/>
                    <a:pt x="594" y="1757"/>
                  </a:cubicBezTo>
                  <a:cubicBezTo>
                    <a:pt x="604" y="1759"/>
                    <a:pt x="604" y="1759"/>
                    <a:pt x="604" y="1759"/>
                  </a:cubicBezTo>
                  <a:cubicBezTo>
                    <a:pt x="588" y="1779"/>
                    <a:pt x="542" y="1835"/>
                    <a:pt x="528" y="1836"/>
                  </a:cubicBezTo>
                  <a:cubicBezTo>
                    <a:pt x="511" y="1838"/>
                    <a:pt x="500" y="1864"/>
                    <a:pt x="528" y="1870"/>
                  </a:cubicBezTo>
                  <a:cubicBezTo>
                    <a:pt x="585" y="1880"/>
                    <a:pt x="643" y="1874"/>
                    <a:pt x="696" y="1853"/>
                  </a:cubicBezTo>
                  <a:cubicBezTo>
                    <a:pt x="707" y="1849"/>
                    <a:pt x="714" y="1838"/>
                    <a:pt x="712" y="1826"/>
                  </a:cubicBezTo>
                  <a:cubicBezTo>
                    <a:pt x="707" y="1784"/>
                    <a:pt x="707" y="1784"/>
                    <a:pt x="707" y="1784"/>
                  </a:cubicBezTo>
                  <a:cubicBezTo>
                    <a:pt x="708" y="1785"/>
                    <a:pt x="709" y="1786"/>
                    <a:pt x="709" y="1787"/>
                  </a:cubicBezTo>
                  <a:cubicBezTo>
                    <a:pt x="713" y="1798"/>
                    <a:pt x="709" y="1772"/>
                    <a:pt x="709" y="1772"/>
                  </a:cubicBezTo>
                  <a:cubicBezTo>
                    <a:pt x="725" y="1722"/>
                    <a:pt x="737" y="1671"/>
                    <a:pt x="746" y="1620"/>
                  </a:cubicBezTo>
                  <a:cubicBezTo>
                    <a:pt x="802" y="1668"/>
                    <a:pt x="802" y="1668"/>
                    <a:pt x="802" y="1668"/>
                  </a:cubicBezTo>
                  <a:cubicBezTo>
                    <a:pt x="802" y="1668"/>
                    <a:pt x="803" y="1667"/>
                    <a:pt x="805" y="1664"/>
                  </a:cubicBezTo>
                  <a:cubicBezTo>
                    <a:pt x="818" y="1695"/>
                    <a:pt x="843" y="1759"/>
                    <a:pt x="837" y="1806"/>
                  </a:cubicBezTo>
                  <a:cubicBezTo>
                    <a:pt x="830" y="1870"/>
                    <a:pt x="901" y="1813"/>
                    <a:pt x="894" y="1776"/>
                  </a:cubicBezTo>
                  <a:cubicBezTo>
                    <a:pt x="888" y="1745"/>
                    <a:pt x="915" y="1616"/>
                    <a:pt x="926" y="1568"/>
                  </a:cubicBezTo>
                  <a:cubicBezTo>
                    <a:pt x="928" y="1557"/>
                    <a:pt x="922" y="1546"/>
                    <a:pt x="911" y="1543"/>
                  </a:cubicBezTo>
                </a:path>
              </a:pathLst>
            </a:custGeom>
            <a:solidFill>
              <a:srgbClr val="DDDDDD">
                <a:alpha val="36000"/>
              </a:srgbClr>
            </a:solidFill>
            <a:ln>
              <a:noFill/>
            </a:ln>
          </p:spPr>
          <p:txBody>
            <a:bodyPr anchor="ctr"/>
            <a:lstStyle/>
            <a:p>
              <a:pPr algn="ctr"/>
              <a:endParaRPr/>
            </a:p>
          </p:txBody>
        </p:sp>
        <p:sp>
          <p:nvSpPr>
            <p:cNvPr id="691" name="íŝliḍe"/>
            <p:cNvSpPr/>
            <p:nvPr/>
          </p:nvSpPr>
          <p:spPr bwMode="auto">
            <a:xfrm>
              <a:off x="7400926" y="2076451"/>
              <a:ext cx="668338" cy="512763"/>
            </a:xfrm>
            <a:custGeom>
              <a:avLst/>
              <a:gdLst>
                <a:gd name="T0" fmla="*/ 317 w 337"/>
                <a:gd name="T1" fmla="*/ 137 h 259"/>
                <a:gd name="T2" fmla="*/ 185 w 337"/>
                <a:gd name="T3" fmla="*/ 56 h 259"/>
                <a:gd name="T4" fmla="*/ 5 w 337"/>
                <a:gd name="T5" fmla="*/ 18 h 259"/>
                <a:gd name="T6" fmla="*/ 1 w 337"/>
                <a:gd name="T7" fmla="*/ 24 h 259"/>
                <a:gd name="T8" fmla="*/ 3 w 337"/>
                <a:gd name="T9" fmla="*/ 28 h 259"/>
                <a:gd name="T10" fmla="*/ 47 w 337"/>
                <a:gd name="T11" fmla="*/ 47 h 259"/>
                <a:gd name="T12" fmla="*/ 48 w 337"/>
                <a:gd name="T13" fmla="*/ 78 h 259"/>
                <a:gd name="T14" fmla="*/ 64 w 337"/>
                <a:gd name="T15" fmla="*/ 77 h 259"/>
                <a:gd name="T16" fmla="*/ 142 w 337"/>
                <a:gd name="T17" fmla="*/ 95 h 259"/>
                <a:gd name="T18" fmla="*/ 337 w 337"/>
                <a:gd name="T19" fmla="*/ 231 h 259"/>
                <a:gd name="T20" fmla="*/ 317 w 337"/>
                <a:gd name="T21" fmla="*/ 13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259">
                  <a:moveTo>
                    <a:pt x="317" y="137"/>
                  </a:moveTo>
                  <a:cubicBezTo>
                    <a:pt x="317" y="137"/>
                    <a:pt x="264" y="128"/>
                    <a:pt x="185" y="56"/>
                  </a:cubicBezTo>
                  <a:cubicBezTo>
                    <a:pt x="122" y="0"/>
                    <a:pt x="37" y="11"/>
                    <a:pt x="5" y="18"/>
                  </a:cubicBezTo>
                  <a:cubicBezTo>
                    <a:pt x="2" y="18"/>
                    <a:pt x="0" y="21"/>
                    <a:pt x="1" y="24"/>
                  </a:cubicBezTo>
                  <a:cubicBezTo>
                    <a:pt x="1" y="26"/>
                    <a:pt x="2" y="27"/>
                    <a:pt x="3" y="28"/>
                  </a:cubicBezTo>
                  <a:cubicBezTo>
                    <a:pt x="17" y="35"/>
                    <a:pt x="37" y="46"/>
                    <a:pt x="47" y="47"/>
                  </a:cubicBezTo>
                  <a:cubicBezTo>
                    <a:pt x="47" y="47"/>
                    <a:pt x="27" y="67"/>
                    <a:pt x="48" y="78"/>
                  </a:cubicBezTo>
                  <a:cubicBezTo>
                    <a:pt x="53" y="81"/>
                    <a:pt x="59" y="80"/>
                    <a:pt x="64" y="77"/>
                  </a:cubicBezTo>
                  <a:cubicBezTo>
                    <a:pt x="74" y="70"/>
                    <a:pt x="102" y="86"/>
                    <a:pt x="142" y="95"/>
                  </a:cubicBezTo>
                  <a:cubicBezTo>
                    <a:pt x="142" y="95"/>
                    <a:pt x="300" y="259"/>
                    <a:pt x="337" y="231"/>
                  </a:cubicBezTo>
                  <a:cubicBezTo>
                    <a:pt x="317" y="137"/>
                    <a:pt x="317" y="137"/>
                    <a:pt x="317" y="137"/>
                  </a:cubicBezTo>
                </a:path>
              </a:pathLst>
            </a:custGeom>
            <a:solidFill>
              <a:srgbClr val="FEC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2" name="išlîḋè"/>
            <p:cNvSpPr/>
            <p:nvPr/>
          </p:nvSpPr>
          <p:spPr bwMode="auto">
            <a:xfrm>
              <a:off x="8567738" y="1749426"/>
              <a:ext cx="250825" cy="388938"/>
            </a:xfrm>
            <a:custGeom>
              <a:avLst/>
              <a:gdLst>
                <a:gd name="T0" fmla="*/ 0 w 126"/>
                <a:gd name="T1" fmla="*/ 80 h 196"/>
                <a:gd name="T2" fmla="*/ 0 w 126"/>
                <a:gd name="T3" fmla="*/ 186 h 196"/>
                <a:gd name="T4" fmla="*/ 67 w 126"/>
                <a:gd name="T5" fmla="*/ 196 h 196"/>
                <a:gd name="T6" fmla="*/ 126 w 126"/>
                <a:gd name="T7" fmla="*/ 166 h 196"/>
                <a:gd name="T8" fmla="*/ 126 w 126"/>
                <a:gd name="T9" fmla="*/ 127 h 196"/>
                <a:gd name="T10" fmla="*/ 105 w 126"/>
                <a:gd name="T11" fmla="*/ 0 h 196"/>
                <a:gd name="T12" fmla="*/ 0 w 126"/>
                <a:gd name="T13" fmla="*/ 80 h 196"/>
              </a:gdLst>
              <a:ahLst/>
              <a:cxnLst>
                <a:cxn ang="0">
                  <a:pos x="T0" y="T1"/>
                </a:cxn>
                <a:cxn ang="0">
                  <a:pos x="T2" y="T3"/>
                </a:cxn>
                <a:cxn ang="0">
                  <a:pos x="T4" y="T5"/>
                </a:cxn>
                <a:cxn ang="0">
                  <a:pos x="T6" y="T7"/>
                </a:cxn>
                <a:cxn ang="0">
                  <a:pos x="T8" y="T9"/>
                </a:cxn>
                <a:cxn ang="0">
                  <a:pos x="T10" y="T11"/>
                </a:cxn>
                <a:cxn ang="0">
                  <a:pos x="T12" y="T13"/>
                </a:cxn>
              </a:cxnLst>
              <a:rect l="0" t="0" r="r" b="b"/>
              <a:pathLst>
                <a:path w="126" h="196">
                  <a:moveTo>
                    <a:pt x="0" y="80"/>
                  </a:moveTo>
                  <a:cubicBezTo>
                    <a:pt x="0" y="80"/>
                    <a:pt x="15" y="142"/>
                    <a:pt x="0" y="186"/>
                  </a:cubicBezTo>
                  <a:cubicBezTo>
                    <a:pt x="67" y="196"/>
                    <a:pt x="67" y="196"/>
                    <a:pt x="67" y="196"/>
                  </a:cubicBezTo>
                  <a:cubicBezTo>
                    <a:pt x="126" y="166"/>
                    <a:pt x="126" y="166"/>
                    <a:pt x="126" y="166"/>
                  </a:cubicBezTo>
                  <a:cubicBezTo>
                    <a:pt x="126" y="127"/>
                    <a:pt x="126" y="127"/>
                    <a:pt x="126" y="127"/>
                  </a:cubicBezTo>
                  <a:cubicBezTo>
                    <a:pt x="126" y="127"/>
                    <a:pt x="98" y="69"/>
                    <a:pt x="105" y="0"/>
                  </a:cubicBezTo>
                  <a:cubicBezTo>
                    <a:pt x="0" y="80"/>
                    <a:pt x="0" y="80"/>
                    <a:pt x="0" y="80"/>
                  </a:cubicBezTo>
                </a:path>
              </a:pathLst>
            </a:custGeom>
            <a:solidFill>
              <a:srgbClr val="FEC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3" name="í$ḻíďe"/>
            <p:cNvSpPr/>
            <p:nvPr/>
          </p:nvSpPr>
          <p:spPr bwMode="auto">
            <a:xfrm>
              <a:off x="8940801" y="4360863"/>
              <a:ext cx="255588" cy="665163"/>
            </a:xfrm>
            <a:custGeom>
              <a:avLst/>
              <a:gdLst>
                <a:gd name="T0" fmla="*/ 0 w 129"/>
                <a:gd name="T1" fmla="*/ 117 h 336"/>
                <a:gd name="T2" fmla="*/ 40 w 129"/>
                <a:gd name="T3" fmla="*/ 273 h 336"/>
                <a:gd name="T4" fmla="*/ 96 w 129"/>
                <a:gd name="T5" fmla="*/ 244 h 336"/>
                <a:gd name="T6" fmla="*/ 127 w 129"/>
                <a:gd name="T7" fmla="*/ 41 h 336"/>
                <a:gd name="T8" fmla="*/ 113 w 129"/>
                <a:gd name="T9" fmla="*/ 16 h 336"/>
                <a:gd name="T10" fmla="*/ 35 w 129"/>
                <a:gd name="T11" fmla="*/ 14 h 336"/>
                <a:gd name="T12" fmla="*/ 0 w 129"/>
                <a:gd name="T13" fmla="*/ 117 h 336"/>
              </a:gdLst>
              <a:ahLst/>
              <a:cxnLst>
                <a:cxn ang="0">
                  <a:pos x="T0" y="T1"/>
                </a:cxn>
                <a:cxn ang="0">
                  <a:pos x="T2" y="T3"/>
                </a:cxn>
                <a:cxn ang="0">
                  <a:pos x="T4" y="T5"/>
                </a:cxn>
                <a:cxn ang="0">
                  <a:pos x="T6" y="T7"/>
                </a:cxn>
                <a:cxn ang="0">
                  <a:pos x="T8" y="T9"/>
                </a:cxn>
                <a:cxn ang="0">
                  <a:pos x="T10" y="T11"/>
                </a:cxn>
                <a:cxn ang="0">
                  <a:pos x="T12" y="T13"/>
                </a:cxn>
              </a:cxnLst>
              <a:rect l="0" t="0" r="r" b="b"/>
              <a:pathLst>
                <a:path w="129" h="336">
                  <a:moveTo>
                    <a:pt x="0" y="117"/>
                  </a:moveTo>
                  <a:cubicBezTo>
                    <a:pt x="0" y="117"/>
                    <a:pt x="48" y="210"/>
                    <a:pt x="40" y="273"/>
                  </a:cubicBezTo>
                  <a:cubicBezTo>
                    <a:pt x="33" y="336"/>
                    <a:pt x="103" y="280"/>
                    <a:pt x="96" y="244"/>
                  </a:cubicBezTo>
                  <a:cubicBezTo>
                    <a:pt x="90" y="214"/>
                    <a:pt x="116" y="88"/>
                    <a:pt x="127" y="41"/>
                  </a:cubicBezTo>
                  <a:cubicBezTo>
                    <a:pt x="129" y="30"/>
                    <a:pt x="123" y="20"/>
                    <a:pt x="113" y="16"/>
                  </a:cubicBezTo>
                  <a:cubicBezTo>
                    <a:pt x="91" y="9"/>
                    <a:pt x="54" y="0"/>
                    <a:pt x="35" y="14"/>
                  </a:cubicBezTo>
                  <a:cubicBezTo>
                    <a:pt x="7" y="34"/>
                    <a:pt x="0" y="117"/>
                    <a:pt x="0" y="117"/>
                  </a:cubicBezTo>
                </a:path>
              </a:pathLst>
            </a:custGeom>
            <a:solidFill>
              <a:srgbClr val="8B416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4" name="í$ľïḓé"/>
            <p:cNvSpPr/>
            <p:nvPr/>
          </p:nvSpPr>
          <p:spPr bwMode="auto">
            <a:xfrm>
              <a:off x="8367713" y="4784726"/>
              <a:ext cx="414338" cy="258763"/>
            </a:xfrm>
            <a:custGeom>
              <a:avLst/>
              <a:gdLst>
                <a:gd name="T0" fmla="*/ 107 w 209"/>
                <a:gd name="T1" fmla="*/ 6 h 131"/>
                <a:gd name="T2" fmla="*/ 28 w 209"/>
                <a:gd name="T3" fmla="*/ 88 h 131"/>
                <a:gd name="T4" fmla="*/ 28 w 209"/>
                <a:gd name="T5" fmla="*/ 122 h 131"/>
                <a:gd name="T6" fmla="*/ 192 w 209"/>
                <a:gd name="T7" fmla="*/ 106 h 131"/>
                <a:gd name="T8" fmla="*/ 208 w 209"/>
                <a:gd name="T9" fmla="*/ 79 h 131"/>
                <a:gd name="T10" fmla="*/ 197 w 209"/>
                <a:gd name="T11" fmla="*/ 0 h 131"/>
                <a:gd name="T12" fmla="*/ 107 w 209"/>
                <a:gd name="T13" fmla="*/ 6 h 131"/>
              </a:gdLst>
              <a:ahLst/>
              <a:cxnLst>
                <a:cxn ang="0">
                  <a:pos x="T0" y="T1"/>
                </a:cxn>
                <a:cxn ang="0">
                  <a:pos x="T2" y="T3"/>
                </a:cxn>
                <a:cxn ang="0">
                  <a:pos x="T4" y="T5"/>
                </a:cxn>
                <a:cxn ang="0">
                  <a:pos x="T6" y="T7"/>
                </a:cxn>
                <a:cxn ang="0">
                  <a:pos x="T8" y="T9"/>
                </a:cxn>
                <a:cxn ang="0">
                  <a:pos x="T10" y="T11"/>
                </a:cxn>
                <a:cxn ang="0">
                  <a:pos x="T12" y="T13"/>
                </a:cxn>
              </a:cxnLst>
              <a:rect l="0" t="0" r="r" b="b"/>
              <a:pathLst>
                <a:path w="209" h="131">
                  <a:moveTo>
                    <a:pt x="107" y="6"/>
                  </a:moveTo>
                  <a:cubicBezTo>
                    <a:pt x="107" y="6"/>
                    <a:pt x="44" y="87"/>
                    <a:pt x="28" y="88"/>
                  </a:cubicBezTo>
                  <a:cubicBezTo>
                    <a:pt x="11" y="90"/>
                    <a:pt x="0" y="116"/>
                    <a:pt x="28" y="122"/>
                  </a:cubicBezTo>
                  <a:cubicBezTo>
                    <a:pt x="83" y="131"/>
                    <a:pt x="140" y="126"/>
                    <a:pt x="192" y="106"/>
                  </a:cubicBezTo>
                  <a:cubicBezTo>
                    <a:pt x="203" y="101"/>
                    <a:pt x="209" y="90"/>
                    <a:pt x="208" y="79"/>
                  </a:cubicBezTo>
                  <a:cubicBezTo>
                    <a:pt x="197" y="0"/>
                    <a:pt x="197" y="0"/>
                    <a:pt x="197" y="0"/>
                  </a:cubicBezTo>
                  <a:lnTo>
                    <a:pt x="107" y="6"/>
                  </a:lnTo>
                  <a:close/>
                </a:path>
              </a:pathLst>
            </a:custGeom>
            <a:solidFill>
              <a:srgbClr val="8B416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5" name="i$ḻîďe"/>
            <p:cNvSpPr/>
            <p:nvPr/>
          </p:nvSpPr>
          <p:spPr bwMode="auto">
            <a:xfrm>
              <a:off x="8253413" y="3094038"/>
              <a:ext cx="830263" cy="1539875"/>
            </a:xfrm>
            <a:custGeom>
              <a:avLst/>
              <a:gdLst>
                <a:gd name="T0" fmla="*/ 62 w 419"/>
                <a:gd name="T1" fmla="*/ 0 h 778"/>
                <a:gd name="T2" fmla="*/ 2 w 419"/>
                <a:gd name="T3" fmla="*/ 8 h 778"/>
                <a:gd name="T4" fmla="*/ 1 w 419"/>
                <a:gd name="T5" fmla="*/ 219 h 778"/>
                <a:gd name="T6" fmla="*/ 1 w 419"/>
                <a:gd name="T7" fmla="*/ 471 h 778"/>
                <a:gd name="T8" fmla="*/ 46 w 419"/>
                <a:gd name="T9" fmla="*/ 526 h 778"/>
                <a:gd name="T10" fmla="*/ 186 w 419"/>
                <a:gd name="T11" fmla="*/ 634 h 778"/>
                <a:gd name="T12" fmla="*/ 353 w 419"/>
                <a:gd name="T13" fmla="*/ 778 h 778"/>
                <a:gd name="T14" fmla="*/ 410 w 419"/>
                <a:gd name="T15" fmla="*/ 650 h 778"/>
                <a:gd name="T16" fmla="*/ 285 w 419"/>
                <a:gd name="T17" fmla="*/ 558 h 778"/>
                <a:gd name="T18" fmla="*/ 198 w 419"/>
                <a:gd name="T19" fmla="*/ 480 h 778"/>
                <a:gd name="T20" fmla="*/ 141 w 419"/>
                <a:gd name="T21" fmla="*/ 359 h 778"/>
                <a:gd name="T22" fmla="*/ 150 w 419"/>
                <a:gd name="T23" fmla="*/ 335 h 778"/>
                <a:gd name="T24" fmla="*/ 222 w 419"/>
                <a:gd name="T25" fmla="*/ 168 h 778"/>
                <a:gd name="T26" fmla="*/ 141 w 419"/>
                <a:gd name="T27" fmla="*/ 13 h 778"/>
                <a:gd name="T28" fmla="*/ 62 w 419"/>
                <a:gd name="T29"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778">
                  <a:moveTo>
                    <a:pt x="62" y="0"/>
                  </a:moveTo>
                  <a:cubicBezTo>
                    <a:pt x="2" y="8"/>
                    <a:pt x="2" y="8"/>
                    <a:pt x="2" y="8"/>
                  </a:cubicBezTo>
                  <a:cubicBezTo>
                    <a:pt x="10" y="78"/>
                    <a:pt x="10" y="149"/>
                    <a:pt x="1" y="219"/>
                  </a:cubicBezTo>
                  <a:cubicBezTo>
                    <a:pt x="1" y="471"/>
                    <a:pt x="1" y="471"/>
                    <a:pt x="1" y="471"/>
                  </a:cubicBezTo>
                  <a:cubicBezTo>
                    <a:pt x="1" y="471"/>
                    <a:pt x="0" y="494"/>
                    <a:pt x="46" y="526"/>
                  </a:cubicBezTo>
                  <a:cubicBezTo>
                    <a:pt x="94" y="559"/>
                    <a:pt x="141" y="595"/>
                    <a:pt x="186" y="634"/>
                  </a:cubicBezTo>
                  <a:cubicBezTo>
                    <a:pt x="353" y="778"/>
                    <a:pt x="353" y="778"/>
                    <a:pt x="353" y="778"/>
                  </a:cubicBezTo>
                  <a:cubicBezTo>
                    <a:pt x="353" y="778"/>
                    <a:pt x="419" y="697"/>
                    <a:pt x="410" y="650"/>
                  </a:cubicBezTo>
                  <a:cubicBezTo>
                    <a:pt x="410" y="650"/>
                    <a:pt x="299" y="615"/>
                    <a:pt x="285" y="558"/>
                  </a:cubicBezTo>
                  <a:cubicBezTo>
                    <a:pt x="276" y="525"/>
                    <a:pt x="233" y="498"/>
                    <a:pt x="198" y="480"/>
                  </a:cubicBezTo>
                  <a:cubicBezTo>
                    <a:pt x="153" y="458"/>
                    <a:pt x="129" y="408"/>
                    <a:pt x="141" y="359"/>
                  </a:cubicBezTo>
                  <a:cubicBezTo>
                    <a:pt x="143" y="350"/>
                    <a:pt x="146" y="342"/>
                    <a:pt x="150" y="335"/>
                  </a:cubicBezTo>
                  <a:cubicBezTo>
                    <a:pt x="180" y="284"/>
                    <a:pt x="222" y="168"/>
                    <a:pt x="222" y="168"/>
                  </a:cubicBezTo>
                  <a:cubicBezTo>
                    <a:pt x="141" y="13"/>
                    <a:pt x="141" y="13"/>
                    <a:pt x="141" y="13"/>
                  </a:cubicBezTo>
                  <a:cubicBezTo>
                    <a:pt x="62" y="0"/>
                    <a:pt x="62" y="0"/>
                    <a:pt x="62" y="0"/>
                  </a:cubicBezTo>
                </a:path>
              </a:pathLst>
            </a:custGeom>
            <a:solidFill>
              <a:srgbClr val="4D498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6" name="íS1ídè"/>
            <p:cNvSpPr/>
            <p:nvPr/>
          </p:nvSpPr>
          <p:spPr bwMode="auto">
            <a:xfrm>
              <a:off x="8255001" y="3173413"/>
              <a:ext cx="387350" cy="1185863"/>
            </a:xfrm>
            <a:custGeom>
              <a:avLst/>
              <a:gdLst>
                <a:gd name="T0" fmla="*/ 20 w 195"/>
                <a:gd name="T1" fmla="*/ 0 h 599"/>
                <a:gd name="T2" fmla="*/ 15 w 195"/>
                <a:gd name="T3" fmla="*/ 33 h 599"/>
                <a:gd name="T4" fmla="*/ 12 w 195"/>
                <a:gd name="T5" fmla="*/ 33 h 599"/>
                <a:gd name="T6" fmla="*/ 11 w 195"/>
                <a:gd name="T7" fmla="*/ 37 h 599"/>
                <a:gd name="T8" fmla="*/ 6 w 195"/>
                <a:gd name="T9" fmla="*/ 37 h 599"/>
                <a:gd name="T10" fmla="*/ 7 w 195"/>
                <a:gd name="T11" fmla="*/ 71 h 599"/>
                <a:gd name="T12" fmla="*/ 0 w 195"/>
                <a:gd name="T13" fmla="*/ 179 h 599"/>
                <a:gd name="T14" fmla="*/ 0 w 195"/>
                <a:gd name="T15" fmla="*/ 431 h 599"/>
                <a:gd name="T16" fmla="*/ 0 w 195"/>
                <a:gd name="T17" fmla="*/ 431 h 599"/>
                <a:gd name="T18" fmla="*/ 0 w 195"/>
                <a:gd name="T19" fmla="*/ 431 h 599"/>
                <a:gd name="T20" fmla="*/ 45 w 195"/>
                <a:gd name="T21" fmla="*/ 486 h 599"/>
                <a:gd name="T22" fmla="*/ 185 w 195"/>
                <a:gd name="T23" fmla="*/ 594 h 599"/>
                <a:gd name="T24" fmla="*/ 190 w 195"/>
                <a:gd name="T25" fmla="*/ 599 h 599"/>
                <a:gd name="T26" fmla="*/ 195 w 195"/>
                <a:gd name="T27" fmla="*/ 551 h 599"/>
                <a:gd name="T28" fmla="*/ 195 w 195"/>
                <a:gd name="T29" fmla="*/ 551 h 599"/>
                <a:gd name="T30" fmla="*/ 179 w 195"/>
                <a:gd name="T31" fmla="*/ 429 h 599"/>
                <a:gd name="T32" fmla="*/ 137 w 195"/>
                <a:gd name="T33" fmla="*/ 344 h 599"/>
                <a:gd name="T34" fmla="*/ 140 w 195"/>
                <a:gd name="T35" fmla="*/ 319 h 599"/>
                <a:gd name="T36" fmla="*/ 149 w 195"/>
                <a:gd name="T37" fmla="*/ 295 h 599"/>
                <a:gd name="T38" fmla="*/ 170 w 195"/>
                <a:gd name="T39" fmla="*/ 254 h 599"/>
                <a:gd name="T40" fmla="*/ 170 w 195"/>
                <a:gd name="T41" fmla="*/ 248 h 599"/>
                <a:gd name="T42" fmla="*/ 106 w 195"/>
                <a:gd name="T43" fmla="*/ 7 h 599"/>
                <a:gd name="T44" fmla="*/ 20 w 195"/>
                <a:gd name="T45"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599">
                  <a:moveTo>
                    <a:pt x="20" y="0"/>
                  </a:moveTo>
                  <a:cubicBezTo>
                    <a:pt x="17" y="19"/>
                    <a:pt x="15" y="33"/>
                    <a:pt x="15" y="33"/>
                  </a:cubicBezTo>
                  <a:cubicBezTo>
                    <a:pt x="12" y="33"/>
                    <a:pt x="12" y="33"/>
                    <a:pt x="12" y="33"/>
                  </a:cubicBezTo>
                  <a:cubicBezTo>
                    <a:pt x="11" y="36"/>
                    <a:pt x="11" y="37"/>
                    <a:pt x="11" y="37"/>
                  </a:cubicBezTo>
                  <a:cubicBezTo>
                    <a:pt x="6" y="37"/>
                    <a:pt x="6" y="37"/>
                    <a:pt x="6" y="37"/>
                  </a:cubicBezTo>
                  <a:cubicBezTo>
                    <a:pt x="7" y="48"/>
                    <a:pt x="7" y="59"/>
                    <a:pt x="7" y="71"/>
                  </a:cubicBezTo>
                  <a:cubicBezTo>
                    <a:pt x="7" y="107"/>
                    <a:pt x="5" y="143"/>
                    <a:pt x="0" y="179"/>
                  </a:cubicBezTo>
                  <a:cubicBezTo>
                    <a:pt x="0" y="431"/>
                    <a:pt x="0" y="431"/>
                    <a:pt x="0" y="431"/>
                  </a:cubicBezTo>
                  <a:cubicBezTo>
                    <a:pt x="0" y="431"/>
                    <a:pt x="0" y="431"/>
                    <a:pt x="0" y="431"/>
                  </a:cubicBezTo>
                  <a:cubicBezTo>
                    <a:pt x="0" y="431"/>
                    <a:pt x="0" y="431"/>
                    <a:pt x="0" y="431"/>
                  </a:cubicBezTo>
                  <a:cubicBezTo>
                    <a:pt x="0" y="433"/>
                    <a:pt x="1" y="455"/>
                    <a:pt x="45" y="486"/>
                  </a:cubicBezTo>
                  <a:cubicBezTo>
                    <a:pt x="93" y="519"/>
                    <a:pt x="140" y="555"/>
                    <a:pt x="185" y="594"/>
                  </a:cubicBezTo>
                  <a:cubicBezTo>
                    <a:pt x="190" y="599"/>
                    <a:pt x="190" y="599"/>
                    <a:pt x="190" y="599"/>
                  </a:cubicBezTo>
                  <a:cubicBezTo>
                    <a:pt x="193" y="570"/>
                    <a:pt x="195" y="551"/>
                    <a:pt x="195" y="551"/>
                  </a:cubicBezTo>
                  <a:cubicBezTo>
                    <a:pt x="195" y="551"/>
                    <a:pt x="195" y="551"/>
                    <a:pt x="195" y="551"/>
                  </a:cubicBezTo>
                  <a:cubicBezTo>
                    <a:pt x="189" y="539"/>
                    <a:pt x="183" y="487"/>
                    <a:pt x="179" y="429"/>
                  </a:cubicBezTo>
                  <a:cubicBezTo>
                    <a:pt x="152" y="409"/>
                    <a:pt x="137" y="377"/>
                    <a:pt x="137" y="344"/>
                  </a:cubicBezTo>
                  <a:cubicBezTo>
                    <a:pt x="137" y="336"/>
                    <a:pt x="138" y="327"/>
                    <a:pt x="140" y="319"/>
                  </a:cubicBezTo>
                  <a:cubicBezTo>
                    <a:pt x="142" y="310"/>
                    <a:pt x="145" y="302"/>
                    <a:pt x="149" y="295"/>
                  </a:cubicBezTo>
                  <a:cubicBezTo>
                    <a:pt x="156" y="284"/>
                    <a:pt x="163" y="269"/>
                    <a:pt x="170" y="254"/>
                  </a:cubicBezTo>
                  <a:cubicBezTo>
                    <a:pt x="170" y="250"/>
                    <a:pt x="170" y="248"/>
                    <a:pt x="170" y="248"/>
                  </a:cubicBezTo>
                  <a:cubicBezTo>
                    <a:pt x="171" y="183"/>
                    <a:pt x="130" y="67"/>
                    <a:pt x="106" y="7"/>
                  </a:cubicBezTo>
                  <a:cubicBezTo>
                    <a:pt x="74" y="6"/>
                    <a:pt x="41" y="4"/>
                    <a:pt x="20" y="0"/>
                  </a:cubicBezTo>
                </a:path>
              </a:pathLst>
            </a:custGeom>
            <a:solidFill>
              <a:srgbClr val="49457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7" name="iŝľïḓé"/>
            <p:cNvSpPr/>
            <p:nvPr/>
          </p:nvSpPr>
          <p:spPr bwMode="auto">
            <a:xfrm>
              <a:off x="8843963" y="4278313"/>
              <a:ext cx="223838" cy="355600"/>
            </a:xfrm>
            <a:custGeom>
              <a:avLst/>
              <a:gdLst>
                <a:gd name="T0" fmla="*/ 14 w 113"/>
                <a:gd name="T1" fmla="*/ 0 h 180"/>
                <a:gd name="T2" fmla="*/ 0 w 113"/>
                <a:gd name="T3" fmla="*/ 133 h 180"/>
                <a:gd name="T4" fmla="*/ 55 w 113"/>
                <a:gd name="T5" fmla="*/ 180 h 180"/>
                <a:gd name="T6" fmla="*/ 113 w 113"/>
                <a:gd name="T7" fmla="*/ 61 h 180"/>
                <a:gd name="T8" fmla="*/ 112 w 113"/>
                <a:gd name="T9" fmla="*/ 52 h 180"/>
                <a:gd name="T10" fmla="*/ 104 w 113"/>
                <a:gd name="T11" fmla="*/ 49 h 180"/>
                <a:gd name="T12" fmla="*/ 14 w 113"/>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13" h="180">
                  <a:moveTo>
                    <a:pt x="14" y="0"/>
                  </a:moveTo>
                  <a:cubicBezTo>
                    <a:pt x="13" y="47"/>
                    <a:pt x="7" y="92"/>
                    <a:pt x="0" y="133"/>
                  </a:cubicBezTo>
                  <a:cubicBezTo>
                    <a:pt x="55" y="180"/>
                    <a:pt x="55" y="180"/>
                    <a:pt x="55" y="180"/>
                  </a:cubicBezTo>
                  <a:cubicBezTo>
                    <a:pt x="55" y="180"/>
                    <a:pt x="113" y="110"/>
                    <a:pt x="113" y="61"/>
                  </a:cubicBezTo>
                  <a:cubicBezTo>
                    <a:pt x="113" y="58"/>
                    <a:pt x="112" y="55"/>
                    <a:pt x="112" y="52"/>
                  </a:cubicBezTo>
                  <a:cubicBezTo>
                    <a:pt x="112" y="52"/>
                    <a:pt x="109" y="51"/>
                    <a:pt x="104" y="49"/>
                  </a:cubicBezTo>
                  <a:cubicBezTo>
                    <a:pt x="86" y="43"/>
                    <a:pt x="43" y="25"/>
                    <a:pt x="14" y="0"/>
                  </a:cubicBezTo>
                </a:path>
              </a:pathLst>
            </a:custGeom>
            <a:solidFill>
              <a:srgbClr val="49457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8" name="ïslîde"/>
            <p:cNvSpPr/>
            <p:nvPr/>
          </p:nvSpPr>
          <p:spPr bwMode="auto">
            <a:xfrm>
              <a:off x="8435976" y="3048001"/>
              <a:ext cx="546100" cy="1839913"/>
            </a:xfrm>
            <a:custGeom>
              <a:avLst/>
              <a:gdLst>
                <a:gd name="T0" fmla="*/ 58 w 276"/>
                <a:gd name="T1" fmla="*/ 888 h 929"/>
                <a:gd name="T2" fmla="*/ 170 w 276"/>
                <a:gd name="T3" fmla="*/ 918 h 929"/>
                <a:gd name="T4" fmla="*/ 170 w 276"/>
                <a:gd name="T5" fmla="*/ 903 h 929"/>
                <a:gd name="T6" fmla="*/ 218 w 276"/>
                <a:gd name="T7" fmla="*/ 546 h 929"/>
                <a:gd name="T8" fmla="*/ 237 w 276"/>
                <a:gd name="T9" fmla="*/ 268 h 929"/>
                <a:gd name="T10" fmla="*/ 253 w 276"/>
                <a:gd name="T11" fmla="*/ 71 h 929"/>
                <a:gd name="T12" fmla="*/ 0 w 276"/>
                <a:gd name="T13" fmla="*/ 31 h 929"/>
                <a:gd name="T14" fmla="*/ 79 w 276"/>
                <a:gd name="T15" fmla="*/ 311 h 929"/>
                <a:gd name="T16" fmla="*/ 104 w 276"/>
                <a:gd name="T17" fmla="*/ 614 h 929"/>
                <a:gd name="T18" fmla="*/ 58 w 276"/>
                <a:gd name="T19" fmla="*/ 888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929">
                  <a:moveTo>
                    <a:pt x="58" y="888"/>
                  </a:moveTo>
                  <a:cubicBezTo>
                    <a:pt x="58" y="888"/>
                    <a:pt x="167" y="907"/>
                    <a:pt x="170" y="918"/>
                  </a:cubicBezTo>
                  <a:cubicBezTo>
                    <a:pt x="174" y="929"/>
                    <a:pt x="170" y="903"/>
                    <a:pt x="170" y="903"/>
                  </a:cubicBezTo>
                  <a:cubicBezTo>
                    <a:pt x="170" y="903"/>
                    <a:pt x="233" y="713"/>
                    <a:pt x="218" y="546"/>
                  </a:cubicBezTo>
                  <a:cubicBezTo>
                    <a:pt x="204" y="379"/>
                    <a:pt x="237" y="268"/>
                    <a:pt x="237" y="268"/>
                  </a:cubicBezTo>
                  <a:cubicBezTo>
                    <a:pt x="237" y="268"/>
                    <a:pt x="276" y="143"/>
                    <a:pt x="253" y="71"/>
                  </a:cubicBezTo>
                  <a:cubicBezTo>
                    <a:pt x="231" y="0"/>
                    <a:pt x="0" y="31"/>
                    <a:pt x="0" y="31"/>
                  </a:cubicBezTo>
                  <a:cubicBezTo>
                    <a:pt x="0" y="31"/>
                    <a:pt x="80" y="220"/>
                    <a:pt x="79" y="311"/>
                  </a:cubicBezTo>
                  <a:cubicBezTo>
                    <a:pt x="79" y="311"/>
                    <a:pt x="88" y="583"/>
                    <a:pt x="104" y="614"/>
                  </a:cubicBezTo>
                  <a:cubicBezTo>
                    <a:pt x="104" y="614"/>
                    <a:pt x="78" y="881"/>
                    <a:pt x="58" y="888"/>
                  </a:cubicBezTo>
                </a:path>
              </a:pathLst>
            </a:custGeom>
            <a:solidFill>
              <a:srgbClr val="4D498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9" name="îśľiḓé"/>
            <p:cNvSpPr/>
            <p:nvPr/>
          </p:nvSpPr>
          <p:spPr bwMode="auto">
            <a:xfrm>
              <a:off x="8248651" y="2001838"/>
              <a:ext cx="566738" cy="1198563"/>
            </a:xfrm>
            <a:custGeom>
              <a:avLst/>
              <a:gdLst>
                <a:gd name="T0" fmla="*/ 165 w 286"/>
                <a:gd name="T1" fmla="*/ 0 h 606"/>
                <a:gd name="T2" fmla="*/ 286 w 286"/>
                <a:gd name="T3" fmla="*/ 39 h 606"/>
                <a:gd name="T4" fmla="*/ 213 w 286"/>
                <a:gd name="T5" fmla="*/ 598 h 606"/>
                <a:gd name="T6" fmla="*/ 1 w 286"/>
                <a:gd name="T7" fmla="*/ 580 h 606"/>
                <a:gd name="T8" fmla="*/ 45 w 286"/>
                <a:gd name="T9" fmla="*/ 241 h 606"/>
                <a:gd name="T10" fmla="*/ 165 w 286"/>
                <a:gd name="T11" fmla="*/ 0 h 606"/>
              </a:gdLst>
              <a:ahLst/>
              <a:cxnLst>
                <a:cxn ang="0">
                  <a:pos x="T0" y="T1"/>
                </a:cxn>
                <a:cxn ang="0">
                  <a:pos x="T2" y="T3"/>
                </a:cxn>
                <a:cxn ang="0">
                  <a:pos x="T4" y="T5"/>
                </a:cxn>
                <a:cxn ang="0">
                  <a:pos x="T6" y="T7"/>
                </a:cxn>
                <a:cxn ang="0">
                  <a:pos x="T8" y="T9"/>
                </a:cxn>
                <a:cxn ang="0">
                  <a:pos x="T10" y="T11"/>
                </a:cxn>
              </a:cxnLst>
              <a:rect l="0" t="0" r="r" b="b"/>
              <a:pathLst>
                <a:path w="286" h="606">
                  <a:moveTo>
                    <a:pt x="165" y="0"/>
                  </a:moveTo>
                  <a:cubicBezTo>
                    <a:pt x="165" y="0"/>
                    <a:pt x="176" y="68"/>
                    <a:pt x="286" y="39"/>
                  </a:cubicBezTo>
                  <a:cubicBezTo>
                    <a:pt x="213" y="598"/>
                    <a:pt x="213" y="598"/>
                    <a:pt x="213" y="598"/>
                  </a:cubicBezTo>
                  <a:cubicBezTo>
                    <a:pt x="213" y="598"/>
                    <a:pt x="0" y="606"/>
                    <a:pt x="1" y="580"/>
                  </a:cubicBezTo>
                  <a:cubicBezTo>
                    <a:pt x="45" y="241"/>
                    <a:pt x="45" y="241"/>
                    <a:pt x="45" y="241"/>
                  </a:cubicBezTo>
                  <a:cubicBezTo>
                    <a:pt x="165" y="0"/>
                    <a:pt x="165" y="0"/>
                    <a:pt x="165"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0" name="íṡḻíďè"/>
            <p:cNvSpPr/>
            <p:nvPr/>
          </p:nvSpPr>
          <p:spPr bwMode="auto">
            <a:xfrm>
              <a:off x="8555038" y="1995488"/>
              <a:ext cx="26988" cy="22225"/>
            </a:xfrm>
            <a:custGeom>
              <a:avLst/>
              <a:gdLst>
                <a:gd name="T0" fmla="*/ 14 w 14"/>
                <a:gd name="T1" fmla="*/ 9 h 11"/>
                <a:gd name="T2" fmla="*/ 14 w 14"/>
                <a:gd name="T3" fmla="*/ 11 h 11"/>
                <a:gd name="T4" fmla="*/ 14 w 14"/>
                <a:gd name="T5" fmla="*/ 11 h 11"/>
                <a:gd name="T6" fmla="*/ 14 w 14"/>
                <a:gd name="T7" fmla="*/ 9 h 11"/>
                <a:gd name="T8" fmla="*/ 14 w 14"/>
                <a:gd name="T9" fmla="*/ 0 h 11"/>
                <a:gd name="T10" fmla="*/ 0 w 14"/>
                <a:gd name="T11" fmla="*/ 11 h 11"/>
                <a:gd name="T12" fmla="*/ 11 w 14"/>
                <a:gd name="T13" fmla="*/ 4 h 11"/>
                <a:gd name="T14" fmla="*/ 11 w 14"/>
                <a:gd name="T15" fmla="*/ 3 h 11"/>
                <a:gd name="T16" fmla="*/ 11 w 14"/>
                <a:gd name="T17" fmla="*/ 4 h 11"/>
                <a:gd name="T18" fmla="*/ 14 w 14"/>
                <a:gd name="T19" fmla="*/ 2 h 11"/>
                <a:gd name="T20" fmla="*/ 14 w 14"/>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1">
                  <a:moveTo>
                    <a:pt x="14" y="9"/>
                  </a:moveTo>
                  <a:cubicBezTo>
                    <a:pt x="14" y="11"/>
                    <a:pt x="14" y="11"/>
                    <a:pt x="14" y="11"/>
                  </a:cubicBezTo>
                  <a:cubicBezTo>
                    <a:pt x="14" y="11"/>
                    <a:pt x="14" y="11"/>
                    <a:pt x="14" y="11"/>
                  </a:cubicBezTo>
                  <a:cubicBezTo>
                    <a:pt x="14" y="11"/>
                    <a:pt x="14" y="10"/>
                    <a:pt x="14" y="9"/>
                  </a:cubicBezTo>
                  <a:moveTo>
                    <a:pt x="14" y="0"/>
                  </a:moveTo>
                  <a:cubicBezTo>
                    <a:pt x="9" y="4"/>
                    <a:pt x="5" y="8"/>
                    <a:pt x="0" y="11"/>
                  </a:cubicBezTo>
                  <a:cubicBezTo>
                    <a:pt x="4" y="9"/>
                    <a:pt x="7" y="6"/>
                    <a:pt x="11" y="4"/>
                  </a:cubicBezTo>
                  <a:cubicBezTo>
                    <a:pt x="11" y="3"/>
                    <a:pt x="11" y="3"/>
                    <a:pt x="11" y="3"/>
                  </a:cubicBezTo>
                  <a:cubicBezTo>
                    <a:pt x="11" y="3"/>
                    <a:pt x="11" y="4"/>
                    <a:pt x="11" y="4"/>
                  </a:cubicBezTo>
                  <a:cubicBezTo>
                    <a:pt x="12" y="3"/>
                    <a:pt x="13" y="2"/>
                    <a:pt x="14" y="2"/>
                  </a:cubicBezTo>
                  <a:cubicBezTo>
                    <a:pt x="14" y="1"/>
                    <a:pt x="14" y="1"/>
                    <a:pt x="14"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1" name="íśḻide"/>
            <p:cNvSpPr/>
            <p:nvPr/>
          </p:nvSpPr>
          <p:spPr bwMode="auto">
            <a:xfrm>
              <a:off x="8582026" y="1995488"/>
              <a:ext cx="0" cy="22225"/>
            </a:xfrm>
            <a:custGeom>
              <a:avLst/>
              <a:gdLst>
                <a:gd name="T0" fmla="*/ 0 h 11"/>
                <a:gd name="T1" fmla="*/ 0 h 11"/>
                <a:gd name="T2" fmla="*/ 2 h 11"/>
                <a:gd name="T3" fmla="*/ 2 h 11"/>
                <a:gd name="T4" fmla="*/ 9 h 11"/>
                <a:gd name="T5" fmla="*/ 11 h 11"/>
                <a:gd name="T6" fmla="*/ 11 h 11"/>
                <a:gd name="T7" fmla="*/ 0 h 1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1">
                  <a:moveTo>
                    <a:pt x="0" y="0"/>
                  </a:moveTo>
                  <a:cubicBezTo>
                    <a:pt x="0" y="0"/>
                    <a:pt x="0" y="0"/>
                    <a:pt x="0" y="0"/>
                  </a:cubicBezTo>
                  <a:cubicBezTo>
                    <a:pt x="0" y="1"/>
                    <a:pt x="0" y="1"/>
                    <a:pt x="0" y="2"/>
                  </a:cubicBezTo>
                  <a:cubicBezTo>
                    <a:pt x="0" y="2"/>
                    <a:pt x="0" y="2"/>
                    <a:pt x="0" y="2"/>
                  </a:cubicBezTo>
                  <a:cubicBezTo>
                    <a:pt x="0" y="9"/>
                    <a:pt x="0" y="9"/>
                    <a:pt x="0" y="9"/>
                  </a:cubicBezTo>
                  <a:cubicBezTo>
                    <a:pt x="0" y="10"/>
                    <a:pt x="0" y="11"/>
                    <a:pt x="0" y="11"/>
                  </a:cubicBezTo>
                  <a:cubicBezTo>
                    <a:pt x="0" y="11"/>
                    <a:pt x="0" y="11"/>
                    <a:pt x="0" y="11"/>
                  </a:cubicBezTo>
                  <a:cubicBezTo>
                    <a:pt x="0" y="0"/>
                    <a:pt x="0" y="0"/>
                    <a:pt x="0" y="0"/>
                  </a:cubicBezTo>
                </a:path>
              </a:pathLst>
            </a:custGeom>
            <a:solidFill>
              <a:srgbClr val="E4AF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2" name="i$1îḋè"/>
            <p:cNvSpPr/>
            <p:nvPr/>
          </p:nvSpPr>
          <p:spPr bwMode="auto">
            <a:xfrm>
              <a:off x="8021638" y="2332038"/>
              <a:ext cx="3175" cy="1588"/>
            </a:xfrm>
            <a:custGeom>
              <a:avLst/>
              <a:gdLst>
                <a:gd name="T0" fmla="*/ 0 w 2"/>
                <a:gd name="T1" fmla="*/ 0 h 1"/>
                <a:gd name="T2" fmla="*/ 1 w 2"/>
                <a:gd name="T3" fmla="*/ 0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1" y="0"/>
                    <a:pt x="1" y="0"/>
                    <a:pt x="1" y="0"/>
                  </a:cubicBezTo>
                  <a:cubicBezTo>
                    <a:pt x="2" y="1"/>
                    <a:pt x="2" y="1"/>
                    <a:pt x="2" y="1"/>
                  </a:cubicBezTo>
                  <a:cubicBezTo>
                    <a:pt x="2" y="0"/>
                    <a:pt x="1" y="0"/>
                    <a:pt x="0"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3" name="îṥļïdé"/>
            <p:cNvSpPr/>
            <p:nvPr/>
          </p:nvSpPr>
          <p:spPr bwMode="auto">
            <a:xfrm>
              <a:off x="8272463" y="2468563"/>
              <a:ext cx="12700" cy="15875"/>
            </a:xfrm>
            <a:custGeom>
              <a:avLst/>
              <a:gdLst>
                <a:gd name="T0" fmla="*/ 6 w 6"/>
                <a:gd name="T1" fmla="*/ 0 h 8"/>
                <a:gd name="T2" fmla="*/ 0 w 6"/>
                <a:gd name="T3" fmla="*/ 8 h 8"/>
                <a:gd name="T4" fmla="*/ 5 w 6"/>
                <a:gd name="T5" fmla="*/ 2 h 8"/>
                <a:gd name="T6" fmla="*/ 6 w 6"/>
                <a:gd name="T7" fmla="*/ 0 h 8"/>
              </a:gdLst>
              <a:ahLst/>
              <a:cxnLst>
                <a:cxn ang="0">
                  <a:pos x="T0" y="T1"/>
                </a:cxn>
                <a:cxn ang="0">
                  <a:pos x="T2" y="T3"/>
                </a:cxn>
                <a:cxn ang="0">
                  <a:pos x="T4" y="T5"/>
                </a:cxn>
                <a:cxn ang="0">
                  <a:pos x="T6" y="T7"/>
                </a:cxn>
              </a:cxnLst>
              <a:rect l="0" t="0" r="r" b="b"/>
              <a:pathLst>
                <a:path w="6" h="8">
                  <a:moveTo>
                    <a:pt x="6" y="0"/>
                  </a:moveTo>
                  <a:cubicBezTo>
                    <a:pt x="4" y="3"/>
                    <a:pt x="2" y="5"/>
                    <a:pt x="0" y="8"/>
                  </a:cubicBezTo>
                  <a:cubicBezTo>
                    <a:pt x="2" y="6"/>
                    <a:pt x="4" y="4"/>
                    <a:pt x="5" y="2"/>
                  </a:cubicBezTo>
                  <a:cubicBezTo>
                    <a:pt x="6" y="0"/>
                    <a:pt x="6" y="0"/>
                    <a:pt x="6"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4" name="îṩ1îdé"/>
            <p:cNvSpPr/>
            <p:nvPr/>
          </p:nvSpPr>
          <p:spPr bwMode="auto">
            <a:xfrm>
              <a:off x="8278813" y="3170238"/>
              <a:ext cx="15875" cy="68263"/>
            </a:xfrm>
            <a:custGeom>
              <a:avLst/>
              <a:gdLst>
                <a:gd name="T0" fmla="*/ 5 w 8"/>
                <a:gd name="T1" fmla="*/ 0 h 34"/>
                <a:gd name="T2" fmla="*/ 0 w 8"/>
                <a:gd name="T3" fmla="*/ 34 h 34"/>
                <a:gd name="T4" fmla="*/ 3 w 8"/>
                <a:gd name="T5" fmla="*/ 34 h 34"/>
                <a:gd name="T6" fmla="*/ 8 w 8"/>
                <a:gd name="T7" fmla="*/ 1 h 34"/>
                <a:gd name="T8" fmla="*/ 5 w 8"/>
                <a:gd name="T9" fmla="*/ 0 h 34"/>
              </a:gdLst>
              <a:ahLst/>
              <a:cxnLst>
                <a:cxn ang="0">
                  <a:pos x="T0" y="T1"/>
                </a:cxn>
                <a:cxn ang="0">
                  <a:pos x="T2" y="T3"/>
                </a:cxn>
                <a:cxn ang="0">
                  <a:pos x="T4" y="T5"/>
                </a:cxn>
                <a:cxn ang="0">
                  <a:pos x="T6" y="T7"/>
                </a:cxn>
                <a:cxn ang="0">
                  <a:pos x="T8" y="T9"/>
                </a:cxn>
              </a:cxnLst>
              <a:rect l="0" t="0" r="r" b="b"/>
              <a:pathLst>
                <a:path w="8" h="34">
                  <a:moveTo>
                    <a:pt x="5" y="0"/>
                  </a:moveTo>
                  <a:cubicBezTo>
                    <a:pt x="2" y="16"/>
                    <a:pt x="1" y="28"/>
                    <a:pt x="0" y="34"/>
                  </a:cubicBezTo>
                  <a:cubicBezTo>
                    <a:pt x="3" y="34"/>
                    <a:pt x="3" y="34"/>
                    <a:pt x="3" y="34"/>
                  </a:cubicBezTo>
                  <a:cubicBezTo>
                    <a:pt x="3" y="34"/>
                    <a:pt x="5" y="20"/>
                    <a:pt x="8" y="1"/>
                  </a:cubicBezTo>
                  <a:cubicBezTo>
                    <a:pt x="7" y="1"/>
                    <a:pt x="6" y="0"/>
                    <a:pt x="5" y="0"/>
                  </a:cubicBezTo>
                </a:path>
              </a:pathLst>
            </a:custGeom>
            <a:solidFill>
              <a:srgbClr val="423E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5" name="ïṩľîďé"/>
            <p:cNvSpPr/>
            <p:nvPr/>
          </p:nvSpPr>
          <p:spPr bwMode="auto">
            <a:xfrm>
              <a:off x="8288338" y="2001838"/>
              <a:ext cx="287338" cy="1171575"/>
            </a:xfrm>
            <a:custGeom>
              <a:avLst/>
              <a:gdLst>
                <a:gd name="T0" fmla="*/ 129 w 145"/>
                <a:gd name="T1" fmla="*/ 53 h 592"/>
                <a:gd name="T2" fmla="*/ 108 w 145"/>
                <a:gd name="T3" fmla="*/ 99 h 592"/>
                <a:gd name="T4" fmla="*/ 55 w 145"/>
                <a:gd name="T5" fmla="*/ 327 h 592"/>
                <a:gd name="T6" fmla="*/ 20 w 145"/>
                <a:gd name="T7" fmla="*/ 500 h 592"/>
                <a:gd name="T8" fmla="*/ 0 w 145"/>
                <a:gd name="T9" fmla="*/ 591 h 592"/>
                <a:gd name="T10" fmla="*/ 3 w 145"/>
                <a:gd name="T11" fmla="*/ 592 h 592"/>
                <a:gd name="T12" fmla="*/ 24 w 145"/>
                <a:gd name="T13" fmla="*/ 496 h 592"/>
                <a:gd name="T14" fmla="*/ 59 w 145"/>
                <a:gd name="T15" fmla="*/ 324 h 592"/>
                <a:gd name="T16" fmla="*/ 112 w 145"/>
                <a:gd name="T17" fmla="*/ 96 h 592"/>
                <a:gd name="T18" fmla="*/ 129 w 145"/>
                <a:gd name="T19" fmla="*/ 53 h 592"/>
                <a:gd name="T20" fmla="*/ 145 w 145"/>
                <a:gd name="T21" fmla="*/ 0 h 592"/>
                <a:gd name="T22" fmla="*/ 145 w 145"/>
                <a:gd name="T23" fmla="*/ 1 h 592"/>
                <a:gd name="T24" fmla="*/ 145 w 145"/>
                <a:gd name="T25" fmla="*/ 1 h 592"/>
                <a:gd name="T26" fmla="*/ 145 w 145"/>
                <a:gd name="T27" fmla="*/ 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 h="592">
                  <a:moveTo>
                    <a:pt x="129" y="53"/>
                  </a:moveTo>
                  <a:cubicBezTo>
                    <a:pt x="108" y="99"/>
                    <a:pt x="108" y="99"/>
                    <a:pt x="108" y="99"/>
                  </a:cubicBezTo>
                  <a:cubicBezTo>
                    <a:pt x="84" y="128"/>
                    <a:pt x="57" y="298"/>
                    <a:pt x="55" y="327"/>
                  </a:cubicBezTo>
                  <a:cubicBezTo>
                    <a:pt x="53" y="356"/>
                    <a:pt x="31" y="478"/>
                    <a:pt x="20" y="500"/>
                  </a:cubicBezTo>
                  <a:cubicBezTo>
                    <a:pt x="13" y="513"/>
                    <a:pt x="5" y="558"/>
                    <a:pt x="0" y="591"/>
                  </a:cubicBezTo>
                  <a:cubicBezTo>
                    <a:pt x="1" y="591"/>
                    <a:pt x="2" y="592"/>
                    <a:pt x="3" y="592"/>
                  </a:cubicBezTo>
                  <a:cubicBezTo>
                    <a:pt x="8" y="559"/>
                    <a:pt x="17" y="510"/>
                    <a:pt x="24" y="496"/>
                  </a:cubicBezTo>
                  <a:cubicBezTo>
                    <a:pt x="35" y="474"/>
                    <a:pt x="57" y="353"/>
                    <a:pt x="59" y="324"/>
                  </a:cubicBezTo>
                  <a:cubicBezTo>
                    <a:pt x="61" y="294"/>
                    <a:pt x="88" y="125"/>
                    <a:pt x="112" y="96"/>
                  </a:cubicBezTo>
                  <a:cubicBezTo>
                    <a:pt x="129" y="53"/>
                    <a:pt x="129" y="53"/>
                    <a:pt x="129" y="53"/>
                  </a:cubicBezTo>
                  <a:moveTo>
                    <a:pt x="145" y="0"/>
                  </a:moveTo>
                  <a:cubicBezTo>
                    <a:pt x="145" y="1"/>
                    <a:pt x="145" y="1"/>
                    <a:pt x="145" y="1"/>
                  </a:cubicBezTo>
                  <a:cubicBezTo>
                    <a:pt x="145" y="1"/>
                    <a:pt x="145" y="1"/>
                    <a:pt x="145" y="1"/>
                  </a:cubicBezTo>
                  <a:cubicBezTo>
                    <a:pt x="145" y="1"/>
                    <a:pt x="145"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6" name="íṥḻiḑè"/>
            <p:cNvSpPr/>
            <p:nvPr/>
          </p:nvSpPr>
          <p:spPr bwMode="auto">
            <a:xfrm>
              <a:off x="8039101" y="2484438"/>
              <a:ext cx="233363" cy="762000"/>
            </a:xfrm>
            <a:custGeom>
              <a:avLst/>
              <a:gdLst>
                <a:gd name="T0" fmla="*/ 94 w 118"/>
                <a:gd name="T1" fmla="*/ 381 h 385"/>
                <a:gd name="T2" fmla="*/ 93 w 118"/>
                <a:gd name="T3" fmla="*/ 381 h 385"/>
                <a:gd name="T4" fmla="*/ 93 w 118"/>
                <a:gd name="T5" fmla="*/ 385 h 385"/>
                <a:gd name="T6" fmla="*/ 115 w 118"/>
                <a:gd name="T7" fmla="*/ 385 h 385"/>
                <a:gd name="T8" fmla="*/ 115 w 118"/>
                <a:gd name="T9" fmla="*/ 383 h 385"/>
                <a:gd name="T10" fmla="*/ 94 w 118"/>
                <a:gd name="T11" fmla="*/ 383 h 385"/>
                <a:gd name="T12" fmla="*/ 94 w 118"/>
                <a:gd name="T13" fmla="*/ 381 h 385"/>
                <a:gd name="T14" fmla="*/ 118 w 118"/>
                <a:gd name="T15" fmla="*/ 0 h 385"/>
                <a:gd name="T16" fmla="*/ 4 w 118"/>
                <a:gd name="T17" fmla="*/ 33 h 385"/>
                <a:gd name="T18" fmla="*/ 4 w 118"/>
                <a:gd name="T19" fmla="*/ 33 h 385"/>
                <a:gd name="T20" fmla="*/ 1 w 118"/>
                <a:gd name="T21" fmla="*/ 33 h 385"/>
                <a:gd name="T22" fmla="*/ 1 w 118"/>
                <a:gd name="T23" fmla="*/ 33 h 385"/>
                <a:gd name="T24" fmla="*/ 0 w 118"/>
                <a:gd name="T25" fmla="*/ 33 h 385"/>
                <a:gd name="T26" fmla="*/ 1 w 118"/>
                <a:gd name="T27" fmla="*/ 37 h 385"/>
                <a:gd name="T28" fmla="*/ 118 w 118"/>
                <a:gd name="T29"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385">
                  <a:moveTo>
                    <a:pt x="94" y="381"/>
                  </a:moveTo>
                  <a:cubicBezTo>
                    <a:pt x="93" y="381"/>
                    <a:pt x="93" y="381"/>
                    <a:pt x="93" y="381"/>
                  </a:cubicBezTo>
                  <a:cubicBezTo>
                    <a:pt x="93" y="385"/>
                    <a:pt x="93" y="385"/>
                    <a:pt x="93" y="385"/>
                  </a:cubicBezTo>
                  <a:cubicBezTo>
                    <a:pt x="115" y="385"/>
                    <a:pt x="115" y="385"/>
                    <a:pt x="115" y="385"/>
                  </a:cubicBezTo>
                  <a:cubicBezTo>
                    <a:pt x="115" y="384"/>
                    <a:pt x="115" y="384"/>
                    <a:pt x="115" y="383"/>
                  </a:cubicBezTo>
                  <a:cubicBezTo>
                    <a:pt x="94" y="383"/>
                    <a:pt x="94" y="383"/>
                    <a:pt x="94" y="383"/>
                  </a:cubicBezTo>
                  <a:cubicBezTo>
                    <a:pt x="94" y="381"/>
                    <a:pt x="94" y="381"/>
                    <a:pt x="94" y="381"/>
                  </a:cubicBezTo>
                  <a:moveTo>
                    <a:pt x="118" y="0"/>
                  </a:moveTo>
                  <a:cubicBezTo>
                    <a:pt x="87" y="29"/>
                    <a:pt x="4" y="33"/>
                    <a:pt x="4" y="33"/>
                  </a:cubicBezTo>
                  <a:cubicBezTo>
                    <a:pt x="4" y="33"/>
                    <a:pt x="4" y="33"/>
                    <a:pt x="4" y="33"/>
                  </a:cubicBezTo>
                  <a:cubicBezTo>
                    <a:pt x="2" y="33"/>
                    <a:pt x="1" y="33"/>
                    <a:pt x="1" y="33"/>
                  </a:cubicBezTo>
                  <a:cubicBezTo>
                    <a:pt x="1" y="33"/>
                    <a:pt x="1" y="33"/>
                    <a:pt x="1" y="33"/>
                  </a:cubicBezTo>
                  <a:cubicBezTo>
                    <a:pt x="0" y="33"/>
                    <a:pt x="0" y="33"/>
                    <a:pt x="0" y="33"/>
                  </a:cubicBezTo>
                  <a:cubicBezTo>
                    <a:pt x="1" y="37"/>
                    <a:pt x="1" y="37"/>
                    <a:pt x="1" y="37"/>
                  </a:cubicBezTo>
                  <a:cubicBezTo>
                    <a:pt x="1" y="37"/>
                    <a:pt x="90" y="32"/>
                    <a:pt x="118"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7" name="ïŝ1iḑê"/>
            <p:cNvSpPr/>
            <p:nvPr/>
          </p:nvSpPr>
          <p:spPr bwMode="auto">
            <a:xfrm>
              <a:off x="8224838" y="3238501"/>
              <a:ext cx="42863" cy="3175"/>
            </a:xfrm>
            <a:custGeom>
              <a:avLst/>
              <a:gdLst>
                <a:gd name="T0" fmla="*/ 21 w 21"/>
                <a:gd name="T1" fmla="*/ 0 h 2"/>
                <a:gd name="T2" fmla="*/ 2 w 21"/>
                <a:gd name="T3" fmla="*/ 0 h 2"/>
                <a:gd name="T4" fmla="*/ 0 w 21"/>
                <a:gd name="T5" fmla="*/ 0 h 2"/>
                <a:gd name="T6" fmla="*/ 0 w 21"/>
                <a:gd name="T7" fmla="*/ 2 h 2"/>
                <a:gd name="T8" fmla="*/ 21 w 21"/>
                <a:gd name="T9" fmla="*/ 2 h 2"/>
                <a:gd name="T10" fmla="*/ 21 w 21"/>
                <a:gd name="T11" fmla="*/ 0 h 2"/>
              </a:gdLst>
              <a:ahLst/>
              <a:cxnLst>
                <a:cxn ang="0">
                  <a:pos x="T0" y="T1"/>
                </a:cxn>
                <a:cxn ang="0">
                  <a:pos x="T2" y="T3"/>
                </a:cxn>
                <a:cxn ang="0">
                  <a:pos x="T4" y="T5"/>
                </a:cxn>
                <a:cxn ang="0">
                  <a:pos x="T6" y="T7"/>
                </a:cxn>
                <a:cxn ang="0">
                  <a:pos x="T8" y="T9"/>
                </a:cxn>
                <a:cxn ang="0">
                  <a:pos x="T10" y="T11"/>
                </a:cxn>
              </a:cxnLst>
              <a:rect l="0" t="0" r="r" b="b"/>
              <a:pathLst>
                <a:path w="21" h="2">
                  <a:moveTo>
                    <a:pt x="21" y="0"/>
                  </a:moveTo>
                  <a:cubicBezTo>
                    <a:pt x="2" y="0"/>
                    <a:pt x="2" y="0"/>
                    <a:pt x="2" y="0"/>
                  </a:cubicBezTo>
                  <a:cubicBezTo>
                    <a:pt x="0" y="0"/>
                    <a:pt x="0" y="0"/>
                    <a:pt x="0" y="0"/>
                  </a:cubicBezTo>
                  <a:cubicBezTo>
                    <a:pt x="0" y="2"/>
                    <a:pt x="0" y="2"/>
                    <a:pt x="0" y="2"/>
                  </a:cubicBezTo>
                  <a:cubicBezTo>
                    <a:pt x="21" y="2"/>
                    <a:pt x="21" y="2"/>
                    <a:pt x="21" y="2"/>
                  </a:cubicBezTo>
                  <a:cubicBezTo>
                    <a:pt x="21" y="2"/>
                    <a:pt x="21" y="1"/>
                    <a:pt x="21"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8" name="iSḻiḍe"/>
            <p:cNvSpPr/>
            <p:nvPr/>
          </p:nvSpPr>
          <p:spPr bwMode="auto">
            <a:xfrm>
              <a:off x="8267701" y="3238501"/>
              <a:ext cx="11113" cy="7938"/>
            </a:xfrm>
            <a:custGeom>
              <a:avLst/>
              <a:gdLst>
                <a:gd name="T0" fmla="*/ 6 w 6"/>
                <a:gd name="T1" fmla="*/ 0 h 4"/>
                <a:gd name="T2" fmla="*/ 0 w 6"/>
                <a:gd name="T3" fmla="*/ 0 h 4"/>
                <a:gd name="T4" fmla="*/ 0 w 6"/>
                <a:gd name="T5" fmla="*/ 4 h 4"/>
                <a:gd name="T6" fmla="*/ 5 w 6"/>
                <a:gd name="T7" fmla="*/ 4 h 4"/>
                <a:gd name="T8" fmla="*/ 6 w 6"/>
                <a:gd name="T9" fmla="*/ 0 h 4"/>
              </a:gdLst>
              <a:ahLst/>
              <a:cxnLst>
                <a:cxn ang="0">
                  <a:pos x="T0" y="T1"/>
                </a:cxn>
                <a:cxn ang="0">
                  <a:pos x="T2" y="T3"/>
                </a:cxn>
                <a:cxn ang="0">
                  <a:pos x="T4" y="T5"/>
                </a:cxn>
                <a:cxn ang="0">
                  <a:pos x="T6" y="T7"/>
                </a:cxn>
                <a:cxn ang="0">
                  <a:pos x="T8" y="T9"/>
                </a:cxn>
              </a:cxnLst>
              <a:rect l="0" t="0" r="r" b="b"/>
              <a:pathLst>
                <a:path w="6" h="4">
                  <a:moveTo>
                    <a:pt x="6" y="0"/>
                  </a:moveTo>
                  <a:cubicBezTo>
                    <a:pt x="0" y="0"/>
                    <a:pt x="0" y="0"/>
                    <a:pt x="0" y="0"/>
                  </a:cubicBezTo>
                  <a:cubicBezTo>
                    <a:pt x="0" y="1"/>
                    <a:pt x="0" y="3"/>
                    <a:pt x="0" y="4"/>
                  </a:cubicBezTo>
                  <a:cubicBezTo>
                    <a:pt x="5" y="4"/>
                    <a:pt x="5" y="4"/>
                    <a:pt x="5" y="4"/>
                  </a:cubicBezTo>
                  <a:cubicBezTo>
                    <a:pt x="5" y="4"/>
                    <a:pt x="5" y="3"/>
                    <a:pt x="6" y="0"/>
                  </a:cubicBezTo>
                </a:path>
              </a:pathLst>
            </a:custGeom>
            <a:solidFill>
              <a:srgbClr val="423E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9" name="iṥlíďè"/>
            <p:cNvSpPr/>
            <p:nvPr/>
          </p:nvSpPr>
          <p:spPr bwMode="auto">
            <a:xfrm>
              <a:off x="8543926" y="2020888"/>
              <a:ext cx="38100" cy="85725"/>
            </a:xfrm>
            <a:custGeom>
              <a:avLst/>
              <a:gdLst>
                <a:gd name="T0" fmla="*/ 24 w 24"/>
                <a:gd name="T1" fmla="*/ 0 h 54"/>
                <a:gd name="T2" fmla="*/ 17 w 24"/>
                <a:gd name="T3" fmla="*/ 16 h 54"/>
                <a:gd name="T4" fmla="*/ 0 w 24"/>
                <a:gd name="T5" fmla="*/ 54 h 54"/>
                <a:gd name="T6" fmla="*/ 24 w 24"/>
                <a:gd name="T7" fmla="*/ 4 h 54"/>
                <a:gd name="T8" fmla="*/ 24 w 24"/>
                <a:gd name="T9" fmla="*/ 0 h 54"/>
              </a:gdLst>
              <a:ahLst/>
              <a:cxnLst>
                <a:cxn ang="0">
                  <a:pos x="T0" y="T1"/>
                </a:cxn>
                <a:cxn ang="0">
                  <a:pos x="T2" y="T3"/>
                </a:cxn>
                <a:cxn ang="0">
                  <a:pos x="T4" y="T5"/>
                </a:cxn>
                <a:cxn ang="0">
                  <a:pos x="T6" y="T7"/>
                </a:cxn>
                <a:cxn ang="0">
                  <a:pos x="T8" y="T9"/>
                </a:cxn>
              </a:cxnLst>
              <a:rect l="0" t="0" r="r" b="b"/>
              <a:pathLst>
                <a:path w="24" h="54">
                  <a:moveTo>
                    <a:pt x="24" y="0"/>
                  </a:moveTo>
                  <a:lnTo>
                    <a:pt x="17" y="16"/>
                  </a:lnTo>
                  <a:lnTo>
                    <a:pt x="0" y="54"/>
                  </a:lnTo>
                  <a:lnTo>
                    <a:pt x="24" y="4"/>
                  </a:lnTo>
                  <a:lnTo>
                    <a:pt x="24"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0" name="íṣliḋé"/>
            <p:cNvSpPr/>
            <p:nvPr/>
          </p:nvSpPr>
          <p:spPr bwMode="auto">
            <a:xfrm>
              <a:off x="8543926" y="2020888"/>
              <a:ext cx="38100" cy="85725"/>
            </a:xfrm>
            <a:custGeom>
              <a:avLst/>
              <a:gdLst>
                <a:gd name="T0" fmla="*/ 24 w 24"/>
                <a:gd name="T1" fmla="*/ 0 h 54"/>
                <a:gd name="T2" fmla="*/ 17 w 24"/>
                <a:gd name="T3" fmla="*/ 16 h 54"/>
                <a:gd name="T4" fmla="*/ 0 w 24"/>
                <a:gd name="T5" fmla="*/ 54 h 54"/>
                <a:gd name="T6" fmla="*/ 24 w 24"/>
                <a:gd name="T7" fmla="*/ 4 h 54"/>
                <a:gd name="T8" fmla="*/ 24 w 24"/>
                <a:gd name="T9" fmla="*/ 0 h 54"/>
              </a:gdLst>
              <a:ahLst/>
              <a:cxnLst>
                <a:cxn ang="0">
                  <a:pos x="T0" y="T1"/>
                </a:cxn>
                <a:cxn ang="0">
                  <a:pos x="T2" y="T3"/>
                </a:cxn>
                <a:cxn ang="0">
                  <a:pos x="T4" y="T5"/>
                </a:cxn>
                <a:cxn ang="0">
                  <a:pos x="T6" y="T7"/>
                </a:cxn>
                <a:cxn ang="0">
                  <a:pos x="T8" y="T9"/>
                </a:cxn>
              </a:cxnLst>
              <a:rect l="0" t="0" r="r" b="b"/>
              <a:pathLst>
                <a:path w="24" h="54">
                  <a:moveTo>
                    <a:pt x="24" y="0"/>
                  </a:moveTo>
                  <a:lnTo>
                    <a:pt x="17" y="16"/>
                  </a:lnTo>
                  <a:lnTo>
                    <a:pt x="0" y="54"/>
                  </a:lnTo>
                  <a:lnTo>
                    <a:pt x="24" y="4"/>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1" name="ïṥlídê"/>
            <p:cNvSpPr/>
            <p:nvPr/>
          </p:nvSpPr>
          <p:spPr bwMode="auto">
            <a:xfrm>
              <a:off x="8047038" y="2459038"/>
              <a:ext cx="238125" cy="90488"/>
            </a:xfrm>
            <a:custGeom>
              <a:avLst/>
              <a:gdLst>
                <a:gd name="T0" fmla="*/ 120 w 120"/>
                <a:gd name="T1" fmla="*/ 0 h 46"/>
                <a:gd name="T2" fmla="*/ 0 w 120"/>
                <a:gd name="T3" fmla="*/ 46 h 46"/>
                <a:gd name="T4" fmla="*/ 0 w 120"/>
                <a:gd name="T5" fmla="*/ 46 h 46"/>
                <a:gd name="T6" fmla="*/ 114 w 120"/>
                <a:gd name="T7" fmla="*/ 13 h 46"/>
                <a:gd name="T8" fmla="*/ 120 w 120"/>
                <a:gd name="T9" fmla="*/ 5 h 46"/>
                <a:gd name="T10" fmla="*/ 120 w 120"/>
                <a:gd name="T11" fmla="*/ 0 h 46"/>
              </a:gdLst>
              <a:ahLst/>
              <a:cxnLst>
                <a:cxn ang="0">
                  <a:pos x="T0" y="T1"/>
                </a:cxn>
                <a:cxn ang="0">
                  <a:pos x="T2" y="T3"/>
                </a:cxn>
                <a:cxn ang="0">
                  <a:pos x="T4" y="T5"/>
                </a:cxn>
                <a:cxn ang="0">
                  <a:pos x="T6" y="T7"/>
                </a:cxn>
                <a:cxn ang="0">
                  <a:pos x="T8" y="T9"/>
                </a:cxn>
                <a:cxn ang="0">
                  <a:pos x="T10" y="T11"/>
                </a:cxn>
              </a:cxnLst>
              <a:rect l="0" t="0" r="r" b="b"/>
              <a:pathLst>
                <a:path w="120" h="46">
                  <a:moveTo>
                    <a:pt x="120" y="0"/>
                  </a:moveTo>
                  <a:cubicBezTo>
                    <a:pt x="104" y="36"/>
                    <a:pt x="19" y="45"/>
                    <a:pt x="0" y="46"/>
                  </a:cubicBezTo>
                  <a:cubicBezTo>
                    <a:pt x="0" y="46"/>
                    <a:pt x="0" y="46"/>
                    <a:pt x="0" y="46"/>
                  </a:cubicBezTo>
                  <a:cubicBezTo>
                    <a:pt x="0" y="46"/>
                    <a:pt x="83" y="42"/>
                    <a:pt x="114" y="13"/>
                  </a:cubicBezTo>
                  <a:cubicBezTo>
                    <a:pt x="116" y="10"/>
                    <a:pt x="118" y="8"/>
                    <a:pt x="120" y="5"/>
                  </a:cubicBezTo>
                  <a:cubicBezTo>
                    <a:pt x="120" y="0"/>
                    <a:pt x="120" y="0"/>
                    <a:pt x="120"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2" name="íṣḻidè"/>
            <p:cNvSpPr/>
            <p:nvPr/>
          </p:nvSpPr>
          <p:spPr bwMode="auto">
            <a:xfrm>
              <a:off x="8267701" y="3170238"/>
              <a:ext cx="20638" cy="68263"/>
            </a:xfrm>
            <a:custGeom>
              <a:avLst/>
              <a:gdLst>
                <a:gd name="T0" fmla="*/ 10 w 11"/>
                <a:gd name="T1" fmla="*/ 0 h 34"/>
                <a:gd name="T2" fmla="*/ 5 w 11"/>
                <a:gd name="T3" fmla="*/ 34 h 34"/>
                <a:gd name="T4" fmla="*/ 0 w 11"/>
                <a:gd name="T5" fmla="*/ 34 h 34"/>
                <a:gd name="T6" fmla="*/ 0 w 11"/>
                <a:gd name="T7" fmla="*/ 34 h 34"/>
                <a:gd name="T8" fmla="*/ 6 w 11"/>
                <a:gd name="T9" fmla="*/ 34 h 34"/>
                <a:gd name="T10" fmla="*/ 11 w 11"/>
                <a:gd name="T11" fmla="*/ 0 h 34"/>
                <a:gd name="T12" fmla="*/ 10 w 11"/>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1" h="34">
                  <a:moveTo>
                    <a:pt x="10" y="0"/>
                  </a:moveTo>
                  <a:cubicBezTo>
                    <a:pt x="7" y="20"/>
                    <a:pt x="5" y="34"/>
                    <a:pt x="5" y="34"/>
                  </a:cubicBezTo>
                  <a:cubicBezTo>
                    <a:pt x="0" y="34"/>
                    <a:pt x="0" y="34"/>
                    <a:pt x="0" y="34"/>
                  </a:cubicBezTo>
                  <a:cubicBezTo>
                    <a:pt x="0" y="34"/>
                    <a:pt x="0" y="34"/>
                    <a:pt x="0" y="34"/>
                  </a:cubicBezTo>
                  <a:cubicBezTo>
                    <a:pt x="6" y="34"/>
                    <a:pt x="6" y="34"/>
                    <a:pt x="6" y="34"/>
                  </a:cubicBezTo>
                  <a:cubicBezTo>
                    <a:pt x="7" y="28"/>
                    <a:pt x="8" y="16"/>
                    <a:pt x="11" y="0"/>
                  </a:cubicBezTo>
                  <a:cubicBezTo>
                    <a:pt x="11" y="0"/>
                    <a:pt x="11" y="0"/>
                    <a:pt x="10" y="0"/>
                  </a:cubicBezTo>
                </a:path>
              </a:pathLst>
            </a:custGeom>
            <a:solidFill>
              <a:srgbClr val="3B38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3" name="îṩḷiḑê"/>
            <p:cNvSpPr/>
            <p:nvPr/>
          </p:nvSpPr>
          <p:spPr bwMode="auto">
            <a:xfrm>
              <a:off x="8286751" y="2046288"/>
              <a:ext cx="284163" cy="1123950"/>
            </a:xfrm>
            <a:custGeom>
              <a:avLst/>
              <a:gdLst>
                <a:gd name="T0" fmla="*/ 143 w 143"/>
                <a:gd name="T1" fmla="*/ 0 h 568"/>
                <a:gd name="T2" fmla="*/ 109 w 143"/>
                <a:gd name="T3" fmla="*/ 73 h 568"/>
                <a:gd name="T4" fmla="*/ 56 w 143"/>
                <a:gd name="T5" fmla="*/ 301 h 568"/>
                <a:gd name="T6" fmla="*/ 21 w 143"/>
                <a:gd name="T7" fmla="*/ 473 h 568"/>
                <a:gd name="T8" fmla="*/ 0 w 143"/>
                <a:gd name="T9" fmla="*/ 568 h 568"/>
                <a:gd name="T10" fmla="*/ 1 w 143"/>
                <a:gd name="T11" fmla="*/ 568 h 568"/>
                <a:gd name="T12" fmla="*/ 21 w 143"/>
                <a:gd name="T13" fmla="*/ 477 h 568"/>
                <a:gd name="T14" fmla="*/ 56 w 143"/>
                <a:gd name="T15" fmla="*/ 304 h 568"/>
                <a:gd name="T16" fmla="*/ 109 w 143"/>
                <a:gd name="T17" fmla="*/ 76 h 568"/>
                <a:gd name="T18" fmla="*/ 130 w 143"/>
                <a:gd name="T19" fmla="*/ 30 h 568"/>
                <a:gd name="T20" fmla="*/ 143 w 143"/>
                <a:gd name="T21"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568">
                  <a:moveTo>
                    <a:pt x="143" y="0"/>
                  </a:moveTo>
                  <a:cubicBezTo>
                    <a:pt x="109" y="73"/>
                    <a:pt x="109" y="73"/>
                    <a:pt x="109" y="73"/>
                  </a:cubicBezTo>
                  <a:cubicBezTo>
                    <a:pt x="85" y="102"/>
                    <a:pt x="58" y="271"/>
                    <a:pt x="56" y="301"/>
                  </a:cubicBezTo>
                  <a:cubicBezTo>
                    <a:pt x="54" y="330"/>
                    <a:pt x="32" y="451"/>
                    <a:pt x="21" y="473"/>
                  </a:cubicBezTo>
                  <a:cubicBezTo>
                    <a:pt x="14" y="487"/>
                    <a:pt x="6" y="535"/>
                    <a:pt x="0" y="568"/>
                  </a:cubicBezTo>
                  <a:cubicBezTo>
                    <a:pt x="1" y="568"/>
                    <a:pt x="1" y="568"/>
                    <a:pt x="1" y="568"/>
                  </a:cubicBezTo>
                  <a:cubicBezTo>
                    <a:pt x="6" y="535"/>
                    <a:pt x="14" y="490"/>
                    <a:pt x="21" y="477"/>
                  </a:cubicBezTo>
                  <a:cubicBezTo>
                    <a:pt x="32" y="455"/>
                    <a:pt x="54" y="333"/>
                    <a:pt x="56" y="304"/>
                  </a:cubicBezTo>
                  <a:cubicBezTo>
                    <a:pt x="58" y="275"/>
                    <a:pt x="85" y="105"/>
                    <a:pt x="109" y="76"/>
                  </a:cubicBezTo>
                  <a:cubicBezTo>
                    <a:pt x="130" y="30"/>
                    <a:pt x="130" y="30"/>
                    <a:pt x="130" y="30"/>
                  </a:cubicBezTo>
                  <a:cubicBezTo>
                    <a:pt x="143" y="0"/>
                    <a:pt x="143" y="0"/>
                    <a:pt x="143"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4" name="îŝ1iḑè"/>
            <p:cNvSpPr/>
            <p:nvPr/>
          </p:nvSpPr>
          <p:spPr bwMode="auto">
            <a:xfrm>
              <a:off x="8015288" y="1998663"/>
              <a:ext cx="566738" cy="1239838"/>
            </a:xfrm>
            <a:custGeom>
              <a:avLst/>
              <a:gdLst>
                <a:gd name="T0" fmla="*/ 286 w 286"/>
                <a:gd name="T1" fmla="*/ 0 h 626"/>
                <a:gd name="T2" fmla="*/ 229 w 286"/>
                <a:gd name="T3" fmla="*/ 23 h 626"/>
                <a:gd name="T4" fmla="*/ 177 w 286"/>
                <a:gd name="T5" fmla="*/ 39 h 626"/>
                <a:gd name="T6" fmla="*/ 130 w 286"/>
                <a:gd name="T7" fmla="*/ 83 h 626"/>
                <a:gd name="T8" fmla="*/ 0 w 286"/>
                <a:gd name="T9" fmla="*/ 168 h 626"/>
                <a:gd name="T10" fmla="*/ 13 w 286"/>
                <a:gd name="T11" fmla="*/ 278 h 626"/>
                <a:gd name="T12" fmla="*/ 136 w 286"/>
                <a:gd name="T13" fmla="*/ 232 h 626"/>
                <a:gd name="T14" fmla="*/ 105 w 286"/>
                <a:gd name="T15" fmla="*/ 626 h 626"/>
                <a:gd name="T16" fmla="*/ 132 w 286"/>
                <a:gd name="T17" fmla="*/ 626 h 626"/>
                <a:gd name="T18" fmla="*/ 158 w 286"/>
                <a:gd name="T19" fmla="*/ 497 h 626"/>
                <a:gd name="T20" fmla="*/ 193 w 286"/>
                <a:gd name="T21" fmla="*/ 325 h 626"/>
                <a:gd name="T22" fmla="*/ 246 w 286"/>
                <a:gd name="T23" fmla="*/ 97 h 626"/>
                <a:gd name="T24" fmla="*/ 286 w 286"/>
                <a:gd name="T25" fmla="*/ 11 h 626"/>
                <a:gd name="T26" fmla="*/ 286 w 286"/>
                <a:gd name="T27" fmla="*/ 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6" h="626">
                  <a:moveTo>
                    <a:pt x="286" y="0"/>
                  </a:moveTo>
                  <a:cubicBezTo>
                    <a:pt x="269" y="12"/>
                    <a:pt x="250" y="21"/>
                    <a:pt x="229" y="23"/>
                  </a:cubicBezTo>
                  <a:cubicBezTo>
                    <a:pt x="211" y="24"/>
                    <a:pt x="193" y="30"/>
                    <a:pt x="177" y="39"/>
                  </a:cubicBezTo>
                  <a:cubicBezTo>
                    <a:pt x="158" y="49"/>
                    <a:pt x="137" y="65"/>
                    <a:pt x="130" y="83"/>
                  </a:cubicBezTo>
                  <a:cubicBezTo>
                    <a:pt x="118" y="120"/>
                    <a:pt x="37" y="181"/>
                    <a:pt x="0" y="168"/>
                  </a:cubicBezTo>
                  <a:cubicBezTo>
                    <a:pt x="13" y="278"/>
                    <a:pt x="13" y="278"/>
                    <a:pt x="13" y="278"/>
                  </a:cubicBezTo>
                  <a:cubicBezTo>
                    <a:pt x="13" y="278"/>
                    <a:pt x="118" y="273"/>
                    <a:pt x="136" y="232"/>
                  </a:cubicBezTo>
                  <a:cubicBezTo>
                    <a:pt x="105" y="626"/>
                    <a:pt x="105" y="626"/>
                    <a:pt x="105" y="626"/>
                  </a:cubicBezTo>
                  <a:cubicBezTo>
                    <a:pt x="132" y="626"/>
                    <a:pt x="132" y="626"/>
                    <a:pt x="132" y="626"/>
                  </a:cubicBezTo>
                  <a:cubicBezTo>
                    <a:pt x="132" y="626"/>
                    <a:pt x="147" y="520"/>
                    <a:pt x="158" y="497"/>
                  </a:cubicBezTo>
                  <a:cubicBezTo>
                    <a:pt x="169" y="475"/>
                    <a:pt x="191" y="354"/>
                    <a:pt x="193" y="325"/>
                  </a:cubicBezTo>
                  <a:cubicBezTo>
                    <a:pt x="195" y="295"/>
                    <a:pt x="222" y="126"/>
                    <a:pt x="246" y="97"/>
                  </a:cubicBezTo>
                  <a:cubicBezTo>
                    <a:pt x="286" y="11"/>
                    <a:pt x="286" y="11"/>
                    <a:pt x="286" y="11"/>
                  </a:cubicBezTo>
                  <a:cubicBezTo>
                    <a:pt x="286" y="0"/>
                    <a:pt x="286" y="0"/>
                    <a:pt x="286" y="0"/>
                  </a:cubicBezTo>
                </a:path>
              </a:pathLst>
            </a:custGeom>
            <a:solidFill>
              <a:srgbClr val="FD6F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5" name="ísļíḓê"/>
            <p:cNvSpPr/>
            <p:nvPr/>
          </p:nvSpPr>
          <p:spPr bwMode="auto">
            <a:xfrm>
              <a:off x="8575676" y="1958976"/>
              <a:ext cx="3175" cy="12700"/>
            </a:xfrm>
            <a:custGeom>
              <a:avLst/>
              <a:gdLst>
                <a:gd name="T0" fmla="*/ 0 w 1"/>
                <a:gd name="T1" fmla="*/ 0 h 6"/>
                <a:gd name="T2" fmla="*/ 1 w 1"/>
                <a:gd name="T3" fmla="*/ 5 h 6"/>
                <a:gd name="T4" fmla="*/ 1 w 1"/>
                <a:gd name="T5" fmla="*/ 6 h 6"/>
                <a:gd name="T6" fmla="*/ 1 w 1"/>
                <a:gd name="T7" fmla="*/ 0 h 6"/>
                <a:gd name="T8" fmla="*/ 0 w 1"/>
                <a:gd name="T9" fmla="*/ 0 h 6"/>
              </a:gdLst>
              <a:ahLst/>
              <a:cxnLst>
                <a:cxn ang="0">
                  <a:pos x="T0" y="T1"/>
                </a:cxn>
                <a:cxn ang="0">
                  <a:pos x="T2" y="T3"/>
                </a:cxn>
                <a:cxn ang="0">
                  <a:pos x="T4" y="T5"/>
                </a:cxn>
                <a:cxn ang="0">
                  <a:pos x="T6" y="T7"/>
                </a:cxn>
                <a:cxn ang="0">
                  <a:pos x="T8" y="T9"/>
                </a:cxn>
              </a:cxnLst>
              <a:rect l="0" t="0" r="r" b="b"/>
              <a:pathLst>
                <a:path w="1" h="6">
                  <a:moveTo>
                    <a:pt x="0" y="0"/>
                  </a:moveTo>
                  <a:cubicBezTo>
                    <a:pt x="0" y="2"/>
                    <a:pt x="1" y="4"/>
                    <a:pt x="1" y="5"/>
                  </a:cubicBezTo>
                  <a:cubicBezTo>
                    <a:pt x="1" y="5"/>
                    <a:pt x="1" y="6"/>
                    <a:pt x="1" y="6"/>
                  </a:cubicBezTo>
                  <a:cubicBezTo>
                    <a:pt x="1" y="4"/>
                    <a:pt x="1" y="2"/>
                    <a:pt x="1" y="0"/>
                  </a:cubicBezTo>
                  <a:cubicBezTo>
                    <a:pt x="1"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6" name="iṥľíḋe"/>
            <p:cNvSpPr/>
            <p:nvPr/>
          </p:nvSpPr>
          <p:spPr bwMode="auto">
            <a:xfrm>
              <a:off x="8578851" y="1939926"/>
              <a:ext cx="120650" cy="33338"/>
            </a:xfrm>
            <a:custGeom>
              <a:avLst/>
              <a:gdLst>
                <a:gd name="T0" fmla="*/ 61 w 61"/>
                <a:gd name="T1" fmla="*/ 0 h 17"/>
                <a:gd name="T2" fmla="*/ 16 w 61"/>
                <a:gd name="T3" fmla="*/ 11 h 17"/>
                <a:gd name="T4" fmla="*/ 0 w 61"/>
                <a:gd name="T5" fmla="*/ 10 h 17"/>
                <a:gd name="T6" fmla="*/ 0 w 61"/>
                <a:gd name="T7" fmla="*/ 16 h 17"/>
                <a:gd name="T8" fmla="*/ 16 w 61"/>
                <a:gd name="T9" fmla="*/ 17 h 17"/>
                <a:gd name="T10" fmla="*/ 16 w 61"/>
                <a:gd name="T11" fmla="*/ 17 h 17"/>
                <a:gd name="T12" fmla="*/ 61 w 61"/>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61" h="17">
                  <a:moveTo>
                    <a:pt x="61" y="0"/>
                  </a:moveTo>
                  <a:cubicBezTo>
                    <a:pt x="48" y="7"/>
                    <a:pt x="32" y="11"/>
                    <a:pt x="16" y="11"/>
                  </a:cubicBezTo>
                  <a:cubicBezTo>
                    <a:pt x="10" y="11"/>
                    <a:pt x="5" y="11"/>
                    <a:pt x="0" y="10"/>
                  </a:cubicBezTo>
                  <a:cubicBezTo>
                    <a:pt x="0" y="12"/>
                    <a:pt x="0" y="14"/>
                    <a:pt x="0" y="16"/>
                  </a:cubicBezTo>
                  <a:cubicBezTo>
                    <a:pt x="6" y="16"/>
                    <a:pt x="11" y="17"/>
                    <a:pt x="16" y="17"/>
                  </a:cubicBezTo>
                  <a:cubicBezTo>
                    <a:pt x="16" y="17"/>
                    <a:pt x="16" y="17"/>
                    <a:pt x="16" y="17"/>
                  </a:cubicBezTo>
                  <a:cubicBezTo>
                    <a:pt x="33" y="17"/>
                    <a:pt x="48" y="10"/>
                    <a:pt x="61" y="0"/>
                  </a:cubicBezTo>
                </a:path>
              </a:pathLst>
            </a:custGeom>
            <a:solidFill>
              <a:srgbClr val="E4AF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7" name="îŝḻiḑé"/>
            <p:cNvSpPr/>
            <p:nvPr/>
          </p:nvSpPr>
          <p:spPr bwMode="auto">
            <a:xfrm>
              <a:off x="8412163" y="1570038"/>
              <a:ext cx="393700" cy="392113"/>
            </a:xfrm>
            <a:prstGeom prst="ellipse">
              <a:avLst/>
            </a:prstGeom>
            <a:solidFill>
              <a:srgbClr val="FEC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8" name="íṧľïḓé"/>
            <p:cNvSpPr/>
            <p:nvPr/>
          </p:nvSpPr>
          <p:spPr bwMode="auto">
            <a:xfrm>
              <a:off x="8394701" y="1512888"/>
              <a:ext cx="463550" cy="406400"/>
            </a:xfrm>
            <a:custGeom>
              <a:avLst/>
              <a:gdLst>
                <a:gd name="T0" fmla="*/ 234 w 234"/>
                <a:gd name="T1" fmla="*/ 172 h 206"/>
                <a:gd name="T2" fmla="*/ 222 w 234"/>
                <a:gd name="T3" fmla="*/ 187 h 206"/>
                <a:gd name="T4" fmla="*/ 210 w 234"/>
                <a:gd name="T5" fmla="*/ 197 h 206"/>
                <a:gd name="T6" fmla="*/ 212 w 234"/>
                <a:gd name="T7" fmla="*/ 206 h 206"/>
                <a:gd name="T8" fmla="*/ 234 w 234"/>
                <a:gd name="T9" fmla="*/ 172 h 206"/>
                <a:gd name="T10" fmla="*/ 3 w 234"/>
                <a:gd name="T11" fmla="*/ 0 h 206"/>
                <a:gd name="T12" fmla="*/ 0 w 234"/>
                <a:gd name="T13" fmla="*/ 30 h 206"/>
                <a:gd name="T14" fmla="*/ 19 w 234"/>
                <a:gd name="T15" fmla="*/ 72 h 206"/>
                <a:gd name="T16" fmla="*/ 28 w 234"/>
                <a:gd name="T17" fmla="*/ 53 h 206"/>
                <a:gd name="T18" fmla="*/ 26 w 234"/>
                <a:gd name="T19" fmla="*/ 53 h 206"/>
                <a:gd name="T20" fmla="*/ 3 w 234"/>
                <a:gd name="T21" fmla="*/ 9 h 206"/>
                <a:gd name="T22" fmla="*/ 3 w 234"/>
                <a:gd name="T2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06">
                  <a:moveTo>
                    <a:pt x="234" y="172"/>
                  </a:moveTo>
                  <a:cubicBezTo>
                    <a:pt x="231" y="178"/>
                    <a:pt x="227" y="182"/>
                    <a:pt x="222" y="187"/>
                  </a:cubicBezTo>
                  <a:cubicBezTo>
                    <a:pt x="218" y="191"/>
                    <a:pt x="214" y="194"/>
                    <a:pt x="210" y="197"/>
                  </a:cubicBezTo>
                  <a:cubicBezTo>
                    <a:pt x="211" y="200"/>
                    <a:pt x="212" y="203"/>
                    <a:pt x="212" y="206"/>
                  </a:cubicBezTo>
                  <a:cubicBezTo>
                    <a:pt x="222" y="196"/>
                    <a:pt x="230" y="185"/>
                    <a:pt x="234" y="172"/>
                  </a:cubicBezTo>
                  <a:moveTo>
                    <a:pt x="3" y="0"/>
                  </a:moveTo>
                  <a:cubicBezTo>
                    <a:pt x="1" y="10"/>
                    <a:pt x="0" y="20"/>
                    <a:pt x="0" y="30"/>
                  </a:cubicBezTo>
                  <a:cubicBezTo>
                    <a:pt x="0" y="44"/>
                    <a:pt x="6" y="65"/>
                    <a:pt x="19" y="72"/>
                  </a:cubicBezTo>
                  <a:cubicBezTo>
                    <a:pt x="21" y="66"/>
                    <a:pt x="24" y="59"/>
                    <a:pt x="28" y="53"/>
                  </a:cubicBezTo>
                  <a:cubicBezTo>
                    <a:pt x="27" y="53"/>
                    <a:pt x="27" y="53"/>
                    <a:pt x="26" y="53"/>
                  </a:cubicBezTo>
                  <a:cubicBezTo>
                    <a:pt x="10" y="47"/>
                    <a:pt x="3" y="24"/>
                    <a:pt x="3" y="9"/>
                  </a:cubicBezTo>
                  <a:cubicBezTo>
                    <a:pt x="3" y="6"/>
                    <a:pt x="3" y="3"/>
                    <a:pt x="3"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9" name="îś1íḍé"/>
            <p:cNvSpPr/>
            <p:nvPr/>
          </p:nvSpPr>
          <p:spPr bwMode="auto">
            <a:xfrm>
              <a:off x="8399463" y="1412876"/>
              <a:ext cx="471488" cy="522288"/>
            </a:xfrm>
            <a:custGeom>
              <a:avLst/>
              <a:gdLst>
                <a:gd name="T0" fmla="*/ 80 w 238"/>
                <a:gd name="T1" fmla="*/ 0 h 264"/>
                <a:gd name="T2" fmla="*/ 51 w 238"/>
                <a:gd name="T3" fmla="*/ 11 h 264"/>
                <a:gd name="T4" fmla="*/ 36 w 238"/>
                <a:gd name="T5" fmla="*/ 37 h 264"/>
                <a:gd name="T6" fmla="*/ 23 w 238"/>
                <a:gd name="T7" fmla="*/ 20 h 264"/>
                <a:gd name="T8" fmla="*/ 23 w 238"/>
                <a:gd name="T9" fmla="*/ 12 h 264"/>
                <a:gd name="T10" fmla="*/ 7 w 238"/>
                <a:gd name="T11" fmla="*/ 47 h 264"/>
                <a:gd name="T12" fmla="*/ 3 w 238"/>
                <a:gd name="T13" fmla="*/ 37 h 264"/>
                <a:gd name="T14" fmla="*/ 0 w 238"/>
                <a:gd name="T15" fmla="*/ 50 h 264"/>
                <a:gd name="T16" fmla="*/ 0 w 238"/>
                <a:gd name="T17" fmla="*/ 59 h 264"/>
                <a:gd name="T18" fmla="*/ 23 w 238"/>
                <a:gd name="T19" fmla="*/ 103 h 264"/>
                <a:gd name="T20" fmla="*/ 25 w 238"/>
                <a:gd name="T21" fmla="*/ 103 h 264"/>
                <a:gd name="T22" fmla="*/ 16 w 238"/>
                <a:gd name="T23" fmla="*/ 122 h 264"/>
                <a:gd name="T24" fmla="*/ 19 w 238"/>
                <a:gd name="T25" fmla="*/ 123 h 264"/>
                <a:gd name="T26" fmla="*/ 22 w 238"/>
                <a:gd name="T27" fmla="*/ 124 h 264"/>
                <a:gd name="T28" fmla="*/ 106 w 238"/>
                <a:gd name="T29" fmla="*/ 79 h 264"/>
                <a:gd name="T30" fmla="*/ 205 w 238"/>
                <a:gd name="T31" fmla="*/ 178 h 264"/>
                <a:gd name="T32" fmla="*/ 191 w 238"/>
                <a:gd name="T33" fmla="*/ 228 h 264"/>
                <a:gd name="T34" fmla="*/ 199 w 238"/>
                <a:gd name="T35" fmla="*/ 264 h 264"/>
                <a:gd name="T36" fmla="*/ 209 w 238"/>
                <a:gd name="T37" fmla="*/ 256 h 264"/>
                <a:gd name="T38" fmla="*/ 207 w 238"/>
                <a:gd name="T39" fmla="*/ 247 h 264"/>
                <a:gd name="T40" fmla="*/ 219 w 238"/>
                <a:gd name="T41" fmla="*/ 237 h 264"/>
                <a:gd name="T42" fmla="*/ 231 w 238"/>
                <a:gd name="T43" fmla="*/ 222 h 264"/>
                <a:gd name="T44" fmla="*/ 235 w 238"/>
                <a:gd name="T45" fmla="*/ 209 h 264"/>
                <a:gd name="T46" fmla="*/ 237 w 238"/>
                <a:gd name="T47" fmla="*/ 166 h 264"/>
                <a:gd name="T48" fmla="*/ 235 w 238"/>
                <a:gd name="T49" fmla="*/ 116 h 264"/>
                <a:gd name="T50" fmla="*/ 232 w 238"/>
                <a:gd name="T51" fmla="*/ 88 h 264"/>
                <a:gd name="T52" fmla="*/ 143 w 238"/>
                <a:gd name="T53" fmla="*/ 20 h 264"/>
                <a:gd name="T54" fmla="*/ 141 w 238"/>
                <a:gd name="T55" fmla="*/ 20 h 264"/>
                <a:gd name="T56" fmla="*/ 105 w 238"/>
                <a:gd name="T57" fmla="*/ 22 h 264"/>
                <a:gd name="T58" fmla="*/ 84 w 238"/>
                <a:gd name="T59" fmla="*/ 22 h 264"/>
                <a:gd name="T60" fmla="*/ 74 w 238"/>
                <a:gd name="T61" fmla="*/ 22 h 264"/>
                <a:gd name="T62" fmla="*/ 74 w 238"/>
                <a:gd name="T63" fmla="*/ 22 h 264"/>
                <a:gd name="T64" fmla="*/ 70 w 238"/>
                <a:gd name="T65" fmla="*/ 21 h 264"/>
                <a:gd name="T66" fmla="*/ 69 w 238"/>
                <a:gd name="T67" fmla="*/ 18 h 264"/>
                <a:gd name="T68" fmla="*/ 80 w 238"/>
                <a:gd name="T69"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 h="264">
                  <a:moveTo>
                    <a:pt x="80" y="0"/>
                  </a:moveTo>
                  <a:cubicBezTo>
                    <a:pt x="70" y="2"/>
                    <a:pt x="60" y="6"/>
                    <a:pt x="51" y="11"/>
                  </a:cubicBezTo>
                  <a:cubicBezTo>
                    <a:pt x="42" y="17"/>
                    <a:pt x="35" y="27"/>
                    <a:pt x="36" y="37"/>
                  </a:cubicBezTo>
                  <a:cubicBezTo>
                    <a:pt x="30" y="33"/>
                    <a:pt x="26" y="27"/>
                    <a:pt x="23" y="20"/>
                  </a:cubicBezTo>
                  <a:cubicBezTo>
                    <a:pt x="23" y="18"/>
                    <a:pt x="23" y="15"/>
                    <a:pt x="23" y="12"/>
                  </a:cubicBezTo>
                  <a:cubicBezTo>
                    <a:pt x="15" y="23"/>
                    <a:pt x="10" y="34"/>
                    <a:pt x="7" y="47"/>
                  </a:cubicBezTo>
                  <a:cubicBezTo>
                    <a:pt x="4" y="45"/>
                    <a:pt x="3" y="41"/>
                    <a:pt x="3" y="37"/>
                  </a:cubicBezTo>
                  <a:cubicBezTo>
                    <a:pt x="2" y="41"/>
                    <a:pt x="1" y="46"/>
                    <a:pt x="0" y="50"/>
                  </a:cubicBezTo>
                  <a:cubicBezTo>
                    <a:pt x="0" y="53"/>
                    <a:pt x="0" y="56"/>
                    <a:pt x="0" y="59"/>
                  </a:cubicBezTo>
                  <a:cubicBezTo>
                    <a:pt x="0" y="74"/>
                    <a:pt x="7" y="97"/>
                    <a:pt x="23" y="103"/>
                  </a:cubicBezTo>
                  <a:cubicBezTo>
                    <a:pt x="24" y="103"/>
                    <a:pt x="24" y="103"/>
                    <a:pt x="25" y="103"/>
                  </a:cubicBezTo>
                  <a:cubicBezTo>
                    <a:pt x="21" y="109"/>
                    <a:pt x="18" y="116"/>
                    <a:pt x="16" y="122"/>
                  </a:cubicBezTo>
                  <a:cubicBezTo>
                    <a:pt x="17" y="122"/>
                    <a:pt x="18" y="123"/>
                    <a:pt x="19" y="123"/>
                  </a:cubicBezTo>
                  <a:cubicBezTo>
                    <a:pt x="20" y="124"/>
                    <a:pt x="21" y="124"/>
                    <a:pt x="22" y="124"/>
                  </a:cubicBezTo>
                  <a:cubicBezTo>
                    <a:pt x="40" y="97"/>
                    <a:pt x="71" y="79"/>
                    <a:pt x="106" y="79"/>
                  </a:cubicBezTo>
                  <a:cubicBezTo>
                    <a:pt x="161" y="79"/>
                    <a:pt x="205" y="123"/>
                    <a:pt x="205" y="178"/>
                  </a:cubicBezTo>
                  <a:cubicBezTo>
                    <a:pt x="205" y="196"/>
                    <a:pt x="200" y="213"/>
                    <a:pt x="191" y="228"/>
                  </a:cubicBezTo>
                  <a:cubicBezTo>
                    <a:pt x="193" y="242"/>
                    <a:pt x="196" y="254"/>
                    <a:pt x="199" y="264"/>
                  </a:cubicBezTo>
                  <a:cubicBezTo>
                    <a:pt x="203" y="262"/>
                    <a:pt x="206" y="259"/>
                    <a:pt x="209" y="256"/>
                  </a:cubicBezTo>
                  <a:cubicBezTo>
                    <a:pt x="209" y="253"/>
                    <a:pt x="208" y="250"/>
                    <a:pt x="207" y="247"/>
                  </a:cubicBezTo>
                  <a:cubicBezTo>
                    <a:pt x="211" y="244"/>
                    <a:pt x="215" y="241"/>
                    <a:pt x="219" y="237"/>
                  </a:cubicBezTo>
                  <a:cubicBezTo>
                    <a:pt x="224" y="232"/>
                    <a:pt x="228" y="228"/>
                    <a:pt x="231" y="222"/>
                  </a:cubicBezTo>
                  <a:cubicBezTo>
                    <a:pt x="233" y="218"/>
                    <a:pt x="234" y="213"/>
                    <a:pt x="235" y="209"/>
                  </a:cubicBezTo>
                  <a:cubicBezTo>
                    <a:pt x="238" y="194"/>
                    <a:pt x="238" y="180"/>
                    <a:pt x="237" y="166"/>
                  </a:cubicBezTo>
                  <a:cubicBezTo>
                    <a:pt x="235" y="116"/>
                    <a:pt x="235" y="116"/>
                    <a:pt x="235" y="116"/>
                  </a:cubicBezTo>
                  <a:cubicBezTo>
                    <a:pt x="235" y="107"/>
                    <a:pt x="234" y="97"/>
                    <a:pt x="232" y="88"/>
                  </a:cubicBezTo>
                  <a:cubicBezTo>
                    <a:pt x="223" y="49"/>
                    <a:pt x="183" y="21"/>
                    <a:pt x="143" y="20"/>
                  </a:cubicBezTo>
                  <a:cubicBezTo>
                    <a:pt x="143" y="20"/>
                    <a:pt x="142" y="20"/>
                    <a:pt x="141" y="20"/>
                  </a:cubicBezTo>
                  <a:cubicBezTo>
                    <a:pt x="129" y="20"/>
                    <a:pt x="117" y="20"/>
                    <a:pt x="105" y="22"/>
                  </a:cubicBezTo>
                  <a:cubicBezTo>
                    <a:pt x="98" y="22"/>
                    <a:pt x="91" y="22"/>
                    <a:pt x="84" y="22"/>
                  </a:cubicBezTo>
                  <a:cubicBezTo>
                    <a:pt x="80" y="22"/>
                    <a:pt x="77" y="22"/>
                    <a:pt x="74" y="22"/>
                  </a:cubicBezTo>
                  <a:cubicBezTo>
                    <a:pt x="74" y="22"/>
                    <a:pt x="74" y="22"/>
                    <a:pt x="74" y="22"/>
                  </a:cubicBezTo>
                  <a:cubicBezTo>
                    <a:pt x="72" y="22"/>
                    <a:pt x="71" y="22"/>
                    <a:pt x="70" y="21"/>
                  </a:cubicBezTo>
                  <a:cubicBezTo>
                    <a:pt x="70" y="21"/>
                    <a:pt x="69" y="19"/>
                    <a:pt x="69" y="18"/>
                  </a:cubicBezTo>
                  <a:cubicBezTo>
                    <a:pt x="68" y="10"/>
                    <a:pt x="73" y="3"/>
                    <a:pt x="80"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0" name="îṣḻiďe"/>
            <p:cNvSpPr/>
            <p:nvPr/>
          </p:nvSpPr>
          <p:spPr bwMode="auto">
            <a:xfrm>
              <a:off x="8751888" y="1865313"/>
              <a:ext cx="42863" cy="82550"/>
            </a:xfrm>
            <a:custGeom>
              <a:avLst/>
              <a:gdLst>
                <a:gd name="T0" fmla="*/ 13 w 21"/>
                <a:gd name="T1" fmla="*/ 0 h 42"/>
                <a:gd name="T2" fmla="*/ 0 w 21"/>
                <a:gd name="T3" fmla="*/ 18 h 42"/>
                <a:gd name="T4" fmla="*/ 11 w 21"/>
                <a:gd name="T5" fmla="*/ 42 h 42"/>
                <a:gd name="T6" fmla="*/ 21 w 21"/>
                <a:gd name="T7" fmla="*/ 36 h 42"/>
                <a:gd name="T8" fmla="*/ 13 w 21"/>
                <a:gd name="T9" fmla="*/ 0 h 42"/>
              </a:gdLst>
              <a:ahLst/>
              <a:cxnLst>
                <a:cxn ang="0">
                  <a:pos x="T0" y="T1"/>
                </a:cxn>
                <a:cxn ang="0">
                  <a:pos x="T2" y="T3"/>
                </a:cxn>
                <a:cxn ang="0">
                  <a:pos x="T4" y="T5"/>
                </a:cxn>
                <a:cxn ang="0">
                  <a:pos x="T6" y="T7"/>
                </a:cxn>
                <a:cxn ang="0">
                  <a:pos x="T8" y="T9"/>
                </a:cxn>
              </a:cxnLst>
              <a:rect l="0" t="0" r="r" b="b"/>
              <a:pathLst>
                <a:path w="21" h="42">
                  <a:moveTo>
                    <a:pt x="13" y="0"/>
                  </a:moveTo>
                  <a:cubicBezTo>
                    <a:pt x="10" y="7"/>
                    <a:pt x="5" y="13"/>
                    <a:pt x="0" y="18"/>
                  </a:cubicBezTo>
                  <a:cubicBezTo>
                    <a:pt x="2" y="27"/>
                    <a:pt x="6" y="35"/>
                    <a:pt x="11" y="42"/>
                  </a:cubicBezTo>
                  <a:cubicBezTo>
                    <a:pt x="14" y="41"/>
                    <a:pt x="18" y="38"/>
                    <a:pt x="21" y="36"/>
                  </a:cubicBezTo>
                  <a:cubicBezTo>
                    <a:pt x="18" y="26"/>
                    <a:pt x="15" y="14"/>
                    <a:pt x="13" y="0"/>
                  </a:cubicBezTo>
                </a:path>
              </a:pathLst>
            </a:custGeom>
            <a:solidFill>
              <a:srgbClr val="E4AF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1" name="iSḻïḋè"/>
            <p:cNvSpPr/>
            <p:nvPr/>
          </p:nvSpPr>
          <p:spPr bwMode="auto">
            <a:xfrm>
              <a:off x="8405813" y="1419226"/>
              <a:ext cx="57150" cy="66675"/>
            </a:xfrm>
            <a:custGeom>
              <a:avLst/>
              <a:gdLst>
                <a:gd name="T0" fmla="*/ 2 w 29"/>
                <a:gd name="T1" fmla="*/ 28 h 34"/>
                <a:gd name="T2" fmla="*/ 0 w 29"/>
                <a:gd name="T3" fmla="*/ 34 h 34"/>
                <a:gd name="T4" fmla="*/ 2 w 29"/>
                <a:gd name="T5" fmla="*/ 28 h 34"/>
                <a:gd name="T6" fmla="*/ 29 w 29"/>
                <a:gd name="T7" fmla="*/ 0 h 34"/>
                <a:gd name="T8" fmla="*/ 20 w 29"/>
                <a:gd name="T9" fmla="*/ 9 h 34"/>
                <a:gd name="T10" fmla="*/ 29 w 29"/>
                <a:gd name="T11" fmla="*/ 0 h 34"/>
              </a:gdLst>
              <a:ahLst/>
              <a:cxnLst>
                <a:cxn ang="0">
                  <a:pos x="T0" y="T1"/>
                </a:cxn>
                <a:cxn ang="0">
                  <a:pos x="T2" y="T3"/>
                </a:cxn>
                <a:cxn ang="0">
                  <a:pos x="T4" y="T5"/>
                </a:cxn>
                <a:cxn ang="0">
                  <a:pos x="T6" y="T7"/>
                </a:cxn>
                <a:cxn ang="0">
                  <a:pos x="T8" y="T9"/>
                </a:cxn>
                <a:cxn ang="0">
                  <a:pos x="T10" y="T11"/>
                </a:cxn>
              </a:cxnLst>
              <a:rect l="0" t="0" r="r" b="b"/>
              <a:pathLst>
                <a:path w="29" h="34">
                  <a:moveTo>
                    <a:pt x="2" y="28"/>
                  </a:moveTo>
                  <a:cubicBezTo>
                    <a:pt x="1" y="30"/>
                    <a:pt x="0" y="32"/>
                    <a:pt x="0" y="34"/>
                  </a:cubicBezTo>
                  <a:cubicBezTo>
                    <a:pt x="1" y="32"/>
                    <a:pt x="2" y="30"/>
                    <a:pt x="2" y="28"/>
                  </a:cubicBezTo>
                  <a:moveTo>
                    <a:pt x="29" y="0"/>
                  </a:moveTo>
                  <a:cubicBezTo>
                    <a:pt x="25" y="1"/>
                    <a:pt x="21" y="5"/>
                    <a:pt x="20" y="9"/>
                  </a:cubicBezTo>
                  <a:cubicBezTo>
                    <a:pt x="23" y="6"/>
                    <a:pt x="26" y="3"/>
                    <a:pt x="29"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2" name="is1ïḍê"/>
            <p:cNvSpPr/>
            <p:nvPr/>
          </p:nvSpPr>
          <p:spPr bwMode="auto">
            <a:xfrm>
              <a:off x="8443913" y="1570038"/>
              <a:ext cx="361950" cy="330200"/>
            </a:xfrm>
            <a:custGeom>
              <a:avLst/>
              <a:gdLst>
                <a:gd name="T0" fmla="*/ 84 w 183"/>
                <a:gd name="T1" fmla="*/ 0 h 167"/>
                <a:gd name="T2" fmla="*/ 0 w 183"/>
                <a:gd name="T3" fmla="*/ 45 h 167"/>
                <a:gd name="T4" fmla="*/ 13 w 183"/>
                <a:gd name="T5" fmla="*/ 46 h 167"/>
                <a:gd name="T6" fmla="*/ 59 w 183"/>
                <a:gd name="T7" fmla="*/ 41 h 167"/>
                <a:gd name="T8" fmla="*/ 62 w 183"/>
                <a:gd name="T9" fmla="*/ 41 h 167"/>
                <a:gd name="T10" fmla="*/ 68 w 183"/>
                <a:gd name="T11" fmla="*/ 42 h 167"/>
                <a:gd name="T12" fmla="*/ 80 w 183"/>
                <a:gd name="T13" fmla="*/ 64 h 167"/>
                <a:gd name="T14" fmla="*/ 105 w 183"/>
                <a:gd name="T15" fmla="*/ 109 h 167"/>
                <a:gd name="T16" fmla="*/ 116 w 183"/>
                <a:gd name="T17" fmla="*/ 114 h 167"/>
                <a:gd name="T18" fmla="*/ 121 w 183"/>
                <a:gd name="T19" fmla="*/ 112 h 167"/>
                <a:gd name="T20" fmla="*/ 124 w 183"/>
                <a:gd name="T21" fmla="*/ 98 h 167"/>
                <a:gd name="T22" fmla="*/ 128 w 183"/>
                <a:gd name="T23" fmla="*/ 97 h 167"/>
                <a:gd name="T24" fmla="*/ 140 w 183"/>
                <a:gd name="T25" fmla="*/ 103 h 167"/>
                <a:gd name="T26" fmla="*/ 146 w 183"/>
                <a:gd name="T27" fmla="*/ 119 h 167"/>
                <a:gd name="T28" fmla="*/ 156 w 183"/>
                <a:gd name="T29" fmla="*/ 167 h 167"/>
                <a:gd name="T30" fmla="*/ 169 w 183"/>
                <a:gd name="T31" fmla="*/ 149 h 167"/>
                <a:gd name="T32" fmla="*/ 183 w 183"/>
                <a:gd name="T33" fmla="*/ 99 h 167"/>
                <a:gd name="T34" fmla="*/ 84 w 183"/>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3" h="167">
                  <a:moveTo>
                    <a:pt x="84" y="0"/>
                  </a:moveTo>
                  <a:cubicBezTo>
                    <a:pt x="49" y="0"/>
                    <a:pt x="18" y="18"/>
                    <a:pt x="0" y="45"/>
                  </a:cubicBezTo>
                  <a:cubicBezTo>
                    <a:pt x="4" y="46"/>
                    <a:pt x="8" y="46"/>
                    <a:pt x="13" y="46"/>
                  </a:cubicBezTo>
                  <a:cubicBezTo>
                    <a:pt x="28" y="46"/>
                    <a:pt x="46" y="42"/>
                    <a:pt x="59" y="41"/>
                  </a:cubicBezTo>
                  <a:cubicBezTo>
                    <a:pt x="60" y="41"/>
                    <a:pt x="61" y="41"/>
                    <a:pt x="62" y="41"/>
                  </a:cubicBezTo>
                  <a:cubicBezTo>
                    <a:pt x="64" y="41"/>
                    <a:pt x="66" y="42"/>
                    <a:pt x="68" y="42"/>
                  </a:cubicBezTo>
                  <a:cubicBezTo>
                    <a:pt x="77" y="45"/>
                    <a:pt x="78" y="56"/>
                    <a:pt x="80" y="64"/>
                  </a:cubicBezTo>
                  <a:cubicBezTo>
                    <a:pt x="84" y="81"/>
                    <a:pt x="92" y="97"/>
                    <a:pt x="105" y="109"/>
                  </a:cubicBezTo>
                  <a:cubicBezTo>
                    <a:pt x="108" y="111"/>
                    <a:pt x="112" y="114"/>
                    <a:pt x="116" y="114"/>
                  </a:cubicBezTo>
                  <a:cubicBezTo>
                    <a:pt x="118" y="114"/>
                    <a:pt x="120" y="113"/>
                    <a:pt x="121" y="112"/>
                  </a:cubicBezTo>
                  <a:cubicBezTo>
                    <a:pt x="117" y="108"/>
                    <a:pt x="119" y="100"/>
                    <a:pt x="124" y="98"/>
                  </a:cubicBezTo>
                  <a:cubicBezTo>
                    <a:pt x="126" y="97"/>
                    <a:pt x="127" y="97"/>
                    <a:pt x="128" y="97"/>
                  </a:cubicBezTo>
                  <a:cubicBezTo>
                    <a:pt x="133" y="97"/>
                    <a:pt x="137" y="99"/>
                    <a:pt x="140" y="103"/>
                  </a:cubicBezTo>
                  <a:cubicBezTo>
                    <a:pt x="143" y="108"/>
                    <a:pt x="145" y="113"/>
                    <a:pt x="146" y="119"/>
                  </a:cubicBezTo>
                  <a:cubicBezTo>
                    <a:pt x="149" y="135"/>
                    <a:pt x="151" y="152"/>
                    <a:pt x="156" y="167"/>
                  </a:cubicBezTo>
                  <a:cubicBezTo>
                    <a:pt x="161" y="162"/>
                    <a:pt x="166" y="156"/>
                    <a:pt x="169" y="149"/>
                  </a:cubicBezTo>
                  <a:cubicBezTo>
                    <a:pt x="178" y="134"/>
                    <a:pt x="183" y="117"/>
                    <a:pt x="183" y="99"/>
                  </a:cubicBezTo>
                  <a:cubicBezTo>
                    <a:pt x="183" y="44"/>
                    <a:pt x="139" y="0"/>
                    <a:pt x="84" y="0"/>
                  </a:cubicBezTo>
                </a:path>
              </a:pathLst>
            </a:custGeom>
            <a:solidFill>
              <a:srgbClr val="E4AF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3" name="iṩ1íḓê"/>
            <p:cNvSpPr/>
            <p:nvPr/>
          </p:nvSpPr>
          <p:spPr bwMode="auto">
            <a:xfrm>
              <a:off x="8396288" y="1411288"/>
              <a:ext cx="479425" cy="534988"/>
            </a:xfrm>
            <a:custGeom>
              <a:avLst/>
              <a:gdLst>
                <a:gd name="T0" fmla="*/ 1 w 242"/>
                <a:gd name="T1" fmla="*/ 80 h 270"/>
                <a:gd name="T2" fmla="*/ 9 w 242"/>
                <a:gd name="T3" fmla="*/ 30 h 270"/>
                <a:gd name="T4" fmla="*/ 11 w 242"/>
                <a:gd name="T5" fmla="*/ 46 h 270"/>
                <a:gd name="T6" fmla="*/ 36 w 242"/>
                <a:gd name="T7" fmla="*/ 2 h 270"/>
                <a:gd name="T8" fmla="*/ 27 w 242"/>
                <a:gd name="T9" fmla="*/ 19 h 270"/>
                <a:gd name="T10" fmla="*/ 39 w 242"/>
                <a:gd name="T11" fmla="*/ 36 h 270"/>
                <a:gd name="T12" fmla="*/ 55 w 242"/>
                <a:gd name="T13" fmla="*/ 10 h 270"/>
                <a:gd name="T14" fmla="*/ 84 w 242"/>
                <a:gd name="T15" fmla="*/ 0 h 270"/>
                <a:gd name="T16" fmla="*/ 73 w 242"/>
                <a:gd name="T17" fmla="*/ 17 h 270"/>
                <a:gd name="T18" fmla="*/ 74 w 242"/>
                <a:gd name="T19" fmla="*/ 21 h 270"/>
                <a:gd name="T20" fmla="*/ 78 w 242"/>
                <a:gd name="T21" fmla="*/ 21 h 270"/>
                <a:gd name="T22" fmla="*/ 109 w 242"/>
                <a:gd name="T23" fmla="*/ 21 h 270"/>
                <a:gd name="T24" fmla="*/ 147 w 242"/>
                <a:gd name="T25" fmla="*/ 19 h 270"/>
                <a:gd name="T26" fmla="*/ 236 w 242"/>
                <a:gd name="T27" fmla="*/ 87 h 270"/>
                <a:gd name="T28" fmla="*/ 239 w 242"/>
                <a:gd name="T29" fmla="*/ 115 h 270"/>
                <a:gd name="T30" fmla="*/ 241 w 242"/>
                <a:gd name="T31" fmla="*/ 165 h 270"/>
                <a:gd name="T32" fmla="*/ 239 w 242"/>
                <a:gd name="T33" fmla="*/ 208 h 270"/>
                <a:gd name="T34" fmla="*/ 192 w 242"/>
                <a:gd name="T35" fmla="*/ 270 h 270"/>
                <a:gd name="T36" fmla="*/ 172 w 242"/>
                <a:gd name="T37" fmla="*/ 197 h 270"/>
                <a:gd name="T38" fmla="*/ 166 w 242"/>
                <a:gd name="T39" fmla="*/ 181 h 270"/>
                <a:gd name="T40" fmla="*/ 150 w 242"/>
                <a:gd name="T41" fmla="*/ 176 h 270"/>
                <a:gd name="T42" fmla="*/ 147 w 242"/>
                <a:gd name="T43" fmla="*/ 190 h 270"/>
                <a:gd name="T44" fmla="*/ 131 w 242"/>
                <a:gd name="T45" fmla="*/ 187 h 270"/>
                <a:gd name="T46" fmla="*/ 106 w 242"/>
                <a:gd name="T47" fmla="*/ 142 h 270"/>
                <a:gd name="T48" fmla="*/ 94 w 242"/>
                <a:gd name="T49" fmla="*/ 120 h 270"/>
                <a:gd name="T50" fmla="*/ 85 w 242"/>
                <a:gd name="T51" fmla="*/ 120 h 270"/>
                <a:gd name="T52" fmla="*/ 23 w 242"/>
                <a:gd name="T53" fmla="*/ 123 h 270"/>
                <a:gd name="T54" fmla="*/ 1 w 242"/>
                <a:gd name="T55" fmla="*/ 8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2" h="270">
                  <a:moveTo>
                    <a:pt x="1" y="80"/>
                  </a:moveTo>
                  <a:cubicBezTo>
                    <a:pt x="0" y="63"/>
                    <a:pt x="3" y="46"/>
                    <a:pt x="9" y="30"/>
                  </a:cubicBezTo>
                  <a:cubicBezTo>
                    <a:pt x="6" y="36"/>
                    <a:pt x="7" y="42"/>
                    <a:pt x="11" y="46"/>
                  </a:cubicBezTo>
                  <a:cubicBezTo>
                    <a:pt x="14" y="29"/>
                    <a:pt x="23" y="14"/>
                    <a:pt x="36" y="2"/>
                  </a:cubicBezTo>
                  <a:cubicBezTo>
                    <a:pt x="29" y="3"/>
                    <a:pt x="25" y="12"/>
                    <a:pt x="27" y="19"/>
                  </a:cubicBezTo>
                  <a:cubicBezTo>
                    <a:pt x="30" y="26"/>
                    <a:pt x="34" y="32"/>
                    <a:pt x="39" y="36"/>
                  </a:cubicBezTo>
                  <a:cubicBezTo>
                    <a:pt x="39" y="26"/>
                    <a:pt x="46" y="16"/>
                    <a:pt x="55" y="10"/>
                  </a:cubicBezTo>
                  <a:cubicBezTo>
                    <a:pt x="64" y="5"/>
                    <a:pt x="74" y="1"/>
                    <a:pt x="84" y="0"/>
                  </a:cubicBezTo>
                  <a:cubicBezTo>
                    <a:pt x="77" y="2"/>
                    <a:pt x="72" y="9"/>
                    <a:pt x="73" y="17"/>
                  </a:cubicBezTo>
                  <a:cubicBezTo>
                    <a:pt x="73" y="18"/>
                    <a:pt x="73" y="20"/>
                    <a:pt x="74" y="21"/>
                  </a:cubicBezTo>
                  <a:cubicBezTo>
                    <a:pt x="75" y="21"/>
                    <a:pt x="76" y="22"/>
                    <a:pt x="78" y="21"/>
                  </a:cubicBezTo>
                  <a:cubicBezTo>
                    <a:pt x="88" y="22"/>
                    <a:pt x="98" y="22"/>
                    <a:pt x="109" y="21"/>
                  </a:cubicBezTo>
                  <a:cubicBezTo>
                    <a:pt x="121" y="19"/>
                    <a:pt x="134" y="19"/>
                    <a:pt x="147" y="19"/>
                  </a:cubicBezTo>
                  <a:cubicBezTo>
                    <a:pt x="187" y="20"/>
                    <a:pt x="227" y="48"/>
                    <a:pt x="236" y="87"/>
                  </a:cubicBezTo>
                  <a:cubicBezTo>
                    <a:pt x="238" y="96"/>
                    <a:pt x="239" y="106"/>
                    <a:pt x="239" y="115"/>
                  </a:cubicBezTo>
                  <a:cubicBezTo>
                    <a:pt x="241" y="165"/>
                    <a:pt x="241" y="165"/>
                    <a:pt x="241" y="165"/>
                  </a:cubicBezTo>
                  <a:cubicBezTo>
                    <a:pt x="242" y="179"/>
                    <a:pt x="242" y="193"/>
                    <a:pt x="239" y="208"/>
                  </a:cubicBezTo>
                  <a:cubicBezTo>
                    <a:pt x="234" y="234"/>
                    <a:pt x="217" y="257"/>
                    <a:pt x="192" y="270"/>
                  </a:cubicBezTo>
                  <a:cubicBezTo>
                    <a:pt x="178" y="249"/>
                    <a:pt x="177" y="222"/>
                    <a:pt x="172" y="197"/>
                  </a:cubicBezTo>
                  <a:cubicBezTo>
                    <a:pt x="171" y="191"/>
                    <a:pt x="169" y="186"/>
                    <a:pt x="166" y="181"/>
                  </a:cubicBezTo>
                  <a:cubicBezTo>
                    <a:pt x="162" y="176"/>
                    <a:pt x="156" y="174"/>
                    <a:pt x="150" y="176"/>
                  </a:cubicBezTo>
                  <a:cubicBezTo>
                    <a:pt x="145" y="178"/>
                    <a:pt x="142" y="186"/>
                    <a:pt x="147" y="190"/>
                  </a:cubicBezTo>
                  <a:cubicBezTo>
                    <a:pt x="143" y="195"/>
                    <a:pt x="135" y="191"/>
                    <a:pt x="131" y="187"/>
                  </a:cubicBezTo>
                  <a:cubicBezTo>
                    <a:pt x="118" y="175"/>
                    <a:pt x="110" y="159"/>
                    <a:pt x="106" y="142"/>
                  </a:cubicBezTo>
                  <a:cubicBezTo>
                    <a:pt x="104" y="134"/>
                    <a:pt x="102" y="123"/>
                    <a:pt x="94" y="120"/>
                  </a:cubicBezTo>
                  <a:cubicBezTo>
                    <a:pt x="91" y="119"/>
                    <a:pt x="88" y="119"/>
                    <a:pt x="85" y="120"/>
                  </a:cubicBezTo>
                  <a:cubicBezTo>
                    <a:pt x="68" y="121"/>
                    <a:pt x="40" y="128"/>
                    <a:pt x="23" y="123"/>
                  </a:cubicBezTo>
                  <a:cubicBezTo>
                    <a:pt x="8" y="117"/>
                    <a:pt x="1" y="94"/>
                    <a:pt x="1" y="80"/>
                  </a:cubicBezTo>
                  <a:close/>
                </a:path>
              </a:pathLst>
            </a:custGeom>
            <a:solidFill>
              <a:srgbClr val="784F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4" name="ïŝľiďè"/>
            <p:cNvSpPr/>
            <p:nvPr/>
          </p:nvSpPr>
          <p:spPr bwMode="auto">
            <a:xfrm>
              <a:off x="8021638" y="2535238"/>
              <a:ext cx="17463" cy="14288"/>
            </a:xfrm>
            <a:custGeom>
              <a:avLst/>
              <a:gdLst>
                <a:gd name="T0" fmla="*/ 0 w 9"/>
                <a:gd name="T1" fmla="*/ 0 h 7"/>
                <a:gd name="T2" fmla="*/ 5 w 9"/>
                <a:gd name="T3" fmla="*/ 7 h 7"/>
                <a:gd name="T4" fmla="*/ 9 w 9"/>
                <a:gd name="T5" fmla="*/ 7 h 7"/>
                <a:gd name="T6" fmla="*/ 9 w 9"/>
                <a:gd name="T7" fmla="*/ 2 h 7"/>
                <a:gd name="T8" fmla="*/ 0 w 9"/>
                <a:gd name="T9" fmla="*/ 0 h 7"/>
              </a:gdLst>
              <a:ahLst/>
              <a:cxnLst>
                <a:cxn ang="0">
                  <a:pos x="T0" y="T1"/>
                </a:cxn>
                <a:cxn ang="0">
                  <a:pos x="T2" y="T3"/>
                </a:cxn>
                <a:cxn ang="0">
                  <a:pos x="T4" y="T5"/>
                </a:cxn>
                <a:cxn ang="0">
                  <a:pos x="T6" y="T7"/>
                </a:cxn>
                <a:cxn ang="0">
                  <a:pos x="T8" y="T9"/>
                </a:cxn>
              </a:cxnLst>
              <a:rect l="0" t="0" r="r" b="b"/>
              <a:pathLst>
                <a:path w="9" h="7">
                  <a:moveTo>
                    <a:pt x="0" y="0"/>
                  </a:moveTo>
                  <a:cubicBezTo>
                    <a:pt x="2" y="2"/>
                    <a:pt x="3" y="5"/>
                    <a:pt x="5" y="7"/>
                  </a:cubicBezTo>
                  <a:cubicBezTo>
                    <a:pt x="9" y="7"/>
                    <a:pt x="9" y="7"/>
                    <a:pt x="9" y="7"/>
                  </a:cubicBezTo>
                  <a:cubicBezTo>
                    <a:pt x="9" y="2"/>
                    <a:pt x="9" y="2"/>
                    <a:pt x="9" y="2"/>
                  </a:cubicBezTo>
                  <a:cubicBezTo>
                    <a:pt x="6" y="1"/>
                    <a:pt x="3" y="1"/>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5" name="ïŝ1ïďé"/>
            <p:cNvSpPr/>
            <p:nvPr/>
          </p:nvSpPr>
          <p:spPr bwMode="auto">
            <a:xfrm>
              <a:off x="8004176" y="2332038"/>
              <a:ext cx="11113" cy="14288"/>
            </a:xfrm>
            <a:custGeom>
              <a:avLst/>
              <a:gdLst>
                <a:gd name="T0" fmla="*/ 1 w 6"/>
                <a:gd name="T1" fmla="*/ 0 h 7"/>
                <a:gd name="T2" fmla="*/ 0 w 6"/>
                <a:gd name="T3" fmla="*/ 5 h 7"/>
                <a:gd name="T4" fmla="*/ 6 w 6"/>
                <a:gd name="T5" fmla="*/ 7 h 7"/>
                <a:gd name="T6" fmla="*/ 6 w 6"/>
                <a:gd name="T7" fmla="*/ 4 h 7"/>
                <a:gd name="T8" fmla="*/ 6 w 6"/>
                <a:gd name="T9" fmla="*/ 4 h 7"/>
                <a:gd name="T10" fmla="*/ 6 w 6"/>
                <a:gd name="T11" fmla="*/ 0 h 7"/>
                <a:gd name="T12" fmla="*/ 1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1" y="0"/>
                  </a:moveTo>
                  <a:cubicBezTo>
                    <a:pt x="1" y="0"/>
                    <a:pt x="1" y="2"/>
                    <a:pt x="0" y="5"/>
                  </a:cubicBezTo>
                  <a:cubicBezTo>
                    <a:pt x="2" y="5"/>
                    <a:pt x="4" y="6"/>
                    <a:pt x="6" y="7"/>
                  </a:cubicBezTo>
                  <a:cubicBezTo>
                    <a:pt x="6" y="4"/>
                    <a:pt x="6" y="4"/>
                    <a:pt x="6" y="4"/>
                  </a:cubicBezTo>
                  <a:cubicBezTo>
                    <a:pt x="6" y="4"/>
                    <a:pt x="6" y="4"/>
                    <a:pt x="6" y="4"/>
                  </a:cubicBezTo>
                  <a:cubicBezTo>
                    <a:pt x="6" y="0"/>
                    <a:pt x="6" y="0"/>
                    <a:pt x="6" y="0"/>
                  </a:cubicBezTo>
                  <a:cubicBezTo>
                    <a:pt x="1" y="0"/>
                    <a:pt x="1" y="0"/>
                    <a:pt x="1"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6" name="iṣḷïdé"/>
            <p:cNvSpPr/>
            <p:nvPr/>
          </p:nvSpPr>
          <p:spPr bwMode="auto">
            <a:xfrm>
              <a:off x="7988301" y="2341563"/>
              <a:ext cx="50800" cy="198438"/>
            </a:xfrm>
            <a:custGeom>
              <a:avLst/>
              <a:gdLst>
                <a:gd name="T0" fmla="*/ 8 w 26"/>
                <a:gd name="T1" fmla="*/ 0 h 100"/>
                <a:gd name="T2" fmla="*/ 17 w 26"/>
                <a:gd name="T3" fmla="*/ 98 h 100"/>
                <a:gd name="T4" fmla="*/ 26 w 26"/>
                <a:gd name="T5" fmla="*/ 100 h 100"/>
                <a:gd name="T6" fmla="*/ 14 w 26"/>
                <a:gd name="T7" fmla="*/ 2 h 100"/>
                <a:gd name="T8" fmla="*/ 8 w 26"/>
                <a:gd name="T9" fmla="*/ 0 h 100"/>
              </a:gdLst>
              <a:ahLst/>
              <a:cxnLst>
                <a:cxn ang="0">
                  <a:pos x="T0" y="T1"/>
                </a:cxn>
                <a:cxn ang="0">
                  <a:pos x="T2" y="T3"/>
                </a:cxn>
                <a:cxn ang="0">
                  <a:pos x="T4" y="T5"/>
                </a:cxn>
                <a:cxn ang="0">
                  <a:pos x="T6" y="T7"/>
                </a:cxn>
                <a:cxn ang="0">
                  <a:pos x="T8" y="T9"/>
                </a:cxn>
              </a:cxnLst>
              <a:rect l="0" t="0" r="r" b="b"/>
              <a:pathLst>
                <a:path w="26" h="100">
                  <a:moveTo>
                    <a:pt x="8" y="0"/>
                  </a:moveTo>
                  <a:cubicBezTo>
                    <a:pt x="6" y="14"/>
                    <a:pt x="0" y="62"/>
                    <a:pt x="17" y="98"/>
                  </a:cubicBezTo>
                  <a:cubicBezTo>
                    <a:pt x="20" y="99"/>
                    <a:pt x="23" y="99"/>
                    <a:pt x="26" y="100"/>
                  </a:cubicBezTo>
                  <a:cubicBezTo>
                    <a:pt x="14" y="2"/>
                    <a:pt x="14" y="2"/>
                    <a:pt x="14" y="2"/>
                  </a:cubicBezTo>
                  <a:cubicBezTo>
                    <a:pt x="12" y="1"/>
                    <a:pt x="10" y="0"/>
                    <a:pt x="8" y="0"/>
                  </a:cubicBezTo>
                </a:path>
              </a:pathLst>
            </a:custGeom>
            <a:solidFill>
              <a:srgbClr val="E4AF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7" name="ïṩļiḓé"/>
            <p:cNvSpPr/>
            <p:nvPr/>
          </p:nvSpPr>
          <p:spPr bwMode="auto">
            <a:xfrm>
              <a:off x="8015288" y="2339976"/>
              <a:ext cx="1588" cy="6350"/>
            </a:xfrm>
            <a:custGeom>
              <a:avLst/>
              <a:gdLst>
                <a:gd name="T0" fmla="*/ 0 w 1"/>
                <a:gd name="T1" fmla="*/ 0 h 3"/>
                <a:gd name="T2" fmla="*/ 0 w 1"/>
                <a:gd name="T3" fmla="*/ 3 h 3"/>
                <a:gd name="T4" fmla="*/ 1 w 1"/>
                <a:gd name="T5" fmla="*/ 3 h 3"/>
                <a:gd name="T6" fmla="*/ 0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3"/>
                    <a:pt x="0" y="3"/>
                    <a:pt x="0" y="3"/>
                  </a:cubicBezTo>
                  <a:cubicBezTo>
                    <a:pt x="0" y="3"/>
                    <a:pt x="0" y="3"/>
                    <a:pt x="1" y="3"/>
                  </a:cubicBezTo>
                  <a:cubicBezTo>
                    <a:pt x="0" y="0"/>
                    <a:pt x="0" y="0"/>
                    <a:pt x="0" y="0"/>
                  </a:cubicBezTo>
                  <a:cubicBezTo>
                    <a:pt x="0" y="0"/>
                    <a:pt x="0" y="0"/>
                    <a:pt x="0" y="0"/>
                  </a:cubicBezTo>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8" name="íṧḻiḋê"/>
            <p:cNvSpPr/>
            <p:nvPr/>
          </p:nvSpPr>
          <p:spPr bwMode="auto">
            <a:xfrm>
              <a:off x="8039101" y="2540001"/>
              <a:ext cx="1588" cy="9525"/>
            </a:xfrm>
            <a:custGeom>
              <a:avLst/>
              <a:gdLst>
                <a:gd name="T0" fmla="*/ 0 w 1"/>
                <a:gd name="T1" fmla="*/ 0 h 5"/>
                <a:gd name="T2" fmla="*/ 0 w 1"/>
                <a:gd name="T3" fmla="*/ 5 h 5"/>
                <a:gd name="T4" fmla="*/ 1 w 1"/>
                <a:gd name="T5" fmla="*/ 5 h 5"/>
                <a:gd name="T6" fmla="*/ 0 w 1"/>
                <a:gd name="T7" fmla="*/ 0 h 5"/>
                <a:gd name="T8" fmla="*/ 0 w 1"/>
                <a:gd name="T9" fmla="*/ 0 h 5"/>
              </a:gdLst>
              <a:ahLst/>
              <a:cxnLst>
                <a:cxn ang="0">
                  <a:pos x="T0" y="T1"/>
                </a:cxn>
                <a:cxn ang="0">
                  <a:pos x="T2" y="T3"/>
                </a:cxn>
                <a:cxn ang="0">
                  <a:pos x="T4" y="T5"/>
                </a:cxn>
                <a:cxn ang="0">
                  <a:pos x="T6" y="T7"/>
                </a:cxn>
                <a:cxn ang="0">
                  <a:pos x="T8" y="T9"/>
                </a:cxn>
              </a:cxnLst>
              <a:rect l="0" t="0" r="r" b="b"/>
              <a:pathLst>
                <a:path w="1" h="5">
                  <a:moveTo>
                    <a:pt x="0" y="0"/>
                  </a:moveTo>
                  <a:cubicBezTo>
                    <a:pt x="0" y="5"/>
                    <a:pt x="0" y="5"/>
                    <a:pt x="0" y="5"/>
                  </a:cubicBezTo>
                  <a:cubicBezTo>
                    <a:pt x="1" y="5"/>
                    <a:pt x="1" y="5"/>
                    <a:pt x="1" y="5"/>
                  </a:cubicBezTo>
                  <a:cubicBezTo>
                    <a:pt x="0" y="0"/>
                    <a:pt x="0" y="0"/>
                    <a:pt x="0" y="0"/>
                  </a:cubicBezTo>
                  <a:cubicBezTo>
                    <a:pt x="0" y="0"/>
                    <a:pt x="0" y="0"/>
                    <a:pt x="0"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9" name="ísḷiḋe"/>
            <p:cNvSpPr/>
            <p:nvPr/>
          </p:nvSpPr>
          <p:spPr bwMode="auto">
            <a:xfrm>
              <a:off x="8015288" y="2346326"/>
              <a:ext cx="23813" cy="193675"/>
            </a:xfrm>
            <a:custGeom>
              <a:avLst/>
              <a:gdLst>
                <a:gd name="T0" fmla="*/ 0 w 12"/>
                <a:gd name="T1" fmla="*/ 0 h 98"/>
                <a:gd name="T2" fmla="*/ 12 w 12"/>
                <a:gd name="T3" fmla="*/ 98 h 98"/>
                <a:gd name="T4" fmla="*/ 12 w 12"/>
                <a:gd name="T5" fmla="*/ 98 h 98"/>
                <a:gd name="T6" fmla="*/ 1 w 12"/>
                <a:gd name="T7" fmla="*/ 0 h 98"/>
                <a:gd name="T8" fmla="*/ 0 w 12"/>
                <a:gd name="T9" fmla="*/ 0 h 98"/>
              </a:gdLst>
              <a:ahLst/>
              <a:cxnLst>
                <a:cxn ang="0">
                  <a:pos x="T0" y="T1"/>
                </a:cxn>
                <a:cxn ang="0">
                  <a:pos x="T2" y="T3"/>
                </a:cxn>
                <a:cxn ang="0">
                  <a:pos x="T4" y="T5"/>
                </a:cxn>
                <a:cxn ang="0">
                  <a:pos x="T6" y="T7"/>
                </a:cxn>
                <a:cxn ang="0">
                  <a:pos x="T8" y="T9"/>
                </a:cxn>
              </a:cxnLst>
              <a:rect l="0" t="0" r="r" b="b"/>
              <a:pathLst>
                <a:path w="12" h="98">
                  <a:moveTo>
                    <a:pt x="0" y="0"/>
                  </a:moveTo>
                  <a:cubicBezTo>
                    <a:pt x="12" y="98"/>
                    <a:pt x="12" y="98"/>
                    <a:pt x="12" y="98"/>
                  </a:cubicBezTo>
                  <a:cubicBezTo>
                    <a:pt x="12" y="98"/>
                    <a:pt x="12" y="98"/>
                    <a:pt x="12" y="98"/>
                  </a:cubicBezTo>
                  <a:cubicBezTo>
                    <a:pt x="1" y="0"/>
                    <a:pt x="1" y="0"/>
                    <a:pt x="1" y="0"/>
                  </a:cubicBezTo>
                  <a:cubicBezTo>
                    <a:pt x="0" y="0"/>
                    <a:pt x="0" y="0"/>
                    <a:pt x="0" y="0"/>
                  </a:cubicBezTo>
                </a:path>
              </a:pathLst>
            </a:custGeom>
            <a:solidFill>
              <a:srgbClr val="CD9D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0" name="îS1íďè"/>
            <p:cNvSpPr/>
            <p:nvPr/>
          </p:nvSpPr>
          <p:spPr bwMode="auto">
            <a:xfrm>
              <a:off x="8016876" y="2332038"/>
              <a:ext cx="28575" cy="3175"/>
            </a:xfrm>
            <a:custGeom>
              <a:avLst/>
              <a:gdLst>
                <a:gd name="T0" fmla="*/ 4 w 14"/>
                <a:gd name="T1" fmla="*/ 1 h 2"/>
                <a:gd name="T2" fmla="*/ 12 w 14"/>
                <a:gd name="T3" fmla="*/ 2 h 2"/>
                <a:gd name="T4" fmla="*/ 14 w 14"/>
                <a:gd name="T5" fmla="*/ 2 h 2"/>
                <a:gd name="T6" fmla="*/ 14 w 14"/>
                <a:gd name="T7" fmla="*/ 1 h 2"/>
                <a:gd name="T8" fmla="*/ 4 w 14"/>
                <a:gd name="T9" fmla="*/ 1 h 2"/>
                <a:gd name="T10" fmla="*/ 0 w 14"/>
                <a:gd name="T11" fmla="*/ 0 h 2"/>
                <a:gd name="T12" fmla="*/ 3 w 14"/>
                <a:gd name="T13" fmla="*/ 1 h 2"/>
                <a:gd name="T14" fmla="*/ 3 w 14"/>
                <a:gd name="T15" fmla="*/ 0 h 2"/>
                <a:gd name="T16" fmla="*/ 0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4" y="1"/>
                  </a:moveTo>
                  <a:cubicBezTo>
                    <a:pt x="7" y="1"/>
                    <a:pt x="9" y="2"/>
                    <a:pt x="12" y="2"/>
                  </a:cubicBezTo>
                  <a:cubicBezTo>
                    <a:pt x="13" y="2"/>
                    <a:pt x="13" y="2"/>
                    <a:pt x="14" y="2"/>
                  </a:cubicBezTo>
                  <a:cubicBezTo>
                    <a:pt x="14" y="1"/>
                    <a:pt x="14" y="1"/>
                    <a:pt x="14" y="1"/>
                  </a:cubicBezTo>
                  <a:cubicBezTo>
                    <a:pt x="4" y="1"/>
                    <a:pt x="4" y="1"/>
                    <a:pt x="4" y="1"/>
                  </a:cubicBezTo>
                  <a:moveTo>
                    <a:pt x="0" y="0"/>
                  </a:moveTo>
                  <a:cubicBezTo>
                    <a:pt x="1" y="1"/>
                    <a:pt x="2" y="1"/>
                    <a:pt x="3" y="1"/>
                  </a:cubicBezTo>
                  <a:cubicBezTo>
                    <a:pt x="3" y="0"/>
                    <a:pt x="3" y="0"/>
                    <a:pt x="3" y="0"/>
                  </a:cubicBezTo>
                  <a:cubicBezTo>
                    <a:pt x="0" y="0"/>
                    <a:pt x="0" y="0"/>
                    <a:pt x="0"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1" name="í$lîḑé"/>
            <p:cNvSpPr/>
            <p:nvPr/>
          </p:nvSpPr>
          <p:spPr bwMode="auto">
            <a:xfrm>
              <a:off x="8023226" y="2332038"/>
              <a:ext cx="17463" cy="3175"/>
            </a:xfrm>
            <a:custGeom>
              <a:avLst/>
              <a:gdLst>
                <a:gd name="T0" fmla="*/ 0 w 9"/>
                <a:gd name="T1" fmla="*/ 0 h 2"/>
                <a:gd name="T2" fmla="*/ 0 w 9"/>
                <a:gd name="T3" fmla="*/ 1 h 2"/>
                <a:gd name="T4" fmla="*/ 7 w 9"/>
                <a:gd name="T5" fmla="*/ 2 h 2"/>
                <a:gd name="T6" fmla="*/ 9 w 9"/>
                <a:gd name="T7" fmla="*/ 2 h 2"/>
                <a:gd name="T8" fmla="*/ 1 w 9"/>
                <a:gd name="T9" fmla="*/ 1 h 2"/>
                <a:gd name="T10" fmla="*/ 0 w 9"/>
                <a:gd name="T11" fmla="*/ 0 h 2"/>
              </a:gdLst>
              <a:ahLst/>
              <a:cxnLst>
                <a:cxn ang="0">
                  <a:pos x="T0" y="T1"/>
                </a:cxn>
                <a:cxn ang="0">
                  <a:pos x="T2" y="T3"/>
                </a:cxn>
                <a:cxn ang="0">
                  <a:pos x="T4" y="T5"/>
                </a:cxn>
                <a:cxn ang="0">
                  <a:pos x="T6" y="T7"/>
                </a:cxn>
                <a:cxn ang="0">
                  <a:pos x="T8" y="T9"/>
                </a:cxn>
                <a:cxn ang="0">
                  <a:pos x="T10" y="T11"/>
                </a:cxn>
              </a:cxnLst>
              <a:rect l="0" t="0" r="r" b="b"/>
              <a:pathLst>
                <a:path w="9" h="2">
                  <a:moveTo>
                    <a:pt x="0" y="0"/>
                  </a:moveTo>
                  <a:cubicBezTo>
                    <a:pt x="0" y="1"/>
                    <a:pt x="0" y="1"/>
                    <a:pt x="0" y="1"/>
                  </a:cubicBezTo>
                  <a:cubicBezTo>
                    <a:pt x="2" y="1"/>
                    <a:pt x="4" y="2"/>
                    <a:pt x="7" y="2"/>
                  </a:cubicBezTo>
                  <a:cubicBezTo>
                    <a:pt x="8" y="2"/>
                    <a:pt x="8" y="2"/>
                    <a:pt x="9" y="2"/>
                  </a:cubicBezTo>
                  <a:cubicBezTo>
                    <a:pt x="6" y="2"/>
                    <a:pt x="4" y="1"/>
                    <a:pt x="1" y="1"/>
                  </a:cubicBezTo>
                  <a:cubicBezTo>
                    <a:pt x="0" y="0"/>
                    <a:pt x="0" y="0"/>
                    <a:pt x="0" y="0"/>
                  </a:cubicBezTo>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2" name="isľîḍè"/>
            <p:cNvSpPr/>
            <p:nvPr/>
          </p:nvSpPr>
          <p:spPr bwMode="auto">
            <a:xfrm>
              <a:off x="8015288" y="2332038"/>
              <a:ext cx="47625" cy="217488"/>
            </a:xfrm>
            <a:custGeom>
              <a:avLst/>
              <a:gdLst>
                <a:gd name="T0" fmla="*/ 0 w 24"/>
                <a:gd name="T1" fmla="*/ 0 h 110"/>
                <a:gd name="T2" fmla="*/ 0 w 24"/>
                <a:gd name="T3" fmla="*/ 4 h 110"/>
                <a:gd name="T4" fmla="*/ 1 w 24"/>
                <a:gd name="T5" fmla="*/ 7 h 110"/>
                <a:gd name="T6" fmla="*/ 12 w 24"/>
                <a:gd name="T7" fmla="*/ 105 h 110"/>
                <a:gd name="T8" fmla="*/ 13 w 24"/>
                <a:gd name="T9" fmla="*/ 110 h 110"/>
                <a:gd name="T10" fmla="*/ 24 w 24"/>
                <a:gd name="T11" fmla="*/ 109 h 110"/>
                <a:gd name="T12" fmla="*/ 15 w 24"/>
                <a:gd name="T13" fmla="*/ 2 h 110"/>
                <a:gd name="T14" fmla="*/ 13 w 24"/>
                <a:gd name="T15" fmla="*/ 2 h 110"/>
                <a:gd name="T16" fmla="*/ 11 w 24"/>
                <a:gd name="T17" fmla="*/ 2 h 110"/>
                <a:gd name="T18" fmla="*/ 4 w 24"/>
                <a:gd name="T19" fmla="*/ 1 h 110"/>
                <a:gd name="T20" fmla="*/ 1 w 24"/>
                <a:gd name="T21" fmla="*/ 0 h 110"/>
                <a:gd name="T22" fmla="*/ 0 w 24"/>
                <a:gd name="T2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10">
                  <a:moveTo>
                    <a:pt x="0" y="0"/>
                  </a:moveTo>
                  <a:cubicBezTo>
                    <a:pt x="0" y="4"/>
                    <a:pt x="0" y="4"/>
                    <a:pt x="0" y="4"/>
                  </a:cubicBezTo>
                  <a:cubicBezTo>
                    <a:pt x="1" y="7"/>
                    <a:pt x="1" y="7"/>
                    <a:pt x="1" y="7"/>
                  </a:cubicBezTo>
                  <a:cubicBezTo>
                    <a:pt x="12" y="105"/>
                    <a:pt x="12" y="105"/>
                    <a:pt x="12" y="105"/>
                  </a:cubicBezTo>
                  <a:cubicBezTo>
                    <a:pt x="13" y="110"/>
                    <a:pt x="13" y="110"/>
                    <a:pt x="13" y="110"/>
                  </a:cubicBezTo>
                  <a:cubicBezTo>
                    <a:pt x="24" y="109"/>
                    <a:pt x="24" y="109"/>
                    <a:pt x="24" y="109"/>
                  </a:cubicBezTo>
                  <a:cubicBezTo>
                    <a:pt x="15" y="2"/>
                    <a:pt x="15" y="2"/>
                    <a:pt x="15" y="2"/>
                  </a:cubicBezTo>
                  <a:cubicBezTo>
                    <a:pt x="14" y="2"/>
                    <a:pt x="14" y="2"/>
                    <a:pt x="13" y="2"/>
                  </a:cubicBezTo>
                  <a:cubicBezTo>
                    <a:pt x="12" y="2"/>
                    <a:pt x="12" y="2"/>
                    <a:pt x="11" y="2"/>
                  </a:cubicBezTo>
                  <a:cubicBezTo>
                    <a:pt x="8" y="2"/>
                    <a:pt x="6" y="1"/>
                    <a:pt x="4" y="1"/>
                  </a:cubicBezTo>
                  <a:cubicBezTo>
                    <a:pt x="3" y="1"/>
                    <a:pt x="2" y="1"/>
                    <a:pt x="1" y="0"/>
                  </a:cubicBezTo>
                  <a:cubicBezTo>
                    <a:pt x="0" y="0"/>
                    <a:pt x="0" y="0"/>
                    <a:pt x="0" y="0"/>
                  </a:cubicBezTo>
                </a:path>
              </a:pathLst>
            </a:custGeom>
            <a:solidFill>
              <a:srgbClr val="E364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3" name="iṧḻïḓe"/>
            <p:cNvSpPr/>
            <p:nvPr/>
          </p:nvSpPr>
          <p:spPr bwMode="auto">
            <a:xfrm>
              <a:off x="7983538" y="2332038"/>
              <a:ext cx="87313" cy="217488"/>
            </a:xfrm>
            <a:custGeom>
              <a:avLst/>
              <a:gdLst>
                <a:gd name="T0" fmla="*/ 15 w 44"/>
                <a:gd name="T1" fmla="*/ 0 h 110"/>
                <a:gd name="T2" fmla="*/ 28 w 44"/>
                <a:gd name="T3" fmla="*/ 110 h 110"/>
                <a:gd name="T4" fmla="*/ 44 w 44"/>
                <a:gd name="T5" fmla="*/ 109 h 110"/>
                <a:gd name="T6" fmla="*/ 35 w 44"/>
                <a:gd name="T7" fmla="*/ 1 h 110"/>
                <a:gd name="T8" fmla="*/ 15 w 44"/>
                <a:gd name="T9" fmla="*/ 0 h 110"/>
              </a:gdLst>
              <a:ahLst/>
              <a:cxnLst>
                <a:cxn ang="0">
                  <a:pos x="T0" y="T1"/>
                </a:cxn>
                <a:cxn ang="0">
                  <a:pos x="T2" y="T3"/>
                </a:cxn>
                <a:cxn ang="0">
                  <a:pos x="T4" y="T5"/>
                </a:cxn>
                <a:cxn ang="0">
                  <a:pos x="T6" y="T7"/>
                </a:cxn>
                <a:cxn ang="0">
                  <a:pos x="T8" y="T9"/>
                </a:cxn>
              </a:cxnLst>
              <a:rect l="0" t="0" r="r" b="b"/>
              <a:pathLst>
                <a:path w="44" h="110">
                  <a:moveTo>
                    <a:pt x="15" y="0"/>
                  </a:moveTo>
                  <a:cubicBezTo>
                    <a:pt x="15" y="0"/>
                    <a:pt x="0" y="68"/>
                    <a:pt x="28" y="110"/>
                  </a:cubicBezTo>
                  <a:cubicBezTo>
                    <a:pt x="44" y="109"/>
                    <a:pt x="44" y="109"/>
                    <a:pt x="44" y="109"/>
                  </a:cubicBezTo>
                  <a:cubicBezTo>
                    <a:pt x="35" y="1"/>
                    <a:pt x="35" y="1"/>
                    <a:pt x="35" y="1"/>
                  </a:cubicBezTo>
                  <a:lnTo>
                    <a:pt x="15" y="0"/>
                  </a:lnTo>
                  <a:close/>
                </a:path>
              </a:pathLst>
            </a:custGeom>
            <a:solidFill>
              <a:srgbClr val="FD6F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4" name="îŝľiḋê"/>
            <p:cNvSpPr/>
            <p:nvPr/>
          </p:nvSpPr>
          <p:spPr bwMode="auto">
            <a:xfrm>
              <a:off x="8804276" y="1971676"/>
              <a:ext cx="3175" cy="6350"/>
            </a:xfrm>
            <a:custGeom>
              <a:avLst/>
              <a:gdLst>
                <a:gd name="T0" fmla="*/ 0 w 2"/>
                <a:gd name="T1" fmla="*/ 0 h 3"/>
                <a:gd name="T2" fmla="*/ 2 w 2"/>
                <a:gd name="T3" fmla="*/ 3 h 3"/>
                <a:gd name="T4" fmla="*/ 1 w 2"/>
                <a:gd name="T5" fmla="*/ 0 h 3"/>
                <a:gd name="T6" fmla="*/ 0 w 2"/>
                <a:gd name="T7" fmla="*/ 0 h 3"/>
              </a:gdLst>
              <a:ahLst/>
              <a:cxnLst>
                <a:cxn ang="0">
                  <a:pos x="T0" y="T1"/>
                </a:cxn>
                <a:cxn ang="0">
                  <a:pos x="T2" y="T3"/>
                </a:cxn>
                <a:cxn ang="0">
                  <a:pos x="T4" y="T5"/>
                </a:cxn>
                <a:cxn ang="0">
                  <a:pos x="T6" y="T7"/>
                </a:cxn>
              </a:cxnLst>
              <a:rect l="0" t="0" r="r" b="b"/>
              <a:pathLst>
                <a:path w="2" h="3">
                  <a:moveTo>
                    <a:pt x="0" y="0"/>
                  </a:moveTo>
                  <a:cubicBezTo>
                    <a:pt x="1" y="1"/>
                    <a:pt x="1" y="2"/>
                    <a:pt x="2" y="3"/>
                  </a:cubicBezTo>
                  <a:cubicBezTo>
                    <a:pt x="1" y="2"/>
                    <a:pt x="1" y="1"/>
                    <a:pt x="1" y="0"/>
                  </a:cubicBezTo>
                  <a:cubicBezTo>
                    <a:pt x="0" y="0"/>
                    <a:pt x="0" y="0"/>
                    <a:pt x="0"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5" name="ïşľîḋe"/>
            <p:cNvSpPr/>
            <p:nvPr/>
          </p:nvSpPr>
          <p:spPr bwMode="auto">
            <a:xfrm>
              <a:off x="8767763" y="1963738"/>
              <a:ext cx="39688" cy="123825"/>
            </a:xfrm>
            <a:custGeom>
              <a:avLst/>
              <a:gdLst>
                <a:gd name="T0" fmla="*/ 14 w 20"/>
                <a:gd name="T1" fmla="*/ 0 h 63"/>
                <a:gd name="T2" fmla="*/ 0 w 20"/>
                <a:gd name="T3" fmla="*/ 63 h 63"/>
                <a:gd name="T4" fmla="*/ 4 w 20"/>
                <a:gd name="T5" fmla="*/ 63 h 63"/>
                <a:gd name="T6" fmla="*/ 20 w 20"/>
                <a:gd name="T7" fmla="*/ 7 h 63"/>
                <a:gd name="T8" fmla="*/ 18 w 20"/>
                <a:gd name="T9" fmla="*/ 4 h 63"/>
                <a:gd name="T10" fmla="*/ 14 w 20"/>
                <a:gd name="T11" fmla="*/ 0 h 63"/>
              </a:gdLst>
              <a:ahLst/>
              <a:cxnLst>
                <a:cxn ang="0">
                  <a:pos x="T0" y="T1"/>
                </a:cxn>
                <a:cxn ang="0">
                  <a:pos x="T2" y="T3"/>
                </a:cxn>
                <a:cxn ang="0">
                  <a:pos x="T4" y="T5"/>
                </a:cxn>
                <a:cxn ang="0">
                  <a:pos x="T6" y="T7"/>
                </a:cxn>
                <a:cxn ang="0">
                  <a:pos x="T8" y="T9"/>
                </a:cxn>
                <a:cxn ang="0">
                  <a:pos x="T10" y="T11"/>
                </a:cxn>
              </a:cxnLst>
              <a:rect l="0" t="0" r="r" b="b"/>
              <a:pathLst>
                <a:path w="20" h="63">
                  <a:moveTo>
                    <a:pt x="14" y="0"/>
                  </a:moveTo>
                  <a:cubicBezTo>
                    <a:pt x="19" y="10"/>
                    <a:pt x="12" y="34"/>
                    <a:pt x="0" y="63"/>
                  </a:cubicBezTo>
                  <a:cubicBezTo>
                    <a:pt x="2" y="63"/>
                    <a:pt x="3" y="63"/>
                    <a:pt x="4" y="63"/>
                  </a:cubicBezTo>
                  <a:cubicBezTo>
                    <a:pt x="14" y="39"/>
                    <a:pt x="20" y="19"/>
                    <a:pt x="20" y="7"/>
                  </a:cubicBezTo>
                  <a:cubicBezTo>
                    <a:pt x="19" y="6"/>
                    <a:pt x="19" y="5"/>
                    <a:pt x="18" y="4"/>
                  </a:cubicBezTo>
                  <a:cubicBezTo>
                    <a:pt x="14" y="0"/>
                    <a:pt x="14" y="0"/>
                    <a:pt x="14" y="0"/>
                  </a:cubicBezTo>
                </a:path>
              </a:pathLst>
            </a:custGeom>
            <a:solidFill>
              <a:srgbClr val="E4AF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6" name="íṥľiḑé"/>
            <p:cNvSpPr/>
            <p:nvPr/>
          </p:nvSpPr>
          <p:spPr bwMode="auto">
            <a:xfrm>
              <a:off x="8543926" y="3186113"/>
              <a:ext cx="22225" cy="182563"/>
            </a:xfrm>
            <a:custGeom>
              <a:avLst/>
              <a:gdLst>
                <a:gd name="T0" fmla="*/ 11 w 11"/>
                <a:gd name="T1" fmla="*/ 0 h 92"/>
                <a:gd name="T2" fmla="*/ 7 w 11"/>
                <a:gd name="T3" fmla="*/ 0 h 92"/>
                <a:gd name="T4" fmla="*/ 0 w 11"/>
                <a:gd name="T5" fmla="*/ 92 h 92"/>
                <a:gd name="T6" fmla="*/ 3 w 11"/>
                <a:gd name="T7" fmla="*/ 91 h 92"/>
                <a:gd name="T8" fmla="*/ 11 w 11"/>
                <a:gd name="T9" fmla="*/ 0 h 92"/>
              </a:gdLst>
              <a:ahLst/>
              <a:cxnLst>
                <a:cxn ang="0">
                  <a:pos x="T0" y="T1"/>
                </a:cxn>
                <a:cxn ang="0">
                  <a:pos x="T2" y="T3"/>
                </a:cxn>
                <a:cxn ang="0">
                  <a:pos x="T4" y="T5"/>
                </a:cxn>
                <a:cxn ang="0">
                  <a:pos x="T6" y="T7"/>
                </a:cxn>
                <a:cxn ang="0">
                  <a:pos x="T8" y="T9"/>
                </a:cxn>
              </a:cxnLst>
              <a:rect l="0" t="0" r="r" b="b"/>
              <a:pathLst>
                <a:path w="11" h="92">
                  <a:moveTo>
                    <a:pt x="11" y="0"/>
                  </a:moveTo>
                  <a:cubicBezTo>
                    <a:pt x="9" y="0"/>
                    <a:pt x="8" y="0"/>
                    <a:pt x="7" y="0"/>
                  </a:cubicBezTo>
                  <a:cubicBezTo>
                    <a:pt x="0" y="92"/>
                    <a:pt x="0" y="92"/>
                    <a:pt x="0" y="92"/>
                  </a:cubicBezTo>
                  <a:cubicBezTo>
                    <a:pt x="0" y="92"/>
                    <a:pt x="1" y="91"/>
                    <a:pt x="3" y="91"/>
                  </a:cubicBezTo>
                  <a:cubicBezTo>
                    <a:pt x="11" y="0"/>
                    <a:pt x="11" y="0"/>
                    <a:pt x="11" y="0"/>
                  </a:cubicBezTo>
                </a:path>
              </a:pathLst>
            </a:custGeom>
            <a:solidFill>
              <a:srgbClr val="45427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7" name="íṧlide"/>
            <p:cNvSpPr/>
            <p:nvPr/>
          </p:nvSpPr>
          <p:spPr bwMode="auto">
            <a:xfrm>
              <a:off x="8558213" y="2087563"/>
              <a:ext cx="217488" cy="1098550"/>
            </a:xfrm>
            <a:custGeom>
              <a:avLst/>
              <a:gdLst>
                <a:gd name="T0" fmla="*/ 110 w 110"/>
                <a:gd name="T1" fmla="*/ 0 h 555"/>
                <a:gd name="T2" fmla="*/ 106 w 110"/>
                <a:gd name="T3" fmla="*/ 0 h 555"/>
                <a:gd name="T4" fmla="*/ 33 w 110"/>
                <a:gd name="T5" fmla="*/ 146 h 555"/>
                <a:gd name="T6" fmla="*/ 0 w 110"/>
                <a:gd name="T7" fmla="*/ 555 h 555"/>
                <a:gd name="T8" fmla="*/ 4 w 110"/>
                <a:gd name="T9" fmla="*/ 555 h 555"/>
                <a:gd name="T10" fmla="*/ 37 w 110"/>
                <a:gd name="T11" fmla="*/ 146 h 555"/>
                <a:gd name="T12" fmla="*/ 110 w 110"/>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110" h="555">
                  <a:moveTo>
                    <a:pt x="110" y="0"/>
                  </a:moveTo>
                  <a:cubicBezTo>
                    <a:pt x="109" y="0"/>
                    <a:pt x="108" y="0"/>
                    <a:pt x="106" y="0"/>
                  </a:cubicBezTo>
                  <a:cubicBezTo>
                    <a:pt x="81" y="63"/>
                    <a:pt x="33" y="146"/>
                    <a:pt x="33" y="146"/>
                  </a:cubicBezTo>
                  <a:cubicBezTo>
                    <a:pt x="0" y="555"/>
                    <a:pt x="0" y="555"/>
                    <a:pt x="0" y="555"/>
                  </a:cubicBezTo>
                  <a:cubicBezTo>
                    <a:pt x="1" y="555"/>
                    <a:pt x="2" y="555"/>
                    <a:pt x="4" y="555"/>
                  </a:cubicBezTo>
                  <a:cubicBezTo>
                    <a:pt x="37" y="146"/>
                    <a:pt x="37" y="146"/>
                    <a:pt x="37" y="146"/>
                  </a:cubicBezTo>
                  <a:cubicBezTo>
                    <a:pt x="37" y="146"/>
                    <a:pt x="85" y="62"/>
                    <a:pt x="11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8" name="îşļídè"/>
            <p:cNvSpPr/>
            <p:nvPr/>
          </p:nvSpPr>
          <p:spPr bwMode="auto">
            <a:xfrm>
              <a:off x="8572501" y="3111501"/>
              <a:ext cx="376238" cy="247650"/>
            </a:xfrm>
            <a:custGeom>
              <a:avLst/>
              <a:gdLst>
                <a:gd name="T0" fmla="*/ 164 w 190"/>
                <a:gd name="T1" fmla="*/ 39 h 125"/>
                <a:gd name="T2" fmla="*/ 163 w 190"/>
                <a:gd name="T3" fmla="*/ 43 h 125"/>
                <a:gd name="T4" fmla="*/ 190 w 190"/>
                <a:gd name="T5" fmla="*/ 87 h 125"/>
                <a:gd name="T6" fmla="*/ 190 w 190"/>
                <a:gd name="T7" fmla="*/ 81 h 125"/>
                <a:gd name="T8" fmla="*/ 164 w 190"/>
                <a:gd name="T9" fmla="*/ 39 h 125"/>
                <a:gd name="T10" fmla="*/ 111 w 190"/>
                <a:gd name="T11" fmla="*/ 0 h 125"/>
                <a:gd name="T12" fmla="*/ 89 w 190"/>
                <a:gd name="T13" fmla="*/ 26 h 125"/>
                <a:gd name="T14" fmla="*/ 0 w 190"/>
                <a:gd name="T15" fmla="*/ 125 h 125"/>
                <a:gd name="T16" fmla="*/ 90 w 190"/>
                <a:gd name="T17" fmla="*/ 33 h 125"/>
                <a:gd name="T18" fmla="*/ 108 w 190"/>
                <a:gd name="T19" fmla="*/ 8 h 125"/>
                <a:gd name="T20" fmla="*/ 111 w 190"/>
                <a:gd name="T2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25">
                  <a:moveTo>
                    <a:pt x="164" y="39"/>
                  </a:moveTo>
                  <a:cubicBezTo>
                    <a:pt x="163" y="43"/>
                    <a:pt x="163" y="43"/>
                    <a:pt x="163" y="43"/>
                  </a:cubicBezTo>
                  <a:cubicBezTo>
                    <a:pt x="178" y="64"/>
                    <a:pt x="190" y="87"/>
                    <a:pt x="190" y="87"/>
                  </a:cubicBezTo>
                  <a:cubicBezTo>
                    <a:pt x="190" y="85"/>
                    <a:pt x="190" y="83"/>
                    <a:pt x="190" y="81"/>
                  </a:cubicBezTo>
                  <a:cubicBezTo>
                    <a:pt x="185" y="72"/>
                    <a:pt x="176" y="55"/>
                    <a:pt x="164" y="39"/>
                  </a:cubicBezTo>
                  <a:moveTo>
                    <a:pt x="111" y="0"/>
                  </a:moveTo>
                  <a:cubicBezTo>
                    <a:pt x="103" y="2"/>
                    <a:pt x="96" y="9"/>
                    <a:pt x="89" y="26"/>
                  </a:cubicBezTo>
                  <a:cubicBezTo>
                    <a:pt x="66" y="90"/>
                    <a:pt x="21" y="116"/>
                    <a:pt x="0" y="125"/>
                  </a:cubicBezTo>
                  <a:cubicBezTo>
                    <a:pt x="23" y="117"/>
                    <a:pt x="67" y="94"/>
                    <a:pt x="90" y="33"/>
                  </a:cubicBezTo>
                  <a:cubicBezTo>
                    <a:pt x="95" y="19"/>
                    <a:pt x="101" y="11"/>
                    <a:pt x="108" y="8"/>
                  </a:cubicBezTo>
                  <a:cubicBezTo>
                    <a:pt x="109" y="5"/>
                    <a:pt x="110" y="3"/>
                    <a:pt x="111" y="0"/>
                  </a:cubicBezTo>
                </a:path>
              </a:pathLst>
            </a:custGeom>
            <a:solidFill>
              <a:srgbClr val="45427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9" name="íṧliḓè"/>
            <p:cNvSpPr/>
            <p:nvPr/>
          </p:nvSpPr>
          <p:spPr bwMode="auto">
            <a:xfrm>
              <a:off x="8550276" y="1963738"/>
              <a:ext cx="628650" cy="1404938"/>
            </a:xfrm>
            <a:custGeom>
              <a:avLst/>
              <a:gdLst>
                <a:gd name="T0" fmla="*/ 128 w 317"/>
                <a:gd name="T1" fmla="*/ 0 h 710"/>
                <a:gd name="T2" fmla="*/ 247 w 317"/>
                <a:gd name="T3" fmla="*/ 102 h 710"/>
                <a:gd name="T4" fmla="*/ 287 w 317"/>
                <a:gd name="T5" fmla="*/ 290 h 710"/>
                <a:gd name="T6" fmla="*/ 260 w 317"/>
                <a:gd name="T7" fmla="*/ 467 h 710"/>
                <a:gd name="T8" fmla="*/ 204 w 317"/>
                <a:gd name="T9" fmla="*/ 667 h 710"/>
                <a:gd name="T10" fmla="*/ 100 w 317"/>
                <a:gd name="T11" fmla="*/ 606 h 710"/>
                <a:gd name="T12" fmla="*/ 0 w 317"/>
                <a:gd name="T13" fmla="*/ 710 h 710"/>
                <a:gd name="T14" fmla="*/ 41 w 317"/>
                <a:gd name="T15" fmla="*/ 209 h 710"/>
                <a:gd name="T16" fmla="*/ 128 w 317"/>
                <a:gd name="T17"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710">
                  <a:moveTo>
                    <a:pt x="128" y="0"/>
                  </a:moveTo>
                  <a:cubicBezTo>
                    <a:pt x="247" y="102"/>
                    <a:pt x="247" y="102"/>
                    <a:pt x="247" y="102"/>
                  </a:cubicBezTo>
                  <a:cubicBezTo>
                    <a:pt x="247" y="102"/>
                    <a:pt x="317" y="174"/>
                    <a:pt x="287" y="290"/>
                  </a:cubicBezTo>
                  <a:cubicBezTo>
                    <a:pt x="287" y="290"/>
                    <a:pt x="274" y="459"/>
                    <a:pt x="260" y="467"/>
                  </a:cubicBezTo>
                  <a:cubicBezTo>
                    <a:pt x="260" y="467"/>
                    <a:pt x="208" y="570"/>
                    <a:pt x="204" y="667"/>
                  </a:cubicBezTo>
                  <a:cubicBezTo>
                    <a:pt x="204" y="667"/>
                    <a:pt x="132" y="521"/>
                    <a:pt x="100" y="606"/>
                  </a:cubicBezTo>
                  <a:cubicBezTo>
                    <a:pt x="69" y="690"/>
                    <a:pt x="0" y="710"/>
                    <a:pt x="0" y="710"/>
                  </a:cubicBezTo>
                  <a:cubicBezTo>
                    <a:pt x="41" y="209"/>
                    <a:pt x="41" y="209"/>
                    <a:pt x="41" y="209"/>
                  </a:cubicBezTo>
                  <a:cubicBezTo>
                    <a:pt x="41" y="209"/>
                    <a:pt x="143" y="31"/>
                    <a:pt x="128" y="0"/>
                  </a:cubicBezTo>
                </a:path>
              </a:pathLst>
            </a:custGeom>
            <a:solidFill>
              <a:srgbClr val="FD6F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0" name="iśḻíḓé"/>
            <p:cNvSpPr/>
            <p:nvPr/>
          </p:nvSpPr>
          <p:spPr bwMode="auto">
            <a:xfrm>
              <a:off x="8751888" y="2776538"/>
              <a:ext cx="314325" cy="533400"/>
            </a:xfrm>
            <a:custGeom>
              <a:avLst/>
              <a:gdLst>
                <a:gd name="T0" fmla="*/ 80 w 158"/>
                <a:gd name="T1" fmla="*/ 21 h 269"/>
                <a:gd name="T2" fmla="*/ 158 w 158"/>
                <a:gd name="T3" fmla="*/ 56 h 269"/>
                <a:gd name="T4" fmla="*/ 40 w 158"/>
                <a:gd name="T5" fmla="*/ 269 h 269"/>
                <a:gd name="T6" fmla="*/ 0 w 158"/>
                <a:gd name="T7" fmla="*/ 209 h 269"/>
                <a:gd name="T8" fmla="*/ 80 w 158"/>
                <a:gd name="T9" fmla="*/ 21 h 269"/>
              </a:gdLst>
              <a:ahLst/>
              <a:cxnLst>
                <a:cxn ang="0">
                  <a:pos x="T0" y="T1"/>
                </a:cxn>
                <a:cxn ang="0">
                  <a:pos x="T2" y="T3"/>
                </a:cxn>
                <a:cxn ang="0">
                  <a:pos x="T4" y="T5"/>
                </a:cxn>
                <a:cxn ang="0">
                  <a:pos x="T6" y="T7"/>
                </a:cxn>
                <a:cxn ang="0">
                  <a:pos x="T8" y="T9"/>
                </a:cxn>
              </a:cxnLst>
              <a:rect l="0" t="0" r="r" b="b"/>
              <a:pathLst>
                <a:path w="158" h="269">
                  <a:moveTo>
                    <a:pt x="80" y="21"/>
                  </a:moveTo>
                  <a:cubicBezTo>
                    <a:pt x="80" y="21"/>
                    <a:pt x="110" y="0"/>
                    <a:pt x="158" y="56"/>
                  </a:cubicBezTo>
                  <a:cubicBezTo>
                    <a:pt x="40" y="269"/>
                    <a:pt x="40" y="269"/>
                    <a:pt x="40" y="269"/>
                  </a:cubicBezTo>
                  <a:cubicBezTo>
                    <a:pt x="0" y="209"/>
                    <a:pt x="0" y="209"/>
                    <a:pt x="0" y="209"/>
                  </a:cubicBezTo>
                  <a:cubicBezTo>
                    <a:pt x="0" y="209"/>
                    <a:pt x="84" y="45"/>
                    <a:pt x="80" y="21"/>
                  </a:cubicBezTo>
                </a:path>
              </a:pathLst>
            </a:custGeom>
            <a:solidFill>
              <a:srgbClr val="FEC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1" name="íṥḻídê"/>
            <p:cNvSpPr/>
            <p:nvPr/>
          </p:nvSpPr>
          <p:spPr bwMode="auto">
            <a:xfrm>
              <a:off x="9031288" y="2854326"/>
              <a:ext cx="50800" cy="111125"/>
            </a:xfrm>
            <a:custGeom>
              <a:avLst/>
              <a:gdLst>
                <a:gd name="T0" fmla="*/ 19 w 25"/>
                <a:gd name="T1" fmla="*/ 15 h 56"/>
                <a:gd name="T2" fmla="*/ 17 w 25"/>
                <a:gd name="T3" fmla="*/ 17 h 56"/>
                <a:gd name="T4" fmla="*/ 0 w 25"/>
                <a:gd name="T5" fmla="*/ 56 h 56"/>
                <a:gd name="T6" fmla="*/ 1 w 25"/>
                <a:gd name="T7" fmla="*/ 55 h 56"/>
                <a:gd name="T8" fmla="*/ 19 w 25"/>
                <a:gd name="T9" fmla="*/ 15 h 56"/>
                <a:gd name="T10" fmla="*/ 24 w 25"/>
                <a:gd name="T11" fmla="*/ 0 h 56"/>
                <a:gd name="T12" fmla="*/ 22 w 25"/>
                <a:gd name="T13" fmla="*/ 6 h 56"/>
                <a:gd name="T14" fmla="*/ 25 w 25"/>
                <a:gd name="T15" fmla="*/ 0 h 56"/>
                <a:gd name="T16" fmla="*/ 24 w 25"/>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56">
                  <a:moveTo>
                    <a:pt x="19" y="15"/>
                  </a:moveTo>
                  <a:cubicBezTo>
                    <a:pt x="18" y="16"/>
                    <a:pt x="17" y="16"/>
                    <a:pt x="17" y="17"/>
                  </a:cubicBezTo>
                  <a:cubicBezTo>
                    <a:pt x="17" y="17"/>
                    <a:pt x="9" y="32"/>
                    <a:pt x="0" y="56"/>
                  </a:cubicBezTo>
                  <a:cubicBezTo>
                    <a:pt x="0" y="55"/>
                    <a:pt x="1" y="55"/>
                    <a:pt x="1" y="55"/>
                  </a:cubicBezTo>
                  <a:cubicBezTo>
                    <a:pt x="19" y="15"/>
                    <a:pt x="19" y="15"/>
                    <a:pt x="19" y="15"/>
                  </a:cubicBezTo>
                  <a:moveTo>
                    <a:pt x="24" y="0"/>
                  </a:moveTo>
                  <a:cubicBezTo>
                    <a:pt x="24" y="2"/>
                    <a:pt x="23" y="4"/>
                    <a:pt x="22" y="6"/>
                  </a:cubicBezTo>
                  <a:cubicBezTo>
                    <a:pt x="25" y="0"/>
                    <a:pt x="25" y="0"/>
                    <a:pt x="25" y="0"/>
                  </a:cubicBezTo>
                  <a:cubicBezTo>
                    <a:pt x="24" y="0"/>
                    <a:pt x="24" y="0"/>
                    <a:pt x="24"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2" name="ïş1íḍê"/>
            <p:cNvSpPr/>
            <p:nvPr/>
          </p:nvSpPr>
          <p:spPr bwMode="auto">
            <a:xfrm>
              <a:off x="8855076" y="2779713"/>
              <a:ext cx="223838" cy="185738"/>
            </a:xfrm>
            <a:custGeom>
              <a:avLst/>
              <a:gdLst>
                <a:gd name="T0" fmla="*/ 26 w 113"/>
                <a:gd name="T1" fmla="*/ 0 h 94"/>
                <a:gd name="T2" fmla="*/ 0 w 113"/>
                <a:gd name="T3" fmla="*/ 32 h 94"/>
                <a:gd name="T4" fmla="*/ 20 w 113"/>
                <a:gd name="T5" fmla="*/ 52 h 94"/>
                <a:gd name="T6" fmla="*/ 28 w 113"/>
                <a:gd name="T7" fmla="*/ 20 h 94"/>
                <a:gd name="T8" fmla="*/ 43 w 113"/>
                <a:gd name="T9" fmla="*/ 16 h 94"/>
                <a:gd name="T10" fmla="*/ 106 w 113"/>
                <a:gd name="T11" fmla="*/ 55 h 94"/>
                <a:gd name="T12" fmla="*/ 84 w 113"/>
                <a:gd name="T13" fmla="*/ 94 h 94"/>
                <a:gd name="T14" fmla="*/ 84 w 113"/>
                <a:gd name="T15" fmla="*/ 94 h 94"/>
                <a:gd name="T16" fmla="*/ 89 w 113"/>
                <a:gd name="T17" fmla="*/ 94 h 94"/>
                <a:gd name="T18" fmla="*/ 106 w 113"/>
                <a:gd name="T19" fmla="*/ 55 h 94"/>
                <a:gd name="T20" fmla="*/ 108 w 113"/>
                <a:gd name="T21" fmla="*/ 53 h 94"/>
                <a:gd name="T22" fmla="*/ 111 w 113"/>
                <a:gd name="T23" fmla="*/ 44 h 94"/>
                <a:gd name="T24" fmla="*/ 113 w 113"/>
                <a:gd name="T25" fmla="*/ 38 h 94"/>
                <a:gd name="T26" fmla="*/ 26 w 113"/>
                <a:gd name="T2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94">
                  <a:moveTo>
                    <a:pt x="26" y="0"/>
                  </a:moveTo>
                  <a:cubicBezTo>
                    <a:pt x="0" y="32"/>
                    <a:pt x="0" y="32"/>
                    <a:pt x="0" y="32"/>
                  </a:cubicBezTo>
                  <a:cubicBezTo>
                    <a:pt x="0" y="32"/>
                    <a:pt x="8" y="41"/>
                    <a:pt x="20" y="52"/>
                  </a:cubicBezTo>
                  <a:cubicBezTo>
                    <a:pt x="26" y="37"/>
                    <a:pt x="29" y="25"/>
                    <a:pt x="28" y="20"/>
                  </a:cubicBezTo>
                  <a:cubicBezTo>
                    <a:pt x="28" y="20"/>
                    <a:pt x="34" y="16"/>
                    <a:pt x="43" y="16"/>
                  </a:cubicBezTo>
                  <a:cubicBezTo>
                    <a:pt x="57" y="16"/>
                    <a:pt x="78" y="23"/>
                    <a:pt x="106" y="55"/>
                  </a:cubicBezTo>
                  <a:cubicBezTo>
                    <a:pt x="84" y="94"/>
                    <a:pt x="84" y="94"/>
                    <a:pt x="84" y="94"/>
                  </a:cubicBezTo>
                  <a:cubicBezTo>
                    <a:pt x="84" y="94"/>
                    <a:pt x="84" y="94"/>
                    <a:pt x="84" y="94"/>
                  </a:cubicBezTo>
                  <a:cubicBezTo>
                    <a:pt x="86" y="94"/>
                    <a:pt x="87" y="94"/>
                    <a:pt x="89" y="94"/>
                  </a:cubicBezTo>
                  <a:cubicBezTo>
                    <a:pt x="98" y="70"/>
                    <a:pt x="106" y="55"/>
                    <a:pt x="106" y="55"/>
                  </a:cubicBezTo>
                  <a:cubicBezTo>
                    <a:pt x="106" y="54"/>
                    <a:pt x="107" y="54"/>
                    <a:pt x="108" y="53"/>
                  </a:cubicBezTo>
                  <a:cubicBezTo>
                    <a:pt x="111" y="44"/>
                    <a:pt x="111" y="44"/>
                    <a:pt x="111" y="44"/>
                  </a:cubicBezTo>
                  <a:cubicBezTo>
                    <a:pt x="112" y="42"/>
                    <a:pt x="113" y="40"/>
                    <a:pt x="113" y="38"/>
                  </a:cubicBezTo>
                  <a:cubicBezTo>
                    <a:pt x="26" y="0"/>
                    <a:pt x="26" y="0"/>
                    <a:pt x="26" y="0"/>
                  </a:cubicBezTo>
                </a:path>
              </a:pathLst>
            </a:custGeom>
            <a:solidFill>
              <a:srgbClr val="E364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3" name="ïṩļiḑè"/>
            <p:cNvSpPr/>
            <p:nvPr/>
          </p:nvSpPr>
          <p:spPr bwMode="auto">
            <a:xfrm>
              <a:off x="8894763" y="2811463"/>
              <a:ext cx="171450" cy="153988"/>
            </a:xfrm>
            <a:custGeom>
              <a:avLst/>
              <a:gdLst>
                <a:gd name="T0" fmla="*/ 23 w 86"/>
                <a:gd name="T1" fmla="*/ 0 h 78"/>
                <a:gd name="T2" fmla="*/ 8 w 86"/>
                <a:gd name="T3" fmla="*/ 4 h 78"/>
                <a:gd name="T4" fmla="*/ 0 w 86"/>
                <a:gd name="T5" fmla="*/ 36 h 78"/>
                <a:gd name="T6" fmla="*/ 64 w 86"/>
                <a:gd name="T7" fmla="*/ 78 h 78"/>
                <a:gd name="T8" fmla="*/ 86 w 86"/>
                <a:gd name="T9" fmla="*/ 39 h 78"/>
                <a:gd name="T10" fmla="*/ 23 w 86"/>
                <a:gd name="T11" fmla="*/ 0 h 78"/>
              </a:gdLst>
              <a:ahLst/>
              <a:cxnLst>
                <a:cxn ang="0">
                  <a:pos x="T0" y="T1"/>
                </a:cxn>
                <a:cxn ang="0">
                  <a:pos x="T2" y="T3"/>
                </a:cxn>
                <a:cxn ang="0">
                  <a:pos x="T4" y="T5"/>
                </a:cxn>
                <a:cxn ang="0">
                  <a:pos x="T6" y="T7"/>
                </a:cxn>
                <a:cxn ang="0">
                  <a:pos x="T8" y="T9"/>
                </a:cxn>
                <a:cxn ang="0">
                  <a:pos x="T10" y="T11"/>
                </a:cxn>
              </a:cxnLst>
              <a:rect l="0" t="0" r="r" b="b"/>
              <a:pathLst>
                <a:path w="86" h="78">
                  <a:moveTo>
                    <a:pt x="23" y="0"/>
                  </a:moveTo>
                  <a:cubicBezTo>
                    <a:pt x="14" y="0"/>
                    <a:pt x="8" y="4"/>
                    <a:pt x="8" y="4"/>
                  </a:cubicBezTo>
                  <a:cubicBezTo>
                    <a:pt x="9" y="9"/>
                    <a:pt x="6" y="21"/>
                    <a:pt x="0" y="36"/>
                  </a:cubicBezTo>
                  <a:cubicBezTo>
                    <a:pt x="19" y="54"/>
                    <a:pt x="46" y="78"/>
                    <a:pt x="64" y="78"/>
                  </a:cubicBezTo>
                  <a:cubicBezTo>
                    <a:pt x="86" y="39"/>
                    <a:pt x="86" y="39"/>
                    <a:pt x="86" y="39"/>
                  </a:cubicBezTo>
                  <a:cubicBezTo>
                    <a:pt x="58" y="7"/>
                    <a:pt x="37" y="0"/>
                    <a:pt x="23" y="0"/>
                  </a:cubicBezTo>
                </a:path>
              </a:pathLst>
            </a:custGeom>
            <a:solidFill>
              <a:srgbClr val="E4AF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4" name="iṡḻiḋè"/>
            <p:cNvSpPr/>
            <p:nvPr/>
          </p:nvSpPr>
          <p:spPr bwMode="auto">
            <a:xfrm>
              <a:off x="8855076" y="2773363"/>
              <a:ext cx="227013" cy="206375"/>
            </a:xfrm>
            <a:custGeom>
              <a:avLst/>
              <a:gdLst>
                <a:gd name="T0" fmla="*/ 0 w 114"/>
                <a:gd name="T1" fmla="*/ 31 h 104"/>
                <a:gd name="T2" fmla="*/ 90 w 114"/>
                <a:gd name="T3" fmla="*/ 92 h 104"/>
                <a:gd name="T4" fmla="*/ 114 w 114"/>
                <a:gd name="T5" fmla="*/ 38 h 104"/>
                <a:gd name="T6" fmla="*/ 26 w 114"/>
                <a:gd name="T7" fmla="*/ 0 h 104"/>
                <a:gd name="T8" fmla="*/ 0 w 114"/>
                <a:gd name="T9" fmla="*/ 31 h 104"/>
              </a:gdLst>
              <a:ahLst/>
              <a:cxnLst>
                <a:cxn ang="0">
                  <a:pos x="T0" y="T1"/>
                </a:cxn>
                <a:cxn ang="0">
                  <a:pos x="T2" y="T3"/>
                </a:cxn>
                <a:cxn ang="0">
                  <a:pos x="T4" y="T5"/>
                </a:cxn>
                <a:cxn ang="0">
                  <a:pos x="T6" y="T7"/>
                </a:cxn>
                <a:cxn ang="0">
                  <a:pos x="T8" y="T9"/>
                </a:cxn>
              </a:cxnLst>
              <a:rect l="0" t="0" r="r" b="b"/>
              <a:pathLst>
                <a:path w="114" h="104">
                  <a:moveTo>
                    <a:pt x="0" y="31"/>
                  </a:moveTo>
                  <a:cubicBezTo>
                    <a:pt x="0" y="31"/>
                    <a:pt x="65" y="104"/>
                    <a:pt x="90" y="92"/>
                  </a:cubicBezTo>
                  <a:cubicBezTo>
                    <a:pt x="114" y="38"/>
                    <a:pt x="114" y="38"/>
                    <a:pt x="114" y="38"/>
                  </a:cubicBezTo>
                  <a:cubicBezTo>
                    <a:pt x="26" y="0"/>
                    <a:pt x="26" y="0"/>
                    <a:pt x="26" y="0"/>
                  </a:cubicBezTo>
                  <a:lnTo>
                    <a:pt x="0" y="31"/>
                  </a:lnTo>
                  <a:close/>
                </a:path>
              </a:pathLst>
            </a:custGeom>
            <a:solidFill>
              <a:srgbClr val="FD6F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5" name="ïṡḷidè"/>
            <p:cNvSpPr/>
            <p:nvPr/>
          </p:nvSpPr>
          <p:spPr bwMode="auto">
            <a:xfrm>
              <a:off x="8739188" y="3163888"/>
              <a:ext cx="115888" cy="187325"/>
            </a:xfrm>
            <a:custGeom>
              <a:avLst/>
              <a:gdLst>
                <a:gd name="T0" fmla="*/ 11 w 59"/>
                <a:gd name="T1" fmla="*/ 0 h 95"/>
                <a:gd name="T2" fmla="*/ 0 w 59"/>
                <a:gd name="T3" fmla="*/ 29 h 95"/>
                <a:gd name="T4" fmla="*/ 35 w 59"/>
                <a:gd name="T5" fmla="*/ 95 h 95"/>
                <a:gd name="T6" fmla="*/ 59 w 59"/>
                <a:gd name="T7" fmla="*/ 68 h 95"/>
                <a:gd name="T8" fmla="*/ 52 w 59"/>
                <a:gd name="T9" fmla="*/ 64 h 95"/>
                <a:gd name="T10" fmla="*/ 47 w 59"/>
                <a:gd name="T11" fmla="*/ 74 h 95"/>
                <a:gd name="T12" fmla="*/ 7 w 59"/>
                <a:gd name="T13" fmla="*/ 14 h 95"/>
                <a:gd name="T14" fmla="*/ 13 w 59"/>
                <a:gd name="T15" fmla="*/ 3 h 95"/>
                <a:gd name="T16" fmla="*/ 11 w 59"/>
                <a:gd name="T1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95">
                  <a:moveTo>
                    <a:pt x="11" y="0"/>
                  </a:moveTo>
                  <a:cubicBezTo>
                    <a:pt x="0" y="29"/>
                    <a:pt x="0" y="29"/>
                    <a:pt x="0" y="29"/>
                  </a:cubicBezTo>
                  <a:cubicBezTo>
                    <a:pt x="35" y="95"/>
                    <a:pt x="35" y="95"/>
                    <a:pt x="35" y="95"/>
                  </a:cubicBezTo>
                  <a:cubicBezTo>
                    <a:pt x="59" y="68"/>
                    <a:pt x="59" y="68"/>
                    <a:pt x="59" y="68"/>
                  </a:cubicBezTo>
                  <a:cubicBezTo>
                    <a:pt x="57" y="67"/>
                    <a:pt x="55" y="66"/>
                    <a:pt x="52" y="64"/>
                  </a:cubicBezTo>
                  <a:cubicBezTo>
                    <a:pt x="47" y="74"/>
                    <a:pt x="47" y="74"/>
                    <a:pt x="47" y="74"/>
                  </a:cubicBezTo>
                  <a:cubicBezTo>
                    <a:pt x="7" y="14"/>
                    <a:pt x="7" y="14"/>
                    <a:pt x="7" y="14"/>
                  </a:cubicBezTo>
                  <a:cubicBezTo>
                    <a:pt x="7" y="14"/>
                    <a:pt x="9" y="10"/>
                    <a:pt x="13" y="3"/>
                  </a:cubicBezTo>
                  <a:cubicBezTo>
                    <a:pt x="12" y="1"/>
                    <a:pt x="11" y="0"/>
                    <a:pt x="11" y="0"/>
                  </a:cubicBezTo>
                </a:path>
              </a:pathLst>
            </a:custGeom>
            <a:solidFill>
              <a:srgbClr val="45427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6" name="îş1îďé"/>
            <p:cNvSpPr/>
            <p:nvPr/>
          </p:nvSpPr>
          <p:spPr bwMode="auto">
            <a:xfrm>
              <a:off x="8751888" y="3168651"/>
              <a:ext cx="90488" cy="141288"/>
            </a:xfrm>
            <a:custGeom>
              <a:avLst/>
              <a:gdLst>
                <a:gd name="T0" fmla="*/ 6 w 45"/>
                <a:gd name="T1" fmla="*/ 0 h 71"/>
                <a:gd name="T2" fmla="*/ 0 w 45"/>
                <a:gd name="T3" fmla="*/ 11 h 71"/>
                <a:gd name="T4" fmla="*/ 40 w 45"/>
                <a:gd name="T5" fmla="*/ 71 h 71"/>
                <a:gd name="T6" fmla="*/ 45 w 45"/>
                <a:gd name="T7" fmla="*/ 61 h 71"/>
                <a:gd name="T8" fmla="*/ 6 w 45"/>
                <a:gd name="T9" fmla="*/ 0 h 71"/>
              </a:gdLst>
              <a:ahLst/>
              <a:cxnLst>
                <a:cxn ang="0">
                  <a:pos x="T0" y="T1"/>
                </a:cxn>
                <a:cxn ang="0">
                  <a:pos x="T2" y="T3"/>
                </a:cxn>
                <a:cxn ang="0">
                  <a:pos x="T4" y="T5"/>
                </a:cxn>
                <a:cxn ang="0">
                  <a:pos x="T6" y="T7"/>
                </a:cxn>
                <a:cxn ang="0">
                  <a:pos x="T8" y="T9"/>
                </a:cxn>
              </a:cxnLst>
              <a:rect l="0" t="0" r="r" b="b"/>
              <a:pathLst>
                <a:path w="45" h="71">
                  <a:moveTo>
                    <a:pt x="6" y="0"/>
                  </a:moveTo>
                  <a:cubicBezTo>
                    <a:pt x="2" y="7"/>
                    <a:pt x="0" y="11"/>
                    <a:pt x="0" y="11"/>
                  </a:cubicBezTo>
                  <a:cubicBezTo>
                    <a:pt x="40" y="71"/>
                    <a:pt x="40" y="71"/>
                    <a:pt x="40" y="71"/>
                  </a:cubicBezTo>
                  <a:cubicBezTo>
                    <a:pt x="45" y="61"/>
                    <a:pt x="45" y="61"/>
                    <a:pt x="45" y="61"/>
                  </a:cubicBezTo>
                  <a:cubicBezTo>
                    <a:pt x="31" y="49"/>
                    <a:pt x="11" y="11"/>
                    <a:pt x="6" y="0"/>
                  </a:cubicBezTo>
                </a:path>
              </a:pathLst>
            </a:custGeom>
            <a:solidFill>
              <a:srgbClr val="E4AF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7" name="í$ḷîḑe"/>
            <p:cNvSpPr/>
            <p:nvPr/>
          </p:nvSpPr>
          <p:spPr bwMode="auto">
            <a:xfrm>
              <a:off x="8734426" y="3167063"/>
              <a:ext cx="117475" cy="187325"/>
            </a:xfrm>
            <a:custGeom>
              <a:avLst/>
              <a:gdLst>
                <a:gd name="T0" fmla="*/ 12 w 59"/>
                <a:gd name="T1" fmla="*/ 0 h 95"/>
                <a:gd name="T2" fmla="*/ 59 w 59"/>
                <a:gd name="T3" fmla="*/ 67 h 95"/>
                <a:gd name="T4" fmla="*/ 35 w 59"/>
                <a:gd name="T5" fmla="*/ 95 h 95"/>
                <a:gd name="T6" fmla="*/ 0 w 59"/>
                <a:gd name="T7" fmla="*/ 29 h 95"/>
                <a:gd name="T8" fmla="*/ 12 w 59"/>
                <a:gd name="T9" fmla="*/ 0 h 95"/>
              </a:gdLst>
              <a:ahLst/>
              <a:cxnLst>
                <a:cxn ang="0">
                  <a:pos x="T0" y="T1"/>
                </a:cxn>
                <a:cxn ang="0">
                  <a:pos x="T2" y="T3"/>
                </a:cxn>
                <a:cxn ang="0">
                  <a:pos x="T4" y="T5"/>
                </a:cxn>
                <a:cxn ang="0">
                  <a:pos x="T6" y="T7"/>
                </a:cxn>
                <a:cxn ang="0">
                  <a:pos x="T8" y="T9"/>
                </a:cxn>
              </a:cxnLst>
              <a:rect l="0" t="0" r="r" b="b"/>
              <a:pathLst>
                <a:path w="59" h="95">
                  <a:moveTo>
                    <a:pt x="12" y="0"/>
                  </a:moveTo>
                  <a:cubicBezTo>
                    <a:pt x="12" y="0"/>
                    <a:pt x="43" y="64"/>
                    <a:pt x="59" y="67"/>
                  </a:cubicBezTo>
                  <a:cubicBezTo>
                    <a:pt x="35" y="95"/>
                    <a:pt x="35" y="95"/>
                    <a:pt x="35" y="95"/>
                  </a:cubicBezTo>
                  <a:cubicBezTo>
                    <a:pt x="0" y="29"/>
                    <a:pt x="0" y="29"/>
                    <a:pt x="0" y="29"/>
                  </a:cubicBezTo>
                  <a:lnTo>
                    <a:pt x="12" y="0"/>
                  </a:lnTo>
                  <a:close/>
                </a:path>
              </a:pathLst>
            </a:custGeom>
            <a:solidFill>
              <a:srgbClr val="4D498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8" name="íşlídè"/>
            <p:cNvSpPr/>
            <p:nvPr/>
          </p:nvSpPr>
          <p:spPr bwMode="auto">
            <a:xfrm>
              <a:off x="8851901" y="2389188"/>
              <a:ext cx="30163" cy="361950"/>
            </a:xfrm>
            <a:custGeom>
              <a:avLst/>
              <a:gdLst>
                <a:gd name="T0" fmla="*/ 11 w 15"/>
                <a:gd name="T1" fmla="*/ 0 h 183"/>
                <a:gd name="T2" fmla="*/ 0 w 15"/>
                <a:gd name="T3" fmla="*/ 183 h 183"/>
                <a:gd name="T4" fmla="*/ 11 w 15"/>
                <a:gd name="T5" fmla="*/ 0 h 183"/>
              </a:gdLst>
              <a:ahLst/>
              <a:cxnLst>
                <a:cxn ang="0">
                  <a:pos x="T0" y="T1"/>
                </a:cxn>
                <a:cxn ang="0">
                  <a:pos x="T2" y="T3"/>
                </a:cxn>
                <a:cxn ang="0">
                  <a:pos x="T4" y="T5"/>
                </a:cxn>
              </a:cxnLst>
              <a:rect l="0" t="0" r="r" b="b"/>
              <a:pathLst>
                <a:path w="15" h="183">
                  <a:moveTo>
                    <a:pt x="11" y="0"/>
                  </a:moveTo>
                  <a:cubicBezTo>
                    <a:pt x="0" y="183"/>
                    <a:pt x="0" y="183"/>
                    <a:pt x="0" y="183"/>
                  </a:cubicBezTo>
                  <a:cubicBezTo>
                    <a:pt x="15" y="133"/>
                    <a:pt x="11" y="0"/>
                    <a:pt x="11" y="0"/>
                  </a:cubicBezTo>
                </a:path>
              </a:pathLst>
            </a:custGeom>
            <a:solidFill>
              <a:srgbClr val="E364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9" name="ïšḷîḋè"/>
            <p:cNvSpPr/>
            <p:nvPr/>
          </p:nvSpPr>
          <p:spPr bwMode="auto">
            <a:xfrm>
              <a:off x="8283576" y="2389188"/>
              <a:ext cx="42863" cy="50800"/>
            </a:xfrm>
            <a:custGeom>
              <a:avLst/>
              <a:gdLst>
                <a:gd name="T0" fmla="*/ 22 w 22"/>
                <a:gd name="T1" fmla="*/ 0 h 26"/>
                <a:gd name="T2" fmla="*/ 0 w 22"/>
                <a:gd name="T3" fmla="*/ 26 h 26"/>
                <a:gd name="T4" fmla="*/ 22 w 22"/>
                <a:gd name="T5" fmla="*/ 0 h 26"/>
              </a:gdLst>
              <a:ahLst/>
              <a:cxnLst>
                <a:cxn ang="0">
                  <a:pos x="T0" y="T1"/>
                </a:cxn>
                <a:cxn ang="0">
                  <a:pos x="T2" y="T3"/>
                </a:cxn>
                <a:cxn ang="0">
                  <a:pos x="T4" y="T5"/>
                </a:cxn>
              </a:cxnLst>
              <a:rect l="0" t="0" r="r" b="b"/>
              <a:pathLst>
                <a:path w="22" h="26">
                  <a:moveTo>
                    <a:pt x="22" y="0"/>
                  </a:moveTo>
                  <a:cubicBezTo>
                    <a:pt x="0" y="26"/>
                    <a:pt x="0" y="26"/>
                    <a:pt x="0" y="26"/>
                  </a:cubicBezTo>
                  <a:cubicBezTo>
                    <a:pt x="0" y="26"/>
                    <a:pt x="22" y="19"/>
                    <a:pt x="22" y="0"/>
                  </a:cubicBezTo>
                </a:path>
              </a:pathLst>
            </a:custGeom>
            <a:solidFill>
              <a:srgbClr val="E364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0" name="ï$ľíḑé"/>
            <p:cNvSpPr/>
            <p:nvPr/>
          </p:nvSpPr>
          <p:spPr bwMode="auto">
            <a:xfrm>
              <a:off x="2763838" y="2484438"/>
              <a:ext cx="273050" cy="2205038"/>
            </a:xfrm>
            <a:custGeom>
              <a:avLst/>
              <a:gdLst>
                <a:gd name="T0" fmla="*/ 105 w 138"/>
                <a:gd name="T1" fmla="*/ 0 h 1114"/>
                <a:gd name="T2" fmla="*/ 69 w 138"/>
                <a:gd name="T3" fmla="*/ 474 h 1114"/>
                <a:gd name="T4" fmla="*/ 47 w 138"/>
                <a:gd name="T5" fmla="*/ 1114 h 1114"/>
              </a:gdLst>
              <a:ahLst/>
              <a:cxnLst>
                <a:cxn ang="0">
                  <a:pos x="T0" y="T1"/>
                </a:cxn>
                <a:cxn ang="0">
                  <a:pos x="T2" y="T3"/>
                </a:cxn>
                <a:cxn ang="0">
                  <a:pos x="T4" y="T5"/>
                </a:cxn>
              </a:cxnLst>
              <a:rect l="0" t="0" r="r" b="b"/>
              <a:pathLst>
                <a:path w="138" h="1114">
                  <a:moveTo>
                    <a:pt x="105" y="0"/>
                  </a:moveTo>
                  <a:cubicBezTo>
                    <a:pt x="105" y="0"/>
                    <a:pt x="0" y="217"/>
                    <a:pt x="69" y="474"/>
                  </a:cubicBezTo>
                  <a:cubicBezTo>
                    <a:pt x="138" y="731"/>
                    <a:pt x="116" y="1038"/>
                    <a:pt x="47" y="1114"/>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51" name="iŝḻïḓé"/>
            <p:cNvSpPr/>
            <p:nvPr/>
          </p:nvSpPr>
          <p:spPr bwMode="auto">
            <a:xfrm>
              <a:off x="2914651" y="2427288"/>
              <a:ext cx="114300" cy="114300"/>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2" name="ïṡļïďè"/>
            <p:cNvSpPr/>
            <p:nvPr/>
          </p:nvSpPr>
          <p:spPr bwMode="auto">
            <a:xfrm>
              <a:off x="2884488" y="2720976"/>
              <a:ext cx="273050" cy="77788"/>
            </a:xfrm>
            <a:custGeom>
              <a:avLst/>
              <a:gdLst>
                <a:gd name="T0" fmla="*/ 0 w 138"/>
                <a:gd name="T1" fmla="*/ 20 h 39"/>
                <a:gd name="T2" fmla="*/ 138 w 138"/>
                <a:gd name="T3" fmla="*/ 0 h 39"/>
              </a:gdLst>
              <a:ahLst/>
              <a:cxnLst>
                <a:cxn ang="0">
                  <a:pos x="T0" y="T1"/>
                </a:cxn>
                <a:cxn ang="0">
                  <a:pos x="T2" y="T3"/>
                </a:cxn>
              </a:cxnLst>
              <a:rect l="0" t="0" r="r" b="b"/>
              <a:pathLst>
                <a:path w="138" h="39">
                  <a:moveTo>
                    <a:pt x="0" y="20"/>
                  </a:moveTo>
                  <a:cubicBezTo>
                    <a:pt x="0" y="20"/>
                    <a:pt x="109" y="39"/>
                    <a:pt x="138"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53" name="îṥḷïḓe"/>
            <p:cNvSpPr/>
            <p:nvPr/>
          </p:nvSpPr>
          <p:spPr bwMode="auto">
            <a:xfrm>
              <a:off x="2733676" y="2655888"/>
              <a:ext cx="131763" cy="230188"/>
            </a:xfrm>
            <a:custGeom>
              <a:avLst/>
              <a:gdLst>
                <a:gd name="T0" fmla="*/ 66 w 66"/>
                <a:gd name="T1" fmla="*/ 116 h 116"/>
                <a:gd name="T2" fmla="*/ 4 w 66"/>
                <a:gd name="T3" fmla="*/ 0 h 116"/>
              </a:gdLst>
              <a:ahLst/>
              <a:cxnLst>
                <a:cxn ang="0">
                  <a:pos x="T0" y="T1"/>
                </a:cxn>
                <a:cxn ang="0">
                  <a:pos x="T2" y="T3"/>
                </a:cxn>
              </a:cxnLst>
              <a:rect l="0" t="0" r="r" b="b"/>
              <a:pathLst>
                <a:path w="66" h="116">
                  <a:moveTo>
                    <a:pt x="66" y="116"/>
                  </a:moveTo>
                  <a:cubicBezTo>
                    <a:pt x="66" y="116"/>
                    <a:pt x="0" y="44"/>
                    <a:pt x="4"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54" name="iṩlíḍe"/>
            <p:cNvSpPr/>
            <p:nvPr/>
          </p:nvSpPr>
          <p:spPr bwMode="auto">
            <a:xfrm>
              <a:off x="2852738" y="2949576"/>
              <a:ext cx="225425" cy="228600"/>
            </a:xfrm>
            <a:custGeom>
              <a:avLst/>
              <a:gdLst>
                <a:gd name="T0" fmla="*/ 0 w 114"/>
                <a:gd name="T1" fmla="*/ 100 h 116"/>
                <a:gd name="T2" fmla="*/ 114 w 114"/>
                <a:gd name="T3" fmla="*/ 0 h 116"/>
              </a:gdLst>
              <a:ahLst/>
              <a:cxnLst>
                <a:cxn ang="0">
                  <a:pos x="T0" y="T1"/>
                </a:cxn>
                <a:cxn ang="0">
                  <a:pos x="T2" y="T3"/>
                </a:cxn>
              </a:cxnLst>
              <a:rect l="0" t="0" r="r" b="b"/>
              <a:pathLst>
                <a:path w="114" h="116">
                  <a:moveTo>
                    <a:pt x="0" y="100"/>
                  </a:moveTo>
                  <a:cubicBezTo>
                    <a:pt x="0" y="100"/>
                    <a:pt x="60" y="116"/>
                    <a:pt x="114"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55" name="îsḷïḓé"/>
            <p:cNvSpPr/>
            <p:nvPr/>
          </p:nvSpPr>
          <p:spPr bwMode="auto">
            <a:xfrm>
              <a:off x="2590801" y="3028951"/>
              <a:ext cx="293688" cy="309563"/>
            </a:xfrm>
            <a:custGeom>
              <a:avLst/>
              <a:gdLst>
                <a:gd name="T0" fmla="*/ 148 w 148"/>
                <a:gd name="T1" fmla="*/ 157 h 157"/>
                <a:gd name="T2" fmla="*/ 18 w 148"/>
                <a:gd name="T3" fmla="*/ 0 h 157"/>
              </a:gdLst>
              <a:ahLst/>
              <a:cxnLst>
                <a:cxn ang="0">
                  <a:pos x="T0" y="T1"/>
                </a:cxn>
                <a:cxn ang="0">
                  <a:pos x="T2" y="T3"/>
                </a:cxn>
              </a:cxnLst>
              <a:rect l="0" t="0" r="r" b="b"/>
              <a:pathLst>
                <a:path w="148" h="157">
                  <a:moveTo>
                    <a:pt x="148" y="157"/>
                  </a:moveTo>
                  <a:cubicBezTo>
                    <a:pt x="148" y="157"/>
                    <a:pt x="0" y="62"/>
                    <a:pt x="18"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56" name="iṧļiḍê"/>
            <p:cNvSpPr/>
            <p:nvPr/>
          </p:nvSpPr>
          <p:spPr bwMode="auto">
            <a:xfrm>
              <a:off x="2930526" y="3192463"/>
              <a:ext cx="206375" cy="361950"/>
            </a:xfrm>
            <a:custGeom>
              <a:avLst/>
              <a:gdLst>
                <a:gd name="T0" fmla="*/ 0 w 104"/>
                <a:gd name="T1" fmla="*/ 183 h 183"/>
                <a:gd name="T2" fmla="*/ 93 w 104"/>
                <a:gd name="T3" fmla="*/ 0 h 183"/>
              </a:gdLst>
              <a:ahLst/>
              <a:cxnLst>
                <a:cxn ang="0">
                  <a:pos x="T0" y="T1"/>
                </a:cxn>
                <a:cxn ang="0">
                  <a:pos x="T2" y="T3"/>
                </a:cxn>
              </a:cxnLst>
              <a:rect l="0" t="0" r="r" b="b"/>
              <a:pathLst>
                <a:path w="104" h="183">
                  <a:moveTo>
                    <a:pt x="0" y="183"/>
                  </a:moveTo>
                  <a:cubicBezTo>
                    <a:pt x="0" y="183"/>
                    <a:pt x="104" y="91"/>
                    <a:pt x="93"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57" name="iṩlïḍê"/>
            <p:cNvSpPr/>
            <p:nvPr/>
          </p:nvSpPr>
          <p:spPr bwMode="auto">
            <a:xfrm>
              <a:off x="2692401" y="3494088"/>
              <a:ext cx="261938" cy="187325"/>
            </a:xfrm>
            <a:custGeom>
              <a:avLst/>
              <a:gdLst>
                <a:gd name="T0" fmla="*/ 132 w 132"/>
                <a:gd name="T1" fmla="*/ 95 h 95"/>
                <a:gd name="T2" fmla="*/ 4 w 132"/>
                <a:gd name="T3" fmla="*/ 0 h 95"/>
              </a:gdLst>
              <a:ahLst/>
              <a:cxnLst>
                <a:cxn ang="0">
                  <a:pos x="T0" y="T1"/>
                </a:cxn>
                <a:cxn ang="0">
                  <a:pos x="T2" y="T3"/>
                </a:cxn>
              </a:cxnLst>
              <a:rect l="0" t="0" r="r" b="b"/>
              <a:pathLst>
                <a:path w="132" h="95">
                  <a:moveTo>
                    <a:pt x="132" y="95"/>
                  </a:moveTo>
                  <a:cubicBezTo>
                    <a:pt x="132" y="95"/>
                    <a:pt x="0" y="58"/>
                    <a:pt x="4"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58" name="ïṧḻíďé"/>
            <p:cNvSpPr/>
            <p:nvPr/>
          </p:nvSpPr>
          <p:spPr bwMode="auto">
            <a:xfrm>
              <a:off x="2971801" y="3586163"/>
              <a:ext cx="185738" cy="246063"/>
            </a:xfrm>
            <a:custGeom>
              <a:avLst/>
              <a:gdLst>
                <a:gd name="T0" fmla="*/ 0 w 94"/>
                <a:gd name="T1" fmla="*/ 124 h 124"/>
                <a:gd name="T2" fmla="*/ 94 w 94"/>
                <a:gd name="T3" fmla="*/ 0 h 124"/>
              </a:gdLst>
              <a:ahLst/>
              <a:cxnLst>
                <a:cxn ang="0">
                  <a:pos x="T0" y="T1"/>
                </a:cxn>
                <a:cxn ang="0">
                  <a:pos x="T2" y="T3"/>
                </a:cxn>
              </a:cxnLst>
              <a:rect l="0" t="0" r="r" b="b"/>
              <a:pathLst>
                <a:path w="94" h="124">
                  <a:moveTo>
                    <a:pt x="0" y="124"/>
                  </a:moveTo>
                  <a:cubicBezTo>
                    <a:pt x="0" y="124"/>
                    <a:pt x="83" y="47"/>
                    <a:pt x="94"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59" name="îšľiḋe"/>
            <p:cNvSpPr/>
            <p:nvPr/>
          </p:nvSpPr>
          <p:spPr bwMode="auto">
            <a:xfrm>
              <a:off x="2806701" y="3794126"/>
              <a:ext cx="177800" cy="296863"/>
            </a:xfrm>
            <a:custGeom>
              <a:avLst/>
              <a:gdLst>
                <a:gd name="T0" fmla="*/ 89 w 89"/>
                <a:gd name="T1" fmla="*/ 150 h 150"/>
                <a:gd name="T2" fmla="*/ 0 w 89"/>
                <a:gd name="T3" fmla="*/ 0 h 150"/>
              </a:gdLst>
              <a:ahLst/>
              <a:cxnLst>
                <a:cxn ang="0">
                  <a:pos x="T0" y="T1"/>
                </a:cxn>
                <a:cxn ang="0">
                  <a:pos x="T2" y="T3"/>
                </a:cxn>
              </a:cxnLst>
              <a:rect l="0" t="0" r="r" b="b"/>
              <a:pathLst>
                <a:path w="89" h="150">
                  <a:moveTo>
                    <a:pt x="89" y="150"/>
                  </a:moveTo>
                  <a:cubicBezTo>
                    <a:pt x="89" y="150"/>
                    <a:pt x="3" y="51"/>
                    <a:pt x="0"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60" name="íṧlïdé"/>
            <p:cNvSpPr/>
            <p:nvPr/>
          </p:nvSpPr>
          <p:spPr bwMode="auto">
            <a:xfrm>
              <a:off x="2984501" y="3944938"/>
              <a:ext cx="201613" cy="311150"/>
            </a:xfrm>
            <a:custGeom>
              <a:avLst/>
              <a:gdLst>
                <a:gd name="T0" fmla="*/ 0 w 102"/>
                <a:gd name="T1" fmla="*/ 157 h 157"/>
                <a:gd name="T2" fmla="*/ 102 w 102"/>
                <a:gd name="T3" fmla="*/ 0 h 157"/>
              </a:gdLst>
              <a:ahLst/>
              <a:cxnLst>
                <a:cxn ang="0">
                  <a:pos x="T0" y="T1"/>
                </a:cxn>
                <a:cxn ang="0">
                  <a:pos x="T2" y="T3"/>
                </a:cxn>
              </a:cxnLst>
              <a:rect l="0" t="0" r="r" b="b"/>
              <a:pathLst>
                <a:path w="102" h="157">
                  <a:moveTo>
                    <a:pt x="0" y="157"/>
                  </a:moveTo>
                  <a:cubicBezTo>
                    <a:pt x="0" y="157"/>
                    <a:pt x="95" y="51"/>
                    <a:pt x="102"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61" name="ïSļïḓe"/>
            <p:cNvSpPr/>
            <p:nvPr/>
          </p:nvSpPr>
          <p:spPr bwMode="auto">
            <a:xfrm>
              <a:off x="2684463" y="2613026"/>
              <a:ext cx="114300" cy="114300"/>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2" name="îṩ1ïḓè"/>
            <p:cNvSpPr/>
            <p:nvPr/>
          </p:nvSpPr>
          <p:spPr bwMode="auto">
            <a:xfrm>
              <a:off x="2620963" y="3436938"/>
              <a:ext cx="112713" cy="114300"/>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3" name="ïṡḻíḑé"/>
            <p:cNvSpPr/>
            <p:nvPr/>
          </p:nvSpPr>
          <p:spPr bwMode="auto">
            <a:xfrm>
              <a:off x="2570163" y="2971801"/>
              <a:ext cx="114300" cy="114300"/>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4" name="iślidê"/>
            <p:cNvSpPr/>
            <p:nvPr/>
          </p:nvSpPr>
          <p:spPr bwMode="auto">
            <a:xfrm>
              <a:off x="3100388" y="2663826"/>
              <a:ext cx="115888" cy="115888"/>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5" name="işļîḑé"/>
            <p:cNvSpPr/>
            <p:nvPr/>
          </p:nvSpPr>
          <p:spPr bwMode="auto">
            <a:xfrm>
              <a:off x="3100388" y="3544888"/>
              <a:ext cx="115888" cy="112713"/>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6" name="îśľîdè"/>
            <p:cNvSpPr/>
            <p:nvPr/>
          </p:nvSpPr>
          <p:spPr bwMode="auto">
            <a:xfrm>
              <a:off x="3008313" y="2892426"/>
              <a:ext cx="114300" cy="114300"/>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7" name="iş1ïḓè"/>
            <p:cNvSpPr/>
            <p:nvPr/>
          </p:nvSpPr>
          <p:spPr bwMode="auto">
            <a:xfrm>
              <a:off x="3122613" y="3922713"/>
              <a:ext cx="114300" cy="115888"/>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8" name="îŝ1iḋê"/>
            <p:cNvSpPr/>
            <p:nvPr/>
          </p:nvSpPr>
          <p:spPr bwMode="auto">
            <a:xfrm>
              <a:off x="2733676" y="3773488"/>
              <a:ext cx="115888" cy="114300"/>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9" name="iş1îḑê"/>
            <p:cNvSpPr/>
            <p:nvPr/>
          </p:nvSpPr>
          <p:spPr bwMode="auto">
            <a:xfrm>
              <a:off x="3065463" y="3135313"/>
              <a:ext cx="114300" cy="114300"/>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r>
              <a:rPr lang="en-US" altLang="zh-CN" dirty="0"/>
              <a:t>1、'Save your heart for someone who cares' 请使用正则将文本中的"s"替换成"S",请写Python代码完成匹配替换。</a:t>
            </a:r>
            <a:endParaRPr lang="zh-CN" altLang="zh-CN" dirty="0"/>
          </a:p>
          <a:p>
            <a:r>
              <a:rPr lang="en-US" altLang="zh-CN" dirty="0"/>
              <a:t>2、'&lt;span&gt;三生三世，十里桃花&lt;/span&gt;&lt;span&gt;九州海上牧云记&lt;/span&gt;&lt;span&gt;莫斯科行动&lt;/span&gt;' 请使用正则将&lt;span&gt;标签中的全部内容匹配出来,请写Python代码完成匹配。</a:t>
            </a:r>
            <a:endParaRPr lang="zh-CN"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p:txBody>
          <a:bodyPr>
            <a:normAutofit/>
          </a:bodyPr>
          <a:lstStyle/>
          <a:p>
            <a:r>
              <a:rPr lang="zh-CN" altLang="en-US" dirty="0"/>
              <a:t>概述</a:t>
            </a:r>
          </a:p>
          <a:p>
            <a:r>
              <a:rPr lang="en-US" altLang="zh-CN" dirty="0"/>
              <a:t>re</a:t>
            </a:r>
            <a:r>
              <a:rPr lang="zh-CN" altLang="en-US" dirty="0"/>
              <a:t>模块</a:t>
            </a:r>
          </a:p>
          <a:p>
            <a:r>
              <a:rPr lang="zh-CN" altLang="en-US" dirty="0"/>
              <a:t>贪婪模式与非贪婪模式</a:t>
            </a:r>
          </a:p>
          <a:p>
            <a:endParaRPr lang="en-US" altLang="zh-CN" dirty="0"/>
          </a:p>
          <a:p>
            <a:endParaRPr lang="en-US" altLang="zh-CN"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r>
              <a:rPr lang="zh-CN" altLang="en-US" dirty="0"/>
              <a:t>区分正则表达式和</a:t>
            </a:r>
            <a:r>
              <a:rPr lang="en-US" altLang="zh-CN" dirty="0"/>
              <a:t>Python</a:t>
            </a:r>
            <a:r>
              <a:rPr lang="zh-CN" altLang="en-US" dirty="0"/>
              <a:t>正则表达式的相同点和不同点</a:t>
            </a:r>
          </a:p>
          <a:p>
            <a:r>
              <a:rPr lang="zh-CN" altLang="en-US" dirty="0"/>
              <a:t>使用</a:t>
            </a:r>
            <a:r>
              <a:rPr lang="en-US" altLang="zh-CN" dirty="0"/>
              <a:t>re</a:t>
            </a:r>
            <a:r>
              <a:rPr lang="zh-CN" altLang="en-US" dirty="0"/>
              <a:t>模块的相关方法处理数据（重点、难点）</a:t>
            </a:r>
          </a:p>
          <a:p>
            <a:r>
              <a:rPr lang="zh-CN" altLang="en-US" dirty="0"/>
              <a:t>区分贪婪模式与非贪婪模式，使用非贪婪模式解决特殊的数据处理问题（难点）</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622977" y="3021013"/>
            <a:ext cx="902811" cy="679450"/>
            <a:chOff x="4836152" y="3409950"/>
            <a:chExt cx="903196" cy="679450"/>
          </a:xfrm>
        </p:grpSpPr>
        <p:sp>
          <p:nvSpPr>
            <p:cNvPr id="6" name="矩形 6"/>
            <p:cNvSpPr/>
            <p:nvPr/>
          </p:nvSpPr>
          <p:spPr>
            <a:xfrm>
              <a:off x="4836152" y="4043681"/>
              <a:ext cx="903196"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836152" y="3409950"/>
              <a:ext cx="903196"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概述</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正则表达式，英文名为Regular Expression，又称规则表达式。正则表达式通常被用来检索、替换那些符合某个模式(规则)的文本。</a:t>
            </a:r>
          </a:p>
          <a:p>
            <a:endParaRPr lang="en-US" altLang="zh-CN" dirty="0"/>
          </a:p>
          <a:p>
            <a:r>
              <a:rPr lang="zh-CN" altLang="en-US" dirty="0"/>
              <a:t>在主流操作系统（*</a:t>
            </a:r>
            <a:r>
              <a:rPr lang="en-US" altLang="zh-CN" dirty="0"/>
              <a:t>nix[Linux, Unix</a:t>
            </a:r>
            <a:r>
              <a:rPr lang="zh-CN" altLang="en-US" dirty="0"/>
              <a:t>等</a:t>
            </a:r>
            <a:r>
              <a:rPr lang="en-US" altLang="zh-CN" dirty="0"/>
              <a:t>]</a:t>
            </a:r>
            <a:r>
              <a:rPr lang="zh-CN" altLang="en-US" dirty="0"/>
              <a:t>、</a:t>
            </a:r>
            <a:r>
              <a:rPr lang="en-US" altLang="zh-CN" dirty="0"/>
              <a:t>Windows</a:t>
            </a:r>
            <a:r>
              <a:rPr lang="zh-CN" altLang="en-US" dirty="0"/>
              <a:t>、</a:t>
            </a:r>
            <a:r>
              <a:rPr lang="en-US" altLang="zh-CN" dirty="0"/>
              <a:t>HP</a:t>
            </a:r>
            <a:r>
              <a:rPr lang="zh-CN" altLang="en-US" dirty="0"/>
              <a:t>、</a:t>
            </a:r>
            <a:r>
              <a:rPr lang="en-US" altLang="zh-CN" dirty="0"/>
              <a:t>BeOS</a:t>
            </a:r>
            <a:r>
              <a:rPr lang="zh-CN" altLang="en-US" dirty="0"/>
              <a:t>等）、主流的开发语言（</a:t>
            </a:r>
            <a:r>
              <a:rPr lang="en-US" altLang="zh-CN" dirty="0"/>
              <a:t>delphi</a:t>
            </a:r>
            <a:r>
              <a:rPr lang="zh-CN" altLang="en-US" dirty="0"/>
              <a:t>、</a:t>
            </a:r>
            <a:r>
              <a:rPr lang="en-US" altLang="zh-CN" dirty="0"/>
              <a:t>Scala</a:t>
            </a:r>
            <a:r>
              <a:rPr lang="zh-CN" altLang="en-US" dirty="0"/>
              <a:t>、</a:t>
            </a:r>
            <a:r>
              <a:rPr lang="en-US" altLang="zh-CN" dirty="0"/>
              <a:t>PHP</a:t>
            </a:r>
            <a:r>
              <a:rPr lang="zh-CN" altLang="en-US" dirty="0"/>
              <a:t>、</a:t>
            </a:r>
            <a:r>
              <a:rPr lang="en-US" altLang="zh-CN" dirty="0"/>
              <a:t>C#</a:t>
            </a:r>
            <a:r>
              <a:rPr lang="zh-CN" altLang="en-US" dirty="0"/>
              <a:t>、</a:t>
            </a:r>
            <a:r>
              <a:rPr lang="en-US" altLang="zh-CN" dirty="0"/>
              <a:t>Java</a:t>
            </a:r>
            <a:r>
              <a:rPr lang="zh-CN" altLang="en-US" dirty="0"/>
              <a:t>、</a:t>
            </a:r>
            <a:r>
              <a:rPr lang="en-US" altLang="zh-CN" dirty="0"/>
              <a:t>C++</a:t>
            </a:r>
            <a:r>
              <a:rPr lang="zh-CN" altLang="en-US" dirty="0"/>
              <a:t>、</a:t>
            </a:r>
            <a:r>
              <a:rPr lang="en-US" altLang="zh-CN" dirty="0"/>
              <a:t>Objective-c</a:t>
            </a:r>
            <a:r>
              <a:rPr lang="zh-CN" altLang="en-US" dirty="0"/>
              <a:t>、</a:t>
            </a:r>
            <a:r>
              <a:rPr lang="en-US" altLang="zh-CN" dirty="0"/>
              <a:t>Swift</a:t>
            </a:r>
            <a:r>
              <a:rPr lang="zh-CN" altLang="en-US" dirty="0"/>
              <a:t>、</a:t>
            </a:r>
            <a:r>
              <a:rPr lang="en-US" altLang="zh-CN" dirty="0"/>
              <a:t>VB</a:t>
            </a:r>
            <a:r>
              <a:rPr lang="zh-CN" altLang="en-US" dirty="0"/>
              <a:t>、</a:t>
            </a:r>
            <a:r>
              <a:rPr lang="en-US" altLang="zh-CN" dirty="0"/>
              <a:t>Javascript</a:t>
            </a:r>
            <a:r>
              <a:rPr lang="zh-CN" altLang="en-US" dirty="0"/>
              <a:t>、</a:t>
            </a:r>
            <a:r>
              <a:rPr lang="en-US" altLang="zh-CN" dirty="0"/>
              <a:t>Ruby</a:t>
            </a:r>
            <a:r>
              <a:rPr lang="zh-CN" altLang="en-US" dirty="0"/>
              <a:t>以及</a:t>
            </a:r>
            <a:r>
              <a:rPr lang="en-US" altLang="zh-CN" dirty="0"/>
              <a:t>Python</a:t>
            </a:r>
            <a:r>
              <a:rPr lang="zh-CN" altLang="en-US" dirty="0"/>
              <a:t>等）、数以亿万计的各种应用软件中，都可以看到正则表达式优美的舞姿。</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a:t>正则表达式</a:t>
            </a:r>
            <a:endParaRPr lang="zh-CN" altLang="en-US" dirty="0"/>
          </a:p>
        </p:txBody>
      </p:sp>
      <p:sp>
        <p:nvSpPr>
          <p:cNvPr id="2" name="文本占位符 1"/>
          <p:cNvSpPr>
            <a:spLocks noGrp="1"/>
          </p:cNvSpPr>
          <p:nvPr>
            <p:ph type="body" sz="quarter" idx="13"/>
          </p:nvPr>
        </p:nvSpPr>
        <p:spPr/>
        <p:txBody>
          <a:bodyPr/>
          <a:lstStyle/>
          <a:p>
            <a:r>
              <a:rPr lang="en-US" altLang="zh-CN" dirty="0" err="1"/>
              <a:t>概述</a:t>
            </a: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ags/tag2.xml><?xml version="1.0" encoding="utf-8"?>
<p:tagLst xmlns:a="http://schemas.openxmlformats.org/drawingml/2006/main" xmlns:r="http://schemas.openxmlformats.org/officeDocument/2006/relationships" xmlns:p="http://schemas.openxmlformats.org/presentationml/2006/main">
  <p:tag name="ISLIDE.VECTOR" val="6d1204a3-d616-49af-9765-33eec687d4a6"/>
</p:tagLst>
</file>

<file path=ppt/theme/theme1.xml><?xml version="1.0" encoding="utf-8"?>
<a:theme xmlns:a="http://schemas.openxmlformats.org/drawingml/2006/main" name="自定义设计方案">
  <a:themeElements>
    <a:clrScheme name="Office">
      <a:dk1>
        <a:srgbClr val="000000"/>
      </a:dk1>
      <a:lt1>
        <a:srgbClr val="FFFFFF"/>
      </a:lt1>
      <a:dk2>
        <a:srgbClr val="768395"/>
      </a:dk2>
      <a:lt2>
        <a:srgbClr val="F0F0F0"/>
      </a:lt2>
      <a:accent1>
        <a:srgbClr val="B01737"/>
      </a:accent1>
      <a:accent2>
        <a:srgbClr val="3966A9"/>
      </a:accent2>
      <a:accent3>
        <a:srgbClr val="F39402"/>
      </a:accent3>
      <a:accent4>
        <a:srgbClr val="B77001"/>
      </a:accent4>
      <a:accent5>
        <a:srgbClr val="2E75B6"/>
      </a:accent5>
      <a:accent6>
        <a:srgbClr val="A5A5A5"/>
      </a:accent6>
      <a:hlink>
        <a:srgbClr val="4472C4"/>
      </a:hlink>
      <a:folHlink>
        <a:srgbClr val="BFBFBF"/>
      </a:folHlink>
    </a:clrScheme>
    <a:fontScheme name="324ndvlu">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D10001"/>
      </a:accent1>
      <a:accent2>
        <a:srgbClr val="E79E00"/>
      </a:accent2>
      <a:accent3>
        <a:srgbClr val="6D2016"/>
      </a:accent3>
      <a:accent4>
        <a:srgbClr val="A7824F"/>
      </a:accent4>
      <a:accent5>
        <a:srgbClr val="595959"/>
      </a:accent5>
      <a:accent6>
        <a:srgbClr val="A8A6A1"/>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D10001"/>
    </a:accent1>
    <a:accent2>
      <a:srgbClr val="E79E00"/>
    </a:accent2>
    <a:accent3>
      <a:srgbClr val="6D2016"/>
    </a:accent3>
    <a:accent4>
      <a:srgbClr val="A7824F"/>
    </a:accent4>
    <a:accent5>
      <a:srgbClr val="595959"/>
    </a:accent5>
    <a:accent6>
      <a:srgbClr val="A8A6A1"/>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B01737"/>
    </a:accent1>
    <a:accent2>
      <a:srgbClr val="3966A9"/>
    </a:accent2>
    <a:accent3>
      <a:srgbClr val="F39402"/>
    </a:accent3>
    <a:accent4>
      <a:srgbClr val="B77001"/>
    </a:accent4>
    <a:accent5>
      <a:srgbClr val="2E75B6"/>
    </a:accent5>
    <a:accent6>
      <a:srgbClr val="A5A5A5"/>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4327</Words>
  <Application>Microsoft Office PowerPoint</Application>
  <PresentationFormat>宽屏</PresentationFormat>
  <Paragraphs>625</Paragraphs>
  <Slides>50</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50</vt:i4>
      </vt:variant>
    </vt:vector>
  </HeadingPairs>
  <TitlesOfParts>
    <vt:vector size="64" baseType="lpstr">
      <vt:lpstr>Helvetica Neue</vt:lpstr>
      <vt:lpstr>DengXian</vt:lpstr>
      <vt:lpstr>DengXian</vt:lpstr>
      <vt:lpstr>等线 Light</vt:lpstr>
      <vt:lpstr>宋体</vt:lpstr>
      <vt:lpstr>微软雅黑</vt:lpstr>
      <vt:lpstr>Arial</vt:lpstr>
      <vt:lpstr>Calibri</vt:lpstr>
      <vt:lpstr>Cambria</vt:lpstr>
      <vt:lpstr>Consolas</vt:lpstr>
      <vt:lpstr>Impact</vt:lpstr>
      <vt:lpstr>Wingdings</vt:lpstr>
      <vt:lpstr>自定义设计方案</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正则表达式</vt:lpstr>
      <vt:lpstr>Python正则表达式</vt:lpstr>
      <vt:lpstr>PowerPoint 演示文稿</vt:lpstr>
      <vt:lpstr>re.match方法</vt:lpstr>
      <vt:lpstr>re.match方法</vt:lpstr>
      <vt:lpstr>re.match方法</vt:lpstr>
      <vt:lpstr>常用的匹配规则-匹配字符</vt:lpstr>
      <vt:lpstr>常用的匹配规则-匹配字符</vt:lpstr>
      <vt:lpstr>常用的匹配规则-匹配字符</vt:lpstr>
      <vt:lpstr>常用的匹配规则-匹配字符</vt:lpstr>
      <vt:lpstr>常用的匹配规则-匹配字符</vt:lpstr>
      <vt:lpstr>常用的匹配规则-匹配字符数量</vt:lpstr>
      <vt:lpstr>常用的匹配规则-匹配字符数量</vt:lpstr>
      <vt:lpstr>常用的匹配规则-匹配字符数量</vt:lpstr>
      <vt:lpstr>常用的匹配规则-匹配字符数量</vt:lpstr>
      <vt:lpstr>常用的匹配规则-匹配字符数量</vt:lpstr>
      <vt:lpstr>常用的匹配规则-原生字符串</vt:lpstr>
      <vt:lpstr>常用的匹配规则-原生字符串</vt:lpstr>
      <vt:lpstr>常用的匹配规则-原生字符串</vt:lpstr>
      <vt:lpstr>常用的匹配规则-匹配开头结尾</vt:lpstr>
      <vt:lpstr>常用的匹配规则- 分组匹配</vt:lpstr>
      <vt:lpstr>常用的匹配规则- 分组匹配</vt:lpstr>
      <vt:lpstr>常用的匹配规则- 分组匹配</vt:lpstr>
      <vt:lpstr>常用的匹配规则- 分组匹配</vt:lpstr>
      <vt:lpstr>re.compile方法</vt:lpstr>
      <vt:lpstr>re.search方法</vt:lpstr>
      <vt:lpstr>re.findall方法</vt:lpstr>
      <vt:lpstr>re.findall方法</vt:lpstr>
      <vt:lpstr>re.sub方法</vt:lpstr>
      <vt:lpstr>re.split方法</vt:lpstr>
      <vt:lpstr>PowerPoint 演示文稿</vt:lpstr>
      <vt:lpstr>概述</vt:lpstr>
      <vt:lpstr>案例</vt:lpstr>
      <vt:lpstr>案例</vt:lpstr>
      <vt:lpstr>案例</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349</cp:revision>
  <dcterms:created xsi:type="dcterms:W3CDTF">2017-12-05T08:44:00Z</dcterms:created>
  <dcterms:modified xsi:type="dcterms:W3CDTF">2020-06-01T07:58:05Z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