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56"/>
  </p:notesMasterIdLst>
  <p:handoutMasterIdLst>
    <p:handoutMasterId r:id="rId57"/>
  </p:handoutMasterIdLst>
  <p:sldIdLst>
    <p:sldId id="323" r:id="rId3"/>
    <p:sldId id="324" r:id="rId4"/>
    <p:sldId id="273" r:id="rId5"/>
    <p:sldId id="271" r:id="rId6"/>
    <p:sldId id="274" r:id="rId7"/>
    <p:sldId id="270" r:id="rId8"/>
    <p:sldId id="333" r:id="rId9"/>
    <p:sldId id="277" r:id="rId10"/>
    <p:sldId id="278" r:id="rId11"/>
    <p:sldId id="279" r:id="rId12"/>
    <p:sldId id="280" r:id="rId13"/>
    <p:sldId id="281" r:id="rId14"/>
    <p:sldId id="282" r:id="rId15"/>
    <p:sldId id="334" r:id="rId16"/>
    <p:sldId id="284" r:id="rId17"/>
    <p:sldId id="285" r:id="rId18"/>
    <p:sldId id="286" r:id="rId19"/>
    <p:sldId id="287" r:id="rId20"/>
    <p:sldId id="289" r:id="rId21"/>
    <p:sldId id="335" r:id="rId22"/>
    <p:sldId id="292" r:id="rId23"/>
    <p:sldId id="293" r:id="rId24"/>
    <p:sldId id="294" r:id="rId25"/>
    <p:sldId id="295" r:id="rId26"/>
    <p:sldId id="296" r:id="rId27"/>
    <p:sldId id="298" r:id="rId28"/>
    <p:sldId id="299" r:id="rId29"/>
    <p:sldId id="300" r:id="rId30"/>
    <p:sldId id="301" r:id="rId31"/>
    <p:sldId id="336" r:id="rId32"/>
    <p:sldId id="303" r:id="rId33"/>
    <p:sldId id="304" r:id="rId34"/>
    <p:sldId id="305" r:id="rId35"/>
    <p:sldId id="306" r:id="rId36"/>
    <p:sldId id="351" r:id="rId37"/>
    <p:sldId id="337" r:id="rId38"/>
    <p:sldId id="308" r:id="rId39"/>
    <p:sldId id="309" r:id="rId40"/>
    <p:sldId id="310" r:id="rId41"/>
    <p:sldId id="311" r:id="rId42"/>
    <p:sldId id="338" r:id="rId43"/>
    <p:sldId id="313" r:id="rId44"/>
    <p:sldId id="314" r:id="rId45"/>
    <p:sldId id="315" r:id="rId46"/>
    <p:sldId id="316" r:id="rId47"/>
    <p:sldId id="317" r:id="rId48"/>
    <p:sldId id="322" r:id="rId49"/>
    <p:sldId id="318" r:id="rId50"/>
    <p:sldId id="321" r:id="rId51"/>
    <p:sldId id="319" r:id="rId52"/>
    <p:sldId id="320" r:id="rId53"/>
    <p:sldId id="339" r:id="rId54"/>
    <p:sldId id="34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95052" autoAdjust="0"/>
  </p:normalViewPr>
  <p:slideViewPr>
    <p:cSldViewPr snapToGrid="0" snapToObjects="1">
      <p:cViewPr varScale="1">
        <p:scale>
          <a:sx n="101" d="100"/>
          <a:sy n="101" d="100"/>
        </p:scale>
        <p:origin x="138" y="162"/>
      </p:cViewPr>
      <p:guideLst>
        <p:guide orient="horz" pos="2159"/>
        <p:guide pos="3839"/>
      </p:guideLst>
    </p:cSldViewPr>
  </p:slideViewPr>
  <p:outlineViewPr>
    <p:cViewPr>
      <p:scale>
        <a:sx n="33" d="100"/>
        <a:sy n="33" d="100"/>
      </p:scale>
      <p:origin x="0" y="-3132"/>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1D4C7-F137-A842-B1C5-8CE3EB04C0FA}" type="datetimeFigureOut">
              <a:rPr kumimoji="1" lang="zh-CN" altLang="en-US" smtClean="0"/>
              <a:t>2020/4/13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9F84A-E9F6-6B4A-A92D-0F03C16BE47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545F-0463-3244-9FD0-76CB0920EB87}" type="datetimeFigureOut">
              <a:rPr kumimoji="1" lang="zh-CN" altLang="en-US" smtClean="0"/>
              <a:t>2020/4/13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704D7-9025-2945-9BB0-1BE2C77FF13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13</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15</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16</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17</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18</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19</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21</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22</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23</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24</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25</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26</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27</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28</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29</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31</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32</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33</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34</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37</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5</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38</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39</a:t>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40</a:t>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42</a:t>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43</a:t>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44</a:t>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45</a:t>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46</a:t>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47</a:t>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48</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6</a:t>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49</a:t>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50</a:t>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51</a:t>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53</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8</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9</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10</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11</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t>12</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9B9D-6D9A-4547-831C-052C4623EFAE}" type="datetimeFigureOut">
              <a:rPr kumimoji="1" lang="zh-CN" altLang="en-US" smtClean="0"/>
              <a:t>2020/4/13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6B63-E8CB-064C-A39B-C85A04F6695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41667-DF54-4722-AB3D-C036FE3FB9FA}" type="datetimeFigureOut">
              <a:rPr lang="zh-CN" altLang="en-US" smtClean="0"/>
              <a:t>2020/4/13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9FF15-A2AA-4D53-A5D9-FD52D44D248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www.jetbrains.com/pycharm/?fromMenu"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44.jpe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9"/>
          <p:cNvGrpSpPr/>
          <p:nvPr/>
        </p:nvGrpSpPr>
        <p:grpSpPr>
          <a:xfrm>
            <a:off x="1703825" y="1958930"/>
            <a:ext cx="8782789" cy="2263821"/>
            <a:chOff x="1007890" y="2185987"/>
            <a:chExt cx="8785622" cy="2262739"/>
          </a:xfrm>
        </p:grpSpPr>
        <p:sp>
          <p:nvSpPr>
            <p:cNvPr id="6" name="TextBox 3"/>
            <p:cNvSpPr/>
            <p:nvPr/>
          </p:nvSpPr>
          <p:spPr>
            <a:xfrm>
              <a:off x="5309075" y="3525837"/>
              <a:ext cx="184790" cy="922889"/>
            </a:xfrm>
            <a:prstGeom prst="rect">
              <a:avLst/>
            </a:prstGeom>
            <a:noFill/>
            <a:ln w="9525">
              <a:noFill/>
            </a:ln>
          </p:spPr>
          <p:txBody>
            <a:bodyPr wrap="none" anchor="t">
              <a:spAutoFit/>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5400" b="0"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 name="TextBox 42"/>
            <p:cNvSpPr/>
            <p:nvPr/>
          </p:nvSpPr>
          <p:spPr>
            <a:xfrm>
              <a:off x="1007890" y="2185987"/>
              <a:ext cx="8785622" cy="1457394"/>
            </a:xfrm>
            <a:prstGeom prst="rect">
              <a:avLst/>
            </a:prstGeom>
            <a:noFill/>
            <a:ln w="9525">
              <a:noFill/>
            </a:ln>
          </p:spPr>
          <p:txBody>
            <a:bodyPr wrap="none" lIns="102870" tIns="51435" rIns="102870" bIns="51435" anchor="t">
              <a:spAutoFit/>
            </a:bodyPr>
            <a:lstStyle/>
            <a:p>
              <a:pPr lvl="0" algn="ctr">
                <a:defRPr/>
              </a:pPr>
              <a:r>
                <a:rPr lang="en-US" altLang="zh-CN"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核心编程</a:t>
              </a:r>
              <a:endParaRPr kumimoji="0" lang="zh-CN" altLang="en-US" sz="8800" b="1" i="0" u="none" strike="noStrike" kern="1200" cap="none" spc="0" normalizeH="0" baseline="0" noProof="0" dirty="0">
                <a:ln>
                  <a:noFill/>
                </a:ln>
                <a:solidFill>
                  <a:srgbClr val="D4273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sp>
        <p:nvSpPr>
          <p:cNvPr id="2" name="文本框 1">
            <a:extLst>
              <a:ext uri="{FF2B5EF4-FFF2-40B4-BE49-F238E27FC236}">
                <a16:creationId xmlns:a16="http://schemas.microsoft.com/office/drawing/2014/main" id="{BE9C8D05-3923-4829-9092-837E97412840}"/>
              </a:ext>
            </a:extLst>
          </p:cNvPr>
          <p:cNvSpPr txBox="1"/>
          <p:nvPr/>
        </p:nvSpPr>
        <p:spPr>
          <a:xfrm>
            <a:off x="5305425" y="4324350"/>
            <a:ext cx="1390124" cy="369332"/>
          </a:xfrm>
          <a:prstGeom prst="rect">
            <a:avLst/>
          </a:prstGeom>
          <a:noFill/>
        </p:spPr>
        <p:txBody>
          <a:bodyPr wrap="none" rtlCol="0">
            <a:spAutoFit/>
          </a:bodyPr>
          <a:lstStyle/>
          <a:p>
            <a:r>
              <a:rPr lang="zh-CN" altLang="en-US" dirty="0"/>
              <a:t>主讲</a:t>
            </a:r>
            <a:r>
              <a:rPr lang="en-US" altLang="zh-CN" dirty="0"/>
              <a:t>:</a:t>
            </a:r>
            <a:r>
              <a:rPr lang="zh-CN" altLang="en-US" dirty="0"/>
              <a:t>吴老师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09929" y="119996"/>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语言排名</a:t>
            </a:r>
          </a:p>
        </p:txBody>
      </p:sp>
      <p:sp>
        <p:nvSpPr>
          <p:cNvPr id="3" name="矩形 2"/>
          <p:cNvSpPr/>
          <p:nvPr/>
        </p:nvSpPr>
        <p:spPr>
          <a:xfrm>
            <a:off x="962428" y="1107073"/>
            <a:ext cx="6706259"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Python </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2017</a:t>
            </a:r>
            <a:r>
              <a:rPr lang="zh-CN" altLang="en-US" sz="1600" dirty="0">
                <a:latin typeface="微软雅黑" panose="020B0503020204020204" pitchFamily="34" charset="-122"/>
                <a:ea typeface="微软雅黑" panose="020B0503020204020204" pitchFamily="34" charset="-122"/>
              </a:rPr>
              <a:t>年</a:t>
            </a:r>
            <a:r>
              <a:rPr lang="zh-CN" altLang="en-US" sz="1600" dirty="0">
                <a:latin typeface="微软雅黑" panose="020B0503020204020204" pitchFamily="34" charset="-122"/>
                <a:ea typeface="微软雅黑" panose="020B0503020204020204" pitchFamily="34" charset="-122"/>
                <a:hlinkClick r:id="rId3"/>
              </a:rPr>
              <a:t>排名</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4,2018</a:t>
            </a:r>
            <a:r>
              <a:rPr lang="zh-CN" altLang="en-US" sz="1600" dirty="0">
                <a:latin typeface="微软雅黑" panose="020B0503020204020204" pitchFamily="34" charset="-122"/>
                <a:ea typeface="微软雅黑" panose="020B0503020204020204" pitchFamily="34" charset="-122"/>
              </a:rPr>
              <a:t>年也稳定在第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名，而且呈增长趋势。</a:t>
            </a:r>
          </a:p>
        </p:txBody>
      </p:sp>
      <p:pic>
        <p:nvPicPr>
          <p:cNvPr id="1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428" y="1683653"/>
            <a:ext cx="9699879" cy="411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4964964"/>
            <a:ext cx="23907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313" y="2019300"/>
            <a:ext cx="19335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809929" y="119996"/>
            <a:ext cx="1683474"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优缺点</a:t>
            </a:r>
          </a:p>
        </p:txBody>
      </p:sp>
      <p:sp>
        <p:nvSpPr>
          <p:cNvPr id="21" name="任意多边形 4"/>
          <p:cNvSpPr>
            <a:spLocks noChangeArrowheads="1"/>
          </p:cNvSpPr>
          <p:nvPr/>
        </p:nvSpPr>
        <p:spPr bwMode="auto">
          <a:xfrm>
            <a:off x="558193" y="1175821"/>
            <a:ext cx="10433655" cy="149225"/>
          </a:xfrm>
          <a:custGeom>
            <a:avLst/>
            <a:gdLst>
              <a:gd name="T0" fmla="*/ 0 w 4140199"/>
              <a:gd name="T1" fmla="*/ 171465 h 217321"/>
              <a:gd name="T2" fmla="*/ 400050 w 4140199"/>
              <a:gd name="T3" fmla="*/ 15 h 217321"/>
              <a:gd name="T4" fmla="*/ 834390 w 4140199"/>
              <a:gd name="T5" fmla="*/ 182895 h 217321"/>
              <a:gd name="T6" fmla="*/ 1268730 w 4140199"/>
              <a:gd name="T7" fmla="*/ 11445 h 217321"/>
              <a:gd name="T8" fmla="*/ 1748790 w 4140199"/>
              <a:gd name="T9" fmla="*/ 217185 h 217321"/>
              <a:gd name="T10" fmla="*/ 2148840 w 4140199"/>
              <a:gd name="T11" fmla="*/ 45735 h 217321"/>
              <a:gd name="T12" fmla="*/ 2548890 w 4140199"/>
              <a:gd name="T13" fmla="*/ 205755 h 217321"/>
              <a:gd name="T14" fmla="*/ 2857500 w 4140199"/>
              <a:gd name="T15" fmla="*/ 11445 h 217321"/>
              <a:gd name="T16" fmla="*/ 3291840 w 4140199"/>
              <a:gd name="T17" fmla="*/ 217185 h 217321"/>
              <a:gd name="T18" fmla="*/ 3577590 w 4140199"/>
              <a:gd name="T19" fmla="*/ 34305 h 217321"/>
              <a:gd name="T20" fmla="*/ 3863340 w 4140199"/>
              <a:gd name="T21" fmla="*/ 205755 h 217321"/>
              <a:gd name="T22" fmla="*/ 4103370 w 4140199"/>
              <a:gd name="T23" fmla="*/ 91455 h 217321"/>
              <a:gd name="T24" fmla="*/ 4137660 w 4140199"/>
              <a:gd name="T25" fmla="*/ 68595 h 217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a:solidFill>
              <a:srgbClr val="40404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 name="TextBox 22"/>
          <p:cNvSpPr txBox="1"/>
          <p:nvPr/>
        </p:nvSpPr>
        <p:spPr>
          <a:xfrm>
            <a:off x="3713661" y="862051"/>
            <a:ext cx="2326278" cy="369332"/>
          </a:xfrm>
          <a:prstGeom prst="rect">
            <a:avLst/>
          </a:prstGeom>
          <a:noFill/>
        </p:spPr>
        <p:txBody>
          <a:bodyPr wrap="none" rtlCol="0">
            <a:spAutoFit/>
          </a:bodyPr>
          <a:lstStyle/>
          <a:p>
            <a:r>
              <a:rPr lang="en-US" altLang="zh-CN" dirty="0"/>
              <a:t>	Python </a:t>
            </a:r>
            <a:r>
              <a:rPr lang="zh-CN" altLang="en-US" dirty="0"/>
              <a:t>优点</a:t>
            </a:r>
          </a:p>
        </p:txBody>
      </p:sp>
      <p:sp>
        <p:nvSpPr>
          <p:cNvPr id="4" name="矩形 3"/>
          <p:cNvSpPr/>
          <p:nvPr/>
        </p:nvSpPr>
        <p:spPr>
          <a:xfrm>
            <a:off x="558193" y="1325046"/>
            <a:ext cx="10935210" cy="4770537"/>
          </a:xfrm>
          <a:prstGeom prst="rect">
            <a:avLst/>
          </a:prstGeom>
        </p:spPr>
        <p:txBody>
          <a:bodyPr wrap="square">
            <a:spAutoFit/>
          </a:bodyPr>
          <a:lstStyle/>
          <a:p>
            <a:r>
              <a:rPr lang="en-US" altLang="zh-CN" sz="1600" b="1" dirty="0"/>
              <a:t>1</a:t>
            </a:r>
            <a:r>
              <a:rPr lang="zh-CN" altLang="en-US" sz="1600" b="1" dirty="0"/>
              <a:t>、简单，易学：</a:t>
            </a:r>
            <a:endParaRPr lang="en-US" altLang="zh-CN" sz="1600" b="1" dirty="0"/>
          </a:p>
          <a:p>
            <a:r>
              <a:rPr lang="en-US" altLang="zh-CN" sz="1600" dirty="0"/>
              <a:t>Python</a:t>
            </a:r>
            <a:r>
              <a:rPr lang="zh-CN" altLang="en-US" sz="1600" dirty="0"/>
              <a:t>是一种代表简单主义思想的语言。阅读一个良好的</a:t>
            </a:r>
            <a:r>
              <a:rPr lang="en-US" altLang="zh-CN" sz="1600" dirty="0"/>
              <a:t>Python</a:t>
            </a:r>
            <a:r>
              <a:rPr lang="zh-CN" altLang="en-US" sz="1600" dirty="0"/>
              <a:t>程序就感觉像是在读英语一样，尽管这个英语的要求非常严格！</a:t>
            </a:r>
            <a:r>
              <a:rPr lang="en-US" altLang="zh-CN" sz="1600" dirty="0"/>
              <a:t>Python</a:t>
            </a:r>
            <a:r>
              <a:rPr lang="zh-CN" altLang="en-US" sz="1600" dirty="0"/>
              <a:t>的这种伪代码本质是它最大的优点之一。它使你能够专注于解决问题而不是去搞明白语言本身，语法相对简单。</a:t>
            </a:r>
            <a:endParaRPr lang="en-US" altLang="zh-CN" sz="1600" dirty="0"/>
          </a:p>
          <a:p>
            <a:endParaRPr lang="en-US" altLang="zh-CN" sz="1600" dirty="0"/>
          </a:p>
          <a:p>
            <a:r>
              <a:rPr lang="en-US" altLang="zh-CN" sz="1600" b="1" dirty="0"/>
              <a:t>2</a:t>
            </a:r>
            <a:r>
              <a:rPr lang="zh-CN" altLang="en-US" sz="1600" b="1" dirty="0"/>
              <a:t>、免费、开源：</a:t>
            </a:r>
          </a:p>
          <a:p>
            <a:r>
              <a:rPr lang="en-US" altLang="zh-CN" sz="1600" dirty="0"/>
              <a:t>Python </a:t>
            </a:r>
            <a:r>
              <a:rPr lang="zh-CN" altLang="en-US" sz="1600" dirty="0"/>
              <a:t>开源，开发者可以自由的下载，阅读，甚至是修改</a:t>
            </a:r>
            <a:r>
              <a:rPr lang="en-US" altLang="zh-CN" sz="1600" dirty="0"/>
              <a:t>python</a:t>
            </a:r>
            <a:r>
              <a:rPr lang="zh-CN" altLang="en-US" sz="1600" dirty="0"/>
              <a:t>源码。</a:t>
            </a:r>
            <a:endParaRPr lang="en-US" altLang="zh-CN" sz="1600" dirty="0"/>
          </a:p>
          <a:p>
            <a:endParaRPr lang="en-US" altLang="zh-CN" sz="1600" dirty="0"/>
          </a:p>
          <a:p>
            <a:r>
              <a:rPr lang="en-US" altLang="zh-CN" sz="1600" b="1" dirty="0"/>
              <a:t>3</a:t>
            </a:r>
            <a:r>
              <a:rPr lang="zh-CN" altLang="en-US" sz="1600" b="1" dirty="0"/>
              <a:t>、丰富的第三方库：</a:t>
            </a:r>
          </a:p>
          <a:p>
            <a:r>
              <a:rPr lang="en-US" altLang="zh-CN" sz="1600" dirty="0"/>
              <a:t>Python</a:t>
            </a:r>
            <a:r>
              <a:rPr lang="zh-CN" altLang="en-US" sz="1600" dirty="0"/>
              <a:t>具有本身有丰富而且强大的库，而且由于</a:t>
            </a:r>
            <a:r>
              <a:rPr lang="en-US" altLang="zh-CN" sz="1600" dirty="0"/>
              <a:t>Python</a:t>
            </a:r>
            <a:r>
              <a:rPr lang="zh-CN" altLang="en-US" sz="1600" dirty="0"/>
              <a:t>的开源特性，第三方库也非常多，例如：在</a:t>
            </a:r>
            <a:r>
              <a:rPr lang="en-US" altLang="zh-CN" sz="1600" dirty="0"/>
              <a:t>web</a:t>
            </a:r>
            <a:r>
              <a:rPr lang="zh-CN" altLang="en-US" sz="1600" dirty="0"/>
              <a:t>开发有</a:t>
            </a:r>
            <a:r>
              <a:rPr lang="en-US" altLang="zh-CN" sz="1600" dirty="0"/>
              <a:t>django,flask,Tornado</a:t>
            </a:r>
            <a:r>
              <a:rPr lang="zh-CN" altLang="en-US" sz="1600" dirty="0"/>
              <a:t>、爬虫</a:t>
            </a:r>
            <a:r>
              <a:rPr lang="en-US" altLang="zh-CN" sz="1600" dirty="0"/>
              <a:t>scrapy</a:t>
            </a:r>
            <a:r>
              <a:rPr lang="zh-CN" altLang="en-US" sz="1600" dirty="0"/>
              <a:t>、科学计算</a:t>
            </a:r>
            <a:r>
              <a:rPr lang="en-US" altLang="zh-CN" sz="1600" dirty="0"/>
              <a:t>numpy,pandas</a:t>
            </a:r>
            <a:r>
              <a:rPr lang="zh-CN" altLang="en-US" sz="1600" dirty="0"/>
              <a:t>等等。</a:t>
            </a:r>
            <a:endParaRPr lang="en-US" altLang="zh-CN" sz="1600" dirty="0"/>
          </a:p>
          <a:p>
            <a:endParaRPr lang="en-US" altLang="zh-CN" sz="1600" dirty="0"/>
          </a:p>
          <a:p>
            <a:r>
              <a:rPr lang="en-US" altLang="zh-CN" sz="1600" b="1" dirty="0"/>
              <a:t>4</a:t>
            </a:r>
            <a:r>
              <a:rPr lang="zh-CN" altLang="en-US" sz="1600" b="1" dirty="0"/>
              <a:t>、可以移植</a:t>
            </a:r>
            <a:r>
              <a:rPr lang="en-US" altLang="zh-CN" sz="1600" b="1" dirty="0"/>
              <a:t>:</a:t>
            </a:r>
          </a:p>
          <a:p>
            <a:r>
              <a:rPr lang="zh-CN" altLang="en-US" sz="1600" dirty="0"/>
              <a:t>由于</a:t>
            </a:r>
            <a:r>
              <a:rPr lang="en-US" altLang="zh-CN" sz="1600" dirty="0"/>
              <a:t>Python</a:t>
            </a:r>
            <a:r>
              <a:rPr lang="zh-CN" altLang="en-US" sz="1600" dirty="0"/>
              <a:t>是开源的，它已经被移植到了大多数平台下面，例如：</a:t>
            </a:r>
            <a:r>
              <a:rPr lang="en-US" altLang="zh-CN" sz="1600" dirty="0"/>
              <a:t>Windows</a:t>
            </a:r>
            <a:r>
              <a:rPr lang="zh-CN" altLang="en-US" sz="1600" dirty="0"/>
              <a:t>、</a:t>
            </a:r>
            <a:r>
              <a:rPr lang="en-US" altLang="zh-CN" sz="1600" dirty="0"/>
              <a:t>MacOS</a:t>
            </a:r>
            <a:r>
              <a:rPr lang="zh-CN" altLang="en-US" sz="1600" dirty="0"/>
              <a:t>、</a:t>
            </a:r>
            <a:r>
              <a:rPr lang="en-US" altLang="zh-CN" sz="1600" dirty="0"/>
              <a:t>Linux</a:t>
            </a:r>
            <a:r>
              <a:rPr lang="zh-CN" altLang="en-US" sz="1600" dirty="0"/>
              <a:t>、</a:t>
            </a:r>
            <a:r>
              <a:rPr lang="en-US" altLang="zh-CN" sz="1600" dirty="0"/>
              <a:t>Andorid</a:t>
            </a:r>
            <a:r>
              <a:rPr lang="zh-CN" altLang="en-US" sz="1600" dirty="0"/>
              <a:t>、</a:t>
            </a:r>
            <a:r>
              <a:rPr lang="en-US" altLang="zh-CN" sz="1600" dirty="0"/>
              <a:t>iOS</a:t>
            </a:r>
            <a:r>
              <a:rPr lang="zh-CN" altLang="en-US" sz="1600" dirty="0"/>
              <a:t>等等。</a:t>
            </a:r>
            <a:endParaRPr lang="en-US" altLang="zh-CN" sz="1600" dirty="0"/>
          </a:p>
          <a:p>
            <a:endParaRPr lang="en-US" altLang="zh-CN" sz="1600" dirty="0"/>
          </a:p>
          <a:p>
            <a:r>
              <a:rPr lang="en-US" altLang="zh-CN" sz="1600" b="1" dirty="0"/>
              <a:t>5</a:t>
            </a:r>
            <a:r>
              <a:rPr lang="zh-CN" altLang="en-US" sz="1600" b="1" dirty="0"/>
              <a:t>、面向对象：</a:t>
            </a:r>
            <a:endParaRPr lang="en-US" altLang="zh-CN" sz="1600" b="1" dirty="0"/>
          </a:p>
          <a:p>
            <a:r>
              <a:rPr lang="en-US" altLang="zh-CN" sz="1600" dirty="0"/>
              <a:t>Python</a:t>
            </a:r>
            <a:r>
              <a:rPr lang="zh-CN" altLang="en-US" sz="1600" dirty="0"/>
              <a:t>既支持面向过程，又支持面向对象，这样编程就更加灵活。</a:t>
            </a:r>
            <a:endParaRPr lang="en-US" altLang="zh-CN" sz="1600" dirty="0"/>
          </a:p>
          <a:p>
            <a:endParaRPr lang="zh-CN" altLang="en-US" sz="1600" dirty="0"/>
          </a:p>
          <a:p>
            <a:endParaRPr lang="zh-CN" altLang="en-US"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193" y="1590675"/>
            <a:ext cx="8585200" cy="4524315"/>
          </a:xfrm>
          <a:prstGeom prst="rect">
            <a:avLst/>
          </a:prstGeom>
          <a:noFill/>
        </p:spPr>
        <p:txBody>
          <a:bodyPr wrap="square" rtlCol="0">
            <a:spAutoFit/>
          </a:bodyPr>
          <a:lstStyle/>
          <a:p>
            <a:r>
              <a:rPr lang="en-US" altLang="zh-CN" sz="1600" b="1" dirty="0"/>
              <a:t>1</a:t>
            </a:r>
            <a:r>
              <a:rPr lang="zh-CN" altLang="en-US" sz="1600" b="1" dirty="0"/>
              <a:t>、运行速度慢</a:t>
            </a:r>
            <a:r>
              <a:rPr lang="en-US" altLang="zh-CN" sz="1600" b="1" dirty="0"/>
              <a:t>:</a:t>
            </a:r>
          </a:p>
          <a:p>
            <a:r>
              <a:rPr lang="zh-CN" altLang="en-US" sz="1600" dirty="0"/>
              <a:t>C程序相比非常慢,因为Python是解释型语言,代码在执行时会一行一</a:t>
            </a:r>
          </a:p>
          <a:p>
            <a:r>
              <a:rPr lang="zh-CN" altLang="en-US" sz="1600" dirty="0"/>
              <a:t>行地翻译成CPU能理解的机器码,这个翻译过程非常耗时,所以很慢.而C</a:t>
            </a:r>
          </a:p>
          <a:p>
            <a:r>
              <a:rPr lang="zh-CN" altLang="en-US" sz="1600" dirty="0"/>
              <a:t>程序是运行前直接编译成CPU能执行的机器码,所以相对</a:t>
            </a:r>
            <a:r>
              <a:rPr lang="en-US" altLang="zh-CN" sz="1600" dirty="0"/>
              <a:t>Python</a:t>
            </a:r>
            <a:r>
              <a:rPr lang="zh-CN" altLang="en-US" sz="1600" dirty="0"/>
              <a:t>而言</a:t>
            </a:r>
            <a:r>
              <a:rPr lang="en-US" altLang="zh-CN" sz="1600" dirty="0"/>
              <a:t>C</a:t>
            </a:r>
            <a:r>
              <a:rPr lang="zh-CN" altLang="en-US" sz="1600" dirty="0"/>
              <a:t>语</a:t>
            </a:r>
            <a:endParaRPr lang="en-US" altLang="zh-CN" sz="1600" dirty="0"/>
          </a:p>
          <a:p>
            <a:r>
              <a:rPr lang="zh-CN" altLang="en-US" sz="1600" dirty="0"/>
              <a:t>言执行非常快。</a:t>
            </a:r>
            <a:endParaRPr lang="en-US" altLang="zh-CN" sz="1600" dirty="0"/>
          </a:p>
          <a:p>
            <a:endParaRPr lang="zh-CN" altLang="en-US" sz="1600" dirty="0">
              <a:ea typeface="微软雅黑" panose="020B0503020204020204" pitchFamily="34" charset="-122"/>
            </a:endParaRPr>
          </a:p>
          <a:p>
            <a:r>
              <a:rPr lang="zh-CN" altLang="en-US" sz="1600" b="1" dirty="0"/>
              <a:t>2、代码不能加密：</a:t>
            </a:r>
          </a:p>
          <a:p>
            <a:r>
              <a:rPr lang="zh-CN" altLang="en-US" sz="1600" dirty="0"/>
              <a:t>要发布你写的程序,实际上是发布源代码,而解释型的语言,则必须</a:t>
            </a:r>
          </a:p>
          <a:p>
            <a:r>
              <a:rPr lang="zh-CN" altLang="en-US" sz="1600" dirty="0"/>
              <a:t>把源码发布出去.</a:t>
            </a:r>
            <a:endParaRPr lang="en-US" altLang="zh-CN" sz="1600" dirty="0"/>
          </a:p>
          <a:p>
            <a:endParaRPr lang="en-US" altLang="zh-CN" sz="1600" dirty="0">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zh-CN" altLang="en-US" sz="1600" b="1" dirty="0"/>
              <a:t>强制的缩进：</a:t>
            </a:r>
          </a:p>
          <a:p>
            <a:r>
              <a:rPr lang="en-US" altLang="zh-CN" sz="1600" dirty="0"/>
              <a:t>Python</a:t>
            </a:r>
            <a:r>
              <a:rPr lang="zh-CN" altLang="en-US" sz="1600" dirty="0"/>
              <a:t>有非常严格的缩进语法，只要缩进错误程序立马崩溃。</a:t>
            </a:r>
          </a:p>
          <a:p>
            <a:endParaRPr lang="en-US" altLang="zh-CN" sz="1600" dirty="0"/>
          </a:p>
          <a:p>
            <a:r>
              <a:rPr lang="en-US" altLang="zh-CN" sz="1600" b="1" dirty="0"/>
              <a:t>4</a:t>
            </a:r>
            <a:r>
              <a:rPr lang="zh-CN" altLang="en-US" sz="1600" b="1" dirty="0"/>
              <a:t>、</a:t>
            </a:r>
            <a:r>
              <a:rPr lang="en-US" altLang="zh-CN" sz="1600" b="1" dirty="0"/>
              <a:t>GIL</a:t>
            </a:r>
            <a:r>
              <a:rPr lang="zh-CN" altLang="en-US" sz="1600" b="1" dirty="0"/>
              <a:t>全局解释器锁</a:t>
            </a:r>
            <a:endParaRPr lang="en-US" altLang="zh-CN" sz="1600" b="1" dirty="0"/>
          </a:p>
          <a:p>
            <a:r>
              <a:rPr lang="zh-CN" altLang="en-US" sz="1600" dirty="0"/>
              <a:t>在任意时刻，只有一个线程在解释器中运行。对</a:t>
            </a:r>
            <a:r>
              <a:rPr lang="en-US" altLang="zh-CN" sz="1600" dirty="0"/>
              <a:t>Python </a:t>
            </a:r>
            <a:r>
              <a:rPr lang="zh-CN" altLang="en-US" sz="1600" dirty="0"/>
              <a:t>虚拟机的访问由全局解释器锁（</a:t>
            </a:r>
            <a:r>
              <a:rPr lang="en-US" altLang="zh-CN" sz="1600" dirty="0"/>
              <a:t>GIL</a:t>
            </a:r>
            <a:r>
              <a:rPr lang="zh-CN" altLang="en-US" sz="1600" dirty="0"/>
              <a:t>）来控制，正是这个锁能保证同一时刻只有一个线程在运行。遇到</a:t>
            </a:r>
            <a:r>
              <a:rPr lang="en-US" altLang="zh-CN" sz="1600" dirty="0"/>
              <a:t>i/o</a:t>
            </a:r>
            <a:r>
              <a:rPr lang="zh-CN" altLang="en-US" sz="1600" dirty="0"/>
              <a:t>阻塞的时候会释放掉</a:t>
            </a:r>
            <a:r>
              <a:rPr lang="en-US" altLang="zh-CN" sz="1600" dirty="0"/>
              <a:t>(GIL)</a:t>
            </a:r>
            <a:r>
              <a:rPr lang="zh-CN" altLang="en-US" sz="1600" dirty="0"/>
              <a:t>所以</a:t>
            </a:r>
            <a:r>
              <a:rPr lang="en-US" altLang="zh-CN" sz="1600" dirty="0"/>
              <a:t>Python</a:t>
            </a:r>
            <a:r>
              <a:rPr lang="zh-CN" altLang="en-US" sz="1600" dirty="0"/>
              <a:t>的多线程并不是真正的多线程，而是</a:t>
            </a:r>
            <a:r>
              <a:rPr lang="en-US" altLang="zh-CN" sz="1600" dirty="0"/>
              <a:t>CPU</a:t>
            </a:r>
            <a:r>
              <a:rPr lang="zh-CN" altLang="en-US" sz="1600" dirty="0"/>
              <a:t>执行速度非常快，让人感觉不到</a:t>
            </a:r>
            <a:r>
              <a:rPr lang="en-US" altLang="zh-CN" sz="1600" dirty="0"/>
              <a:t>GIL</a:t>
            </a:r>
            <a:r>
              <a:rPr lang="zh-CN" altLang="en-US" sz="1600" dirty="0"/>
              <a:t>的存在。（</a:t>
            </a:r>
            <a:r>
              <a:rPr lang="en-US" altLang="zh-CN" sz="1600" dirty="0"/>
              <a:t>GIL</a:t>
            </a:r>
            <a:r>
              <a:rPr lang="zh-CN" altLang="en-US" sz="1600" dirty="0"/>
              <a:t>）会在</a:t>
            </a:r>
            <a:r>
              <a:rPr lang="en-US" altLang="zh-CN" sz="1600" dirty="0"/>
              <a:t>Python</a:t>
            </a:r>
            <a:r>
              <a:rPr lang="zh-CN" altLang="en-US" sz="1600" dirty="0"/>
              <a:t>高级阶段讲解。</a:t>
            </a:r>
          </a:p>
        </p:txBody>
      </p:sp>
      <p:pic>
        <p:nvPicPr>
          <p:cNvPr id="11" name="图片 9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033" y="1476375"/>
            <a:ext cx="3415992" cy="162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809929" y="119996"/>
            <a:ext cx="1683474"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优缺点</a:t>
            </a:r>
          </a:p>
        </p:txBody>
      </p:sp>
      <p:sp>
        <p:nvSpPr>
          <p:cNvPr id="9" name="任意多边形 4"/>
          <p:cNvSpPr>
            <a:spLocks noChangeArrowheads="1"/>
          </p:cNvSpPr>
          <p:nvPr/>
        </p:nvSpPr>
        <p:spPr bwMode="auto">
          <a:xfrm>
            <a:off x="558193" y="1175821"/>
            <a:ext cx="10433655" cy="149225"/>
          </a:xfrm>
          <a:custGeom>
            <a:avLst/>
            <a:gdLst>
              <a:gd name="T0" fmla="*/ 0 w 4140199"/>
              <a:gd name="T1" fmla="*/ 171465 h 217321"/>
              <a:gd name="T2" fmla="*/ 400050 w 4140199"/>
              <a:gd name="T3" fmla="*/ 15 h 217321"/>
              <a:gd name="T4" fmla="*/ 834390 w 4140199"/>
              <a:gd name="T5" fmla="*/ 182895 h 217321"/>
              <a:gd name="T6" fmla="*/ 1268730 w 4140199"/>
              <a:gd name="T7" fmla="*/ 11445 h 217321"/>
              <a:gd name="T8" fmla="*/ 1748790 w 4140199"/>
              <a:gd name="T9" fmla="*/ 217185 h 217321"/>
              <a:gd name="T10" fmla="*/ 2148840 w 4140199"/>
              <a:gd name="T11" fmla="*/ 45735 h 217321"/>
              <a:gd name="T12" fmla="*/ 2548890 w 4140199"/>
              <a:gd name="T13" fmla="*/ 205755 h 217321"/>
              <a:gd name="T14" fmla="*/ 2857500 w 4140199"/>
              <a:gd name="T15" fmla="*/ 11445 h 217321"/>
              <a:gd name="T16" fmla="*/ 3291840 w 4140199"/>
              <a:gd name="T17" fmla="*/ 217185 h 217321"/>
              <a:gd name="T18" fmla="*/ 3577590 w 4140199"/>
              <a:gd name="T19" fmla="*/ 34305 h 217321"/>
              <a:gd name="T20" fmla="*/ 3863340 w 4140199"/>
              <a:gd name="T21" fmla="*/ 205755 h 217321"/>
              <a:gd name="T22" fmla="*/ 4103370 w 4140199"/>
              <a:gd name="T23" fmla="*/ 91455 h 217321"/>
              <a:gd name="T24" fmla="*/ 4137660 w 4140199"/>
              <a:gd name="T25" fmla="*/ 68595 h 217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a:solidFill>
              <a:srgbClr val="40404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 name="TextBox 9"/>
          <p:cNvSpPr txBox="1"/>
          <p:nvPr/>
        </p:nvSpPr>
        <p:spPr>
          <a:xfrm>
            <a:off x="3713661" y="862051"/>
            <a:ext cx="2326278" cy="369332"/>
          </a:xfrm>
          <a:prstGeom prst="rect">
            <a:avLst/>
          </a:prstGeom>
          <a:noFill/>
        </p:spPr>
        <p:txBody>
          <a:bodyPr wrap="none" rtlCol="0">
            <a:spAutoFit/>
          </a:bodyPr>
          <a:lstStyle/>
          <a:p>
            <a:r>
              <a:rPr lang="en-US" altLang="zh-CN" dirty="0"/>
              <a:t>	Python </a:t>
            </a:r>
            <a:r>
              <a:rPr lang="zh-CN" altLang="en-US" dirty="0"/>
              <a:t>缺点</a:t>
            </a:r>
          </a:p>
        </p:txBody>
      </p:sp>
      <p:pic>
        <p:nvPicPr>
          <p:cNvPr id="12" name="图片 9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632" y="3311138"/>
            <a:ext cx="3197809"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2542684"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可以做什么工作</a:t>
            </a: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5" name="Picture 2"/>
          <p:cNvPicPr>
            <a:picLocks noChangeAspect="1" noChangeArrowheads="1"/>
          </p:cNvPicPr>
          <p:nvPr/>
        </p:nvPicPr>
        <p:blipFill>
          <a:blip r:embed="rId3"/>
          <a:srcRect/>
          <a:stretch>
            <a:fillRect/>
          </a:stretch>
        </p:blipFill>
        <p:spPr bwMode="auto">
          <a:xfrm>
            <a:off x="2413717" y="1452034"/>
            <a:ext cx="962407" cy="785818"/>
          </a:xfrm>
          <a:prstGeom prst="rect">
            <a:avLst/>
          </a:prstGeom>
          <a:noFill/>
          <a:ln w="9525">
            <a:noFill/>
            <a:miter lim="800000"/>
            <a:headEnd/>
            <a:tailEnd/>
          </a:ln>
          <a:effectLst/>
        </p:spPr>
      </p:pic>
      <p:sp>
        <p:nvSpPr>
          <p:cNvPr id="16" name="TextBox 15"/>
          <p:cNvSpPr txBox="1"/>
          <p:nvPr/>
        </p:nvSpPr>
        <p:spPr>
          <a:xfrm>
            <a:off x="2199403" y="2452166"/>
            <a:ext cx="1691745" cy="400110"/>
          </a:xfrm>
          <a:prstGeom prst="rect">
            <a:avLst/>
          </a:prstGeom>
          <a:noFill/>
        </p:spPr>
        <p:txBody>
          <a:bodyPr wrap="none" rtlCol="0">
            <a:spAutoFit/>
          </a:bodyPr>
          <a:lstStyle/>
          <a:p>
            <a:r>
              <a:rPr lang="en-US" altLang="zh-CN" dirty="0"/>
              <a:t>Web</a:t>
            </a:r>
            <a:r>
              <a:rPr lang="zh-CN" altLang="en-US" dirty="0"/>
              <a:t>后台开发</a:t>
            </a:r>
          </a:p>
        </p:txBody>
      </p:sp>
      <p:pic>
        <p:nvPicPr>
          <p:cNvPr id="17" name="Picture 4"/>
          <p:cNvPicPr>
            <a:picLocks noChangeAspect="1" noChangeArrowheads="1"/>
          </p:cNvPicPr>
          <p:nvPr/>
        </p:nvPicPr>
        <p:blipFill>
          <a:blip r:embed="rId4"/>
          <a:srcRect/>
          <a:stretch>
            <a:fillRect/>
          </a:stretch>
        </p:blipFill>
        <p:spPr bwMode="auto">
          <a:xfrm>
            <a:off x="5128361" y="1380596"/>
            <a:ext cx="1080000" cy="839999"/>
          </a:xfrm>
          <a:prstGeom prst="rect">
            <a:avLst/>
          </a:prstGeom>
          <a:noFill/>
          <a:ln w="9525">
            <a:noFill/>
            <a:miter lim="800000"/>
            <a:headEnd/>
            <a:tailEnd/>
          </a:ln>
          <a:effectLst/>
        </p:spPr>
      </p:pic>
      <p:sp>
        <p:nvSpPr>
          <p:cNvPr id="18" name="TextBox 17"/>
          <p:cNvSpPr txBox="1"/>
          <p:nvPr/>
        </p:nvSpPr>
        <p:spPr>
          <a:xfrm>
            <a:off x="5056923" y="2452166"/>
            <a:ext cx="1500198" cy="400110"/>
          </a:xfrm>
          <a:prstGeom prst="rect">
            <a:avLst/>
          </a:prstGeom>
          <a:noFill/>
        </p:spPr>
        <p:txBody>
          <a:bodyPr wrap="square" rtlCol="0">
            <a:spAutoFit/>
          </a:bodyPr>
          <a:lstStyle/>
          <a:p>
            <a:r>
              <a:rPr lang="zh-CN" altLang="en-US" dirty="0"/>
              <a:t>爬虫开发</a:t>
            </a:r>
          </a:p>
        </p:txBody>
      </p:sp>
      <p:pic>
        <p:nvPicPr>
          <p:cNvPr id="19" name="Picture 6"/>
          <p:cNvPicPr>
            <a:picLocks noChangeAspect="1" noChangeArrowheads="1"/>
          </p:cNvPicPr>
          <p:nvPr/>
        </p:nvPicPr>
        <p:blipFill>
          <a:blip r:embed="rId5"/>
          <a:srcRect/>
          <a:stretch>
            <a:fillRect/>
          </a:stretch>
        </p:blipFill>
        <p:spPr bwMode="auto">
          <a:xfrm>
            <a:off x="7914443" y="1309158"/>
            <a:ext cx="1116000" cy="934830"/>
          </a:xfrm>
          <a:prstGeom prst="rect">
            <a:avLst/>
          </a:prstGeom>
          <a:noFill/>
          <a:ln w="9525">
            <a:noFill/>
            <a:miter lim="800000"/>
            <a:headEnd/>
            <a:tailEnd/>
          </a:ln>
          <a:effectLst/>
        </p:spPr>
      </p:pic>
      <p:sp>
        <p:nvSpPr>
          <p:cNvPr id="20" name="TextBox 19"/>
          <p:cNvSpPr txBox="1"/>
          <p:nvPr/>
        </p:nvSpPr>
        <p:spPr>
          <a:xfrm>
            <a:off x="2342279" y="4952496"/>
            <a:ext cx="1500198" cy="400110"/>
          </a:xfrm>
          <a:prstGeom prst="rect">
            <a:avLst/>
          </a:prstGeom>
          <a:noFill/>
        </p:spPr>
        <p:txBody>
          <a:bodyPr wrap="square" rtlCol="0">
            <a:spAutoFit/>
          </a:bodyPr>
          <a:lstStyle/>
          <a:p>
            <a:r>
              <a:rPr lang="zh-CN" altLang="en-US" dirty="0"/>
              <a:t>运维开发</a:t>
            </a:r>
          </a:p>
        </p:txBody>
      </p:sp>
      <p:pic>
        <p:nvPicPr>
          <p:cNvPr id="21" name="Picture 7"/>
          <p:cNvPicPr>
            <a:picLocks noChangeAspect="1" noChangeArrowheads="1"/>
          </p:cNvPicPr>
          <p:nvPr/>
        </p:nvPicPr>
        <p:blipFill>
          <a:blip r:embed="rId6" cstate="print"/>
          <a:srcRect/>
          <a:stretch>
            <a:fillRect/>
          </a:stretch>
        </p:blipFill>
        <p:spPr bwMode="auto">
          <a:xfrm>
            <a:off x="2342279" y="3666612"/>
            <a:ext cx="1080000" cy="1012690"/>
          </a:xfrm>
          <a:prstGeom prst="rect">
            <a:avLst/>
          </a:prstGeom>
          <a:noFill/>
          <a:ln w="9525">
            <a:noFill/>
            <a:miter lim="800000"/>
            <a:headEnd/>
            <a:tailEnd/>
          </a:ln>
          <a:effectLst/>
        </p:spPr>
      </p:pic>
      <p:sp>
        <p:nvSpPr>
          <p:cNvPr id="22" name="TextBox 21"/>
          <p:cNvSpPr txBox="1"/>
          <p:nvPr/>
        </p:nvSpPr>
        <p:spPr>
          <a:xfrm>
            <a:off x="7985881" y="2523604"/>
            <a:ext cx="1500198" cy="400110"/>
          </a:xfrm>
          <a:prstGeom prst="rect">
            <a:avLst/>
          </a:prstGeom>
          <a:noFill/>
        </p:spPr>
        <p:txBody>
          <a:bodyPr wrap="square" rtlCol="0">
            <a:spAutoFit/>
          </a:bodyPr>
          <a:lstStyle/>
          <a:p>
            <a:r>
              <a:rPr lang="zh-CN" altLang="en-US" dirty="0"/>
              <a:t>数据分析</a:t>
            </a:r>
          </a:p>
        </p:txBody>
      </p:sp>
      <p:pic>
        <p:nvPicPr>
          <p:cNvPr id="23" name="Picture 8"/>
          <p:cNvPicPr>
            <a:picLocks noChangeAspect="1" noChangeArrowheads="1"/>
          </p:cNvPicPr>
          <p:nvPr/>
        </p:nvPicPr>
        <p:blipFill>
          <a:blip r:embed="rId7"/>
          <a:srcRect/>
          <a:stretch>
            <a:fillRect/>
          </a:stretch>
        </p:blipFill>
        <p:spPr bwMode="auto">
          <a:xfrm>
            <a:off x="7985881" y="3666612"/>
            <a:ext cx="1071570" cy="997520"/>
          </a:xfrm>
          <a:prstGeom prst="flowChartAlternateProcess">
            <a:avLst/>
          </a:prstGeom>
          <a:solidFill>
            <a:srgbClr val="FFFFFF">
              <a:shade val="85000"/>
            </a:srgbClr>
          </a:solidFill>
          <a:ln>
            <a:noFill/>
          </a:ln>
          <a:effectLst>
            <a:reflection blurRad="12700" stA="38000" endPos="28000" dist="5000" dir="5400000" sy="-100000" algn="bl" rotWithShape="0"/>
          </a:effectLst>
        </p:spPr>
      </p:pic>
      <p:sp>
        <p:nvSpPr>
          <p:cNvPr id="24" name="TextBox 23"/>
          <p:cNvSpPr txBox="1"/>
          <p:nvPr/>
        </p:nvSpPr>
        <p:spPr>
          <a:xfrm>
            <a:off x="7985881" y="4952496"/>
            <a:ext cx="1500198" cy="400110"/>
          </a:xfrm>
          <a:prstGeom prst="rect">
            <a:avLst/>
          </a:prstGeom>
          <a:noFill/>
        </p:spPr>
        <p:txBody>
          <a:bodyPr wrap="square" rtlCol="0">
            <a:spAutoFit/>
          </a:bodyPr>
          <a:lstStyle/>
          <a:p>
            <a:r>
              <a:rPr lang="zh-CN" altLang="en-US" dirty="0"/>
              <a:t>人工智能</a:t>
            </a:r>
          </a:p>
        </p:txBody>
      </p:sp>
      <p:pic>
        <p:nvPicPr>
          <p:cNvPr id="25" name="Picture 9"/>
          <p:cNvPicPr>
            <a:picLocks noChangeAspect="1" noChangeArrowheads="1"/>
          </p:cNvPicPr>
          <p:nvPr/>
        </p:nvPicPr>
        <p:blipFill>
          <a:blip r:embed="rId8" cstate="print"/>
          <a:srcRect/>
          <a:stretch>
            <a:fillRect/>
          </a:stretch>
        </p:blipFill>
        <p:spPr bwMode="auto">
          <a:xfrm>
            <a:off x="5199799" y="3738050"/>
            <a:ext cx="1071570" cy="906210"/>
          </a:xfrm>
          <a:prstGeom prst="flowChartAlternateProcess">
            <a:avLst/>
          </a:prstGeom>
          <a:noFill/>
          <a:ln w="9525">
            <a:noFill/>
            <a:miter lim="800000"/>
            <a:headEnd/>
            <a:tailEnd/>
          </a:ln>
          <a:effectLst/>
        </p:spPr>
      </p:pic>
      <p:sp>
        <p:nvSpPr>
          <p:cNvPr id="26" name="TextBox 25"/>
          <p:cNvSpPr txBox="1"/>
          <p:nvPr/>
        </p:nvSpPr>
        <p:spPr>
          <a:xfrm>
            <a:off x="5056923" y="4952496"/>
            <a:ext cx="1500198" cy="400110"/>
          </a:xfrm>
          <a:prstGeom prst="rect">
            <a:avLst/>
          </a:prstGeom>
          <a:noFill/>
        </p:spPr>
        <p:txBody>
          <a:bodyPr wrap="square" rtlCol="0">
            <a:spAutoFit/>
          </a:bodyPr>
          <a:lstStyle/>
          <a:p>
            <a:r>
              <a:rPr lang="zh-CN" altLang="en-US" dirty="0"/>
              <a:t>机器学习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139665" y="3021013"/>
            <a:ext cx="3912674" cy="679450"/>
            <a:chOff x="3352195" y="3409950"/>
            <a:chExt cx="3914331"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352195" y="3409950"/>
              <a:ext cx="3914331"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我的第一个</a:t>
              </a:r>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环境安装</a:t>
            </a: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9" name="Picture 3"/>
          <p:cNvPicPr>
            <a:picLocks noChangeAspect="1" noChangeArrowheads="1"/>
          </p:cNvPicPr>
          <p:nvPr/>
        </p:nvPicPr>
        <p:blipFill>
          <a:blip r:embed="rId3"/>
          <a:srcRect/>
          <a:stretch>
            <a:fillRect/>
          </a:stretch>
        </p:blipFill>
        <p:spPr bwMode="auto">
          <a:xfrm>
            <a:off x="612775" y="969170"/>
            <a:ext cx="5511800" cy="1859755"/>
          </a:xfrm>
          <a:prstGeom prst="rect">
            <a:avLst/>
          </a:prstGeom>
          <a:noFill/>
          <a:ln w="9525">
            <a:noFill/>
            <a:miter lim="800000"/>
            <a:headEnd/>
            <a:tailEnd/>
          </a:ln>
          <a:effectLst/>
        </p:spPr>
      </p:pic>
      <p:sp>
        <p:nvSpPr>
          <p:cNvPr id="30" name="TextBox 29"/>
          <p:cNvSpPr txBox="1"/>
          <p:nvPr/>
        </p:nvSpPr>
        <p:spPr>
          <a:xfrm>
            <a:off x="6567609" y="1326359"/>
            <a:ext cx="4286279" cy="1754326"/>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t>Ubuntu</a:t>
            </a:r>
            <a:r>
              <a:rPr lang="zh-CN" altLang="en-US" dirty="0"/>
              <a:t>发行版自带</a:t>
            </a:r>
            <a:r>
              <a:rPr lang="en-US" altLang="zh-CN" dirty="0"/>
              <a:t>Python2</a:t>
            </a:r>
            <a:r>
              <a:rPr lang="zh-CN" altLang="en-US" dirty="0"/>
              <a:t>和</a:t>
            </a:r>
            <a:r>
              <a:rPr lang="en-US" altLang="zh-CN" dirty="0"/>
              <a:t>Python3</a:t>
            </a:r>
            <a:r>
              <a:rPr lang="zh-CN" altLang="en-US" dirty="0"/>
              <a:t>版本。</a:t>
            </a:r>
            <a:endParaRPr lang="en-US" altLang="zh-CN" dirty="0"/>
          </a:p>
          <a:p>
            <a:pPr marL="342900" indent="-342900">
              <a:buFont typeface="Wingdings" panose="05000000000000000000" pitchFamily="2" charset="2"/>
              <a:buChar char="Ø"/>
            </a:pPr>
            <a:r>
              <a:rPr lang="en-US" altLang="zh-CN" dirty="0"/>
              <a:t>Windows</a:t>
            </a:r>
            <a:r>
              <a:rPr lang="zh-CN" altLang="en-US" dirty="0"/>
              <a:t>需要自己安装</a:t>
            </a:r>
            <a:endParaRPr lang="en-US" altLang="zh-CN" dirty="0"/>
          </a:p>
          <a:p>
            <a:pPr marL="342900" indent="-342900">
              <a:buFont typeface="Wingdings" panose="05000000000000000000" pitchFamily="2" charset="2"/>
              <a:buChar char="Ø"/>
            </a:pPr>
            <a:r>
              <a:rPr lang="zh-CN" altLang="en-US" dirty="0"/>
              <a:t>官网地址</a:t>
            </a:r>
          </a:p>
          <a:p>
            <a:r>
              <a:rPr lang="en-US" altLang="zh-CN" dirty="0"/>
              <a:t>https://www.python.org/</a:t>
            </a:r>
          </a:p>
          <a:p>
            <a:pPr marL="342900" indent="-342900">
              <a:buFont typeface="Wingdings" panose="05000000000000000000" pitchFamily="2" charset="2"/>
              <a:buChar char="Ø"/>
            </a:pPr>
            <a:endParaRPr lang="en-US" altLang="zh-CN" dirty="0"/>
          </a:p>
        </p:txBody>
      </p:sp>
      <p:sp>
        <p:nvSpPr>
          <p:cNvPr id="32" name="TextBox 31"/>
          <p:cNvSpPr txBox="1"/>
          <p:nvPr/>
        </p:nvSpPr>
        <p:spPr>
          <a:xfrm>
            <a:off x="6567608" y="3659283"/>
            <a:ext cx="5085211" cy="2031325"/>
          </a:xfrm>
          <a:prstGeom prst="rect">
            <a:avLst/>
          </a:prstGeom>
          <a:noFill/>
        </p:spPr>
        <p:txBody>
          <a:bodyPr wrap="square" rtlCol="0">
            <a:spAutoFit/>
          </a:bodyPr>
          <a:lstStyle/>
          <a:p>
            <a:pPr>
              <a:buFont typeface="Wingdings" panose="05000000000000000000" pitchFamily="2" charset="2"/>
              <a:buChar char="Ø"/>
            </a:pPr>
            <a:r>
              <a:rPr lang="zh-CN" altLang="en-US" dirty="0"/>
              <a:t>下载好</a:t>
            </a:r>
            <a:r>
              <a:rPr lang="en-US" altLang="zh-CN" dirty="0"/>
              <a:t>exe</a:t>
            </a:r>
            <a:r>
              <a:rPr lang="zh-CN" altLang="en-US" dirty="0"/>
              <a:t>安装包之后双击安装</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1 </a:t>
            </a:r>
            <a:r>
              <a:rPr lang="zh-CN" altLang="en-US" dirty="0"/>
              <a:t>两个选项都勾选，加入环境变量</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2 </a:t>
            </a:r>
            <a:r>
              <a:rPr lang="zh-CN" altLang="en-US" dirty="0"/>
              <a:t>自定义安装，可以自己选择安装路径</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3 </a:t>
            </a:r>
            <a:r>
              <a:rPr lang="zh-CN" altLang="en-US" dirty="0"/>
              <a:t>快速安装，建议使用这种方法</a:t>
            </a:r>
          </a:p>
        </p:txBody>
      </p:sp>
      <p:sp>
        <p:nvSpPr>
          <p:cNvPr id="3" name="TextBox 2"/>
          <p:cNvSpPr txBox="1"/>
          <p:nvPr/>
        </p:nvSpPr>
        <p:spPr>
          <a:xfrm>
            <a:off x="6567608" y="3149084"/>
            <a:ext cx="2308645" cy="369332"/>
          </a:xfrm>
          <a:prstGeom prst="rect">
            <a:avLst/>
          </a:prstGeom>
          <a:noFill/>
        </p:spPr>
        <p:txBody>
          <a:bodyPr wrap="none" rtlCol="0">
            <a:spAutoFit/>
          </a:bodyPr>
          <a:lstStyle/>
          <a:p>
            <a:r>
              <a:rPr lang="en-US" altLang="zh-CN" b="1" dirty="0"/>
              <a:t>Windows</a:t>
            </a:r>
            <a:r>
              <a:rPr lang="zh-CN" altLang="en-US" b="1" dirty="0"/>
              <a:t>安装方法：</a:t>
            </a:r>
            <a:endParaRPr lang="zh-CN" altLang="en-US" dirty="0"/>
          </a:p>
        </p:txBody>
      </p:sp>
      <p:pic>
        <p:nvPicPr>
          <p:cNvPr id="4" name="图片 3">
            <a:extLst>
              <a:ext uri="{FF2B5EF4-FFF2-40B4-BE49-F238E27FC236}">
                <a16:creationId xmlns:a16="http://schemas.microsoft.com/office/drawing/2014/main" id="{907C5510-24A1-4C04-A97D-A045BF0F5140}"/>
              </a:ext>
            </a:extLst>
          </p:cNvPr>
          <p:cNvPicPr>
            <a:picLocks noChangeAspect="1"/>
          </p:cNvPicPr>
          <p:nvPr/>
        </p:nvPicPr>
        <p:blipFill>
          <a:blip r:embed="rId4"/>
          <a:stretch>
            <a:fillRect/>
          </a:stretch>
        </p:blipFill>
        <p:spPr>
          <a:xfrm>
            <a:off x="612775" y="3111432"/>
            <a:ext cx="5511800" cy="3127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2209259" cy="369332"/>
          </a:xfrm>
          <a:prstGeom prst="rect">
            <a:avLst/>
          </a:prstGeom>
        </p:spPr>
        <p:txBody>
          <a:bodyPr wrap="none">
            <a:spAutoFit/>
          </a:bodyPr>
          <a:lstStyle/>
          <a:p>
            <a:r>
              <a:rPr lang="zh-CN" altLang="en-US" b="1" dirty="0">
                <a:solidFill>
                  <a:srgbClr val="002060"/>
                </a:solidFill>
              </a:rPr>
              <a:t>进入 </a:t>
            </a:r>
            <a:r>
              <a:rPr lang="en-US" altLang="zh-CN" b="1" dirty="0">
                <a:solidFill>
                  <a:srgbClr val="002060"/>
                </a:solidFill>
              </a:rPr>
              <a:t>Python </a:t>
            </a:r>
            <a:r>
              <a:rPr lang="zh-CN" altLang="en-US" b="1" dirty="0">
                <a:solidFill>
                  <a:srgbClr val="002060"/>
                </a:solidFill>
              </a:rPr>
              <a:t>的世界</a:t>
            </a: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矩形 3"/>
          <p:cNvSpPr/>
          <p:nvPr/>
        </p:nvSpPr>
        <p:spPr>
          <a:xfrm>
            <a:off x="762000" y="857162"/>
            <a:ext cx="9906000"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当你在验证python安装是否成功的时候，你就已经开始进入python的世界了.当然我们也可以直接在运行中输入“python”进入交互式环境.</a:t>
            </a:r>
          </a:p>
        </p:txBody>
      </p:sp>
      <p:sp>
        <p:nvSpPr>
          <p:cNvPr id="5" name="矩形 4"/>
          <p:cNvSpPr/>
          <p:nvPr/>
        </p:nvSpPr>
        <p:spPr>
          <a:xfrm>
            <a:off x="762000" y="3460315"/>
            <a:ext cx="10487025"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在python交互式环境下是以“&gt;&gt;&gt;”开头的提示符，在提示符后面输入代码，回车执行.退出交互式环境使用 </a:t>
            </a:r>
            <a:r>
              <a:rPr lang="en-US" altLang="zh-CN" sz="1400" dirty="0">
                <a:latin typeface="微软雅黑" panose="020B0503020204020204" pitchFamily="34" charset="-122"/>
                <a:ea typeface="微软雅黑" panose="020B0503020204020204" pitchFamily="34" charset="-122"/>
              </a:rPr>
              <a:t>exit()</a:t>
            </a:r>
            <a:endParaRPr lang="zh-CN" altLang="en-US" sz="1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48" y="1695450"/>
            <a:ext cx="76009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48" y="4106646"/>
            <a:ext cx="76009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29029" y="145535"/>
            <a:ext cx="1399742" cy="369332"/>
          </a:xfrm>
          <a:prstGeom prst="rect">
            <a:avLst/>
          </a:prstGeom>
        </p:spPr>
        <p:txBody>
          <a:bodyPr wrap="none">
            <a:spAutoFit/>
          </a:bodyPr>
          <a:lstStyle/>
          <a:p>
            <a:r>
              <a:rPr lang="en-US" altLang="zh-CN" b="1" dirty="0">
                <a:solidFill>
                  <a:srgbClr val="002060"/>
                </a:solidFill>
              </a:rPr>
              <a:t>Hello world</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文本框 38"/>
          <p:cNvSpPr txBox="1">
            <a:spLocks noChangeArrowheads="1"/>
          </p:cNvSpPr>
          <p:nvPr/>
        </p:nvSpPr>
        <p:spPr bwMode="auto">
          <a:xfrm>
            <a:off x="723900" y="1055688"/>
            <a:ext cx="950512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我们来学习第一个python指令，大家都是从它开始的.“print”语句，要让python打印出指定的文字，我们就要使用到它，要打印的文字用单引号或双引号括起来.</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下面来看看</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打印“</a:t>
            </a:r>
            <a:r>
              <a:rPr lang="en-US" altLang="zh-CN" sz="1400" dirty="0">
                <a:latin typeface="微软雅黑" panose="020B0503020204020204" pitchFamily="34" charset="-122"/>
                <a:ea typeface="微软雅黑" panose="020B0503020204020204" pitchFamily="34" charset="-122"/>
              </a:rPr>
              <a:t>hello world”</a:t>
            </a:r>
          </a:p>
          <a:p>
            <a:pPr eaLnBrk="1" hangingPunct="1"/>
            <a:endParaRPr lang="zh-CN" altLang="en-US" sz="1400" dirty="0">
              <a:latin typeface="微软雅黑" panose="020B0503020204020204" pitchFamily="34" charset="-122"/>
              <a:ea typeface="微软雅黑" panose="020B0503020204020204" pitchFamily="34" charset="-122"/>
            </a:endParaRPr>
          </a:p>
        </p:txBody>
      </p:sp>
      <p:sp>
        <p:nvSpPr>
          <p:cNvPr id="11" name="文本框 14341"/>
          <p:cNvSpPr txBox="1">
            <a:spLocks noChangeArrowheads="1"/>
          </p:cNvSpPr>
          <p:nvPr/>
        </p:nvSpPr>
        <p:spPr bwMode="auto">
          <a:xfrm>
            <a:off x="876300" y="4330700"/>
            <a:ext cx="96647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如果要退出，输入"exit()"或者"quit()"再回车退出.</a:t>
            </a:r>
          </a:p>
          <a:p>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我们的第一个python程序完成了，但是遗憾的是我们并没有保存下来，下次运行时还要再输入一遍.</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考虑将代码写入到文件？</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139" y="2377639"/>
            <a:ext cx="77724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29029" y="128072"/>
            <a:ext cx="1452642"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文件</a:t>
            </a: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238249" y="1238935"/>
            <a:ext cx="9458326"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创建一个以 </a:t>
            </a:r>
            <a:r>
              <a:rPr lang="en-US" altLang="zh-CN" sz="1400" dirty="0">
                <a:solidFill>
                  <a:srgbClr val="FF0000"/>
                </a:solidFill>
                <a:latin typeface="微软雅黑" panose="020B0503020204020204" pitchFamily="34" charset="-122"/>
                <a:ea typeface="微软雅黑" panose="020B0503020204020204" pitchFamily="34" charset="-122"/>
              </a:rPr>
              <a:t>.py </a:t>
            </a:r>
            <a:r>
              <a:rPr lang="zh-CN" altLang="en-US" sz="1400" dirty="0">
                <a:latin typeface="微软雅黑" panose="020B0503020204020204" pitchFamily="34" charset="-122"/>
                <a:ea typeface="微软雅黑" panose="020B0503020204020204" pitchFamily="34" charset="-122"/>
              </a:rPr>
              <a:t>结尾的文件，在文件中写入 </a:t>
            </a:r>
            <a:r>
              <a:rPr lang="en-US" altLang="zh-CN" sz="1400" dirty="0">
                <a:solidFill>
                  <a:srgbClr val="404040"/>
                </a:solidFill>
                <a:latin typeface="微软雅黑" panose="020B0503020204020204" pitchFamily="34" charset="-122"/>
                <a:ea typeface="微软雅黑" panose="020B0503020204020204" pitchFamily="34" charset="-122"/>
              </a:rPr>
              <a:t>p</a:t>
            </a:r>
            <a:r>
              <a:rPr lang="zh-CN" altLang="en-US" sz="1400" dirty="0">
                <a:solidFill>
                  <a:srgbClr val="404040"/>
                </a:solidFill>
                <a:latin typeface="微软雅黑" panose="020B0503020204020204" pitchFamily="34" charset="-122"/>
                <a:ea typeface="微软雅黑" panose="020B0503020204020204" pitchFamily="34" charset="-122"/>
              </a:rPr>
              <a:t>rint</a:t>
            </a:r>
            <a:r>
              <a:rPr lang="en-US" altLang="zh-CN" sz="1400" dirty="0">
                <a:solidFill>
                  <a:srgbClr val="404040"/>
                </a:solidFill>
                <a:latin typeface="微软雅黑" panose="020B0503020204020204" pitchFamily="34" charset="-122"/>
                <a:ea typeface="微软雅黑" panose="020B0503020204020204" pitchFamily="34" charset="-122"/>
              </a:rPr>
              <a:t>("hello world") </a:t>
            </a:r>
            <a:r>
              <a:rPr lang="zh-CN" altLang="en-US" sz="1400" dirty="0">
                <a:latin typeface="微软雅黑" panose="020B0503020204020204" pitchFamily="34" charset="-122"/>
                <a:ea typeface="微软雅黑" panose="020B0503020204020204" pitchFamily="34" charset="-122"/>
              </a:rPr>
              <a:t>执 </a:t>
            </a:r>
            <a:r>
              <a:rPr lang="en-US" altLang="zh-CN" sz="1400" dirty="0">
                <a:latin typeface="微软雅黑" panose="020B0503020204020204" pitchFamily="34" charset="-122"/>
                <a:ea typeface="微软雅黑" panose="020B0503020204020204" pitchFamily="34" charset="-122"/>
              </a:rPr>
              <a:t>python3 hello.py </a:t>
            </a:r>
            <a:r>
              <a:rPr lang="zh-CN" altLang="en-US" sz="1400" dirty="0">
                <a:latin typeface="微软雅黑" panose="020B0503020204020204" pitchFamily="34" charset="-122"/>
                <a:ea typeface="微软雅黑" panose="020B0503020204020204" pitchFamily="34" charset="-122"/>
              </a:rPr>
              <a:t>可以看到</a:t>
            </a:r>
            <a:r>
              <a:rPr lang="en-US" altLang="zh-CN" sz="1400" dirty="0">
                <a:latin typeface="微软雅黑" panose="020B0503020204020204" pitchFamily="34" charset="-122"/>
                <a:ea typeface="微软雅黑" panose="020B0503020204020204" pitchFamily="34" charset="-122"/>
              </a:rPr>
              <a:t>hello world </a:t>
            </a:r>
            <a:r>
              <a:rPr lang="zh-CN" altLang="en-US" sz="1400" dirty="0">
                <a:latin typeface="微软雅黑" panose="020B0503020204020204" pitchFamily="34" charset="-122"/>
                <a:ea typeface="微软雅黑" panose="020B0503020204020204" pitchFamily="34" charset="-122"/>
              </a:rPr>
              <a:t>输出。</a:t>
            </a:r>
          </a:p>
        </p:txBody>
      </p:sp>
      <p:sp>
        <p:nvSpPr>
          <p:cNvPr id="4" name="矩形 3"/>
          <p:cNvSpPr/>
          <p:nvPr/>
        </p:nvSpPr>
        <p:spPr>
          <a:xfrm>
            <a:off x="1323974" y="1665348"/>
            <a:ext cx="8972551" cy="203132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打开文本编辑器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自带的简易</a:t>
            </a:r>
            <a:r>
              <a:rPr lang="en-US" altLang="zh-CN" sz="1400" dirty="0">
                <a:latin typeface="微软雅黑" panose="020B0503020204020204" pitchFamily="34" charset="-122"/>
                <a:ea typeface="微软雅黑" panose="020B0503020204020204" pitchFamily="34" charset="-122"/>
              </a:rPr>
              <a:t>IDE</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ublime Text</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、Notepad++</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输入以下代码：</a:t>
            </a:r>
          </a:p>
          <a:p>
            <a:r>
              <a:rPr lang="en-US" altLang="zh-CN" sz="1400" dirty="0">
                <a:latin typeface="微软雅黑" panose="020B0503020204020204" pitchFamily="34" charset="-122"/>
                <a:ea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rPr>
              <a:t>rint</a:t>
            </a:r>
            <a:r>
              <a:rPr lang="en-US" altLang="zh-CN" sz="1400" dirty="0">
                <a:latin typeface="微软雅黑" panose="020B0503020204020204" pitchFamily="34" charset="-122"/>
                <a:ea typeface="微软雅黑" panose="020B0503020204020204" pitchFamily="34" charset="-122"/>
              </a:rPr>
              <a:t>("hello world")</a:t>
            </a: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保存好文件之后，在当前文件所在目录打开</a:t>
            </a:r>
            <a:r>
              <a:rPr lang="en-US" altLang="zh-CN" sz="1400" dirty="0">
                <a:latin typeface="微软雅黑" panose="020B0503020204020204" pitchFamily="34" charset="-122"/>
                <a:ea typeface="微软雅黑" panose="020B0503020204020204" pitchFamily="34" charset="-122"/>
              </a:rPr>
              <a:t>cmd</a:t>
            </a:r>
            <a:r>
              <a:rPr lang="zh-CN" altLang="en-US" sz="1400" dirty="0">
                <a:latin typeface="微软雅黑" panose="020B0503020204020204" pitchFamily="34" charset="-122"/>
                <a:ea typeface="微软雅黑" panose="020B0503020204020204" pitchFamily="34" charset="-122"/>
              </a:rPr>
              <a:t>窗口，使用命令 </a:t>
            </a:r>
            <a:r>
              <a:rPr lang="en-US" altLang="zh-CN" sz="1400" dirty="0">
                <a:solidFill>
                  <a:srgbClr val="FF0000"/>
                </a:solidFill>
                <a:latin typeface="微软雅黑" panose="020B0503020204020204" pitchFamily="34" charset="-122"/>
                <a:ea typeface="微软雅黑" panose="020B0503020204020204" pitchFamily="34" charset="-122"/>
              </a:rPr>
              <a:t>python3 hello.py</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执行 </a:t>
            </a:r>
            <a:r>
              <a:rPr lang="en-US" altLang="zh-CN" sz="1400" dirty="0">
                <a:latin typeface="微软雅黑" panose="020B0503020204020204" pitchFamily="34" charset="-122"/>
                <a:ea typeface="微软雅黑" panose="020B0503020204020204" pitchFamily="34" charset="-122"/>
              </a:rPr>
              <a:t>py </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49" y="3774311"/>
            <a:ext cx="76962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96575" y="128072"/>
            <a:ext cx="877163" cy="369332"/>
          </a:xfrm>
          <a:prstGeom prst="rect">
            <a:avLst/>
          </a:prstGeom>
        </p:spPr>
        <p:txBody>
          <a:bodyPr wrap="none">
            <a:spAutoFit/>
          </a:bodyPr>
          <a:lstStyle/>
          <a:p>
            <a:r>
              <a:rPr lang="zh-CN" altLang="en-US" b="1" dirty="0">
                <a:solidFill>
                  <a:srgbClr val="002060"/>
                </a:solidFill>
              </a:rPr>
              <a:t>试一试</a:t>
            </a: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矩形 4"/>
          <p:cNvSpPr/>
          <p:nvPr/>
        </p:nvSpPr>
        <p:spPr>
          <a:xfrm>
            <a:off x="1610692" y="1833086"/>
            <a:ext cx="4855816" cy="369332"/>
          </a:xfrm>
          <a:prstGeom prst="rect">
            <a:avLst/>
          </a:prstGeom>
        </p:spPr>
        <p:txBody>
          <a:bodyPr wrap="none">
            <a:spAutoFit/>
          </a:bodyPr>
          <a:lstStyle/>
          <a:p>
            <a:r>
              <a:rPr lang="zh-CN" altLang="en-US" b="1" dirty="0"/>
              <a:t>大家试一试，编写自己的第一个</a:t>
            </a:r>
            <a:r>
              <a:rPr lang="en-US" altLang="zh-CN" b="1" dirty="0"/>
              <a:t>python</a:t>
            </a:r>
            <a:r>
              <a:rPr lang="zh-CN" altLang="en-US" b="1" dirty="0"/>
              <a:t>程序。</a:t>
            </a:r>
          </a:p>
        </p:txBody>
      </p:sp>
      <p:sp>
        <p:nvSpPr>
          <p:cNvPr id="6" name="TextBox 5"/>
          <p:cNvSpPr txBox="1"/>
          <p:nvPr/>
        </p:nvSpPr>
        <p:spPr>
          <a:xfrm>
            <a:off x="1610692" y="2840593"/>
            <a:ext cx="3647152" cy="523220"/>
          </a:xfrm>
          <a:prstGeom prst="rect">
            <a:avLst/>
          </a:prstGeom>
          <a:noFill/>
        </p:spPr>
        <p:txBody>
          <a:bodyPr wrap="none" rtlCol="0">
            <a:spAutoFit/>
          </a:bodyPr>
          <a:lstStyle/>
          <a:p>
            <a:r>
              <a:rPr lang="zh-CN" altLang="en-US" sz="1400" dirty="0"/>
              <a:t>要求：</a:t>
            </a:r>
            <a:endParaRPr lang="en-US" altLang="zh-CN" sz="1400" dirty="0"/>
          </a:p>
          <a:p>
            <a:r>
              <a:rPr lang="zh-CN" altLang="en-US" sz="1400" dirty="0"/>
              <a:t>在终端输出 </a:t>
            </a:r>
            <a:r>
              <a:rPr lang="en-US" altLang="zh-CN" sz="1400" dirty="0"/>
              <a:t>“</a:t>
            </a:r>
            <a:r>
              <a:rPr lang="zh-CN" altLang="en-US" sz="1400" dirty="0"/>
              <a:t>人生苦短，我用</a:t>
            </a:r>
            <a:r>
              <a:rPr lang="en-US" altLang="zh-CN" sz="1400" dirty="0"/>
              <a:t>Python” </a:t>
            </a:r>
            <a:r>
              <a:rPr lang="zh-CN" altLang="en-US" sz="1400" dirty="0"/>
              <a:t>的字样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8961" y="3021013"/>
            <a:ext cx="894080" cy="679450"/>
            <a:chOff x="4862127" y="3409950"/>
            <a:chExt cx="89445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62127" y="3409950"/>
              <a:ext cx="894458" cy="521970"/>
            </a:xfrm>
            <a:prstGeom prst="rect">
              <a:avLst/>
            </a:prstGeom>
            <a:noFill/>
            <a:ln w="9525">
              <a:noFill/>
            </a:ln>
          </p:spPr>
          <p:txBody>
            <a:bodyPr wrap="none" anchor="t">
              <a:spAutoFit/>
            </a:bodyPr>
            <a:lstStyle/>
            <a:p>
              <a:pPr algn="ctr" eaLnBrk="0" hangingPunct="0"/>
              <a:r>
                <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导入</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3757861" y="3021013"/>
            <a:ext cx="4676281" cy="679450"/>
            <a:chOff x="2970227" y="3409950"/>
            <a:chExt cx="467825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2970227" y="3409950"/>
              <a:ext cx="467825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注释与</a:t>
              </a:r>
              <a:r>
                <a:rPr lang="en-US" altLang="zh-CN" sz="2800" dirty="0" err="1">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Pycharm</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078304" y="128072"/>
            <a:ext cx="1800493" cy="369332"/>
          </a:xfrm>
          <a:prstGeom prst="rect">
            <a:avLst/>
          </a:prstGeom>
        </p:spPr>
        <p:txBody>
          <a:bodyPr wrap="none">
            <a:spAutoFit/>
          </a:bodyPr>
          <a:lstStyle/>
          <a:p>
            <a:r>
              <a:rPr lang="zh-CN" altLang="en-US" b="1" dirty="0">
                <a:solidFill>
                  <a:srgbClr val="002060"/>
                </a:solidFill>
              </a:rPr>
              <a:t>为什么要有注释</a:t>
            </a:r>
          </a:p>
        </p:txBody>
      </p:sp>
      <p:sp>
        <p:nvSpPr>
          <p:cNvPr id="4" name="矩形 3"/>
          <p:cNvSpPr/>
          <p:nvPr/>
        </p:nvSpPr>
        <p:spPr>
          <a:xfrm>
            <a:off x="733245" y="3199457"/>
            <a:ext cx="10437963" cy="11695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注释可以起到一个备注的作用，这个方法函数，变量到底是干嘛用的，如果没有注释时间长了即使是自己可能都不知道这代码到底是干嘛用的。所以注释起到的作用就是方便自己查看写过的代码 ，别人来接手你的代码能看懂。简单来将就是能提高程序代码的可读性，以便于以后的参考、修改。</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733245" y="1250830"/>
            <a:ext cx="6288901" cy="738664"/>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什么是注释：</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注释是编写程序时，写程序的人给一个语句、程序段、函数等的解释或提示。</a:t>
            </a:r>
            <a:endParaRPr lang="zh-CN" altLang="en-US" dirty="0"/>
          </a:p>
        </p:txBody>
      </p:sp>
      <p:sp>
        <p:nvSpPr>
          <p:cNvPr id="8" name="TextBox 7"/>
          <p:cNvSpPr txBox="1"/>
          <p:nvPr/>
        </p:nvSpPr>
        <p:spPr>
          <a:xfrm>
            <a:off x="733245" y="2768739"/>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注释的作用：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078304" y="128072"/>
            <a:ext cx="1800493" cy="369332"/>
          </a:xfrm>
          <a:prstGeom prst="rect">
            <a:avLst/>
          </a:prstGeom>
        </p:spPr>
        <p:txBody>
          <a:bodyPr wrap="none">
            <a:spAutoFit/>
          </a:bodyPr>
          <a:lstStyle/>
          <a:p>
            <a:r>
              <a:rPr lang="zh-CN" altLang="en-US" b="1" dirty="0">
                <a:solidFill>
                  <a:srgbClr val="002060"/>
                </a:solidFill>
              </a:rPr>
              <a:t>有无注释的区别</a:t>
            </a:r>
          </a:p>
        </p:txBody>
      </p:sp>
      <p:pic>
        <p:nvPicPr>
          <p:cNvPr id="1027" name="Picture 3" descr="C:\Users\Administrator\Desktop\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90" y="1803644"/>
            <a:ext cx="5788748" cy="3010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2490" y="985738"/>
            <a:ext cx="1107996" cy="369332"/>
          </a:xfrm>
          <a:prstGeom prst="rect">
            <a:avLst/>
          </a:prstGeom>
          <a:noFill/>
        </p:spPr>
        <p:txBody>
          <a:bodyPr wrap="none" rtlCol="0">
            <a:spAutoFit/>
          </a:bodyPr>
          <a:lstStyle/>
          <a:p>
            <a:r>
              <a:rPr lang="zh-CN" altLang="en-US" dirty="0"/>
              <a:t>有注释：</a:t>
            </a:r>
          </a:p>
        </p:txBody>
      </p:sp>
      <p:pic>
        <p:nvPicPr>
          <p:cNvPr id="1028" name="Picture 4" descr="C:\Users\Administrator\Desktop\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059" y="1803644"/>
            <a:ext cx="5392986" cy="301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56076" y="985738"/>
            <a:ext cx="1107996" cy="369332"/>
          </a:xfrm>
          <a:prstGeom prst="rect">
            <a:avLst/>
          </a:prstGeom>
          <a:noFill/>
        </p:spPr>
        <p:txBody>
          <a:bodyPr wrap="none" rtlCol="0">
            <a:spAutoFit/>
          </a:bodyPr>
          <a:lstStyle/>
          <a:p>
            <a:r>
              <a:rPr lang="zh-CN" altLang="en-US" dirty="0"/>
              <a:t>没注释：</a:t>
            </a:r>
          </a:p>
        </p:txBody>
      </p:sp>
      <p:sp>
        <p:nvSpPr>
          <p:cNvPr id="6" name="TextBox 5"/>
          <p:cNvSpPr txBox="1"/>
          <p:nvPr/>
        </p:nvSpPr>
        <p:spPr>
          <a:xfrm>
            <a:off x="232490" y="5345602"/>
            <a:ext cx="12034064" cy="307777"/>
          </a:xfrm>
          <a:prstGeom prst="rect">
            <a:avLst/>
          </a:prstGeom>
          <a:noFill/>
        </p:spPr>
        <p:txBody>
          <a:bodyPr wrap="none" rtlCol="0">
            <a:spAutoFit/>
          </a:bodyPr>
          <a:lstStyle/>
          <a:p>
            <a:r>
              <a:rPr lang="zh-CN" altLang="en-US" sz="1400" dirty="0"/>
              <a:t>这是一段爬虫解析数据的代码，左边函数写了中文注释，右边没有其他注释，有注释代码可以看出来提取的每个字段是什么数据，后期维护就方便很多</a:t>
            </a:r>
            <a:endParaRPr lang="en-US" altLang="zh-C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单行注释</a:t>
            </a:r>
          </a:p>
        </p:txBody>
      </p:sp>
      <p:sp>
        <p:nvSpPr>
          <p:cNvPr id="4" name="矩形 3"/>
          <p:cNvSpPr/>
          <p:nvPr/>
        </p:nvSpPr>
        <p:spPr>
          <a:xfrm>
            <a:off x="1339969" y="1354195"/>
            <a:ext cx="8565807" cy="523220"/>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中单行注释用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号右边的就是注释的内容，</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解析器遇到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号就会当做注释，不会去解析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号后面的内容。</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383" y="2137554"/>
            <a:ext cx="77152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多行注释</a:t>
            </a:r>
          </a:p>
        </p:txBody>
      </p:sp>
      <p:sp>
        <p:nvSpPr>
          <p:cNvPr id="2" name="矩形 1"/>
          <p:cNvSpPr/>
          <p:nvPr/>
        </p:nvSpPr>
        <p:spPr>
          <a:xfrm>
            <a:off x="460375" y="1335538"/>
            <a:ext cx="5785150"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多行注释使用三个单引号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内容</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也可以使用三个双引号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内容</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329552" y="1335538"/>
            <a:ext cx="4927919"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注意：多行注释开头三个引号需要新起一行，不能跟在代码后面</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12" y="2168711"/>
            <a:ext cx="5511660" cy="243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552" y="2168711"/>
            <a:ext cx="5202658" cy="243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特殊注释</a:t>
            </a:r>
          </a:p>
        </p:txBody>
      </p:sp>
      <p:sp>
        <p:nvSpPr>
          <p:cNvPr id="4" name="矩形 3"/>
          <p:cNvSpPr/>
          <p:nvPr/>
        </p:nvSpPr>
        <p:spPr>
          <a:xfrm>
            <a:off x="612775" y="1310587"/>
            <a:ext cx="9624204" cy="646331"/>
          </a:xfrm>
          <a:prstGeom prst="rect">
            <a:avLst/>
          </a:prstGeom>
        </p:spPr>
        <p:txBody>
          <a:bodyPr wrap="square">
            <a:spAutoFit/>
          </a:bodyPr>
          <a:lstStyle/>
          <a:p>
            <a:r>
              <a:rPr lang="en-US" altLang="zh-CN" dirty="0"/>
              <a:t>Python</a:t>
            </a:r>
            <a:r>
              <a:rPr lang="zh-CN" altLang="en-US" dirty="0"/>
              <a:t>中有两句特殊的注释，在</a:t>
            </a:r>
            <a:r>
              <a:rPr lang="en-US" altLang="zh-CN" dirty="0"/>
              <a:t>py</a:t>
            </a:r>
            <a:r>
              <a:rPr lang="zh-CN" altLang="en-US" dirty="0"/>
              <a:t>文件首行 </a:t>
            </a:r>
            <a:r>
              <a:rPr lang="en-US" altLang="zh-CN" dirty="0"/>
              <a:t>#!/usr/bin/python3 ; # -</a:t>
            </a:r>
            <a:r>
              <a:rPr lang="en-US" altLang="zh-CN" i="1" dirty="0"/>
              <a:t>- coding=utf-8 -</a:t>
            </a:r>
            <a:r>
              <a:rPr lang="en-US" altLang="zh-CN" dirty="0"/>
              <a:t>- </a:t>
            </a:r>
            <a:r>
              <a:rPr lang="zh-CN" altLang="en-US" dirty="0"/>
              <a:t>这两句注释分别指的是指定</a:t>
            </a:r>
            <a:r>
              <a:rPr lang="en-US" altLang="zh-CN" dirty="0"/>
              <a:t>python</a:t>
            </a:r>
            <a:r>
              <a:rPr lang="zh-CN" altLang="en-US" dirty="0"/>
              <a:t>解析器的路径，指定编码格式，只能写在</a:t>
            </a:r>
            <a:r>
              <a:rPr lang="en-US" altLang="zh-CN" dirty="0"/>
              <a:t>py</a:t>
            </a:r>
            <a:r>
              <a:rPr lang="zh-CN" altLang="en-US" dirty="0"/>
              <a:t>文件最前面。</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15" y="2243139"/>
            <a:ext cx="62007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92409" y="4278701"/>
            <a:ext cx="11575605" cy="923330"/>
          </a:xfrm>
          <a:prstGeom prst="rect">
            <a:avLst/>
          </a:prstGeom>
          <a:noFill/>
        </p:spPr>
        <p:txBody>
          <a:bodyPr wrap="none" rtlCol="0">
            <a:spAutoFit/>
          </a:bodyPr>
          <a:lstStyle/>
          <a:p>
            <a:r>
              <a:rPr lang="zh-CN" altLang="en-US" dirty="0"/>
              <a:t>指定编码格式，一般用于</a:t>
            </a:r>
            <a:r>
              <a:rPr lang="en-US" altLang="zh-CN" dirty="0"/>
              <a:t>Python2</a:t>
            </a:r>
            <a:r>
              <a:rPr lang="zh-CN" altLang="en-US" dirty="0"/>
              <a:t>版本，由于</a:t>
            </a:r>
            <a:r>
              <a:rPr lang="en-US" altLang="zh-CN" dirty="0"/>
              <a:t>Python2</a:t>
            </a:r>
            <a:r>
              <a:rPr lang="zh-CN" altLang="en-US" dirty="0"/>
              <a:t>版本解析器默认</a:t>
            </a:r>
            <a:r>
              <a:rPr lang="en-US" altLang="zh-CN" dirty="0"/>
              <a:t>Python</a:t>
            </a:r>
            <a:r>
              <a:rPr lang="zh-CN" altLang="en-US" dirty="0"/>
              <a:t>默认采取的</a:t>
            </a:r>
            <a:r>
              <a:rPr lang="en-US" altLang="zh-CN" dirty="0"/>
              <a:t>ASCII</a:t>
            </a:r>
            <a:r>
              <a:rPr lang="zh-CN" altLang="en-US" dirty="0"/>
              <a:t>编码，不支持中文。</a:t>
            </a:r>
            <a:endParaRPr lang="en-US" altLang="zh-CN" dirty="0"/>
          </a:p>
          <a:p>
            <a:r>
              <a:rPr lang="zh-CN" altLang="en-US" dirty="0"/>
              <a:t>为了能在</a:t>
            </a:r>
            <a:r>
              <a:rPr lang="en-US" altLang="zh-CN" dirty="0"/>
              <a:t>Python2</a:t>
            </a:r>
            <a:r>
              <a:rPr lang="zh-CN" altLang="en-US" dirty="0"/>
              <a:t>版本的代码上写中文，一般在指定解析器后指定编码方式为</a:t>
            </a:r>
            <a:r>
              <a:rPr lang="en-US" altLang="zh-CN" dirty="0"/>
              <a:t>utf-8</a:t>
            </a:r>
            <a:r>
              <a:rPr lang="zh-CN" altLang="en-US" dirty="0"/>
              <a:t>。</a:t>
            </a:r>
            <a:endParaRPr lang="en-US" altLang="zh-CN" dirty="0"/>
          </a:p>
          <a:p>
            <a:r>
              <a:rPr lang="en-US" altLang="zh-CN" dirty="0"/>
              <a:t>Python3</a:t>
            </a:r>
            <a:r>
              <a:rPr lang="zh-CN" altLang="en-US" dirty="0"/>
              <a:t>采用</a:t>
            </a:r>
            <a:r>
              <a:rPr lang="en-US" altLang="zh-CN" dirty="0"/>
              <a:t>utf-8</a:t>
            </a:r>
            <a:r>
              <a:rPr lang="zh-CN" altLang="en-US" dirty="0"/>
              <a:t>的 编码方式支持中文，如果需要兼容</a:t>
            </a:r>
            <a:r>
              <a:rPr lang="en-US" altLang="zh-CN" dirty="0"/>
              <a:t>Python2</a:t>
            </a:r>
            <a:r>
              <a:rPr lang="zh-CN" altLang="en-US" dirty="0"/>
              <a:t>版本，一般都加上指定编码格式这一行代码。</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181821" y="128072"/>
            <a:ext cx="1552028" cy="369332"/>
          </a:xfrm>
          <a:prstGeom prst="rect">
            <a:avLst/>
          </a:prstGeom>
        </p:spPr>
        <p:txBody>
          <a:bodyPr wrap="none">
            <a:spAutoFit/>
          </a:bodyPr>
          <a:lstStyle/>
          <a:p>
            <a:r>
              <a:rPr lang="en-US" altLang="zh-CN" b="1" dirty="0">
                <a:solidFill>
                  <a:srgbClr val="002060"/>
                </a:solidFill>
              </a:rPr>
              <a:t>Pycharm</a:t>
            </a:r>
            <a:r>
              <a:rPr lang="zh-CN" altLang="en-US" b="1" dirty="0">
                <a:solidFill>
                  <a:srgbClr val="002060"/>
                </a:solidFill>
              </a:rPr>
              <a:t>使用</a:t>
            </a:r>
          </a:p>
        </p:txBody>
      </p:sp>
      <p:sp>
        <p:nvSpPr>
          <p:cNvPr id="4" name="矩形 3"/>
          <p:cNvSpPr/>
          <p:nvPr/>
        </p:nvSpPr>
        <p:spPr>
          <a:xfrm>
            <a:off x="839636" y="1033113"/>
            <a:ext cx="10118199" cy="1200329"/>
          </a:xfrm>
          <a:prstGeom prst="rect">
            <a:avLst/>
          </a:prstGeom>
        </p:spPr>
        <p:txBody>
          <a:bodyPr wrap="square">
            <a:spAutoFit/>
          </a:bodyPr>
          <a:lstStyle/>
          <a:p>
            <a:r>
              <a:rPr lang="zh-CN" altLang="en-US" dirty="0"/>
              <a:t>适用于专业开发人员的 </a:t>
            </a:r>
            <a:r>
              <a:rPr lang="en-US" altLang="zh-CN" dirty="0"/>
              <a:t>Python IDE</a:t>
            </a:r>
            <a:r>
              <a:rPr lang="zh-CN" altLang="en-US" dirty="0"/>
              <a:t>，提高代码质量，编写整洁和可维护的代码，而</a:t>
            </a:r>
            <a:r>
              <a:rPr lang="en-US" altLang="zh-CN" dirty="0"/>
              <a:t>IDE</a:t>
            </a:r>
            <a:r>
              <a:rPr lang="zh-CN" altLang="en-US" dirty="0"/>
              <a:t>可以帮助您通过</a:t>
            </a:r>
            <a:r>
              <a:rPr lang="en-US" altLang="zh-CN" dirty="0"/>
              <a:t>PEP8</a:t>
            </a:r>
            <a:r>
              <a:rPr lang="zh-CN" altLang="en-US" dirty="0"/>
              <a:t>检查，测试帮助，智能重构和一系列检查来保持质量。</a:t>
            </a:r>
            <a:r>
              <a:rPr lang="en-US" altLang="zh-CN" dirty="0" err="1"/>
              <a:t>PyCharm</a:t>
            </a:r>
            <a:r>
              <a:rPr lang="zh-CN" altLang="en-US" dirty="0"/>
              <a:t>是程序员为程序员设计的，它提供了所有你需要的有效的</a:t>
            </a:r>
            <a:r>
              <a:rPr lang="en-US" altLang="zh-CN" dirty="0"/>
              <a:t>Python</a:t>
            </a:r>
            <a:r>
              <a:rPr lang="zh-CN" altLang="en-US" dirty="0"/>
              <a:t>开发工具。</a:t>
            </a:r>
            <a:endParaRPr lang="en-US" altLang="zh-CN" dirty="0"/>
          </a:p>
          <a:p>
            <a:r>
              <a:rPr lang="zh-CN" altLang="en-US" dirty="0"/>
              <a:t>官网地址：</a:t>
            </a:r>
            <a:r>
              <a:rPr lang="en-US" altLang="zh-CN" dirty="0">
                <a:hlinkClick r:id="rId3"/>
              </a:rPr>
              <a:t>http://www.jetbrains.com/pycharm/?fromMenu</a:t>
            </a:r>
            <a:endParaRPr lang="zh-CN" alt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036" y="2395853"/>
            <a:ext cx="7137459" cy="360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698741" y="128072"/>
            <a:ext cx="207781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新建项目</a:t>
            </a:r>
          </a:p>
        </p:txBody>
      </p:sp>
      <p:sp>
        <p:nvSpPr>
          <p:cNvPr id="2" name="TextBox 1"/>
          <p:cNvSpPr txBox="1"/>
          <p:nvPr/>
        </p:nvSpPr>
        <p:spPr>
          <a:xfrm>
            <a:off x="1000664" y="1112807"/>
            <a:ext cx="4314001" cy="369332"/>
          </a:xfrm>
          <a:prstGeom prst="rect">
            <a:avLst/>
          </a:prstGeom>
          <a:noFill/>
        </p:spPr>
        <p:txBody>
          <a:bodyPr wrap="none" rtlCol="0">
            <a:spAutoFit/>
          </a:bodyPr>
          <a:lstStyle/>
          <a:p>
            <a:r>
              <a:rPr lang="en-US" altLang="zh-CN" dirty="0"/>
              <a:t>file-&gt;New project-&gt;pure python-&gt;create</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672" y="1736156"/>
            <a:ext cx="8479676" cy="348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586598" y="135374"/>
            <a:ext cx="207781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字体设置</a:t>
            </a:r>
          </a:p>
        </p:txBody>
      </p:sp>
      <p:sp>
        <p:nvSpPr>
          <p:cNvPr id="2" name="TextBox 1"/>
          <p:cNvSpPr txBox="1"/>
          <p:nvPr/>
        </p:nvSpPr>
        <p:spPr>
          <a:xfrm>
            <a:off x="1000664" y="1112807"/>
            <a:ext cx="9408345" cy="369332"/>
          </a:xfrm>
          <a:prstGeom prst="rect">
            <a:avLst/>
          </a:prstGeom>
          <a:noFill/>
        </p:spPr>
        <p:txBody>
          <a:bodyPr wrap="none" rtlCol="0">
            <a:spAutoFit/>
          </a:bodyPr>
          <a:lstStyle/>
          <a:p>
            <a:r>
              <a:rPr lang="en-US" altLang="zh-CN" dirty="0"/>
              <a:t>file-&gt;settings-&gt;Editor-&gt;</a:t>
            </a:r>
            <a:r>
              <a:rPr lang="en-US" altLang="zh-CN" dirty="0" err="1"/>
              <a:t>Colors&amp;Fonts</a:t>
            </a:r>
            <a:r>
              <a:rPr lang="en-US" altLang="zh-CN" dirty="0"/>
              <a:t>-&gt;Font-&gt; Size </a:t>
            </a:r>
            <a:r>
              <a:rPr lang="zh-CN" altLang="en-US" dirty="0"/>
              <a:t>设置为</a:t>
            </a:r>
            <a:r>
              <a:rPr lang="en-US" altLang="zh-CN" dirty="0"/>
              <a:t>18</a:t>
            </a:r>
            <a:r>
              <a:rPr lang="zh-CN" altLang="en-US" dirty="0"/>
              <a:t>，</a:t>
            </a:r>
            <a:r>
              <a:rPr lang="en-US" altLang="zh-CN" dirty="0"/>
              <a:t>Console Font Size </a:t>
            </a:r>
            <a:r>
              <a:rPr lang="zh-CN" altLang="en-US" dirty="0"/>
              <a:t>设置为</a:t>
            </a:r>
            <a:r>
              <a:rPr lang="en-US" altLang="zh-CN" dirty="0"/>
              <a:t>18</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372" y="1784949"/>
            <a:ext cx="8225915" cy="338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368287" y="135374"/>
            <a:ext cx="233429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新建</a:t>
            </a:r>
            <a:r>
              <a:rPr lang="en-US" altLang="zh-CN" b="1" dirty="0">
                <a:solidFill>
                  <a:srgbClr val="002060"/>
                </a:solidFill>
              </a:rPr>
              <a:t>py</a:t>
            </a:r>
            <a:r>
              <a:rPr lang="zh-CN" altLang="en-US" b="1" dirty="0">
                <a:solidFill>
                  <a:srgbClr val="002060"/>
                </a:solidFill>
              </a:rPr>
              <a:t>文件</a:t>
            </a:r>
          </a:p>
        </p:txBody>
      </p:sp>
      <p:sp>
        <p:nvSpPr>
          <p:cNvPr id="4" name="矩形 3"/>
          <p:cNvSpPr/>
          <p:nvPr/>
        </p:nvSpPr>
        <p:spPr>
          <a:xfrm>
            <a:off x="943155" y="1291103"/>
            <a:ext cx="8304362" cy="369332"/>
          </a:xfrm>
          <a:prstGeom prst="rect">
            <a:avLst/>
          </a:prstGeom>
        </p:spPr>
        <p:txBody>
          <a:bodyPr wrap="square">
            <a:spAutoFit/>
          </a:bodyPr>
          <a:lstStyle/>
          <a:p>
            <a:r>
              <a:rPr lang="zh-CN" altLang="en-US" dirty="0"/>
              <a:t>项目</a:t>
            </a:r>
            <a:r>
              <a:rPr lang="en-US" altLang="zh-CN" dirty="0"/>
              <a:t>-&gt;</a:t>
            </a:r>
            <a:r>
              <a:rPr lang="zh-CN" altLang="en-US" dirty="0"/>
              <a:t>点鼠标右键</a:t>
            </a:r>
            <a:r>
              <a:rPr lang="en-US" altLang="zh-CN" dirty="0"/>
              <a:t>-&gt;new-&gt;python file-&gt;</a:t>
            </a:r>
            <a:r>
              <a:rPr lang="zh-CN" altLang="en-US" dirty="0"/>
              <a:t>输入文件名</a:t>
            </a:r>
            <a:r>
              <a:rPr lang="en-US" altLang="zh-CN" dirty="0"/>
              <a:t>-&gt;</a:t>
            </a:r>
            <a:r>
              <a:rPr lang="zh-CN" altLang="en-US" dirty="0"/>
              <a:t>点击</a:t>
            </a:r>
            <a:r>
              <a:rPr lang="en-US" altLang="zh-CN" dirty="0"/>
              <a:t>ok</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54" y="1921893"/>
            <a:ext cx="6630837" cy="3614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45996" y="131829"/>
            <a:ext cx="882943" cy="369332"/>
          </a:xfrm>
          <a:prstGeom prst="rect">
            <a:avLst/>
          </a:prstGeom>
        </p:spPr>
        <p:txBody>
          <a:bodyPr wrap="square">
            <a:spAutoFit/>
          </a:bodyPr>
          <a:lstStyle/>
          <a:p>
            <a:r>
              <a:rPr lang="zh-CN" altLang="en-US" b="1" dirty="0"/>
              <a:t>导入</a:t>
            </a:r>
          </a:p>
        </p:txBody>
      </p:sp>
      <p:sp>
        <p:nvSpPr>
          <p:cNvPr id="4" name="TextBox 3"/>
          <p:cNvSpPr txBox="1"/>
          <p:nvPr/>
        </p:nvSpPr>
        <p:spPr>
          <a:xfrm>
            <a:off x="653081" y="1628775"/>
            <a:ext cx="11264622" cy="2031325"/>
          </a:xfrm>
          <a:prstGeom prst="rect">
            <a:avLst/>
          </a:prstGeom>
          <a:noFill/>
        </p:spPr>
        <p:txBody>
          <a:bodyPr wrap="none" rtlCol="0">
            <a:spAutoFit/>
          </a:bodyPr>
          <a:lstStyle/>
          <a:p>
            <a:r>
              <a:rPr lang="zh-CN" altLang="en-US" dirty="0"/>
              <a:t>学习一门语言，都需要从它的发展历史开始，先去认识这门语言，了解它的优缺点，以及它在工作中的应用。</a:t>
            </a:r>
            <a:endParaRPr lang="en-US" altLang="zh-CN" dirty="0"/>
          </a:p>
          <a:p>
            <a:endParaRPr lang="en-US" altLang="zh-CN" dirty="0"/>
          </a:p>
          <a:p>
            <a:endParaRPr lang="en-US" altLang="zh-CN" dirty="0"/>
          </a:p>
          <a:p>
            <a:endParaRPr lang="en-US" altLang="zh-CN" dirty="0"/>
          </a:p>
          <a:p>
            <a:r>
              <a:rPr lang="zh-CN" altLang="en-US" dirty="0"/>
              <a:t>了解了</a:t>
            </a:r>
            <a:r>
              <a:rPr lang="en-US" altLang="zh-CN" dirty="0"/>
              <a:t>Python</a:t>
            </a:r>
            <a:r>
              <a:rPr lang="zh-CN" altLang="en-US" dirty="0"/>
              <a:t>之后，首先入门的应该是变量，数据类型，运算符，输入与输出一些基础知识。</a:t>
            </a:r>
            <a:endParaRPr lang="en-US" altLang="zh-CN" dirty="0"/>
          </a:p>
          <a:p>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387840" y="3021013"/>
            <a:ext cx="3416320" cy="679450"/>
            <a:chOff x="3600472" y="3409950"/>
            <a:chExt cx="341776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600472" y="3409950"/>
              <a:ext cx="3417764"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使用变量与数据类型</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1214339" y="135374"/>
            <a:ext cx="646331" cy="369332"/>
          </a:xfrm>
          <a:prstGeom prst="rect">
            <a:avLst/>
          </a:prstGeom>
        </p:spPr>
        <p:txBody>
          <a:bodyPr wrap="none">
            <a:spAutoFit/>
          </a:bodyPr>
          <a:lstStyle/>
          <a:p>
            <a:r>
              <a:rPr lang="zh-CN" altLang="en-US" b="1" dirty="0">
                <a:solidFill>
                  <a:srgbClr val="002060"/>
                </a:solidFill>
              </a:rPr>
              <a:t>变量</a:t>
            </a:r>
          </a:p>
        </p:txBody>
      </p:sp>
      <p:sp>
        <p:nvSpPr>
          <p:cNvPr id="7" name="TextBox 6"/>
          <p:cNvSpPr txBox="1"/>
          <p:nvPr/>
        </p:nvSpPr>
        <p:spPr>
          <a:xfrm>
            <a:off x="1682392" y="2023845"/>
            <a:ext cx="184731" cy="400110"/>
          </a:xfrm>
          <a:prstGeom prst="rect">
            <a:avLst/>
          </a:prstGeom>
          <a:noFill/>
        </p:spPr>
        <p:txBody>
          <a:bodyPr wrap="none" rtlCol="0">
            <a:spAutoFit/>
          </a:bodyPr>
          <a:lstStyle/>
          <a:p>
            <a:endParaRPr lang="zh-CN" altLang="en-US" dirty="0"/>
          </a:p>
        </p:txBody>
      </p:sp>
      <p:pic>
        <p:nvPicPr>
          <p:cNvPr id="8" name="Picture 2"/>
          <p:cNvPicPr>
            <a:picLocks noChangeAspect="1" noChangeArrowheads="1"/>
          </p:cNvPicPr>
          <p:nvPr/>
        </p:nvPicPr>
        <p:blipFill>
          <a:blip r:embed="rId3"/>
          <a:srcRect/>
          <a:stretch>
            <a:fillRect/>
          </a:stretch>
        </p:blipFill>
        <p:spPr bwMode="auto">
          <a:xfrm>
            <a:off x="5840764" y="1352385"/>
            <a:ext cx="4786346" cy="2143140"/>
          </a:xfrm>
          <a:prstGeom prst="rect">
            <a:avLst/>
          </a:prstGeom>
          <a:noFill/>
          <a:ln w="9525">
            <a:noFill/>
            <a:miter lim="800000"/>
            <a:headEnd/>
            <a:tailEnd/>
          </a:ln>
          <a:effectLst/>
        </p:spPr>
      </p:pic>
      <p:sp>
        <p:nvSpPr>
          <p:cNvPr id="9" name="TextBox 8"/>
          <p:cNvSpPr txBox="1"/>
          <p:nvPr/>
        </p:nvSpPr>
        <p:spPr>
          <a:xfrm>
            <a:off x="968012" y="1380903"/>
            <a:ext cx="4429156" cy="1477328"/>
          </a:xfrm>
          <a:prstGeom prst="rect">
            <a:avLst/>
          </a:prstGeom>
          <a:noFill/>
        </p:spPr>
        <p:txBody>
          <a:bodyPr wrap="square" rtlCol="0">
            <a:spAutoFit/>
          </a:bodyPr>
          <a:lstStyle/>
          <a:p>
            <a:pPr>
              <a:buFont typeface="Wingdings" panose="05000000000000000000" pitchFamily="2" charset="2"/>
              <a:buChar char="Ø"/>
            </a:pPr>
            <a:r>
              <a:rPr lang="zh-CN" altLang="en-US" dirty="0"/>
              <a:t>程序中用变量来存储数据</a:t>
            </a:r>
            <a:endParaRPr lang="en-US" altLang="zh-CN" dirty="0"/>
          </a:p>
          <a:p>
            <a:pPr>
              <a:buFont typeface="Wingdings" panose="05000000000000000000" pitchFamily="2" charset="2"/>
              <a:buChar char="Ø"/>
            </a:pPr>
            <a:r>
              <a:rPr lang="en-US" altLang="zh-CN" dirty="0"/>
              <a:t>Python</a:t>
            </a:r>
            <a:r>
              <a:rPr lang="zh-CN" altLang="en-US" dirty="0"/>
              <a:t>是</a:t>
            </a:r>
            <a:r>
              <a:rPr lang="zh-CN" altLang="en-US"/>
              <a:t>一门强类型</a:t>
            </a:r>
            <a:r>
              <a:rPr lang="zh-CN" altLang="en-US" dirty="0"/>
              <a:t>的语言</a:t>
            </a:r>
            <a:endParaRPr lang="en-US" altLang="zh-CN" dirty="0"/>
          </a:p>
          <a:p>
            <a:pPr>
              <a:buFont typeface="Wingdings" panose="05000000000000000000" pitchFamily="2" charset="2"/>
              <a:buChar char="Ø"/>
            </a:pPr>
            <a:r>
              <a:rPr lang="zh-CN" altLang="en-US" dirty="0"/>
              <a:t>赋值变量时不需要指定数据类型</a:t>
            </a:r>
            <a:endParaRPr lang="en-US" altLang="zh-CN" dirty="0"/>
          </a:p>
          <a:p>
            <a:pPr>
              <a:buFont typeface="Wingdings" panose="05000000000000000000" pitchFamily="2" charset="2"/>
              <a:buChar char="Ø"/>
            </a:pPr>
            <a:r>
              <a:rPr lang="zh-CN" altLang="en-US" dirty="0"/>
              <a:t>给这个变量赋值什么数据类型，这个变量就是什么类型</a:t>
            </a:r>
            <a:endParaRPr lang="en-US" altLang="zh-CN" dirty="0"/>
          </a:p>
        </p:txBody>
      </p:sp>
      <p:pic>
        <p:nvPicPr>
          <p:cNvPr id="10" name="Picture 3"/>
          <p:cNvPicPr>
            <a:picLocks noChangeAspect="1" noChangeArrowheads="1"/>
          </p:cNvPicPr>
          <p:nvPr/>
        </p:nvPicPr>
        <p:blipFill>
          <a:blip r:embed="rId4"/>
          <a:srcRect/>
          <a:stretch>
            <a:fillRect/>
          </a:stretch>
        </p:blipFill>
        <p:spPr bwMode="auto">
          <a:xfrm>
            <a:off x="1039450" y="3452605"/>
            <a:ext cx="4414376" cy="2286016"/>
          </a:xfrm>
          <a:prstGeom prst="rect">
            <a:avLst/>
          </a:prstGeom>
          <a:noFill/>
          <a:ln w="9525">
            <a:noFill/>
            <a:miter lim="800000"/>
            <a:headEnd/>
            <a:tailEnd/>
          </a:ln>
          <a:effectLst/>
        </p:spPr>
      </p:pic>
      <p:sp>
        <p:nvSpPr>
          <p:cNvPr id="11" name="TextBox 10"/>
          <p:cNvSpPr txBox="1"/>
          <p:nvPr/>
        </p:nvSpPr>
        <p:spPr>
          <a:xfrm>
            <a:off x="5825796" y="4238423"/>
            <a:ext cx="4801314" cy="1015663"/>
          </a:xfrm>
          <a:prstGeom prst="rect">
            <a:avLst/>
          </a:prstGeom>
          <a:noFill/>
        </p:spPr>
        <p:txBody>
          <a:bodyPr wrap="none" rtlCol="0">
            <a:spAutoFit/>
          </a:bodyPr>
          <a:lstStyle/>
          <a:p>
            <a:r>
              <a:rPr lang="zh-CN" altLang="en-US" dirty="0"/>
              <a:t>例如：在两个数字相加得到结果后，后面</a:t>
            </a:r>
            <a:endParaRPr lang="en-US" altLang="zh-CN" dirty="0"/>
          </a:p>
          <a:p>
            <a:r>
              <a:rPr lang="zh-CN" altLang="en-US" dirty="0"/>
              <a:t>程序中需要使用到这两个数字相加结果，</a:t>
            </a:r>
            <a:endParaRPr lang="en-US" altLang="zh-CN" dirty="0"/>
          </a:p>
          <a:p>
            <a:r>
              <a:rPr lang="zh-CN" altLang="en-US" dirty="0"/>
              <a:t>那么就应该使用变量保存下来</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868618" y="124099"/>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数据类型</a:t>
            </a:r>
          </a:p>
        </p:txBody>
      </p:sp>
      <p:sp>
        <p:nvSpPr>
          <p:cNvPr id="7" name="TextBox 6"/>
          <p:cNvSpPr txBox="1"/>
          <p:nvPr/>
        </p:nvSpPr>
        <p:spPr>
          <a:xfrm>
            <a:off x="1682392" y="2023845"/>
            <a:ext cx="184731" cy="400110"/>
          </a:xfrm>
          <a:prstGeom prst="rect">
            <a:avLst/>
          </a:prstGeom>
          <a:noFill/>
        </p:spPr>
        <p:txBody>
          <a:bodyPr wrap="none" rtlCol="0">
            <a:spAutoFit/>
          </a:bodyPr>
          <a:lstStyle/>
          <a:p>
            <a:endParaRPr lang="zh-CN" altLang="en-US" dirty="0"/>
          </a:p>
        </p:txBody>
      </p:sp>
      <p:sp>
        <p:nvSpPr>
          <p:cNvPr id="12" name="矩形 11"/>
          <p:cNvSpPr/>
          <p:nvPr/>
        </p:nvSpPr>
        <p:spPr>
          <a:xfrm>
            <a:off x="872792" y="3614709"/>
            <a:ext cx="2263761" cy="369332"/>
          </a:xfrm>
          <a:prstGeom prst="rect">
            <a:avLst/>
          </a:prstGeom>
        </p:spPr>
        <p:txBody>
          <a:bodyPr wrap="none">
            <a:spAutoFit/>
          </a:bodyPr>
          <a:lstStyle/>
          <a:p>
            <a:r>
              <a:rPr lang="en-US" altLang="zh-CN" dirty="0"/>
              <a:t>Python</a:t>
            </a:r>
            <a:r>
              <a:rPr lang="zh-CN" altLang="en-US" dirty="0"/>
              <a:t>基本数据类型</a:t>
            </a:r>
          </a:p>
        </p:txBody>
      </p:sp>
      <p:sp>
        <p:nvSpPr>
          <p:cNvPr id="15" name="矩形 14"/>
          <p:cNvSpPr/>
          <p:nvPr/>
        </p:nvSpPr>
        <p:spPr>
          <a:xfrm>
            <a:off x="5087634" y="1757321"/>
            <a:ext cx="1742785" cy="400110"/>
          </a:xfrm>
          <a:prstGeom prst="rect">
            <a:avLst/>
          </a:prstGeom>
        </p:spPr>
        <p:txBody>
          <a:bodyPr wrap="none">
            <a:spAutoFit/>
          </a:bodyPr>
          <a:lstStyle/>
          <a:p>
            <a:r>
              <a:rPr lang="zh-CN" altLang="en-US" dirty="0"/>
              <a:t>数字（</a:t>
            </a:r>
            <a:r>
              <a:rPr lang="en-US" altLang="zh-CN" dirty="0"/>
              <a:t> num</a:t>
            </a:r>
            <a:r>
              <a:rPr lang="zh-CN" altLang="en-US" dirty="0"/>
              <a:t>）</a:t>
            </a:r>
          </a:p>
        </p:txBody>
      </p:sp>
      <p:sp>
        <p:nvSpPr>
          <p:cNvPr id="16" name="矩形 15"/>
          <p:cNvSpPr/>
          <p:nvPr/>
        </p:nvSpPr>
        <p:spPr>
          <a:xfrm>
            <a:off x="7088517" y="2828891"/>
            <a:ext cx="1930337" cy="400110"/>
          </a:xfrm>
          <a:prstGeom prst="rect">
            <a:avLst/>
          </a:prstGeom>
        </p:spPr>
        <p:txBody>
          <a:bodyPr wrap="none">
            <a:spAutoFit/>
          </a:bodyPr>
          <a:lstStyle/>
          <a:p>
            <a:r>
              <a:rPr lang="zh-CN" altLang="en-US" dirty="0"/>
              <a:t>布尔值（</a:t>
            </a:r>
            <a:r>
              <a:rPr lang="en-US" altLang="zh-CN" dirty="0"/>
              <a:t>bool</a:t>
            </a:r>
            <a:r>
              <a:rPr lang="zh-CN" altLang="en-US" dirty="0"/>
              <a:t>）</a:t>
            </a:r>
          </a:p>
        </p:txBody>
      </p:sp>
      <p:sp>
        <p:nvSpPr>
          <p:cNvPr id="17" name="矩形 16"/>
          <p:cNvSpPr/>
          <p:nvPr/>
        </p:nvSpPr>
        <p:spPr>
          <a:xfrm>
            <a:off x="4972224" y="3661181"/>
            <a:ext cx="1741502" cy="400110"/>
          </a:xfrm>
          <a:prstGeom prst="rect">
            <a:avLst/>
          </a:prstGeom>
        </p:spPr>
        <p:txBody>
          <a:bodyPr wrap="none">
            <a:spAutoFit/>
          </a:bodyPr>
          <a:lstStyle/>
          <a:p>
            <a:r>
              <a:rPr lang="zh-CN" altLang="en-US" dirty="0"/>
              <a:t>字符串（</a:t>
            </a:r>
            <a:r>
              <a:rPr lang="en-US" dirty="0"/>
              <a:t>str）</a:t>
            </a:r>
            <a:endParaRPr lang="zh-CN" altLang="en-US" dirty="0"/>
          </a:p>
        </p:txBody>
      </p:sp>
      <p:sp>
        <p:nvSpPr>
          <p:cNvPr id="18" name="矩形 17"/>
          <p:cNvSpPr/>
          <p:nvPr/>
        </p:nvSpPr>
        <p:spPr>
          <a:xfrm>
            <a:off x="4972224" y="4089809"/>
            <a:ext cx="1600118" cy="400110"/>
          </a:xfrm>
          <a:prstGeom prst="rect">
            <a:avLst/>
          </a:prstGeom>
        </p:spPr>
        <p:txBody>
          <a:bodyPr wrap="none">
            <a:spAutoFit/>
          </a:bodyPr>
          <a:lstStyle/>
          <a:p>
            <a:r>
              <a:rPr lang="zh-CN" altLang="en-US" dirty="0"/>
              <a:t>字典（</a:t>
            </a:r>
            <a:r>
              <a:rPr lang="en-US" dirty="0"/>
              <a:t>dict）</a:t>
            </a:r>
            <a:endParaRPr lang="zh-CN" altLang="en-US" dirty="0"/>
          </a:p>
        </p:txBody>
      </p:sp>
      <p:sp>
        <p:nvSpPr>
          <p:cNvPr id="19" name="矩形 18"/>
          <p:cNvSpPr/>
          <p:nvPr/>
        </p:nvSpPr>
        <p:spPr>
          <a:xfrm>
            <a:off x="4972224" y="4589875"/>
            <a:ext cx="1657826" cy="369332"/>
          </a:xfrm>
          <a:prstGeom prst="rect">
            <a:avLst/>
          </a:prstGeom>
        </p:spPr>
        <p:txBody>
          <a:bodyPr wrap="none">
            <a:spAutoFit/>
          </a:bodyPr>
          <a:lstStyle/>
          <a:p>
            <a:r>
              <a:rPr lang="zh-CN" altLang="en-US" dirty="0"/>
              <a:t>元组（</a:t>
            </a:r>
            <a:r>
              <a:rPr lang="en-US" dirty="0"/>
              <a:t>Tuple）</a:t>
            </a:r>
            <a:endParaRPr lang="zh-CN" altLang="en-US" dirty="0"/>
          </a:p>
        </p:txBody>
      </p:sp>
      <p:sp>
        <p:nvSpPr>
          <p:cNvPr id="20" name="矩形 19"/>
          <p:cNvSpPr/>
          <p:nvPr/>
        </p:nvSpPr>
        <p:spPr>
          <a:xfrm>
            <a:off x="4972224" y="5161379"/>
            <a:ext cx="1513876" cy="400110"/>
          </a:xfrm>
          <a:prstGeom prst="rect">
            <a:avLst/>
          </a:prstGeom>
        </p:spPr>
        <p:txBody>
          <a:bodyPr wrap="none">
            <a:spAutoFit/>
          </a:bodyPr>
          <a:lstStyle/>
          <a:p>
            <a:r>
              <a:rPr lang="zh-CN" altLang="en-US" dirty="0"/>
              <a:t>列表（</a:t>
            </a:r>
            <a:r>
              <a:rPr lang="en-US" dirty="0"/>
              <a:t>list）</a:t>
            </a:r>
            <a:endParaRPr lang="zh-CN" altLang="en-US" dirty="0"/>
          </a:p>
        </p:txBody>
      </p:sp>
      <p:sp>
        <p:nvSpPr>
          <p:cNvPr id="21" name="左大括号 20"/>
          <p:cNvSpPr/>
          <p:nvPr/>
        </p:nvSpPr>
        <p:spPr bwMode="auto">
          <a:xfrm>
            <a:off x="4158940" y="1971635"/>
            <a:ext cx="857256" cy="3714776"/>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2" name="左大括号 21"/>
          <p:cNvSpPr/>
          <p:nvPr/>
        </p:nvSpPr>
        <p:spPr bwMode="auto">
          <a:xfrm>
            <a:off x="6659270" y="1257254"/>
            <a:ext cx="357190" cy="2089627"/>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3" name="矩形 22"/>
          <p:cNvSpPr/>
          <p:nvPr/>
        </p:nvSpPr>
        <p:spPr>
          <a:xfrm>
            <a:off x="7087898" y="971503"/>
            <a:ext cx="2258182" cy="400110"/>
          </a:xfrm>
          <a:prstGeom prst="rect">
            <a:avLst/>
          </a:prstGeom>
        </p:spPr>
        <p:txBody>
          <a:bodyPr wrap="none">
            <a:spAutoFit/>
          </a:bodyPr>
          <a:lstStyle/>
          <a:p>
            <a:r>
              <a:rPr lang="en-US" altLang="zh-CN" dirty="0"/>
              <a:t>int</a:t>
            </a:r>
            <a:r>
              <a:rPr lang="zh-CN" altLang="en-US" dirty="0"/>
              <a:t>（有符号整数）</a:t>
            </a:r>
          </a:p>
        </p:txBody>
      </p:sp>
      <p:sp>
        <p:nvSpPr>
          <p:cNvPr id="24" name="矩形 23"/>
          <p:cNvSpPr/>
          <p:nvPr/>
        </p:nvSpPr>
        <p:spPr>
          <a:xfrm>
            <a:off x="7087898" y="1471569"/>
            <a:ext cx="3257623" cy="369332"/>
          </a:xfrm>
          <a:prstGeom prst="rect">
            <a:avLst/>
          </a:prstGeom>
        </p:spPr>
        <p:txBody>
          <a:bodyPr wrap="none">
            <a:spAutoFit/>
          </a:bodyPr>
          <a:lstStyle/>
          <a:p>
            <a:r>
              <a:rPr lang="en-US" dirty="0"/>
              <a:t>long （</a:t>
            </a:r>
            <a:r>
              <a:rPr lang="zh-CN" altLang="en-US" dirty="0"/>
              <a:t>长整形）</a:t>
            </a:r>
            <a:r>
              <a:rPr lang="en-US" altLang="zh-CN" dirty="0">
                <a:solidFill>
                  <a:srgbClr val="FF0000"/>
                </a:solidFill>
              </a:rPr>
              <a:t>(Python3</a:t>
            </a:r>
            <a:r>
              <a:rPr lang="zh-CN" altLang="en-US" dirty="0">
                <a:solidFill>
                  <a:srgbClr val="FF0000"/>
                </a:solidFill>
              </a:rPr>
              <a:t>取消</a:t>
            </a:r>
            <a:r>
              <a:rPr lang="en-US" altLang="zh-CN" dirty="0">
                <a:solidFill>
                  <a:srgbClr val="FF0000"/>
                </a:solidFill>
              </a:rPr>
              <a:t>)</a:t>
            </a:r>
            <a:endParaRPr lang="zh-CN" altLang="en-US" dirty="0">
              <a:solidFill>
                <a:srgbClr val="FF0000"/>
              </a:solidFill>
            </a:endParaRPr>
          </a:p>
        </p:txBody>
      </p:sp>
      <p:sp>
        <p:nvSpPr>
          <p:cNvPr id="25" name="矩形 24"/>
          <p:cNvSpPr/>
          <p:nvPr/>
        </p:nvSpPr>
        <p:spPr>
          <a:xfrm>
            <a:off x="7087898" y="1900197"/>
            <a:ext cx="2004908" cy="400110"/>
          </a:xfrm>
          <a:prstGeom prst="rect">
            <a:avLst/>
          </a:prstGeom>
        </p:spPr>
        <p:txBody>
          <a:bodyPr wrap="none">
            <a:spAutoFit/>
          </a:bodyPr>
          <a:lstStyle/>
          <a:p>
            <a:r>
              <a:rPr lang="en-US" dirty="0"/>
              <a:t>float （</a:t>
            </a:r>
            <a:r>
              <a:rPr lang="zh-CN" altLang="en-US" dirty="0"/>
              <a:t>浮点型）</a:t>
            </a:r>
          </a:p>
        </p:txBody>
      </p:sp>
      <p:sp>
        <p:nvSpPr>
          <p:cNvPr id="26" name="矩形 25"/>
          <p:cNvSpPr/>
          <p:nvPr/>
        </p:nvSpPr>
        <p:spPr>
          <a:xfrm>
            <a:off x="7087898" y="2328825"/>
            <a:ext cx="2201628" cy="400110"/>
          </a:xfrm>
          <a:prstGeom prst="rect">
            <a:avLst/>
          </a:prstGeom>
        </p:spPr>
        <p:txBody>
          <a:bodyPr wrap="none">
            <a:spAutoFit/>
          </a:bodyPr>
          <a:lstStyle/>
          <a:p>
            <a:r>
              <a:rPr lang="en-US" dirty="0"/>
              <a:t>complex （</a:t>
            </a:r>
            <a:r>
              <a:rPr lang="zh-CN" altLang="en-US" dirty="0"/>
              <a:t>复数 ）</a:t>
            </a:r>
          </a:p>
        </p:txBody>
      </p:sp>
      <p:sp>
        <p:nvSpPr>
          <p:cNvPr id="27" name="左大括号 26"/>
          <p:cNvSpPr/>
          <p:nvPr/>
        </p:nvSpPr>
        <p:spPr bwMode="auto">
          <a:xfrm>
            <a:off x="8803785" y="2438208"/>
            <a:ext cx="285752" cy="1214446"/>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8" name="矩形 27"/>
          <p:cNvSpPr/>
          <p:nvPr/>
        </p:nvSpPr>
        <p:spPr>
          <a:xfrm>
            <a:off x="9092806" y="2521679"/>
            <a:ext cx="646459" cy="400110"/>
          </a:xfrm>
          <a:prstGeom prst="rect">
            <a:avLst/>
          </a:prstGeom>
        </p:spPr>
        <p:txBody>
          <a:bodyPr wrap="none">
            <a:spAutoFit/>
          </a:bodyPr>
          <a:lstStyle/>
          <a:p>
            <a:r>
              <a:rPr lang="en-US" dirty="0"/>
              <a:t>True</a:t>
            </a:r>
            <a:endParaRPr lang="zh-CN" altLang="en-US" dirty="0"/>
          </a:p>
        </p:txBody>
      </p:sp>
      <p:sp>
        <p:nvSpPr>
          <p:cNvPr id="29" name="矩形 28"/>
          <p:cNvSpPr/>
          <p:nvPr/>
        </p:nvSpPr>
        <p:spPr>
          <a:xfrm>
            <a:off x="9160219" y="3114643"/>
            <a:ext cx="708399" cy="400110"/>
          </a:xfrm>
          <a:prstGeom prst="rect">
            <a:avLst/>
          </a:prstGeom>
        </p:spPr>
        <p:txBody>
          <a:bodyPr wrap="none">
            <a:spAutoFit/>
          </a:bodyPr>
          <a:lstStyle/>
          <a:p>
            <a:r>
              <a:rPr lang="en-US" dirty="0"/>
              <a:t>F</a:t>
            </a:r>
            <a:r>
              <a:rPr lang="en-US" altLang="zh-CN" dirty="0"/>
              <a:t>al</a:t>
            </a:r>
            <a:r>
              <a:rPr lang="en-US" dirty="0"/>
              <a:t>se</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54883" y="91379"/>
            <a:ext cx="2031325" cy="369332"/>
          </a:xfrm>
          <a:prstGeom prst="rect">
            <a:avLst/>
          </a:prstGeom>
          <a:noFill/>
        </p:spPr>
        <p:txBody>
          <a:bodyPr wrap="none" rtlCol="0">
            <a:spAutoFit/>
          </a:bodyPr>
          <a:lstStyle/>
          <a:p>
            <a:r>
              <a:rPr lang="zh-CN" altLang="en-US" b="1" dirty="0">
                <a:solidFill>
                  <a:srgbClr val="002060"/>
                </a:solidFill>
              </a:rPr>
              <a:t>数据类型查看方法</a:t>
            </a:r>
          </a:p>
        </p:txBody>
      </p:sp>
      <p:sp>
        <p:nvSpPr>
          <p:cNvPr id="5" name="TextBox 4"/>
          <p:cNvSpPr txBox="1"/>
          <p:nvPr/>
        </p:nvSpPr>
        <p:spPr>
          <a:xfrm>
            <a:off x="1009291" y="1199072"/>
            <a:ext cx="7951216" cy="369332"/>
          </a:xfrm>
          <a:prstGeom prst="rect">
            <a:avLst/>
          </a:prstGeom>
          <a:noFill/>
        </p:spPr>
        <p:txBody>
          <a:bodyPr wrap="none" rtlCol="0">
            <a:spAutoFit/>
          </a:bodyPr>
          <a:lstStyle/>
          <a:p>
            <a:r>
              <a:rPr lang="zh-CN" altLang="en-US" dirty="0"/>
              <a:t>我们知道数据类型有这么多，怎么样才能知道变量是一个什么数据类型呢？</a:t>
            </a:r>
          </a:p>
        </p:txBody>
      </p:sp>
      <p:sp>
        <p:nvSpPr>
          <p:cNvPr id="6" name="矩形 5"/>
          <p:cNvSpPr/>
          <p:nvPr/>
        </p:nvSpPr>
        <p:spPr>
          <a:xfrm>
            <a:off x="1009291" y="1820975"/>
            <a:ext cx="4370107" cy="369332"/>
          </a:xfrm>
          <a:prstGeom prst="rect">
            <a:avLst/>
          </a:prstGeom>
        </p:spPr>
        <p:txBody>
          <a:bodyPr wrap="none">
            <a:spAutoFit/>
          </a:bodyPr>
          <a:lstStyle/>
          <a:p>
            <a:pPr marL="285750" indent="-285750">
              <a:buFont typeface="Wingdings" panose="05000000000000000000" pitchFamily="2" charset="2"/>
              <a:buChar char="Ø"/>
            </a:pPr>
            <a:r>
              <a:rPr lang="en-US" altLang="zh-CN" dirty="0"/>
              <a:t>Python</a:t>
            </a:r>
            <a:r>
              <a:rPr lang="zh-CN" altLang="en-US" dirty="0"/>
              <a:t>提供了</a:t>
            </a:r>
            <a:r>
              <a:rPr lang="en-US" altLang="zh-CN" dirty="0"/>
              <a:t>type</a:t>
            </a:r>
            <a:r>
              <a:rPr lang="zh-CN" altLang="en-US" dirty="0"/>
              <a:t>方法查看变量的类型</a:t>
            </a:r>
          </a:p>
        </p:txBody>
      </p:sp>
      <p:pic>
        <p:nvPicPr>
          <p:cNvPr id="10242" name="Picture 2" descr="C:\Users\Administrator\Desktop\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33" y="2751294"/>
            <a:ext cx="7125694" cy="2476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77245" y="87867"/>
            <a:ext cx="1800493" cy="369332"/>
          </a:xfrm>
          <a:prstGeom prst="rect">
            <a:avLst/>
          </a:prstGeom>
          <a:noFill/>
        </p:spPr>
        <p:txBody>
          <a:bodyPr wrap="none" rtlCol="0">
            <a:spAutoFit/>
          </a:bodyPr>
          <a:lstStyle/>
          <a:p>
            <a:r>
              <a:rPr lang="zh-CN" altLang="en-US" b="1" dirty="0">
                <a:solidFill>
                  <a:srgbClr val="002060"/>
                </a:solidFill>
              </a:rPr>
              <a:t>变量的命名规则</a:t>
            </a:r>
          </a:p>
        </p:txBody>
      </p:sp>
      <p:sp>
        <p:nvSpPr>
          <p:cNvPr id="7" name="矩形 6"/>
          <p:cNvSpPr/>
          <p:nvPr/>
        </p:nvSpPr>
        <p:spPr>
          <a:xfrm>
            <a:off x="679834" y="1671624"/>
            <a:ext cx="4500594" cy="1631216"/>
          </a:xfrm>
          <a:prstGeom prst="rect">
            <a:avLst/>
          </a:prstGeom>
        </p:spPr>
        <p:txBody>
          <a:bodyPr wrap="square">
            <a:spAutoFit/>
          </a:bodyPr>
          <a:lstStyle/>
          <a:p>
            <a:pPr>
              <a:buFont typeface="Wingdings" panose="05000000000000000000" pitchFamily="2" charset="2"/>
              <a:buChar char="Ø"/>
            </a:pPr>
            <a:r>
              <a:rPr lang="zh-CN" altLang="en-US" dirty="0"/>
              <a:t>变量必须以字母（</a:t>
            </a:r>
            <a:r>
              <a:rPr lang="en-US" altLang="zh-CN" dirty="0"/>
              <a:t>a - z</a:t>
            </a:r>
            <a:r>
              <a:rPr lang="zh-CN" altLang="en-US" dirty="0"/>
              <a:t>，</a:t>
            </a:r>
            <a:r>
              <a:rPr lang="en-US" altLang="zh-CN" dirty="0"/>
              <a:t>A - Z</a:t>
            </a:r>
            <a:r>
              <a:rPr lang="zh-CN" altLang="en-US" dirty="0"/>
              <a:t>）或下划线（</a:t>
            </a:r>
            <a:r>
              <a:rPr lang="en-US" altLang="zh-CN" dirty="0"/>
              <a:t>_</a:t>
            </a:r>
            <a:r>
              <a:rPr lang="zh-CN" altLang="en-US" dirty="0"/>
              <a:t>）开头</a:t>
            </a:r>
          </a:p>
          <a:p>
            <a:pPr>
              <a:buFont typeface="Wingdings" panose="05000000000000000000" pitchFamily="2" charset="2"/>
              <a:buChar char="Ø"/>
            </a:pPr>
            <a:r>
              <a:rPr lang="zh-CN" altLang="en-US" dirty="0"/>
              <a:t>其他字符可以是字母，数字或 </a:t>
            </a:r>
            <a:r>
              <a:rPr lang="en-US" altLang="zh-CN" dirty="0"/>
              <a:t>_</a:t>
            </a:r>
          </a:p>
          <a:p>
            <a:pPr>
              <a:buFont typeface="Wingdings" panose="05000000000000000000" pitchFamily="2" charset="2"/>
              <a:buChar char="Ø"/>
            </a:pPr>
            <a:r>
              <a:rPr lang="zh-CN" altLang="en-US" dirty="0"/>
              <a:t>变量区分大小写</a:t>
            </a:r>
          </a:p>
          <a:p>
            <a:pPr>
              <a:buFont typeface="Wingdings" panose="05000000000000000000" pitchFamily="2" charset="2"/>
              <a:buChar char="Ø"/>
            </a:pPr>
            <a:r>
              <a:rPr lang="en-US" altLang="zh-CN" dirty="0"/>
              <a:t>Python</a:t>
            </a:r>
            <a:r>
              <a:rPr lang="zh-CN" altLang="en-US" dirty="0"/>
              <a:t>关键字不能用作变量名。</a:t>
            </a:r>
          </a:p>
        </p:txBody>
      </p:sp>
      <p:sp>
        <p:nvSpPr>
          <p:cNvPr id="8" name="TextBox 7"/>
          <p:cNvSpPr txBox="1"/>
          <p:nvPr/>
        </p:nvSpPr>
        <p:spPr>
          <a:xfrm>
            <a:off x="5251866" y="1171558"/>
            <a:ext cx="2655407" cy="400110"/>
          </a:xfrm>
          <a:prstGeom prst="rect">
            <a:avLst/>
          </a:prstGeom>
          <a:noFill/>
        </p:spPr>
        <p:txBody>
          <a:bodyPr wrap="none" rtlCol="0">
            <a:spAutoFit/>
          </a:bodyPr>
          <a:lstStyle/>
          <a:p>
            <a:r>
              <a:rPr lang="zh-CN" altLang="en-US" b="1" dirty="0">
                <a:latin typeface="+mj-lt"/>
              </a:rPr>
              <a:t>查看</a:t>
            </a:r>
            <a:r>
              <a:rPr lang="en-US" altLang="zh-CN" b="1" dirty="0">
                <a:latin typeface="+mj-lt"/>
              </a:rPr>
              <a:t>Python</a:t>
            </a:r>
            <a:r>
              <a:rPr lang="zh-CN" altLang="en-US" b="1" dirty="0">
                <a:latin typeface="+mj-lt"/>
              </a:rPr>
              <a:t>关键字：</a:t>
            </a:r>
          </a:p>
        </p:txBody>
      </p:sp>
      <p:sp>
        <p:nvSpPr>
          <p:cNvPr id="9" name="TextBox 8"/>
          <p:cNvSpPr txBox="1"/>
          <p:nvPr/>
        </p:nvSpPr>
        <p:spPr>
          <a:xfrm>
            <a:off x="751272" y="1235162"/>
            <a:ext cx="1475084" cy="400110"/>
          </a:xfrm>
          <a:prstGeom prst="rect">
            <a:avLst/>
          </a:prstGeom>
          <a:noFill/>
        </p:spPr>
        <p:txBody>
          <a:bodyPr wrap="none" rtlCol="0">
            <a:spAutoFit/>
          </a:bodyPr>
          <a:lstStyle/>
          <a:p>
            <a:r>
              <a:rPr lang="zh-CN" altLang="en-US" b="1" dirty="0">
                <a:latin typeface="+mj-lt"/>
              </a:rPr>
              <a:t>命名规则：</a:t>
            </a:r>
          </a:p>
        </p:txBody>
      </p:sp>
      <p:pic>
        <p:nvPicPr>
          <p:cNvPr id="12" name="Picture 2"/>
          <p:cNvPicPr>
            <a:picLocks noChangeAspect="1" noChangeArrowheads="1"/>
          </p:cNvPicPr>
          <p:nvPr/>
        </p:nvPicPr>
        <p:blipFill>
          <a:blip r:embed="rId3"/>
          <a:srcRect/>
          <a:stretch>
            <a:fillRect/>
          </a:stretch>
        </p:blipFill>
        <p:spPr bwMode="auto">
          <a:xfrm>
            <a:off x="5381262" y="1743460"/>
            <a:ext cx="5715039" cy="170265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877245" y="87867"/>
            <a:ext cx="1800493" cy="369332"/>
          </a:xfrm>
          <a:prstGeom prst="rect">
            <a:avLst/>
          </a:prstGeom>
          <a:noFill/>
        </p:spPr>
        <p:txBody>
          <a:bodyPr wrap="none" rtlCol="0">
            <a:spAutoFit/>
          </a:bodyPr>
          <a:lstStyle/>
          <a:p>
            <a:r>
              <a:rPr lang="zh-CN" altLang="en-US" b="1" dirty="0">
                <a:solidFill>
                  <a:srgbClr val="002060"/>
                </a:solidFill>
              </a:rPr>
              <a:t>变量的命名规则</a:t>
            </a:r>
          </a:p>
        </p:txBody>
      </p:sp>
      <p:sp>
        <p:nvSpPr>
          <p:cNvPr id="4" name="TextBox 9"/>
          <p:cNvSpPr txBox="1"/>
          <p:nvPr/>
        </p:nvSpPr>
        <p:spPr>
          <a:xfrm>
            <a:off x="765411" y="1420276"/>
            <a:ext cx="1475084" cy="400110"/>
          </a:xfrm>
          <a:prstGeom prst="rect">
            <a:avLst/>
          </a:prstGeom>
          <a:noFill/>
        </p:spPr>
        <p:txBody>
          <a:bodyPr wrap="none" rtlCol="0">
            <a:spAutoFit/>
          </a:bodyPr>
          <a:lstStyle/>
          <a:p>
            <a:r>
              <a:rPr lang="zh-CN" altLang="en-US" b="1" dirty="0"/>
              <a:t>命名规范：</a:t>
            </a:r>
          </a:p>
        </p:txBody>
      </p:sp>
      <p:sp>
        <p:nvSpPr>
          <p:cNvPr id="5" name="TextBox 10"/>
          <p:cNvSpPr txBox="1"/>
          <p:nvPr/>
        </p:nvSpPr>
        <p:spPr>
          <a:xfrm>
            <a:off x="765411" y="1820386"/>
            <a:ext cx="9858444" cy="2308324"/>
          </a:xfrm>
          <a:prstGeom prst="rect">
            <a:avLst/>
          </a:prstGeom>
          <a:noFill/>
        </p:spPr>
        <p:txBody>
          <a:bodyPr wrap="square" rtlCol="0">
            <a:spAutoFit/>
          </a:bodyPr>
          <a:lstStyle/>
          <a:p>
            <a:pPr>
              <a:buFont typeface="Wingdings" panose="05000000000000000000" pitchFamily="2" charset="2"/>
              <a:buChar char="Ø"/>
            </a:pPr>
            <a:r>
              <a:rPr lang="zh-CN" altLang="en-US" dirty="0">
                <a:latin typeface="+mj-lt"/>
              </a:rPr>
              <a:t>见名知意，尽量使用有语义的单词命名。如使用</a:t>
            </a:r>
            <a:r>
              <a:rPr lang="en-US" altLang="zh-CN" dirty="0">
                <a:latin typeface="+mj-lt"/>
              </a:rPr>
              <a:t>password</a:t>
            </a:r>
            <a:r>
              <a:rPr lang="zh-CN" altLang="en-US" dirty="0">
                <a:latin typeface="+mj-lt"/>
              </a:rPr>
              <a:t>用作密码，</a:t>
            </a:r>
            <a:r>
              <a:rPr lang="en-US" altLang="zh-CN" dirty="0">
                <a:latin typeface="+mj-lt"/>
              </a:rPr>
              <a:t>username </a:t>
            </a:r>
            <a:r>
              <a:rPr lang="zh-CN" altLang="en-US" dirty="0">
                <a:latin typeface="+mj-lt"/>
              </a:rPr>
              <a:t>用户名。</a:t>
            </a:r>
          </a:p>
          <a:p>
            <a:pPr>
              <a:buFont typeface="Wingdings" panose="05000000000000000000" pitchFamily="2" charset="2"/>
              <a:buChar char="Ø"/>
            </a:pPr>
            <a:r>
              <a:rPr lang="zh-CN" altLang="en-US" dirty="0">
                <a:latin typeface="+mj-lt"/>
              </a:rPr>
              <a:t>小驼峰式命名法：第一个单词首字母小写其他单词首字母大写，如</a:t>
            </a:r>
            <a:r>
              <a:rPr lang="en-US" altLang="zh-CN" dirty="0" err="1">
                <a:latin typeface="+mj-lt"/>
              </a:rPr>
              <a:t>userName</a:t>
            </a:r>
            <a:endParaRPr lang="en-US" altLang="zh-CN" dirty="0">
              <a:latin typeface="+mj-lt"/>
            </a:endParaRPr>
          </a:p>
          <a:p>
            <a:pPr>
              <a:buFont typeface="Wingdings" panose="05000000000000000000" pitchFamily="2" charset="2"/>
              <a:buChar char="Ø"/>
            </a:pPr>
            <a:r>
              <a:rPr lang="zh-CN" altLang="en-US" dirty="0">
                <a:latin typeface="+mj-lt"/>
              </a:rPr>
              <a:t>大驼峰式命名法：全部单词首字母都用大 写 ， 如 </a:t>
            </a:r>
            <a:r>
              <a:rPr lang="en-US" altLang="zh-CN" dirty="0">
                <a:latin typeface="+mj-lt"/>
              </a:rPr>
              <a:t>UserName</a:t>
            </a:r>
          </a:p>
          <a:p>
            <a:pPr>
              <a:buFont typeface="Wingdings" panose="05000000000000000000" pitchFamily="2" charset="2"/>
              <a:buChar char="Ø"/>
            </a:pPr>
            <a:r>
              <a:rPr lang="zh-CN" altLang="en-US" dirty="0">
                <a:latin typeface="+mj-lt"/>
              </a:rPr>
              <a:t>下划线命名法：每个单词用</a:t>
            </a:r>
            <a:r>
              <a:rPr lang="en-US" altLang="zh-CN" dirty="0">
                <a:latin typeface="+mj-lt"/>
              </a:rPr>
              <a:t>_</a:t>
            </a:r>
            <a:r>
              <a:rPr lang="zh-CN" altLang="en-US" dirty="0">
                <a:latin typeface="+mj-lt"/>
              </a:rPr>
              <a:t>下划线连接 ， 如</a:t>
            </a:r>
            <a:r>
              <a:rPr lang="en-US" altLang="zh-CN" dirty="0" err="1">
                <a:latin typeface="+mj-lt"/>
              </a:rPr>
              <a:t>user_name</a:t>
            </a:r>
            <a:endParaRPr lang="en-US" altLang="zh-CN"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498736" y="3021013"/>
            <a:ext cx="3194528" cy="679450"/>
            <a:chOff x="3711415" y="3409950"/>
            <a:chExt cx="319587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711415" y="3409950"/>
              <a:ext cx="319587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基本运算符</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21117" y="1594640"/>
          <a:ext cx="9087450" cy="4196031"/>
        </p:xfrm>
        <a:graphic>
          <a:graphicData uri="http://schemas.openxmlformats.org/drawingml/2006/table">
            <a:tbl>
              <a:tblPr firstRow="1" bandRow="1">
                <a:tableStyleId>{5C22544A-7EE6-4342-B048-85BDC9FD1C3A}</a:tableStyleId>
              </a:tblPr>
              <a:tblGrid>
                <a:gridCol w="3029150">
                  <a:extLst>
                    <a:ext uri="{9D8B030D-6E8A-4147-A177-3AD203B41FA5}">
                      <a16:colId xmlns:a16="http://schemas.microsoft.com/office/drawing/2014/main" val="20000"/>
                    </a:ext>
                  </a:extLst>
                </a:gridCol>
                <a:gridCol w="3029150">
                  <a:extLst>
                    <a:ext uri="{9D8B030D-6E8A-4147-A177-3AD203B41FA5}">
                      <a16:colId xmlns:a16="http://schemas.microsoft.com/office/drawing/2014/main" val="20001"/>
                    </a:ext>
                  </a:extLst>
                </a:gridCol>
                <a:gridCol w="3029150">
                  <a:extLst>
                    <a:ext uri="{9D8B030D-6E8A-4147-A177-3AD203B41FA5}">
                      <a16:colId xmlns:a16="http://schemas.microsoft.com/office/drawing/2014/main" val="20002"/>
                    </a:ext>
                  </a:extLst>
                </a:gridCol>
              </a:tblGrid>
              <a:tr h="0">
                <a:tc>
                  <a:txBody>
                    <a:bodyPr/>
                    <a:lstStyle/>
                    <a:p>
                      <a:pPr algn="ctr"/>
                      <a:r>
                        <a:rPr lang="zh-CN" altLang="en-US" b="1" dirty="0">
                          <a:effectLst/>
                        </a:rPr>
                        <a:t>算术运算符</a:t>
                      </a:r>
                    </a:p>
                  </a:txBody>
                  <a:tcPr marL="123825" marR="123825" marT="57150" marB="57150" anchor="ctr"/>
                </a:tc>
                <a:tc>
                  <a:txBody>
                    <a:bodyPr/>
                    <a:lstStyle/>
                    <a:p>
                      <a:pPr algn="ctr"/>
                      <a:r>
                        <a:rPr lang="zh-CN" altLang="en-US" b="1" dirty="0">
                          <a:effectLst/>
                        </a:rPr>
                        <a:t>作用描述</a:t>
                      </a:r>
                    </a:p>
                  </a:txBody>
                  <a:tcPr marL="123825" marR="123825" marT="57150" marB="57150" anchor="ctr"/>
                </a:tc>
                <a:tc>
                  <a:txBody>
                    <a:bodyPr/>
                    <a:lstStyle/>
                    <a:p>
                      <a:pPr algn="ctr"/>
                      <a:r>
                        <a:rPr lang="zh-CN" altLang="en-US" b="1" dirty="0">
                          <a:effectLst/>
                        </a:rPr>
                        <a:t>示例</a:t>
                      </a:r>
                    </a:p>
                  </a:txBody>
                  <a:tcPr marL="123825" marR="123825" marT="57150" marB="57150" anchor="ctr"/>
                </a:tc>
                <a:extLst>
                  <a:ext uri="{0D108BD9-81ED-4DB2-BD59-A6C34878D82A}">
                    <a16:rowId xmlns:a16="http://schemas.microsoft.com/office/drawing/2014/main" val="10000"/>
                  </a:ext>
                </a:extLst>
              </a:tr>
              <a:tr h="384387">
                <a:tc>
                  <a:txBody>
                    <a:bodyPr/>
                    <a:lstStyle/>
                    <a:p>
                      <a:r>
                        <a:rPr lang="en-US" altLang="zh-CN">
                          <a:effectLst/>
                        </a:rPr>
                        <a:t>+ </a:t>
                      </a:r>
                      <a:r>
                        <a:rPr lang="zh-CN" altLang="en-US">
                          <a:effectLst/>
                        </a:rPr>
                        <a:t>加法</a:t>
                      </a:r>
                    </a:p>
                  </a:txBody>
                  <a:tcPr marL="123825" marR="123825" marT="57150" marB="57150" anchor="ctr"/>
                </a:tc>
                <a:tc>
                  <a:txBody>
                    <a:bodyPr/>
                    <a:lstStyle/>
                    <a:p>
                      <a:r>
                        <a:rPr lang="zh-CN" altLang="en-US">
                          <a:effectLst/>
                        </a:rPr>
                        <a:t>算术加法</a:t>
                      </a:r>
                    </a:p>
                  </a:txBody>
                  <a:tcPr marL="123825" marR="123825" marT="57150" marB="57150" anchor="ctr"/>
                </a:tc>
                <a:tc>
                  <a:txBody>
                    <a:bodyPr/>
                    <a:lstStyle/>
                    <a:p>
                      <a:r>
                        <a:rPr lang="en-US">
                          <a:effectLst/>
                        </a:rPr>
                        <a:t>a + b = 10</a:t>
                      </a:r>
                    </a:p>
                  </a:txBody>
                  <a:tcPr marL="123825" marR="123825" marT="57150" marB="57150" anchor="ctr"/>
                </a:tc>
                <a:extLst>
                  <a:ext uri="{0D108BD9-81ED-4DB2-BD59-A6C34878D82A}">
                    <a16:rowId xmlns:a16="http://schemas.microsoft.com/office/drawing/2014/main" val="10001"/>
                  </a:ext>
                </a:extLst>
              </a:tr>
              <a:tr h="384387">
                <a:tc>
                  <a:txBody>
                    <a:bodyPr/>
                    <a:lstStyle/>
                    <a:p>
                      <a:r>
                        <a:rPr lang="en-US" altLang="zh-CN">
                          <a:effectLst/>
                        </a:rPr>
                        <a:t>- </a:t>
                      </a:r>
                      <a:r>
                        <a:rPr lang="zh-CN" altLang="en-US">
                          <a:effectLst/>
                        </a:rPr>
                        <a:t>减法</a:t>
                      </a:r>
                    </a:p>
                  </a:txBody>
                  <a:tcPr marL="123825" marR="123825" marT="57150" marB="57150" anchor="ctr"/>
                </a:tc>
                <a:tc>
                  <a:txBody>
                    <a:bodyPr/>
                    <a:lstStyle/>
                    <a:p>
                      <a:r>
                        <a:rPr lang="zh-CN" altLang="en-US">
                          <a:effectLst/>
                        </a:rPr>
                        <a:t>算术减法</a:t>
                      </a:r>
                    </a:p>
                  </a:txBody>
                  <a:tcPr marL="123825" marR="123825" marT="57150" marB="57150" anchor="ctr"/>
                </a:tc>
                <a:tc>
                  <a:txBody>
                    <a:bodyPr/>
                    <a:lstStyle/>
                    <a:p>
                      <a:r>
                        <a:rPr lang="en-US">
                          <a:effectLst/>
                        </a:rPr>
                        <a:t>a - b = 4</a:t>
                      </a:r>
                    </a:p>
                  </a:txBody>
                  <a:tcPr marL="123825" marR="123825" marT="57150" marB="57150" anchor="ctr"/>
                </a:tc>
                <a:extLst>
                  <a:ext uri="{0D108BD9-81ED-4DB2-BD59-A6C34878D82A}">
                    <a16:rowId xmlns:a16="http://schemas.microsoft.com/office/drawing/2014/main" val="10002"/>
                  </a:ext>
                </a:extLst>
              </a:tr>
              <a:tr h="384387">
                <a:tc>
                  <a:txBody>
                    <a:bodyPr/>
                    <a:lstStyle/>
                    <a:p>
                      <a:r>
                        <a:rPr lang="zh-CN" altLang="en-US">
                          <a:effectLst/>
                        </a:rPr>
                        <a:t>* 乘法</a:t>
                      </a:r>
                    </a:p>
                  </a:txBody>
                  <a:tcPr marL="123825" marR="123825" marT="57150" marB="57150" anchor="ctr"/>
                </a:tc>
                <a:tc>
                  <a:txBody>
                    <a:bodyPr/>
                    <a:lstStyle/>
                    <a:p>
                      <a:r>
                        <a:rPr lang="zh-CN" altLang="en-US">
                          <a:effectLst/>
                        </a:rPr>
                        <a:t>算术乘法</a:t>
                      </a:r>
                    </a:p>
                  </a:txBody>
                  <a:tcPr marL="123825" marR="123825" marT="57150" marB="57150" anchor="ctr"/>
                </a:tc>
                <a:tc>
                  <a:txBody>
                    <a:bodyPr/>
                    <a:lstStyle/>
                    <a:p>
                      <a:r>
                        <a:rPr lang="en-US">
                          <a:effectLst/>
                        </a:rPr>
                        <a:t>a * b = 21</a:t>
                      </a:r>
                    </a:p>
                  </a:txBody>
                  <a:tcPr marL="123825" marR="123825" marT="57150" marB="57150" anchor="ctr"/>
                </a:tc>
                <a:extLst>
                  <a:ext uri="{0D108BD9-81ED-4DB2-BD59-A6C34878D82A}">
                    <a16:rowId xmlns:a16="http://schemas.microsoft.com/office/drawing/2014/main" val="10003"/>
                  </a:ext>
                </a:extLst>
              </a:tr>
              <a:tr h="655719">
                <a:tc>
                  <a:txBody>
                    <a:bodyPr/>
                    <a:lstStyle/>
                    <a:p>
                      <a:r>
                        <a:rPr lang="zh-CN" altLang="en-US">
                          <a:effectLst/>
                        </a:rPr>
                        <a:t>** 指数</a:t>
                      </a:r>
                    </a:p>
                  </a:txBody>
                  <a:tcPr marL="123825" marR="123825" marT="57150" marB="57150" anchor="ctr"/>
                </a:tc>
                <a:tc>
                  <a:txBody>
                    <a:bodyPr/>
                    <a:lstStyle/>
                    <a:p>
                      <a:r>
                        <a:rPr lang="zh-CN" altLang="en-US">
                          <a:effectLst/>
                        </a:rPr>
                        <a:t>左边的数是底数，右边是指数</a:t>
                      </a:r>
                    </a:p>
                  </a:txBody>
                  <a:tcPr marL="123825" marR="123825" marT="57150" marB="57150" anchor="ctr"/>
                </a:tc>
                <a:tc>
                  <a:txBody>
                    <a:bodyPr/>
                    <a:lstStyle/>
                    <a:p>
                      <a:r>
                        <a:rPr lang="en-US">
                          <a:effectLst/>
                        </a:rPr>
                        <a:t>a ** b = 343</a:t>
                      </a:r>
                    </a:p>
                  </a:txBody>
                  <a:tcPr marL="123825" marR="123825" marT="57150" marB="57150" anchor="ctr"/>
                </a:tc>
                <a:extLst>
                  <a:ext uri="{0D108BD9-81ED-4DB2-BD59-A6C34878D82A}">
                    <a16:rowId xmlns:a16="http://schemas.microsoft.com/office/drawing/2014/main" val="10004"/>
                  </a:ext>
                </a:extLst>
              </a:tr>
              <a:tr h="384387">
                <a:tc>
                  <a:txBody>
                    <a:bodyPr/>
                    <a:lstStyle/>
                    <a:p>
                      <a:r>
                        <a:rPr lang="en-US" altLang="zh-CN">
                          <a:effectLst/>
                        </a:rPr>
                        <a:t>% </a:t>
                      </a:r>
                      <a:r>
                        <a:rPr lang="zh-CN" altLang="en-US">
                          <a:effectLst/>
                        </a:rPr>
                        <a:t>取余</a:t>
                      </a:r>
                    </a:p>
                  </a:txBody>
                  <a:tcPr marL="123825" marR="123825" marT="57150" marB="57150" anchor="ctr"/>
                </a:tc>
                <a:tc>
                  <a:txBody>
                    <a:bodyPr/>
                    <a:lstStyle/>
                    <a:p>
                      <a:r>
                        <a:rPr lang="en-US">
                          <a:effectLst/>
                        </a:rPr>
                        <a:t>x%y x</a:t>
                      </a:r>
                      <a:r>
                        <a:rPr lang="zh-CN" altLang="en-US">
                          <a:effectLst/>
                        </a:rPr>
                        <a:t>除以</a:t>
                      </a:r>
                      <a:r>
                        <a:rPr lang="en-US">
                          <a:effectLst/>
                        </a:rPr>
                        <a:t>y</a:t>
                      </a:r>
                      <a:r>
                        <a:rPr lang="zh-CN" altLang="en-US">
                          <a:effectLst/>
                        </a:rPr>
                        <a:t>的余数</a:t>
                      </a:r>
                    </a:p>
                  </a:txBody>
                  <a:tcPr marL="123825" marR="123825" marT="57150" marB="57150" anchor="ctr"/>
                </a:tc>
                <a:tc>
                  <a:txBody>
                    <a:bodyPr/>
                    <a:lstStyle/>
                    <a:p>
                      <a:r>
                        <a:rPr lang="en-US">
                          <a:effectLst/>
                        </a:rPr>
                        <a:t>a % b = 1</a:t>
                      </a:r>
                    </a:p>
                  </a:txBody>
                  <a:tcPr marL="123825" marR="123825" marT="57150" marB="57150" anchor="ctr"/>
                </a:tc>
                <a:extLst>
                  <a:ext uri="{0D108BD9-81ED-4DB2-BD59-A6C34878D82A}">
                    <a16:rowId xmlns:a16="http://schemas.microsoft.com/office/drawing/2014/main" val="10005"/>
                  </a:ext>
                </a:extLst>
              </a:tr>
              <a:tr h="655719">
                <a:tc>
                  <a:txBody>
                    <a:bodyPr/>
                    <a:lstStyle/>
                    <a:p>
                      <a:r>
                        <a:rPr lang="en-US" altLang="zh-CN">
                          <a:effectLst/>
                        </a:rPr>
                        <a:t>/ </a:t>
                      </a:r>
                      <a:r>
                        <a:rPr lang="zh-CN" altLang="en-US">
                          <a:effectLst/>
                        </a:rPr>
                        <a:t>除法</a:t>
                      </a:r>
                    </a:p>
                  </a:txBody>
                  <a:tcPr marL="123825" marR="123825" marT="57150" marB="57150" anchor="ctr"/>
                </a:tc>
                <a:tc>
                  <a:txBody>
                    <a:bodyPr/>
                    <a:lstStyle/>
                    <a:p>
                      <a:r>
                        <a:rPr lang="en-US" altLang="zh-CN">
                          <a:effectLst/>
                        </a:rPr>
                        <a:t>x/y </a:t>
                      </a:r>
                      <a:r>
                        <a:rPr lang="zh-CN" altLang="en-US">
                          <a:effectLst/>
                        </a:rPr>
                        <a:t>结果包含小数点后面的数</a:t>
                      </a:r>
                    </a:p>
                  </a:txBody>
                  <a:tcPr marL="123825" marR="123825" marT="57150" marB="57150" anchor="ctr"/>
                </a:tc>
                <a:tc>
                  <a:txBody>
                    <a:bodyPr/>
                    <a:lstStyle/>
                    <a:p>
                      <a:r>
                        <a:rPr lang="en-US">
                          <a:effectLst/>
                        </a:rPr>
                        <a:t>a / b = 2.333333333333335</a:t>
                      </a:r>
                    </a:p>
                  </a:txBody>
                  <a:tcPr marL="123825" marR="123825" marT="57150" marB="57150" anchor="ctr"/>
                </a:tc>
                <a:extLst>
                  <a:ext uri="{0D108BD9-81ED-4DB2-BD59-A6C34878D82A}">
                    <a16:rowId xmlns:a16="http://schemas.microsoft.com/office/drawing/2014/main" val="10006"/>
                  </a:ext>
                </a:extLst>
              </a:tr>
              <a:tr h="927051">
                <a:tc>
                  <a:txBody>
                    <a:bodyPr/>
                    <a:lstStyle/>
                    <a:p>
                      <a:r>
                        <a:rPr lang="en-US" altLang="zh-CN" dirty="0">
                          <a:effectLst/>
                        </a:rPr>
                        <a:t>// </a:t>
                      </a:r>
                      <a:r>
                        <a:rPr lang="zh-CN" altLang="en-US" dirty="0">
                          <a:effectLst/>
                        </a:rPr>
                        <a:t>地板除</a:t>
                      </a:r>
                    </a:p>
                  </a:txBody>
                  <a:tcPr marL="123825" marR="123825" marT="57150" marB="57150" anchor="ctr"/>
                </a:tc>
                <a:tc>
                  <a:txBody>
                    <a:bodyPr/>
                    <a:lstStyle/>
                    <a:p>
                      <a:r>
                        <a:rPr lang="en-US" altLang="zh-CN">
                          <a:effectLst/>
                        </a:rPr>
                        <a:t>x//y </a:t>
                      </a:r>
                      <a:r>
                        <a:rPr lang="zh-CN" altLang="en-US">
                          <a:effectLst/>
                        </a:rPr>
                        <a:t>结果是忽略小数点后面的小数位，只保留整数位</a:t>
                      </a:r>
                    </a:p>
                  </a:txBody>
                  <a:tcPr marL="123825" marR="123825" marT="57150" marB="57150" anchor="ctr"/>
                </a:tc>
                <a:tc>
                  <a:txBody>
                    <a:bodyPr/>
                    <a:lstStyle/>
                    <a:p>
                      <a:r>
                        <a:rPr lang="en-US" dirty="0">
                          <a:effectLst/>
                        </a:rPr>
                        <a:t>a // b = 2</a:t>
                      </a:r>
                    </a:p>
                  </a:txBody>
                  <a:tcPr marL="123825" marR="123825" marT="57150" marB="57150" anchor="ctr"/>
                </a:tc>
                <a:extLst>
                  <a:ext uri="{0D108BD9-81ED-4DB2-BD59-A6C34878D82A}">
                    <a16:rowId xmlns:a16="http://schemas.microsoft.com/office/drawing/2014/main" val="10007"/>
                  </a:ext>
                </a:extLst>
              </a:tr>
            </a:tbl>
          </a:graphicData>
        </a:graphic>
      </p:graphicFrame>
      <p:sp>
        <p:nvSpPr>
          <p:cNvPr id="3" name="TextBox 2"/>
          <p:cNvSpPr txBox="1"/>
          <p:nvPr/>
        </p:nvSpPr>
        <p:spPr>
          <a:xfrm>
            <a:off x="1221117" y="1004824"/>
            <a:ext cx="2651688" cy="369332"/>
          </a:xfrm>
          <a:prstGeom prst="rect">
            <a:avLst/>
          </a:prstGeom>
          <a:noFill/>
        </p:spPr>
        <p:txBody>
          <a:bodyPr wrap="none" rtlCol="0">
            <a:spAutoFit/>
          </a:bodyPr>
          <a:lstStyle/>
          <a:p>
            <a:r>
              <a:rPr lang="zh-CN" altLang="en-US" dirty="0"/>
              <a:t>定义两个变量：</a:t>
            </a:r>
            <a:r>
              <a:rPr lang="en-US" altLang="zh-CN" dirty="0"/>
              <a:t>a=7,b=3</a:t>
            </a:r>
          </a:p>
        </p:txBody>
      </p:sp>
      <p:sp>
        <p:nvSpPr>
          <p:cNvPr id="5" name="TextBox 4"/>
          <p:cNvSpPr txBox="1"/>
          <p:nvPr/>
        </p:nvSpPr>
        <p:spPr>
          <a:xfrm>
            <a:off x="10308567" y="134511"/>
            <a:ext cx="1338828" cy="369332"/>
          </a:xfrm>
          <a:prstGeom prst="rect">
            <a:avLst/>
          </a:prstGeom>
          <a:noFill/>
        </p:spPr>
        <p:txBody>
          <a:bodyPr wrap="none" rtlCol="0">
            <a:spAutoFit/>
          </a:bodyPr>
          <a:lstStyle/>
          <a:p>
            <a:r>
              <a:rPr lang="zh-CN" altLang="en-US" b="1" dirty="0">
                <a:solidFill>
                  <a:srgbClr val="002060"/>
                </a:solidFill>
              </a:rPr>
              <a:t>算术运算符</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08567" y="134511"/>
            <a:ext cx="1338828" cy="369332"/>
          </a:xfrm>
          <a:prstGeom prst="rect">
            <a:avLst/>
          </a:prstGeom>
          <a:noFill/>
        </p:spPr>
        <p:txBody>
          <a:bodyPr wrap="none" rtlCol="0">
            <a:spAutoFit/>
          </a:bodyPr>
          <a:lstStyle/>
          <a:p>
            <a:r>
              <a:rPr lang="zh-CN" altLang="en-US" b="1" dirty="0">
                <a:solidFill>
                  <a:srgbClr val="002060"/>
                </a:solidFill>
              </a:rPr>
              <a:t>比较运算符</a:t>
            </a:r>
          </a:p>
        </p:txBody>
      </p:sp>
      <p:graphicFrame>
        <p:nvGraphicFramePr>
          <p:cNvPr id="4" name="表格 3"/>
          <p:cNvGraphicFramePr>
            <a:graphicFrameLocks noGrp="1"/>
          </p:cNvGraphicFramePr>
          <p:nvPr/>
        </p:nvGraphicFramePr>
        <p:xfrm>
          <a:off x="1298755" y="1526876"/>
          <a:ext cx="9398000" cy="3852126"/>
        </p:xfrm>
        <a:graphic>
          <a:graphicData uri="http://schemas.openxmlformats.org/drawingml/2006/table">
            <a:tbl>
              <a:tblPr firstRow="1" bandRow="1">
                <a:tableStyleId>{5C22544A-7EE6-4342-B048-85BDC9FD1C3A}</a:tableStyleId>
              </a:tblPr>
              <a:tblGrid>
                <a:gridCol w="1496203">
                  <a:extLst>
                    <a:ext uri="{9D8B030D-6E8A-4147-A177-3AD203B41FA5}">
                      <a16:colId xmlns:a16="http://schemas.microsoft.com/office/drawing/2014/main" val="20000"/>
                    </a:ext>
                  </a:extLst>
                </a:gridCol>
                <a:gridCol w="2475781">
                  <a:extLst>
                    <a:ext uri="{9D8B030D-6E8A-4147-A177-3AD203B41FA5}">
                      <a16:colId xmlns:a16="http://schemas.microsoft.com/office/drawing/2014/main" val="20001"/>
                    </a:ext>
                  </a:extLst>
                </a:gridCol>
                <a:gridCol w="1871932">
                  <a:extLst>
                    <a:ext uri="{9D8B030D-6E8A-4147-A177-3AD203B41FA5}">
                      <a16:colId xmlns:a16="http://schemas.microsoft.com/office/drawing/2014/main" val="20002"/>
                    </a:ext>
                  </a:extLst>
                </a:gridCol>
                <a:gridCol w="3554084">
                  <a:extLst>
                    <a:ext uri="{9D8B030D-6E8A-4147-A177-3AD203B41FA5}">
                      <a16:colId xmlns:a16="http://schemas.microsoft.com/office/drawing/2014/main" val="20003"/>
                    </a:ext>
                  </a:extLst>
                </a:gridCol>
              </a:tblGrid>
              <a:tr h="423126">
                <a:tc>
                  <a:txBody>
                    <a:bodyPr/>
                    <a:lstStyle/>
                    <a:p>
                      <a:pPr algn="ctr"/>
                      <a:r>
                        <a:rPr lang="zh-CN" altLang="en-US" b="1" dirty="0">
                          <a:effectLst/>
                        </a:rPr>
                        <a:t>比较运算符</a:t>
                      </a:r>
                    </a:p>
                  </a:txBody>
                  <a:tcPr marL="123825" marR="123825" marT="57150" marB="57150" anchor="ctr"/>
                </a:tc>
                <a:tc>
                  <a:txBody>
                    <a:bodyPr/>
                    <a:lstStyle/>
                    <a:p>
                      <a:pPr algn="ctr"/>
                      <a:r>
                        <a:rPr lang="zh-CN" altLang="en-US" b="1" dirty="0">
                          <a:effectLst/>
                        </a:rPr>
                        <a:t>名称</a:t>
                      </a:r>
                    </a:p>
                  </a:txBody>
                  <a:tcPr marL="123825" marR="123825" marT="57150" marB="57150" anchor="ctr"/>
                </a:tc>
                <a:tc>
                  <a:txBody>
                    <a:bodyPr/>
                    <a:lstStyle/>
                    <a:p>
                      <a:pPr algn="ctr"/>
                      <a:r>
                        <a:rPr lang="zh-CN" altLang="en-US" b="1" dirty="0">
                          <a:effectLst/>
                        </a:rPr>
                        <a:t>示例</a:t>
                      </a:r>
                    </a:p>
                  </a:txBody>
                  <a:tcPr marL="123825" marR="123825" marT="57150" marB="57150" anchor="ctr"/>
                </a:tc>
                <a:tc>
                  <a:txBody>
                    <a:bodyPr/>
                    <a:lstStyle/>
                    <a:p>
                      <a:pPr algn="ctr"/>
                      <a:r>
                        <a:rPr lang="zh-CN" altLang="en-US" b="1" dirty="0">
                          <a:effectLst/>
                        </a:rPr>
                        <a:t>结果描述</a:t>
                      </a:r>
                    </a:p>
                  </a:txBody>
                  <a:tcPr marL="123825" marR="123825" marT="57150" marB="57150" anchor="ctr"/>
                </a:tc>
                <a:extLst>
                  <a:ext uri="{0D108BD9-81ED-4DB2-BD59-A6C34878D82A}">
                    <a16:rowId xmlns:a16="http://schemas.microsoft.com/office/drawing/2014/main" val="10000"/>
                  </a:ext>
                </a:extLst>
              </a:tr>
              <a:tr h="370840">
                <a:tc>
                  <a:txBody>
                    <a:bodyPr/>
                    <a:lstStyle/>
                    <a:p>
                      <a:r>
                        <a:rPr lang="en-US" altLang="zh-CN">
                          <a:effectLst/>
                        </a:rPr>
                        <a:t>==</a:t>
                      </a:r>
                    </a:p>
                  </a:txBody>
                  <a:tcPr marL="123825" marR="123825" marT="57150" marB="57150" anchor="ctr"/>
                </a:tc>
                <a:tc>
                  <a:txBody>
                    <a:bodyPr/>
                    <a:lstStyle/>
                    <a:p>
                      <a:r>
                        <a:rPr lang="zh-CN" altLang="en-US">
                          <a:effectLst/>
                        </a:rPr>
                        <a:t>等于</a:t>
                      </a:r>
                    </a:p>
                  </a:txBody>
                  <a:tcPr marL="123825" marR="123825" marT="57150" marB="57150" anchor="ctr"/>
                </a:tc>
                <a:tc>
                  <a:txBody>
                    <a:bodyPr/>
                    <a:lstStyle/>
                    <a:p>
                      <a:r>
                        <a:rPr lang="en-US">
                          <a:effectLst/>
                        </a:rPr>
                        <a:t>x == y</a:t>
                      </a:r>
                    </a:p>
                  </a:txBody>
                  <a:tcPr marL="123825" marR="123825" marT="57150" marB="57150" anchor="ctr"/>
                </a:tc>
                <a:tc>
                  <a:txBody>
                    <a:bodyPr/>
                    <a:lstStyle/>
                    <a:p>
                      <a:r>
                        <a:rPr lang="zh-CN" altLang="en-US">
                          <a:effectLst/>
                        </a:rPr>
                        <a:t>如果</a:t>
                      </a:r>
                      <a:r>
                        <a:rPr lang="en-US" altLang="zh-CN">
                          <a:effectLst/>
                        </a:rPr>
                        <a:t>x</a:t>
                      </a:r>
                      <a:r>
                        <a:rPr lang="zh-CN" altLang="en-US">
                          <a:effectLst/>
                        </a:rPr>
                        <a:t>恰好等于</a:t>
                      </a:r>
                      <a:r>
                        <a:rPr lang="en-US" altLang="zh-CN">
                          <a:effectLst/>
                        </a:rPr>
                        <a:t>y</a:t>
                      </a:r>
                      <a:r>
                        <a:rPr lang="zh-CN" altLang="en-US">
                          <a:effectLst/>
                        </a:rPr>
                        <a:t>，则为真</a:t>
                      </a:r>
                    </a:p>
                  </a:txBody>
                  <a:tcPr marL="123825" marR="123825" marT="57150" marB="57150" anchor="ctr"/>
                </a:tc>
                <a:extLst>
                  <a:ext uri="{0D108BD9-81ED-4DB2-BD59-A6C34878D82A}">
                    <a16:rowId xmlns:a16="http://schemas.microsoft.com/office/drawing/2014/main" val="10001"/>
                  </a:ext>
                </a:extLst>
              </a:tr>
              <a:tr h="370840">
                <a:tc>
                  <a:txBody>
                    <a:bodyPr/>
                    <a:lstStyle/>
                    <a:p>
                      <a:r>
                        <a:rPr lang="en-US" altLang="zh-CN">
                          <a:effectLst/>
                        </a:rPr>
                        <a:t>!=</a:t>
                      </a:r>
                    </a:p>
                  </a:txBody>
                  <a:tcPr marL="123825" marR="123825" marT="57150" marB="57150" anchor="ctr"/>
                </a:tc>
                <a:tc>
                  <a:txBody>
                    <a:bodyPr/>
                    <a:lstStyle/>
                    <a:p>
                      <a:r>
                        <a:rPr lang="zh-CN" altLang="en-US">
                          <a:effectLst/>
                        </a:rPr>
                        <a:t>不等于</a:t>
                      </a:r>
                    </a:p>
                  </a:txBody>
                  <a:tcPr marL="123825" marR="123825" marT="57150" marB="57150" anchor="ctr"/>
                </a:tc>
                <a:tc>
                  <a:txBody>
                    <a:bodyPr/>
                    <a:lstStyle/>
                    <a:p>
                      <a:r>
                        <a:rPr lang="en-US">
                          <a:effectLst/>
                        </a:rPr>
                        <a:t>x != y</a:t>
                      </a:r>
                    </a:p>
                  </a:txBody>
                  <a:tcPr marL="123825" marR="123825" marT="57150" marB="57150" anchor="ctr"/>
                </a:tc>
                <a:tc>
                  <a:txBody>
                    <a:bodyPr/>
                    <a:lstStyle/>
                    <a:p>
                      <a:r>
                        <a:rPr lang="zh-CN" altLang="en-US">
                          <a:effectLst/>
                        </a:rPr>
                        <a:t>如果</a:t>
                      </a:r>
                      <a:r>
                        <a:rPr lang="en-US" altLang="zh-CN">
                          <a:effectLst/>
                        </a:rPr>
                        <a:t>x</a:t>
                      </a:r>
                      <a:r>
                        <a:rPr lang="zh-CN" altLang="en-US">
                          <a:effectLst/>
                        </a:rPr>
                        <a:t>恰好不等于</a:t>
                      </a:r>
                      <a:r>
                        <a:rPr lang="en-US" altLang="zh-CN">
                          <a:effectLst/>
                        </a:rPr>
                        <a:t>y</a:t>
                      </a:r>
                      <a:r>
                        <a:rPr lang="zh-CN" altLang="en-US">
                          <a:effectLst/>
                        </a:rPr>
                        <a:t>，则为真</a:t>
                      </a:r>
                    </a:p>
                  </a:txBody>
                  <a:tcPr marL="123825" marR="123825" marT="57150" marB="57150" anchor="ctr"/>
                </a:tc>
                <a:extLst>
                  <a:ext uri="{0D108BD9-81ED-4DB2-BD59-A6C34878D82A}">
                    <a16:rowId xmlns:a16="http://schemas.microsoft.com/office/drawing/2014/main" val="10002"/>
                  </a:ext>
                </a:extLst>
              </a:tr>
              <a:tr h="370840">
                <a:tc>
                  <a:txBody>
                    <a:bodyPr/>
                    <a:lstStyle/>
                    <a:p>
                      <a:r>
                        <a:rPr lang="en-US" altLang="zh-CN">
                          <a:effectLst/>
                        </a:rPr>
                        <a:t>&gt;</a:t>
                      </a:r>
                    </a:p>
                  </a:txBody>
                  <a:tcPr marL="123825" marR="123825" marT="57150" marB="57150" anchor="ctr"/>
                </a:tc>
                <a:tc>
                  <a:txBody>
                    <a:bodyPr/>
                    <a:lstStyle/>
                    <a:p>
                      <a:r>
                        <a:rPr lang="zh-CN" altLang="en-US">
                          <a:effectLst/>
                        </a:rPr>
                        <a:t>大于</a:t>
                      </a:r>
                    </a:p>
                  </a:txBody>
                  <a:tcPr marL="123825" marR="123825" marT="57150" marB="57150" anchor="ctr"/>
                </a:tc>
                <a:tc>
                  <a:txBody>
                    <a:bodyPr/>
                    <a:lstStyle/>
                    <a:p>
                      <a:r>
                        <a:rPr lang="en-US">
                          <a:effectLst/>
                        </a:rPr>
                        <a:t>x &gt; y</a:t>
                      </a: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大于</a:t>
                      </a:r>
                      <a:r>
                        <a:rPr lang="en-US" altLang="zh-CN">
                          <a:effectLst/>
                        </a:rPr>
                        <a:t>y(</a:t>
                      </a:r>
                      <a:r>
                        <a:rPr lang="zh-CN" altLang="en-US">
                          <a:effectLst/>
                        </a:rPr>
                        <a:t>右侧参数</a:t>
                      </a:r>
                      <a:r>
                        <a:rPr lang="en-US" altLang="zh-CN">
                          <a:effectLst/>
                        </a:rPr>
                        <a:t>)</a:t>
                      </a:r>
                      <a:r>
                        <a:rPr lang="zh-CN" altLang="en-US">
                          <a:effectLst/>
                        </a:rPr>
                        <a:t>，则为真</a:t>
                      </a:r>
                    </a:p>
                  </a:txBody>
                  <a:tcPr marL="123825" marR="123825" marT="57150" marB="57150" anchor="ctr"/>
                </a:tc>
                <a:extLst>
                  <a:ext uri="{0D108BD9-81ED-4DB2-BD59-A6C34878D82A}">
                    <a16:rowId xmlns:a16="http://schemas.microsoft.com/office/drawing/2014/main" val="10003"/>
                  </a:ext>
                </a:extLst>
              </a:tr>
              <a:tr h="370840">
                <a:tc>
                  <a:txBody>
                    <a:bodyPr/>
                    <a:lstStyle/>
                    <a:p>
                      <a:r>
                        <a:rPr lang="en-US" altLang="zh-CN">
                          <a:effectLst/>
                        </a:rPr>
                        <a:t>&lt;</a:t>
                      </a:r>
                    </a:p>
                  </a:txBody>
                  <a:tcPr marL="123825" marR="123825" marT="57150" marB="57150" anchor="ctr"/>
                </a:tc>
                <a:tc>
                  <a:txBody>
                    <a:bodyPr/>
                    <a:lstStyle/>
                    <a:p>
                      <a:r>
                        <a:rPr lang="zh-CN" altLang="en-US">
                          <a:effectLst/>
                        </a:rPr>
                        <a:t>小于</a:t>
                      </a:r>
                    </a:p>
                  </a:txBody>
                  <a:tcPr marL="123825" marR="123825" marT="57150" marB="57150" anchor="ctr"/>
                </a:tc>
                <a:tc>
                  <a:txBody>
                    <a:bodyPr/>
                    <a:lstStyle/>
                    <a:p>
                      <a:r>
                        <a:rPr lang="en-US">
                          <a:effectLst/>
                        </a:rPr>
                        <a:t>x &lt; y</a:t>
                      </a: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小于</a:t>
                      </a:r>
                      <a:r>
                        <a:rPr lang="en-US" altLang="zh-CN">
                          <a:effectLst/>
                        </a:rPr>
                        <a:t>y(</a:t>
                      </a:r>
                      <a:r>
                        <a:rPr lang="zh-CN" altLang="en-US">
                          <a:effectLst/>
                        </a:rPr>
                        <a:t>右侧参数</a:t>
                      </a:r>
                      <a:r>
                        <a:rPr lang="en-US" altLang="zh-CN">
                          <a:effectLst/>
                        </a:rPr>
                        <a:t>)</a:t>
                      </a:r>
                      <a:r>
                        <a:rPr lang="zh-CN" altLang="en-US">
                          <a:effectLst/>
                        </a:rPr>
                        <a:t>，则为真</a:t>
                      </a:r>
                    </a:p>
                  </a:txBody>
                  <a:tcPr marL="123825" marR="123825" marT="57150" marB="57150" anchor="ctr"/>
                </a:tc>
                <a:extLst>
                  <a:ext uri="{0D108BD9-81ED-4DB2-BD59-A6C34878D82A}">
                    <a16:rowId xmlns:a16="http://schemas.microsoft.com/office/drawing/2014/main" val="10004"/>
                  </a:ext>
                </a:extLst>
              </a:tr>
              <a:tr h="370840">
                <a:tc>
                  <a:txBody>
                    <a:bodyPr/>
                    <a:lstStyle/>
                    <a:p>
                      <a:r>
                        <a:rPr lang="en-US" altLang="zh-CN">
                          <a:effectLst/>
                        </a:rPr>
                        <a:t>&gt;=</a:t>
                      </a:r>
                    </a:p>
                  </a:txBody>
                  <a:tcPr marL="123825" marR="123825" marT="57150" marB="57150" anchor="ctr"/>
                </a:tc>
                <a:tc>
                  <a:txBody>
                    <a:bodyPr/>
                    <a:lstStyle/>
                    <a:p>
                      <a:r>
                        <a:rPr lang="zh-CN" altLang="en-US">
                          <a:effectLst/>
                        </a:rPr>
                        <a:t>大于或等于</a:t>
                      </a:r>
                    </a:p>
                  </a:txBody>
                  <a:tcPr marL="123825" marR="123825" marT="57150" marB="57150" anchor="ctr"/>
                </a:tc>
                <a:tc>
                  <a:txBody>
                    <a:bodyPr/>
                    <a:lstStyle/>
                    <a:p>
                      <a:r>
                        <a:rPr lang="en-US">
                          <a:effectLst/>
                        </a:rPr>
                        <a:t>x &gt;= y</a:t>
                      </a: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大于或者等于</a:t>
                      </a:r>
                      <a:r>
                        <a:rPr lang="en-US" altLang="zh-CN">
                          <a:effectLst/>
                        </a:rPr>
                        <a:t>y(</a:t>
                      </a:r>
                      <a:r>
                        <a:rPr lang="zh-CN" altLang="en-US">
                          <a:effectLst/>
                        </a:rPr>
                        <a:t>右侧参数</a:t>
                      </a:r>
                      <a:r>
                        <a:rPr lang="en-US" altLang="zh-CN">
                          <a:effectLst/>
                        </a:rPr>
                        <a:t>)</a:t>
                      </a:r>
                      <a:r>
                        <a:rPr lang="zh-CN" altLang="en-US">
                          <a:effectLst/>
                        </a:rPr>
                        <a:t>，则为真</a:t>
                      </a:r>
                    </a:p>
                  </a:txBody>
                  <a:tcPr marL="123825" marR="123825" marT="57150" marB="57150" anchor="ctr"/>
                </a:tc>
                <a:extLst>
                  <a:ext uri="{0D108BD9-81ED-4DB2-BD59-A6C34878D82A}">
                    <a16:rowId xmlns:a16="http://schemas.microsoft.com/office/drawing/2014/main" val="10005"/>
                  </a:ext>
                </a:extLst>
              </a:tr>
              <a:tr h="370840">
                <a:tc>
                  <a:txBody>
                    <a:bodyPr/>
                    <a:lstStyle/>
                    <a:p>
                      <a:r>
                        <a:rPr lang="en-US" altLang="zh-CN">
                          <a:effectLst/>
                        </a:rPr>
                        <a:t>&lt;=</a:t>
                      </a:r>
                    </a:p>
                  </a:txBody>
                  <a:tcPr marL="123825" marR="123825" marT="57150" marB="57150" anchor="ctr"/>
                </a:tc>
                <a:tc>
                  <a:txBody>
                    <a:bodyPr/>
                    <a:lstStyle/>
                    <a:p>
                      <a:r>
                        <a:rPr lang="zh-CN" altLang="en-US">
                          <a:effectLst/>
                        </a:rPr>
                        <a:t>小于或等于</a:t>
                      </a:r>
                    </a:p>
                  </a:txBody>
                  <a:tcPr marL="123825" marR="123825" marT="57150" marB="57150" anchor="ctr"/>
                </a:tc>
                <a:tc>
                  <a:txBody>
                    <a:bodyPr/>
                    <a:lstStyle/>
                    <a:p>
                      <a:r>
                        <a:rPr lang="en-US">
                          <a:effectLst/>
                        </a:rPr>
                        <a:t>x &lt;= y</a:t>
                      </a:r>
                    </a:p>
                  </a:txBody>
                  <a:tcPr marL="123825" marR="123825" marT="57150" marB="57150" anchor="ctr"/>
                </a:tc>
                <a:tc>
                  <a:txBody>
                    <a:bodyPr/>
                    <a:lstStyle/>
                    <a:p>
                      <a:r>
                        <a:rPr lang="zh-CN" altLang="en-US" dirty="0">
                          <a:effectLst/>
                        </a:rPr>
                        <a:t>如果</a:t>
                      </a:r>
                      <a:r>
                        <a:rPr lang="en-US" altLang="zh-CN" dirty="0">
                          <a:effectLst/>
                        </a:rPr>
                        <a:t>x(</a:t>
                      </a:r>
                      <a:r>
                        <a:rPr lang="zh-CN" altLang="en-US" dirty="0">
                          <a:effectLst/>
                        </a:rPr>
                        <a:t>左侧参数</a:t>
                      </a:r>
                      <a:r>
                        <a:rPr lang="en-US" altLang="zh-CN" dirty="0">
                          <a:effectLst/>
                        </a:rPr>
                        <a:t>)</a:t>
                      </a:r>
                      <a:r>
                        <a:rPr lang="zh-CN" altLang="en-US" dirty="0">
                          <a:effectLst/>
                        </a:rPr>
                        <a:t>小于或者等于</a:t>
                      </a:r>
                      <a:r>
                        <a:rPr lang="en-US" altLang="zh-CN" dirty="0">
                          <a:effectLst/>
                        </a:rPr>
                        <a:t>y(</a:t>
                      </a:r>
                      <a:r>
                        <a:rPr lang="zh-CN" altLang="en-US" dirty="0">
                          <a:effectLst/>
                        </a:rPr>
                        <a:t>右侧参数</a:t>
                      </a:r>
                      <a:r>
                        <a:rPr lang="en-US" altLang="zh-CN" dirty="0">
                          <a:effectLst/>
                        </a:rPr>
                        <a:t>)</a:t>
                      </a:r>
                      <a:r>
                        <a:rPr lang="zh-CN" altLang="en-US" dirty="0">
                          <a:effectLst/>
                        </a:rPr>
                        <a:t>，则为真</a:t>
                      </a:r>
                    </a:p>
                  </a:txBody>
                  <a:tcPr marL="123825" marR="123825" marT="57150" marB="5715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50513" y="1927364"/>
          <a:ext cx="9216846" cy="2377440"/>
        </p:xfrm>
        <a:graphic>
          <a:graphicData uri="http://schemas.openxmlformats.org/drawingml/2006/table">
            <a:tbl>
              <a:tblPr firstRow="1" bandRow="1">
                <a:tableStyleId>{5C22544A-7EE6-4342-B048-85BDC9FD1C3A}</a:tableStyleId>
              </a:tblPr>
              <a:tblGrid>
                <a:gridCol w="2056921">
                  <a:extLst>
                    <a:ext uri="{9D8B030D-6E8A-4147-A177-3AD203B41FA5}">
                      <a16:colId xmlns:a16="http://schemas.microsoft.com/office/drawing/2014/main" val="20000"/>
                    </a:ext>
                  </a:extLst>
                </a:gridCol>
                <a:gridCol w="2277374">
                  <a:extLst>
                    <a:ext uri="{9D8B030D-6E8A-4147-A177-3AD203B41FA5}">
                      <a16:colId xmlns:a16="http://schemas.microsoft.com/office/drawing/2014/main" val="20001"/>
                    </a:ext>
                  </a:extLst>
                </a:gridCol>
                <a:gridCol w="4882551">
                  <a:extLst>
                    <a:ext uri="{9D8B030D-6E8A-4147-A177-3AD203B41FA5}">
                      <a16:colId xmlns:a16="http://schemas.microsoft.com/office/drawing/2014/main" val="20002"/>
                    </a:ext>
                  </a:extLst>
                </a:gridCol>
              </a:tblGrid>
              <a:tr h="370840">
                <a:tc>
                  <a:txBody>
                    <a:bodyPr/>
                    <a:lstStyle/>
                    <a:p>
                      <a:pPr algn="ctr"/>
                      <a:r>
                        <a:rPr lang="zh-CN" altLang="en-US" b="1" dirty="0">
                          <a:effectLst/>
                        </a:rPr>
                        <a:t>逻辑运算符</a:t>
                      </a:r>
                    </a:p>
                  </a:txBody>
                  <a:tcPr marL="123825" marR="123825" marT="57150" marB="57150" anchor="ctr"/>
                </a:tc>
                <a:tc>
                  <a:txBody>
                    <a:bodyPr/>
                    <a:lstStyle/>
                    <a:p>
                      <a:pPr algn="ctr"/>
                      <a:r>
                        <a:rPr lang="zh-CN" altLang="en-US" b="1" dirty="0">
                          <a:effectLst/>
                        </a:rPr>
                        <a:t>示例</a:t>
                      </a:r>
                    </a:p>
                  </a:txBody>
                  <a:tcPr marL="123825" marR="123825" marT="57150" marB="57150" anchor="ctr"/>
                </a:tc>
                <a:tc>
                  <a:txBody>
                    <a:bodyPr/>
                    <a:lstStyle/>
                    <a:p>
                      <a:pPr algn="ctr"/>
                      <a:r>
                        <a:rPr lang="zh-CN" altLang="en-US" b="1" dirty="0">
                          <a:effectLst/>
                        </a:rPr>
                        <a:t>结果描述</a:t>
                      </a:r>
                    </a:p>
                  </a:txBody>
                  <a:tcPr marL="123825" marR="123825" marT="57150" marB="57150" anchor="ctr"/>
                </a:tc>
                <a:extLst>
                  <a:ext uri="{0D108BD9-81ED-4DB2-BD59-A6C34878D82A}">
                    <a16:rowId xmlns:a16="http://schemas.microsoft.com/office/drawing/2014/main" val="10000"/>
                  </a:ext>
                </a:extLst>
              </a:tr>
              <a:tr h="370840">
                <a:tc>
                  <a:txBody>
                    <a:bodyPr/>
                    <a:lstStyle/>
                    <a:p>
                      <a:r>
                        <a:rPr lang="en-US">
                          <a:effectLst/>
                        </a:rPr>
                        <a:t>and</a:t>
                      </a:r>
                    </a:p>
                  </a:txBody>
                  <a:tcPr marL="123825" marR="123825" marT="57150" marB="57150" anchor="ctr"/>
                </a:tc>
                <a:tc>
                  <a:txBody>
                    <a:bodyPr/>
                    <a:lstStyle/>
                    <a:p>
                      <a:r>
                        <a:rPr lang="en-US">
                          <a:effectLst/>
                        </a:rPr>
                        <a:t>x and y</a:t>
                      </a:r>
                    </a:p>
                  </a:txBody>
                  <a:tcPr marL="123825" marR="123825" marT="57150" marB="57150" anchor="ctr"/>
                </a:tc>
                <a:tc>
                  <a:txBody>
                    <a:bodyPr/>
                    <a:lstStyle/>
                    <a:p>
                      <a:r>
                        <a:rPr lang="en-US" altLang="zh-CN">
                          <a:effectLst/>
                        </a:rPr>
                        <a:t>x,y</a:t>
                      </a:r>
                      <a:r>
                        <a:rPr lang="zh-CN" altLang="en-US">
                          <a:effectLst/>
                        </a:rPr>
                        <a:t>同为真，则结果为真，如果一个为假，则结果为假</a:t>
                      </a:r>
                    </a:p>
                  </a:txBody>
                  <a:tcPr marL="123825" marR="123825" marT="57150" marB="57150" anchor="ctr"/>
                </a:tc>
                <a:extLst>
                  <a:ext uri="{0D108BD9-81ED-4DB2-BD59-A6C34878D82A}">
                    <a16:rowId xmlns:a16="http://schemas.microsoft.com/office/drawing/2014/main" val="10001"/>
                  </a:ext>
                </a:extLst>
              </a:tr>
              <a:tr h="370840">
                <a:tc>
                  <a:txBody>
                    <a:bodyPr/>
                    <a:lstStyle/>
                    <a:p>
                      <a:r>
                        <a:rPr lang="en-US">
                          <a:effectLst/>
                        </a:rPr>
                        <a:t>or</a:t>
                      </a:r>
                    </a:p>
                  </a:txBody>
                  <a:tcPr marL="123825" marR="123825" marT="57150" marB="57150" anchor="ctr"/>
                </a:tc>
                <a:tc>
                  <a:txBody>
                    <a:bodyPr/>
                    <a:lstStyle/>
                    <a:p>
                      <a:r>
                        <a:rPr lang="en-US">
                          <a:effectLst/>
                        </a:rPr>
                        <a:t>x or y</a:t>
                      </a:r>
                    </a:p>
                  </a:txBody>
                  <a:tcPr marL="123825" marR="123825" marT="57150" marB="57150" anchor="ctr"/>
                </a:tc>
                <a:tc>
                  <a:txBody>
                    <a:bodyPr/>
                    <a:lstStyle/>
                    <a:p>
                      <a:r>
                        <a:rPr lang="en-US" altLang="zh-CN">
                          <a:effectLst/>
                        </a:rPr>
                        <a:t>x,y</a:t>
                      </a:r>
                      <a:r>
                        <a:rPr lang="zh-CN" altLang="en-US">
                          <a:effectLst/>
                        </a:rPr>
                        <a:t>有一个为真，则结果为真，全部为假，则结果为假</a:t>
                      </a:r>
                    </a:p>
                  </a:txBody>
                  <a:tcPr marL="123825" marR="123825" marT="57150" marB="57150" anchor="ctr"/>
                </a:tc>
                <a:extLst>
                  <a:ext uri="{0D108BD9-81ED-4DB2-BD59-A6C34878D82A}">
                    <a16:rowId xmlns:a16="http://schemas.microsoft.com/office/drawing/2014/main" val="10002"/>
                  </a:ext>
                </a:extLst>
              </a:tr>
              <a:tr h="370840">
                <a:tc>
                  <a:txBody>
                    <a:bodyPr/>
                    <a:lstStyle/>
                    <a:p>
                      <a:r>
                        <a:rPr lang="en-US">
                          <a:effectLst/>
                        </a:rPr>
                        <a:t>not</a:t>
                      </a:r>
                    </a:p>
                  </a:txBody>
                  <a:tcPr marL="123825" marR="123825" marT="57150" marB="57150" anchor="ctr"/>
                </a:tc>
                <a:tc>
                  <a:txBody>
                    <a:bodyPr/>
                    <a:lstStyle/>
                    <a:p>
                      <a:r>
                        <a:rPr lang="en-US">
                          <a:effectLst/>
                        </a:rPr>
                        <a:t>not x</a:t>
                      </a:r>
                    </a:p>
                  </a:txBody>
                  <a:tcPr marL="123825" marR="123825" marT="57150" marB="57150" anchor="ctr"/>
                </a:tc>
                <a:tc>
                  <a:txBody>
                    <a:bodyPr/>
                    <a:lstStyle/>
                    <a:p>
                      <a:r>
                        <a:rPr lang="zh-CN" altLang="en-US" dirty="0">
                          <a:effectLst/>
                        </a:rPr>
                        <a:t>取反，如果</a:t>
                      </a:r>
                      <a:r>
                        <a:rPr lang="en-US" altLang="zh-CN" dirty="0">
                          <a:effectLst/>
                        </a:rPr>
                        <a:t>x</a:t>
                      </a:r>
                      <a:r>
                        <a:rPr lang="zh-CN" altLang="en-US" dirty="0">
                          <a:effectLst/>
                        </a:rPr>
                        <a:t>为真，则结果为假，如果</a:t>
                      </a:r>
                      <a:r>
                        <a:rPr lang="en-US" altLang="zh-CN" dirty="0">
                          <a:effectLst/>
                        </a:rPr>
                        <a:t>x</a:t>
                      </a:r>
                      <a:r>
                        <a:rPr lang="zh-CN" altLang="en-US" dirty="0">
                          <a:effectLst/>
                        </a:rPr>
                        <a:t>为假，则结果为真</a:t>
                      </a:r>
                    </a:p>
                  </a:txBody>
                  <a:tcPr marL="123825" marR="123825" marT="57150" marB="57150" anchor="ctr"/>
                </a:tc>
                <a:extLst>
                  <a:ext uri="{0D108BD9-81ED-4DB2-BD59-A6C34878D82A}">
                    <a16:rowId xmlns:a16="http://schemas.microsoft.com/office/drawing/2014/main" val="10003"/>
                  </a:ext>
                </a:extLst>
              </a:tr>
            </a:tbl>
          </a:graphicData>
        </a:graphic>
      </p:graphicFrame>
      <p:sp>
        <p:nvSpPr>
          <p:cNvPr id="3" name="TextBox 2"/>
          <p:cNvSpPr txBox="1"/>
          <p:nvPr/>
        </p:nvSpPr>
        <p:spPr>
          <a:xfrm>
            <a:off x="10489721" y="134511"/>
            <a:ext cx="1338828" cy="369332"/>
          </a:xfrm>
          <a:prstGeom prst="rect">
            <a:avLst/>
          </a:prstGeom>
          <a:noFill/>
        </p:spPr>
        <p:txBody>
          <a:bodyPr wrap="none" rtlCol="0">
            <a:spAutoFit/>
          </a:bodyPr>
          <a:lstStyle/>
          <a:p>
            <a:r>
              <a:rPr lang="zh-CN" altLang="en-US" b="1" dirty="0">
                <a:solidFill>
                  <a:srgbClr val="002060"/>
                </a:solidFill>
              </a:rPr>
              <a:t>逻辑运算符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000918" y="1813628"/>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ea"/>
                <a:ea typeface="+mn-ea"/>
              </a:rPr>
              <a:t>目录 </a:t>
            </a:r>
            <a:r>
              <a:rPr lang="en-US" altLang="zh-CN" sz="2500" b="1" dirty="0">
                <a:latin typeface="+mn-ea"/>
                <a:ea typeface="+mn-ea"/>
              </a:rPr>
              <a:t>/</a:t>
            </a:r>
            <a:r>
              <a:rPr lang="en-US" altLang="zh-CN" sz="2500" b="1" dirty="0">
                <a:latin typeface="+mn-lt"/>
                <a:ea typeface="+mn-ea"/>
              </a:rPr>
              <a:t>CONTENT</a:t>
            </a:r>
            <a:endParaRPr lang="zh-CN" altLang="en-US" sz="2500" b="1" dirty="0">
              <a:latin typeface="+mn-lt"/>
              <a:ea typeface="+mn-ea"/>
            </a:endParaRPr>
          </a:p>
        </p:txBody>
      </p:sp>
      <p:sp>
        <p:nvSpPr>
          <p:cNvPr id="5" name="文本占位符 2"/>
          <p:cNvSpPr txBox="1"/>
          <p:nvPr/>
        </p:nvSpPr>
        <p:spPr>
          <a:xfrm>
            <a:off x="7000918" y="250775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en-US" altLang="zh-CN" sz="1800" dirty="0"/>
              <a:t>Python </a:t>
            </a:r>
            <a:r>
              <a:rPr lang="zh-CN" altLang="en-US" sz="1800" dirty="0"/>
              <a:t>基础课安排</a:t>
            </a:r>
            <a:endParaRPr lang="en-US" altLang="zh-CN" sz="1800" dirty="0"/>
          </a:p>
          <a:p>
            <a:r>
              <a:rPr lang="zh-CN" altLang="en-US" sz="1800" dirty="0"/>
              <a:t>认识 </a:t>
            </a:r>
            <a:r>
              <a:rPr lang="en-US" altLang="zh-CN" sz="1800" dirty="0"/>
              <a:t>Python</a:t>
            </a:r>
          </a:p>
          <a:p>
            <a:r>
              <a:rPr lang="zh-CN" altLang="en-US" sz="1800" dirty="0"/>
              <a:t>我的第一个</a:t>
            </a:r>
            <a:r>
              <a:rPr lang="en-US" altLang="zh-CN" sz="1800" dirty="0"/>
              <a:t>Python</a:t>
            </a:r>
            <a:r>
              <a:rPr lang="zh-CN" altLang="en-US" sz="1800" dirty="0"/>
              <a:t>程序</a:t>
            </a:r>
          </a:p>
          <a:p>
            <a:r>
              <a:rPr lang="en-US" altLang="zh-CN" sz="1800" dirty="0"/>
              <a:t>Python </a:t>
            </a:r>
            <a:r>
              <a:rPr lang="zh-CN" altLang="en-US" sz="1800" dirty="0"/>
              <a:t>注释</a:t>
            </a:r>
          </a:p>
          <a:p>
            <a:r>
              <a:rPr lang="en-US" altLang="zh-CN" sz="1800" dirty="0"/>
              <a:t>Pycharm </a:t>
            </a:r>
            <a:r>
              <a:rPr lang="zh-CN" altLang="en-US" sz="1800" dirty="0"/>
              <a:t>的使用</a:t>
            </a:r>
          </a:p>
          <a:p>
            <a:r>
              <a:rPr lang="zh-CN" altLang="en-US" sz="1800" dirty="0"/>
              <a:t>变量和数据类型</a:t>
            </a:r>
          </a:p>
          <a:p>
            <a:r>
              <a:rPr lang="en-US" altLang="zh-CN" sz="1800" dirty="0"/>
              <a:t>Python </a:t>
            </a:r>
            <a:r>
              <a:rPr lang="zh-CN" altLang="en-US" sz="1800" dirty="0"/>
              <a:t>基本操作符</a:t>
            </a:r>
            <a:endParaRPr lang="en-US" altLang="zh-CN" sz="1800" dirty="0"/>
          </a:p>
          <a:p>
            <a:r>
              <a:rPr lang="en-US" altLang="zh-CN" sz="1800" dirty="0"/>
              <a:t>Python </a:t>
            </a:r>
            <a:r>
              <a:rPr lang="zh-CN" altLang="en-US" sz="1800" dirty="0"/>
              <a:t>输入与输出</a:t>
            </a:r>
          </a:p>
        </p:txBody>
      </p:sp>
      <p:pic>
        <p:nvPicPr>
          <p:cNvPr id="9" name="图片 9" descr="PPT.jpg"/>
          <p:cNvPicPr>
            <a:picLocks noChangeAspect="1"/>
          </p:cNvPicPr>
          <p:nvPr/>
        </p:nvPicPr>
        <p:blipFill>
          <a:blip r:embed="rId3"/>
          <a:srcRect r="44455"/>
          <a:stretch>
            <a:fillRect/>
          </a:stretch>
        </p:blipFill>
        <p:spPr>
          <a:xfrm>
            <a:off x="-2" y="685799"/>
            <a:ext cx="6488725" cy="5639713"/>
          </a:xfrm>
          <a:prstGeom prst="rect">
            <a:avLst/>
          </a:prstGeom>
          <a:noFill/>
          <a:ln w="9525">
            <a:noFill/>
          </a:ln>
        </p:spPr>
      </p:pic>
      <p:pic>
        <p:nvPicPr>
          <p:cNvPr id="10" name="图片 14" descr="图.png"/>
          <p:cNvPicPr>
            <a:picLocks noChangeAspect="1"/>
          </p:cNvPicPr>
          <p:nvPr/>
        </p:nvPicPr>
        <p:blipFill>
          <a:blip r:embed="rId4"/>
          <a:stretch>
            <a:fillRect/>
          </a:stretch>
        </p:blipFill>
        <p:spPr>
          <a:xfrm>
            <a:off x="2735873" y="1622397"/>
            <a:ext cx="3589338" cy="3111500"/>
          </a:xfrm>
          <a:prstGeom prst="rect">
            <a:avLst/>
          </a:prstGeom>
          <a:noFill/>
          <a:ln w="9525">
            <a:noFill/>
          </a:ln>
        </p:spPr>
      </p:pic>
      <p:sp>
        <p:nvSpPr>
          <p:cNvPr id="11" name="TextBox 10"/>
          <p:cNvSpPr txBox="1"/>
          <p:nvPr/>
        </p:nvSpPr>
        <p:spPr>
          <a:xfrm>
            <a:off x="3244360" y="2737751"/>
            <a:ext cx="3508926" cy="1015663"/>
          </a:xfrm>
          <a:prstGeom prst="rect">
            <a:avLst/>
          </a:prstGeom>
          <a:noFill/>
          <a:ln w="9525">
            <a:noFill/>
          </a:ln>
        </p:spPr>
        <p:txBody>
          <a:bodyPr wrap="square" anchor="t">
            <a:spAutoFit/>
          </a:bodyPr>
          <a:lstStyle/>
          <a:p>
            <a:pPr defTabSz="1028700" eaLnBrk="0" hangingPunct="0"/>
            <a:r>
              <a:rPr lang="en-US" altLang="zh-CN" sz="6000" dirty="0">
                <a:solidFill>
                  <a:schemeClr val="bg1"/>
                </a:solidFill>
                <a:latin typeface="微软雅黑" panose="020B0503020204020204" pitchFamily="34" charset="-122"/>
                <a:ea typeface="微软雅黑" panose="020B0503020204020204" pitchFamily="34" charset="-122"/>
              </a:rPr>
              <a:t>Python</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27412" y="91380"/>
            <a:ext cx="1338828" cy="369332"/>
          </a:xfrm>
          <a:prstGeom prst="rect">
            <a:avLst/>
          </a:prstGeom>
          <a:noFill/>
        </p:spPr>
        <p:txBody>
          <a:bodyPr wrap="none" rtlCol="0">
            <a:spAutoFit/>
          </a:bodyPr>
          <a:lstStyle/>
          <a:p>
            <a:r>
              <a:rPr lang="zh-CN" altLang="en-US" b="1" dirty="0">
                <a:solidFill>
                  <a:srgbClr val="002060"/>
                </a:solidFill>
              </a:rPr>
              <a:t>赋值运算符</a:t>
            </a:r>
          </a:p>
        </p:txBody>
      </p:sp>
      <p:graphicFrame>
        <p:nvGraphicFramePr>
          <p:cNvPr id="6" name="表格 5"/>
          <p:cNvGraphicFramePr>
            <a:graphicFrameLocks noGrp="1"/>
          </p:cNvGraphicFramePr>
          <p:nvPr/>
        </p:nvGraphicFramePr>
        <p:xfrm>
          <a:off x="1488535" y="1069676"/>
          <a:ext cx="9434241" cy="4249957"/>
        </p:xfrm>
        <a:graphic>
          <a:graphicData uri="http://schemas.openxmlformats.org/drawingml/2006/table">
            <a:tbl>
              <a:tblPr firstRow="1" bandRow="1">
                <a:tableStyleId>{5C22544A-7EE6-4342-B048-85BDC9FD1C3A}</a:tableStyleId>
              </a:tblPr>
              <a:tblGrid>
                <a:gridCol w="3144747">
                  <a:extLst>
                    <a:ext uri="{9D8B030D-6E8A-4147-A177-3AD203B41FA5}">
                      <a16:colId xmlns:a16="http://schemas.microsoft.com/office/drawing/2014/main" val="20000"/>
                    </a:ext>
                  </a:extLst>
                </a:gridCol>
                <a:gridCol w="3144747">
                  <a:extLst>
                    <a:ext uri="{9D8B030D-6E8A-4147-A177-3AD203B41FA5}">
                      <a16:colId xmlns:a16="http://schemas.microsoft.com/office/drawing/2014/main" val="20001"/>
                    </a:ext>
                  </a:extLst>
                </a:gridCol>
                <a:gridCol w="3144747">
                  <a:extLst>
                    <a:ext uri="{9D8B030D-6E8A-4147-A177-3AD203B41FA5}">
                      <a16:colId xmlns:a16="http://schemas.microsoft.com/office/drawing/2014/main" val="20002"/>
                    </a:ext>
                  </a:extLst>
                </a:gridCol>
              </a:tblGrid>
              <a:tr h="466258">
                <a:tc>
                  <a:txBody>
                    <a:bodyPr/>
                    <a:lstStyle/>
                    <a:p>
                      <a:pPr algn="ctr"/>
                      <a:r>
                        <a:rPr lang="zh-CN" altLang="en-US" b="1" dirty="0">
                          <a:effectLst/>
                        </a:rPr>
                        <a:t>赋值运算符</a:t>
                      </a:r>
                    </a:p>
                  </a:txBody>
                  <a:tcPr marL="123825" marR="123825" marT="57150" marB="57150" anchor="ctr"/>
                </a:tc>
                <a:tc>
                  <a:txBody>
                    <a:bodyPr/>
                    <a:lstStyle/>
                    <a:p>
                      <a:pPr algn="ctr"/>
                      <a:r>
                        <a:rPr lang="zh-CN" altLang="en-US" b="1" dirty="0">
                          <a:effectLst/>
                        </a:rPr>
                        <a:t>作用描述</a:t>
                      </a:r>
                    </a:p>
                  </a:txBody>
                  <a:tcPr marL="123825" marR="123825" marT="57150" marB="57150" anchor="ctr"/>
                </a:tc>
                <a:tc>
                  <a:txBody>
                    <a:bodyPr/>
                    <a:lstStyle/>
                    <a:p>
                      <a:pPr algn="ctr"/>
                      <a:r>
                        <a:rPr lang="zh-CN" altLang="en-US" b="1" dirty="0">
                          <a:effectLst/>
                        </a:rPr>
                        <a:t>结果描述</a:t>
                      </a:r>
                    </a:p>
                  </a:txBody>
                  <a:tcPr marL="123825" marR="123825" marT="57150" marB="57150" anchor="ctr"/>
                </a:tc>
                <a:extLst>
                  <a:ext uri="{0D108BD9-81ED-4DB2-BD59-A6C34878D82A}">
                    <a16:rowId xmlns:a16="http://schemas.microsoft.com/office/drawing/2014/main" val="10000"/>
                  </a:ext>
                </a:extLst>
              </a:tr>
              <a:tr h="741401">
                <a:tc>
                  <a:txBody>
                    <a:bodyPr/>
                    <a:lstStyle/>
                    <a:p>
                      <a:r>
                        <a:rPr lang="en-US" altLang="zh-CN">
                          <a:effectLst/>
                        </a:rPr>
                        <a:t>=</a:t>
                      </a:r>
                    </a:p>
                  </a:txBody>
                  <a:tcPr marL="123825" marR="123825" marT="57150" marB="57150" anchor="ctr"/>
                </a:tc>
                <a:tc>
                  <a:txBody>
                    <a:bodyPr/>
                    <a:lstStyle/>
                    <a:p>
                      <a:r>
                        <a:rPr lang="zh-CN" altLang="en-US">
                          <a:effectLst/>
                        </a:rPr>
                        <a:t>赋值运算符</a:t>
                      </a:r>
                    </a:p>
                  </a:txBody>
                  <a:tcPr marL="123825" marR="123825" marT="57150" marB="57150" anchor="ctr"/>
                </a:tc>
                <a:tc>
                  <a:txBody>
                    <a:bodyPr/>
                    <a:lstStyle/>
                    <a:p>
                      <a:r>
                        <a:rPr lang="zh-CN" altLang="en-US">
                          <a:effectLst/>
                        </a:rPr>
                        <a:t>将</a:t>
                      </a:r>
                      <a:r>
                        <a:rPr lang="en-US" altLang="zh-CN">
                          <a:effectLst/>
                        </a:rPr>
                        <a:t>=</a:t>
                      </a:r>
                      <a:r>
                        <a:rPr lang="zh-CN" altLang="en-US">
                          <a:effectLst/>
                        </a:rPr>
                        <a:t>号右边的的值赋值给左边的变量</a:t>
                      </a:r>
                    </a:p>
                  </a:txBody>
                  <a:tcPr marL="123825" marR="123825" marT="57150" marB="57150" anchor="ctr"/>
                </a:tc>
                <a:extLst>
                  <a:ext uri="{0D108BD9-81ED-4DB2-BD59-A6C34878D82A}">
                    <a16:rowId xmlns:a16="http://schemas.microsoft.com/office/drawing/2014/main" val="10001"/>
                  </a:ext>
                </a:extLst>
              </a:tr>
              <a:tr h="434614">
                <a:tc>
                  <a:txBody>
                    <a:bodyPr/>
                    <a:lstStyle/>
                    <a:p>
                      <a:r>
                        <a:rPr lang="en-US" altLang="zh-CN">
                          <a:effectLst/>
                        </a:rPr>
                        <a:t>+=</a:t>
                      </a:r>
                    </a:p>
                  </a:txBody>
                  <a:tcPr marL="123825" marR="123825" marT="57150" marB="57150" anchor="ctr"/>
                </a:tc>
                <a:tc>
                  <a:txBody>
                    <a:bodyPr/>
                    <a:lstStyle/>
                    <a:p>
                      <a:r>
                        <a:rPr lang="zh-CN" altLang="en-US" dirty="0">
                          <a:effectLst/>
                        </a:rPr>
                        <a:t>加法赋值运算符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2"/>
                  </a:ext>
                </a:extLst>
              </a:tr>
              <a:tr h="434614">
                <a:tc>
                  <a:txBody>
                    <a:bodyPr/>
                    <a:lstStyle/>
                    <a:p>
                      <a:r>
                        <a:rPr lang="en-US" altLang="zh-CN">
                          <a:effectLst/>
                        </a:rPr>
                        <a:t>-=</a:t>
                      </a:r>
                    </a:p>
                  </a:txBody>
                  <a:tcPr marL="123825" marR="123825" marT="57150" marB="57150" anchor="ctr"/>
                </a:tc>
                <a:tc>
                  <a:txBody>
                    <a:bodyPr/>
                    <a:lstStyle/>
                    <a:p>
                      <a:r>
                        <a:rPr lang="zh-CN" altLang="en-US">
                          <a:effectLst/>
                        </a:rPr>
                        <a:t>减法赋值运算符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3"/>
                  </a:ext>
                </a:extLst>
              </a:tr>
              <a:tr h="434614">
                <a:tc>
                  <a:txBody>
                    <a:bodyPr/>
                    <a:lstStyle/>
                    <a:p>
                      <a:r>
                        <a:rPr lang="zh-CN" altLang="en-US" dirty="0">
                          <a:effectLst/>
                        </a:rPr>
                        <a:t>* </a:t>
                      </a:r>
                      <a:r>
                        <a:rPr lang="en-US" altLang="zh-CN" dirty="0">
                          <a:effectLst/>
                        </a:rPr>
                        <a:t>=</a:t>
                      </a:r>
                    </a:p>
                  </a:txBody>
                  <a:tcPr marL="123825" marR="123825" marT="57150" marB="57150" anchor="ctr"/>
                </a:tc>
                <a:tc>
                  <a:txBody>
                    <a:bodyPr/>
                    <a:lstStyle/>
                    <a:p>
                      <a:r>
                        <a:rPr lang="zh-CN" altLang="en-US">
                          <a:effectLst/>
                        </a:rPr>
                        <a:t>乘法赋值运算符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4"/>
                  </a:ext>
                </a:extLst>
              </a:tr>
              <a:tr h="434614">
                <a:tc>
                  <a:txBody>
                    <a:bodyPr/>
                    <a:lstStyle/>
                    <a:p>
                      <a:r>
                        <a:rPr lang="en-US" altLang="zh-CN" dirty="0">
                          <a:effectLst/>
                        </a:rPr>
                        <a:t>/=</a:t>
                      </a:r>
                    </a:p>
                  </a:txBody>
                  <a:tcPr marL="123825" marR="123825" marT="57150" marB="57150" anchor="ctr"/>
                </a:tc>
                <a:tc>
                  <a:txBody>
                    <a:bodyPr/>
                    <a:lstStyle/>
                    <a:p>
                      <a:r>
                        <a:rPr lang="zh-CN" altLang="en-US">
                          <a:effectLst/>
                        </a:rPr>
                        <a:t>除法赋值运算符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5"/>
                  </a:ext>
                </a:extLst>
              </a:tr>
              <a:tr h="434614">
                <a:tc>
                  <a:txBody>
                    <a:bodyPr/>
                    <a:lstStyle/>
                    <a:p>
                      <a:r>
                        <a:rPr lang="en-US" altLang="zh-CN">
                          <a:effectLst/>
                        </a:rPr>
                        <a:t>%=</a:t>
                      </a:r>
                    </a:p>
                  </a:txBody>
                  <a:tcPr marL="123825" marR="123825" marT="57150" marB="57150" anchor="ctr"/>
                </a:tc>
                <a:tc>
                  <a:txBody>
                    <a:bodyPr/>
                    <a:lstStyle/>
                    <a:p>
                      <a:r>
                        <a:rPr lang="zh-CN" altLang="en-US">
                          <a:effectLst/>
                        </a:rPr>
                        <a:t>取模赋值运算符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6"/>
                  </a:ext>
                </a:extLst>
              </a:tr>
              <a:tr h="434614">
                <a:tc>
                  <a:txBody>
                    <a:bodyPr/>
                    <a:lstStyle/>
                    <a:p>
                      <a:r>
                        <a:rPr lang="zh-CN" altLang="en-US">
                          <a:effectLst/>
                        </a:rPr>
                        <a:t>**</a:t>
                      </a:r>
                      <a:r>
                        <a:rPr lang="en-US" altLang="zh-CN">
                          <a:effectLst/>
                        </a:rPr>
                        <a:t>=</a:t>
                      </a:r>
                    </a:p>
                  </a:txBody>
                  <a:tcPr marL="123825" marR="123825" marT="57150" marB="57150" anchor="ctr"/>
                </a:tc>
                <a:tc>
                  <a:txBody>
                    <a:bodyPr/>
                    <a:lstStyle/>
                    <a:p>
                      <a:r>
                        <a:rPr lang="zh-CN" altLang="en-US">
                          <a:effectLst/>
                        </a:rPr>
                        <a:t>幂赋值运算符</a:t>
                      </a:r>
                    </a:p>
                  </a:txBody>
                  <a:tcPr marL="123825" marR="123825" marT="57150" marB="57150" anchor="ctr"/>
                </a:tc>
                <a:tc>
                  <a:txBody>
                    <a:bodyPr/>
                    <a:lstStyle/>
                    <a:p>
                      <a:r>
                        <a:rPr lang="pt-BR">
                          <a:effectLst/>
                        </a:rPr>
                        <a:t>c **= a 等效于 c = c ** a</a:t>
                      </a:r>
                    </a:p>
                  </a:txBody>
                  <a:tcPr marL="123825" marR="123825" marT="57150" marB="57150" anchor="ctr"/>
                </a:tc>
                <a:extLst>
                  <a:ext uri="{0D108BD9-81ED-4DB2-BD59-A6C34878D82A}">
                    <a16:rowId xmlns:a16="http://schemas.microsoft.com/office/drawing/2014/main" val="10007"/>
                  </a:ext>
                </a:extLst>
              </a:tr>
              <a:tr h="434614">
                <a:tc>
                  <a:txBody>
                    <a:bodyPr/>
                    <a:lstStyle/>
                    <a:p>
                      <a:r>
                        <a:rPr lang="en-US" altLang="zh-CN" dirty="0">
                          <a:effectLst/>
                        </a:rPr>
                        <a:t>//=</a:t>
                      </a:r>
                    </a:p>
                  </a:txBody>
                  <a:tcPr marL="123825" marR="123825" marT="57150" marB="57150" anchor="ctr"/>
                </a:tc>
                <a:tc>
                  <a:txBody>
                    <a:bodyPr/>
                    <a:lstStyle/>
                    <a:p>
                      <a:r>
                        <a:rPr lang="zh-CN" altLang="en-US">
                          <a:effectLst/>
                        </a:rPr>
                        <a:t>取整赋值运算符</a:t>
                      </a:r>
                    </a:p>
                  </a:txBody>
                  <a:tcPr marL="123825" marR="123825" marT="57150" marB="57150" anchor="ctr"/>
                </a:tc>
                <a:tc>
                  <a:txBody>
                    <a:bodyPr/>
                    <a:lstStyle/>
                    <a:p>
                      <a:r>
                        <a:rPr lang="pt-BR" dirty="0">
                          <a:effectLst/>
                        </a:rPr>
                        <a:t>c //= a 等效于 c = c // a</a:t>
                      </a:r>
                    </a:p>
                  </a:txBody>
                  <a:tcPr marL="123825" marR="123825" marT="57150" marB="5715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498736" y="3021013"/>
            <a:ext cx="3194528" cy="679450"/>
            <a:chOff x="3711415" y="3409950"/>
            <a:chExt cx="319587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711415" y="3409950"/>
              <a:ext cx="319587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输入与输出</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5766" y="169016"/>
            <a:ext cx="646331" cy="369332"/>
          </a:xfrm>
          <a:prstGeom prst="rect">
            <a:avLst/>
          </a:prstGeom>
          <a:noFill/>
        </p:spPr>
        <p:txBody>
          <a:bodyPr wrap="none" rtlCol="0">
            <a:spAutoFit/>
          </a:bodyPr>
          <a:lstStyle/>
          <a:p>
            <a:r>
              <a:rPr lang="zh-CN" altLang="en-US" b="1" dirty="0">
                <a:solidFill>
                  <a:srgbClr val="002060"/>
                </a:solidFill>
              </a:rPr>
              <a:t>输出</a:t>
            </a:r>
          </a:p>
        </p:txBody>
      </p:sp>
      <p:sp>
        <p:nvSpPr>
          <p:cNvPr id="3" name="TextBox 2"/>
          <p:cNvSpPr txBox="1"/>
          <p:nvPr/>
        </p:nvSpPr>
        <p:spPr>
          <a:xfrm>
            <a:off x="750498" y="950510"/>
            <a:ext cx="2262158" cy="369332"/>
          </a:xfrm>
          <a:prstGeom prst="rect">
            <a:avLst/>
          </a:prstGeom>
          <a:noFill/>
        </p:spPr>
        <p:txBody>
          <a:bodyPr wrap="none" rtlCol="0">
            <a:spAutoFit/>
          </a:bodyPr>
          <a:lstStyle/>
          <a:p>
            <a:r>
              <a:rPr lang="zh-CN" altLang="en-US" dirty="0">
                <a:latin typeface="+mj-lt"/>
              </a:rPr>
              <a:t>生活中的输出场景：</a:t>
            </a:r>
          </a:p>
        </p:txBody>
      </p:sp>
      <p:pic>
        <p:nvPicPr>
          <p:cNvPr id="11266" name="Picture 2" descr="C:\Users\Administrator\Desktop\u=841231957,736469827&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74" y="184928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Administrator\Desktop\u=84212368,1166653033&amp;fm=27&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216" y="2078425"/>
            <a:ext cx="2798192" cy="2373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1850186"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变量输出</a:t>
            </a:r>
          </a:p>
        </p:txBody>
      </p:sp>
      <p:sp>
        <p:nvSpPr>
          <p:cNvPr id="4" name="矩形 3"/>
          <p:cNvSpPr/>
          <p:nvPr/>
        </p:nvSpPr>
        <p:spPr>
          <a:xfrm>
            <a:off x="1251554" y="1148116"/>
            <a:ext cx="2270173" cy="369332"/>
          </a:xfrm>
          <a:prstGeom prst="rect">
            <a:avLst/>
          </a:prstGeom>
        </p:spPr>
        <p:txBody>
          <a:bodyPr wrap="none">
            <a:spAutoFit/>
          </a:bodyPr>
          <a:lstStyle/>
          <a:p>
            <a:r>
              <a:rPr lang="en-US" altLang="zh-CN" dirty="0"/>
              <a:t>python</a:t>
            </a:r>
            <a:r>
              <a:rPr lang="zh-CN" altLang="en-US" dirty="0"/>
              <a:t>中变量的输出</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554" y="2130724"/>
            <a:ext cx="61912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p>
        </p:txBody>
      </p:sp>
      <p:sp>
        <p:nvSpPr>
          <p:cNvPr id="3" name="矩形 2"/>
          <p:cNvSpPr/>
          <p:nvPr/>
        </p:nvSpPr>
        <p:spPr>
          <a:xfrm>
            <a:off x="805132" y="922875"/>
            <a:ext cx="8916837" cy="646331"/>
          </a:xfrm>
          <a:prstGeom prst="rect">
            <a:avLst/>
          </a:prstGeom>
        </p:spPr>
        <p:txBody>
          <a:bodyPr wrap="square">
            <a:spAutoFit/>
          </a:bodyPr>
          <a:lstStyle/>
          <a:p>
            <a:r>
              <a:rPr lang="zh-CN" altLang="en-US" dirty="0"/>
              <a:t>来看下下面这三句代码的输出有什么特点，好像只有一个名字不同。‘我来自一班’三个人都是一致的，有没有办法简化下代码呢？</a:t>
            </a:r>
          </a:p>
        </p:txBody>
      </p:sp>
      <p:pic>
        <p:nvPicPr>
          <p:cNvPr id="13314" name="Picture 2" descr="C:\Users\Administrator\Desktop\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32" y="2002286"/>
            <a:ext cx="7125694" cy="17147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05132" y="4372791"/>
            <a:ext cx="4570482" cy="369332"/>
          </a:xfrm>
          <a:prstGeom prst="rect">
            <a:avLst/>
          </a:prstGeom>
        </p:spPr>
        <p:txBody>
          <a:bodyPr wrap="none">
            <a:spAutoFit/>
          </a:bodyPr>
          <a:lstStyle/>
          <a:p>
            <a:r>
              <a:rPr lang="zh-CN" altLang="en-US" dirty="0"/>
              <a:t>要简化，那么我们就用到了字符串格式化。</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p>
        </p:txBody>
      </p:sp>
      <p:sp>
        <p:nvSpPr>
          <p:cNvPr id="4" name="矩形 3"/>
          <p:cNvSpPr/>
          <p:nvPr/>
        </p:nvSpPr>
        <p:spPr>
          <a:xfrm>
            <a:off x="1046671" y="1225276"/>
            <a:ext cx="8166340" cy="646331"/>
          </a:xfrm>
          <a:prstGeom prst="rect">
            <a:avLst/>
          </a:prstGeom>
        </p:spPr>
        <p:txBody>
          <a:bodyPr wrap="square">
            <a:spAutoFit/>
          </a:bodyPr>
          <a:lstStyle/>
          <a:p>
            <a:r>
              <a:rPr lang="en-US" altLang="zh-CN" dirty="0"/>
              <a:t>python </a:t>
            </a:r>
            <a:r>
              <a:rPr lang="zh-CN" altLang="en-US" dirty="0"/>
              <a:t>有一个简单的字符串格式化方法，使用</a:t>
            </a:r>
            <a:r>
              <a:rPr lang="en-US" altLang="zh-CN" dirty="0"/>
              <a:t>%</a:t>
            </a:r>
            <a:r>
              <a:rPr lang="zh-CN" altLang="en-US" dirty="0"/>
              <a:t>做占位符。</a:t>
            </a:r>
            <a:r>
              <a:rPr lang="en-US" altLang="zh-CN" dirty="0"/>
              <a:t>%</a:t>
            </a:r>
            <a:r>
              <a:rPr lang="zh-CN" altLang="en-US" dirty="0"/>
              <a:t>后面跟的是变量的类型。</a:t>
            </a:r>
          </a:p>
        </p:txBody>
      </p:sp>
      <p:pic>
        <p:nvPicPr>
          <p:cNvPr id="14338" name="Picture 2" descr="C:\Users\Administrator\Desktop\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15" y="2514318"/>
            <a:ext cx="7116168" cy="14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p>
        </p:txBody>
      </p:sp>
      <p:sp>
        <p:nvSpPr>
          <p:cNvPr id="3" name="矩形 2"/>
          <p:cNvSpPr/>
          <p:nvPr/>
        </p:nvSpPr>
        <p:spPr>
          <a:xfrm>
            <a:off x="1019962" y="1329270"/>
            <a:ext cx="5493812" cy="369332"/>
          </a:xfrm>
          <a:prstGeom prst="rect">
            <a:avLst/>
          </a:prstGeom>
        </p:spPr>
        <p:txBody>
          <a:bodyPr wrap="none">
            <a:spAutoFit/>
          </a:bodyPr>
          <a:lstStyle/>
          <a:p>
            <a:r>
              <a:rPr lang="zh-CN" altLang="en-US" dirty="0"/>
              <a:t>知道什么是格式化输出后，我们来简化下上面的代码</a:t>
            </a:r>
          </a:p>
        </p:txBody>
      </p:sp>
      <p:pic>
        <p:nvPicPr>
          <p:cNvPr id="15362" name="Picture 2" descr="C:\Users\Administrator\Desktop\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962" y="2174597"/>
            <a:ext cx="7144747" cy="22672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6973" y="65499"/>
            <a:ext cx="1107996" cy="369332"/>
          </a:xfrm>
          <a:prstGeom prst="rect">
            <a:avLst/>
          </a:prstGeom>
          <a:noFill/>
        </p:spPr>
        <p:txBody>
          <a:bodyPr wrap="none" rtlCol="0">
            <a:spAutoFit/>
          </a:bodyPr>
          <a:lstStyle/>
          <a:p>
            <a:r>
              <a:rPr lang="zh-CN" altLang="en-US" b="1" dirty="0">
                <a:solidFill>
                  <a:srgbClr val="002060"/>
                </a:solidFill>
              </a:rPr>
              <a:t>换行输出</a:t>
            </a:r>
          </a:p>
        </p:txBody>
      </p:sp>
      <p:sp>
        <p:nvSpPr>
          <p:cNvPr id="5" name="TextBox 4"/>
          <p:cNvSpPr txBox="1"/>
          <p:nvPr/>
        </p:nvSpPr>
        <p:spPr>
          <a:xfrm>
            <a:off x="1164566" y="1428474"/>
            <a:ext cx="6843540" cy="369332"/>
          </a:xfrm>
          <a:prstGeom prst="rect">
            <a:avLst/>
          </a:prstGeom>
          <a:noFill/>
        </p:spPr>
        <p:txBody>
          <a:bodyPr wrap="none" rtlCol="0">
            <a:spAutoFit/>
          </a:bodyPr>
          <a:lstStyle/>
          <a:p>
            <a:r>
              <a:rPr lang="zh-CN" altLang="en-US" dirty="0"/>
              <a:t>在输出的时候，如果有</a:t>
            </a:r>
            <a:r>
              <a:rPr lang="en-US" altLang="zh-CN" dirty="0"/>
              <a:t>\n</a:t>
            </a:r>
            <a:r>
              <a:rPr lang="zh-CN" altLang="en-US" dirty="0"/>
              <a:t>那么，此时</a:t>
            </a:r>
            <a:r>
              <a:rPr lang="en-US" altLang="zh-CN" dirty="0"/>
              <a:t>\n</a:t>
            </a:r>
            <a:r>
              <a:rPr lang="zh-CN" altLang="en-US" dirty="0"/>
              <a:t>后的内容会在另外一行显示</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69" y="2228850"/>
            <a:ext cx="69627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格式化符号</a:t>
            </a:r>
          </a:p>
        </p:txBody>
      </p:sp>
      <p:sp>
        <p:nvSpPr>
          <p:cNvPr id="4" name="矩形 3"/>
          <p:cNvSpPr/>
          <p:nvPr/>
        </p:nvSpPr>
        <p:spPr>
          <a:xfrm>
            <a:off x="1217305" y="1363776"/>
            <a:ext cx="4809330" cy="369332"/>
          </a:xfrm>
          <a:prstGeom prst="rect">
            <a:avLst/>
          </a:prstGeom>
        </p:spPr>
        <p:txBody>
          <a:bodyPr wrap="none">
            <a:spAutoFit/>
          </a:bodyPr>
          <a:lstStyle/>
          <a:p>
            <a:r>
              <a:rPr lang="zh-CN" altLang="en-US" dirty="0"/>
              <a:t>常用的格式化符号，其中最常用的 </a:t>
            </a:r>
            <a:r>
              <a:rPr lang="en-US" altLang="zh-CN" dirty="0"/>
              <a:t>%s, %d, %f</a:t>
            </a:r>
            <a:r>
              <a:rPr lang="zh-CN" altLang="en-US" dirty="0"/>
              <a:t>。</a:t>
            </a:r>
          </a:p>
        </p:txBody>
      </p:sp>
      <p:pic>
        <p:nvPicPr>
          <p:cNvPr id="16386" name="Picture 2" descr="C:\Users\Administrator\Desktop\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304" y="1921668"/>
            <a:ext cx="8306257" cy="3755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6755" y="143138"/>
            <a:ext cx="877163" cy="369332"/>
          </a:xfrm>
          <a:prstGeom prst="rect">
            <a:avLst/>
          </a:prstGeom>
          <a:noFill/>
        </p:spPr>
        <p:txBody>
          <a:bodyPr wrap="none" rtlCol="0">
            <a:spAutoFit/>
          </a:bodyPr>
          <a:lstStyle/>
          <a:p>
            <a:r>
              <a:rPr lang="zh-CN" altLang="en-US" dirty="0"/>
              <a:t>练一练</a:t>
            </a:r>
          </a:p>
        </p:txBody>
      </p:sp>
      <p:sp>
        <p:nvSpPr>
          <p:cNvPr id="5" name="矩形 4"/>
          <p:cNvSpPr/>
          <p:nvPr/>
        </p:nvSpPr>
        <p:spPr>
          <a:xfrm>
            <a:off x="759391" y="1173994"/>
            <a:ext cx="3185487" cy="369332"/>
          </a:xfrm>
          <a:prstGeom prst="rect">
            <a:avLst/>
          </a:prstGeom>
        </p:spPr>
        <p:txBody>
          <a:bodyPr wrap="none">
            <a:spAutoFit/>
          </a:bodyPr>
          <a:lstStyle/>
          <a:p>
            <a:r>
              <a:rPr lang="zh-CN" altLang="en-US" dirty="0"/>
              <a:t>编写代码完成以下名片的显示</a:t>
            </a:r>
          </a:p>
        </p:txBody>
      </p:sp>
      <p:sp>
        <p:nvSpPr>
          <p:cNvPr id="8" name="TextBox 7"/>
          <p:cNvSpPr txBox="1"/>
          <p:nvPr/>
        </p:nvSpPr>
        <p:spPr>
          <a:xfrm>
            <a:off x="974785" y="2372264"/>
            <a:ext cx="5666936" cy="1754326"/>
          </a:xfrm>
          <a:prstGeom prst="rect">
            <a:avLst/>
          </a:prstGeom>
          <a:noFill/>
        </p:spPr>
        <p:txBody>
          <a:bodyPr wrap="none" rtlCol="0">
            <a:spAutoFit/>
          </a:bodyPr>
          <a:lstStyle/>
          <a:p>
            <a:r>
              <a:rPr lang="zh-CN" altLang="en-US" dirty="0"/>
              <a:t> </a:t>
            </a:r>
            <a:r>
              <a:rPr lang="en-US" altLang="zh-CN" dirty="0"/>
              <a:t>==================================</a:t>
            </a:r>
          </a:p>
          <a:p>
            <a:r>
              <a:rPr lang="en-US" altLang="zh-CN" dirty="0"/>
              <a:t>    </a:t>
            </a:r>
            <a:r>
              <a:rPr lang="zh-CN" altLang="en-US" dirty="0"/>
              <a:t>姓名</a:t>
            </a:r>
            <a:r>
              <a:rPr lang="en-US" altLang="zh-CN" dirty="0"/>
              <a:t>: </a:t>
            </a:r>
            <a:r>
              <a:rPr lang="zh-CN" altLang="en-US" dirty="0"/>
              <a:t>老夫子</a:t>
            </a:r>
            <a:endParaRPr lang="en-US" altLang="zh-CN" dirty="0"/>
          </a:p>
          <a:p>
            <a:r>
              <a:rPr lang="en-US" altLang="zh-CN" dirty="0"/>
              <a:t>    QQ:66666666</a:t>
            </a:r>
          </a:p>
          <a:p>
            <a:r>
              <a:rPr lang="en-US" altLang="zh-CN" dirty="0"/>
              <a:t>    </a:t>
            </a:r>
            <a:r>
              <a:rPr lang="zh-CN" altLang="en-US" dirty="0"/>
              <a:t>手机号</a:t>
            </a:r>
            <a:r>
              <a:rPr lang="en-US" altLang="zh-CN" dirty="0"/>
              <a:t>:15024193635</a:t>
            </a:r>
          </a:p>
          <a:p>
            <a:r>
              <a:rPr lang="en-US" altLang="zh-CN" dirty="0"/>
              <a:t>    </a:t>
            </a:r>
            <a:r>
              <a:rPr lang="zh-CN" altLang="en-US" dirty="0"/>
              <a:t>公司地址</a:t>
            </a:r>
            <a:r>
              <a:rPr lang="en-US" altLang="zh-CN" dirty="0"/>
              <a:t>:</a:t>
            </a:r>
            <a:r>
              <a:rPr lang="zh-CN" altLang="en-US" dirty="0"/>
              <a:t>广州市白云区</a:t>
            </a:r>
            <a:endParaRPr lang="en-US" altLang="zh-CN" dirty="0"/>
          </a:p>
          <a:p>
            <a:r>
              <a:rPr lang="en-US" altLang="zh-CN" dirty="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000918" y="1813628"/>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lt"/>
                <a:ea typeface="+mn-ea"/>
              </a:rPr>
              <a:t>目标 </a:t>
            </a:r>
            <a:r>
              <a:rPr lang="en-US" altLang="zh-CN" sz="2500" b="1" dirty="0">
                <a:latin typeface="+mn-lt"/>
                <a:ea typeface="+mn-ea"/>
              </a:rPr>
              <a:t>/TARGET</a:t>
            </a:r>
            <a:endParaRPr lang="zh-CN" altLang="en-US" sz="2500" b="1" dirty="0">
              <a:latin typeface="+mn-lt"/>
              <a:ea typeface="+mn-ea"/>
            </a:endParaRPr>
          </a:p>
        </p:txBody>
      </p:sp>
      <p:sp>
        <p:nvSpPr>
          <p:cNvPr id="5" name="文本占位符 2"/>
          <p:cNvSpPr txBox="1"/>
          <p:nvPr/>
        </p:nvSpPr>
        <p:spPr>
          <a:xfrm>
            <a:off x="7000918" y="250775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sz="1800" dirty="0"/>
              <a:t>认识 </a:t>
            </a:r>
            <a:r>
              <a:rPr lang="en-US" altLang="zh-CN" sz="1800" dirty="0"/>
              <a:t>Python</a:t>
            </a:r>
          </a:p>
          <a:p>
            <a:r>
              <a:rPr lang="zh-CN" altLang="en-US" sz="1800" dirty="0"/>
              <a:t>了解</a:t>
            </a:r>
            <a:r>
              <a:rPr lang="en-US" altLang="zh-CN" sz="1800" dirty="0"/>
              <a:t>Python</a:t>
            </a:r>
            <a:r>
              <a:rPr lang="zh-CN" altLang="en-US" sz="1800" dirty="0"/>
              <a:t>的发展历史</a:t>
            </a:r>
            <a:endParaRPr lang="en-US" altLang="zh-CN" sz="1800" dirty="0"/>
          </a:p>
          <a:p>
            <a:r>
              <a:rPr lang="zh-CN" altLang="en-US" sz="1800" dirty="0"/>
              <a:t>了解</a:t>
            </a:r>
            <a:r>
              <a:rPr lang="en-US" altLang="zh-CN" sz="1800" dirty="0"/>
              <a:t>Pycharm </a:t>
            </a:r>
            <a:r>
              <a:rPr lang="zh-CN" altLang="en-US" sz="1800" dirty="0"/>
              <a:t>的使用</a:t>
            </a:r>
            <a:endParaRPr lang="en-US" altLang="zh-CN" sz="1800" dirty="0"/>
          </a:p>
          <a:p>
            <a:r>
              <a:rPr lang="zh-CN" altLang="en-US" sz="1800" dirty="0"/>
              <a:t>掌握</a:t>
            </a:r>
            <a:r>
              <a:rPr lang="en-US" altLang="zh-CN" sz="1800" dirty="0"/>
              <a:t>Python</a:t>
            </a:r>
            <a:r>
              <a:rPr lang="zh-CN" altLang="en-US" sz="1800" dirty="0"/>
              <a:t>的注释</a:t>
            </a:r>
            <a:endParaRPr lang="en-US" altLang="zh-CN" sz="1800" dirty="0"/>
          </a:p>
          <a:p>
            <a:r>
              <a:rPr lang="zh-CN" altLang="en-US" sz="1800" dirty="0"/>
              <a:t>掌握</a:t>
            </a:r>
            <a:r>
              <a:rPr lang="en-US" altLang="zh-CN" sz="1800" dirty="0"/>
              <a:t>Python</a:t>
            </a:r>
            <a:r>
              <a:rPr lang="zh-CN" altLang="en-US" sz="1800" dirty="0"/>
              <a:t>变量的定义与命名规范</a:t>
            </a:r>
          </a:p>
          <a:p>
            <a:r>
              <a:rPr lang="zh-CN" altLang="en-US" sz="1800" dirty="0"/>
              <a:t>掌握</a:t>
            </a:r>
            <a:r>
              <a:rPr lang="en-US" altLang="zh-CN" sz="1800" dirty="0"/>
              <a:t>Python </a:t>
            </a:r>
            <a:r>
              <a:rPr lang="zh-CN" altLang="en-US" sz="1800" dirty="0"/>
              <a:t>基本操作符</a:t>
            </a:r>
            <a:endParaRPr lang="en-US" altLang="zh-CN" sz="1800" dirty="0"/>
          </a:p>
          <a:p>
            <a:r>
              <a:rPr lang="zh-CN" altLang="en-US" sz="1800" dirty="0"/>
              <a:t>掌握</a:t>
            </a:r>
            <a:r>
              <a:rPr lang="en-US" altLang="zh-CN" sz="1800" dirty="0"/>
              <a:t>Python </a:t>
            </a:r>
            <a:r>
              <a:rPr lang="zh-CN" altLang="en-US" sz="1800" dirty="0"/>
              <a:t>输入与输出</a:t>
            </a:r>
          </a:p>
        </p:txBody>
      </p:sp>
      <p:pic>
        <p:nvPicPr>
          <p:cNvPr id="9" name="图片 9" descr="PPT.jpg"/>
          <p:cNvPicPr>
            <a:picLocks noChangeAspect="1"/>
          </p:cNvPicPr>
          <p:nvPr/>
        </p:nvPicPr>
        <p:blipFill>
          <a:blip r:embed="rId3"/>
          <a:srcRect r="44455"/>
          <a:stretch>
            <a:fillRect/>
          </a:stretch>
        </p:blipFill>
        <p:spPr>
          <a:xfrm>
            <a:off x="-2" y="685799"/>
            <a:ext cx="6488725" cy="5639713"/>
          </a:xfrm>
          <a:prstGeom prst="rect">
            <a:avLst/>
          </a:prstGeom>
          <a:noFill/>
          <a:ln w="9525">
            <a:noFill/>
          </a:ln>
        </p:spPr>
      </p:pic>
      <p:pic>
        <p:nvPicPr>
          <p:cNvPr id="10" name="图片 14" descr="图.png"/>
          <p:cNvPicPr>
            <a:picLocks noChangeAspect="1"/>
          </p:cNvPicPr>
          <p:nvPr/>
        </p:nvPicPr>
        <p:blipFill>
          <a:blip r:embed="rId4"/>
          <a:stretch>
            <a:fillRect/>
          </a:stretch>
        </p:blipFill>
        <p:spPr>
          <a:xfrm>
            <a:off x="2735873" y="1622397"/>
            <a:ext cx="3589338" cy="3111500"/>
          </a:xfrm>
          <a:prstGeom prst="rect">
            <a:avLst/>
          </a:prstGeom>
          <a:noFill/>
          <a:ln w="9525">
            <a:noFill/>
          </a:ln>
        </p:spPr>
      </p:pic>
      <p:sp>
        <p:nvSpPr>
          <p:cNvPr id="11" name="TextBox 10"/>
          <p:cNvSpPr txBox="1"/>
          <p:nvPr/>
        </p:nvSpPr>
        <p:spPr>
          <a:xfrm>
            <a:off x="3244360" y="2737751"/>
            <a:ext cx="3508926" cy="1015663"/>
          </a:xfrm>
          <a:prstGeom prst="rect">
            <a:avLst/>
          </a:prstGeom>
          <a:noFill/>
          <a:ln w="9525">
            <a:noFill/>
          </a:ln>
        </p:spPr>
        <p:txBody>
          <a:bodyPr wrap="square" anchor="t">
            <a:spAutoFit/>
          </a:bodyPr>
          <a:lstStyle/>
          <a:p>
            <a:pPr defTabSz="1028700" eaLnBrk="0" hangingPunct="0"/>
            <a:r>
              <a:rPr lang="en-US" altLang="zh-CN" sz="6000" dirty="0">
                <a:solidFill>
                  <a:schemeClr val="bg1"/>
                </a:solidFill>
                <a:latin typeface="微软雅黑" panose="020B0503020204020204" pitchFamily="34" charset="-122"/>
                <a:ea typeface="微软雅黑" panose="020B0503020204020204" pitchFamily="34" charset="-122"/>
              </a:rPr>
              <a:t>Python</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0543" y="87866"/>
            <a:ext cx="1388522"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输入</a:t>
            </a:r>
          </a:p>
        </p:txBody>
      </p:sp>
      <p:sp>
        <p:nvSpPr>
          <p:cNvPr id="3" name="矩形 2"/>
          <p:cNvSpPr/>
          <p:nvPr/>
        </p:nvSpPr>
        <p:spPr>
          <a:xfrm>
            <a:off x="1071103" y="923829"/>
            <a:ext cx="4459875" cy="369332"/>
          </a:xfrm>
          <a:prstGeom prst="rect">
            <a:avLst/>
          </a:prstGeom>
        </p:spPr>
        <p:txBody>
          <a:bodyPr wrap="none">
            <a:spAutoFit/>
          </a:bodyPr>
          <a:lstStyle/>
          <a:p>
            <a:r>
              <a:rPr lang="en-US" altLang="zh-CN" dirty="0"/>
              <a:t>Python</a:t>
            </a:r>
            <a:r>
              <a:rPr lang="zh-CN" altLang="en-US" dirty="0"/>
              <a:t>中提供了</a:t>
            </a:r>
            <a:r>
              <a:rPr lang="en-US" altLang="zh-CN" dirty="0"/>
              <a:t>input </a:t>
            </a:r>
            <a:r>
              <a:rPr lang="zh-CN" altLang="en-US" dirty="0"/>
              <a:t>方法来获取键盘输入</a:t>
            </a:r>
          </a:p>
        </p:txBody>
      </p:sp>
      <p:pic>
        <p:nvPicPr>
          <p:cNvPr id="17410" name="Picture 2" descr="C:\Users\Administrator\Desktop\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04" y="1399292"/>
            <a:ext cx="6906589" cy="105742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71104" y="2743201"/>
            <a:ext cx="9280594" cy="369332"/>
          </a:xfrm>
          <a:prstGeom prst="rect">
            <a:avLst/>
          </a:prstGeom>
        </p:spPr>
        <p:txBody>
          <a:bodyPr wrap="square">
            <a:spAutoFit/>
          </a:bodyPr>
          <a:lstStyle/>
          <a:p>
            <a:r>
              <a:rPr lang="zh-CN" altLang="en-US" dirty="0"/>
              <a:t>注意：</a:t>
            </a:r>
            <a:r>
              <a:rPr lang="en-US" altLang="zh-CN" dirty="0"/>
              <a:t>input</a:t>
            </a:r>
            <a:r>
              <a:rPr lang="zh-CN" altLang="en-US" dirty="0"/>
              <a:t>接收的键盘输入结果都是</a:t>
            </a:r>
            <a:r>
              <a:rPr lang="en-US" altLang="zh-CN" dirty="0" err="1"/>
              <a:t>str</a:t>
            </a:r>
            <a:r>
              <a:rPr lang="zh-CN" altLang="en-US" dirty="0"/>
              <a:t>类型的，如果接收数字类型需要将</a:t>
            </a:r>
            <a:r>
              <a:rPr lang="en-US" altLang="zh-CN" dirty="0" err="1"/>
              <a:t>str</a:t>
            </a:r>
            <a:r>
              <a:rPr lang="zh-CN" altLang="en-US" dirty="0"/>
              <a:t>转成</a:t>
            </a:r>
            <a:r>
              <a:rPr lang="en-US" altLang="zh-CN" dirty="0"/>
              <a:t>int</a:t>
            </a:r>
            <a:endParaRPr lang="zh-CN" altLang="en-US" dirty="0"/>
          </a:p>
        </p:txBody>
      </p:sp>
      <p:pic>
        <p:nvPicPr>
          <p:cNvPr id="17411" name="Picture 3" descr="C:\Users\Administrator\Desktop\3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104" y="3259182"/>
            <a:ext cx="7078063" cy="2219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21007" y="98094"/>
            <a:ext cx="2542684"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不同版本的输入</a:t>
            </a:r>
          </a:p>
        </p:txBody>
      </p:sp>
      <p:sp>
        <p:nvSpPr>
          <p:cNvPr id="4" name="矩形 3"/>
          <p:cNvSpPr/>
          <p:nvPr/>
        </p:nvSpPr>
        <p:spPr>
          <a:xfrm>
            <a:off x="1158816" y="1190770"/>
            <a:ext cx="6096000" cy="646331"/>
          </a:xfrm>
          <a:prstGeom prst="rect">
            <a:avLst/>
          </a:prstGeom>
        </p:spPr>
        <p:txBody>
          <a:bodyPr>
            <a:spAutoFit/>
          </a:bodyPr>
          <a:lstStyle/>
          <a:p>
            <a:r>
              <a:rPr lang="en-US" altLang="zh-CN" dirty="0"/>
              <a:t>Python 2</a:t>
            </a:r>
            <a:r>
              <a:rPr lang="zh-CN" altLang="en-US" dirty="0"/>
              <a:t>版本中，输入与</a:t>
            </a:r>
            <a:r>
              <a:rPr lang="en-US" altLang="zh-CN" dirty="0"/>
              <a:t>python 3 </a:t>
            </a:r>
            <a:r>
              <a:rPr lang="zh-CN" altLang="en-US" dirty="0"/>
              <a:t>版本稍有不同。</a:t>
            </a:r>
          </a:p>
          <a:p>
            <a:r>
              <a:rPr lang="en-US" altLang="zh-CN" dirty="0"/>
              <a:t>Python 2</a:t>
            </a:r>
            <a:r>
              <a:rPr lang="zh-CN" altLang="en-US" dirty="0"/>
              <a:t>版本中的</a:t>
            </a:r>
            <a:r>
              <a:rPr lang="en-US" altLang="zh-CN" dirty="0"/>
              <a:t>input </a:t>
            </a:r>
            <a:r>
              <a:rPr lang="zh-CN" altLang="en-US" dirty="0"/>
              <a:t>接收的是一个表达式。</a:t>
            </a:r>
          </a:p>
        </p:txBody>
      </p:sp>
      <p:pic>
        <p:nvPicPr>
          <p:cNvPr id="18434" name="Picture 2" descr="C:\Users\Administrator\Desktop\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591" y="2097297"/>
            <a:ext cx="7135813"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6905" y="4192438"/>
            <a:ext cx="10585404" cy="1477328"/>
          </a:xfrm>
          <a:prstGeom prst="rect">
            <a:avLst/>
          </a:prstGeom>
          <a:noFill/>
        </p:spPr>
        <p:txBody>
          <a:bodyPr wrap="square" rtlCol="0">
            <a:spAutoFit/>
          </a:bodyPr>
          <a:lstStyle/>
          <a:p>
            <a:r>
              <a:rPr lang="zh-CN" altLang="en-US" dirty="0"/>
              <a:t>如果</a:t>
            </a:r>
            <a:r>
              <a:rPr lang="en-US" altLang="zh-CN" dirty="0"/>
              <a:t>Python2</a:t>
            </a:r>
            <a:r>
              <a:rPr lang="zh-CN" altLang="en-US" dirty="0"/>
              <a:t>版本中需要接收用户输入使用 </a:t>
            </a:r>
            <a:r>
              <a:rPr lang="en-US" altLang="zh-CN" dirty="0" err="1"/>
              <a:t>raw_input</a:t>
            </a:r>
            <a:r>
              <a:rPr lang="zh-CN" altLang="en-US" dirty="0"/>
              <a:t>函数。由于</a:t>
            </a:r>
            <a:r>
              <a:rPr lang="en-US" altLang="zh-CN" dirty="0"/>
              <a:t>input</a:t>
            </a:r>
            <a:r>
              <a:rPr lang="zh-CN" altLang="en-US" dirty="0"/>
              <a:t>在</a:t>
            </a:r>
            <a:r>
              <a:rPr lang="en-US" altLang="zh-CN" dirty="0"/>
              <a:t>Python2</a:t>
            </a:r>
            <a:r>
              <a:rPr lang="zh-CN" altLang="en-US" dirty="0"/>
              <a:t>中认为是不安全的，所以</a:t>
            </a:r>
            <a:endParaRPr lang="en-US" altLang="zh-CN" dirty="0"/>
          </a:p>
          <a:p>
            <a:r>
              <a:rPr lang="zh-CN" altLang="en-US" dirty="0"/>
              <a:t>在</a:t>
            </a:r>
            <a:r>
              <a:rPr lang="en-US" altLang="zh-CN" dirty="0"/>
              <a:t>Python3 </a:t>
            </a:r>
            <a:r>
              <a:rPr lang="zh-CN" altLang="en-US" dirty="0"/>
              <a:t>版本中修改了</a:t>
            </a:r>
            <a:r>
              <a:rPr lang="en-US" altLang="zh-CN" dirty="0"/>
              <a:t>input </a:t>
            </a:r>
            <a:r>
              <a:rPr lang="zh-CN" altLang="en-US" dirty="0"/>
              <a:t>接收表达式的功能，直接修改成接收字符串。并且在</a:t>
            </a:r>
            <a:r>
              <a:rPr lang="en-US" altLang="zh-CN" dirty="0"/>
              <a:t>Python3</a:t>
            </a:r>
            <a:r>
              <a:rPr lang="zh-CN" altLang="en-US" dirty="0"/>
              <a:t>中删除了</a:t>
            </a:r>
            <a:r>
              <a:rPr lang="en-US" altLang="zh-CN" dirty="0" err="1"/>
              <a:t>raw_input</a:t>
            </a:r>
            <a:r>
              <a:rPr lang="en-US" altLang="zh-CN" dirty="0"/>
              <a:t> </a:t>
            </a:r>
            <a:r>
              <a:rPr lang="zh-CN" altLang="en-US" dirty="0"/>
              <a:t>函数</a:t>
            </a:r>
            <a:endParaRPr lang="en-US" altLang="zh-CN"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0" y="3021013"/>
            <a:ext cx="902811" cy="679450"/>
            <a:chOff x="4857762" y="3409950"/>
            <a:chExt cx="90319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4"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小结</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52387" y="1722987"/>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lt"/>
                <a:ea typeface="+mn-ea"/>
              </a:rPr>
              <a:t>小结</a:t>
            </a:r>
          </a:p>
        </p:txBody>
      </p:sp>
      <p:sp>
        <p:nvSpPr>
          <p:cNvPr id="5" name="文本占位符 2"/>
          <p:cNvSpPr txBox="1"/>
          <p:nvPr/>
        </p:nvSpPr>
        <p:spPr>
          <a:xfrm>
            <a:off x="652387" y="226784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sz="1800" dirty="0"/>
              <a:t>认识 </a:t>
            </a:r>
            <a:r>
              <a:rPr lang="en-US" altLang="zh-CN" sz="1800" dirty="0"/>
              <a:t>Python</a:t>
            </a:r>
          </a:p>
          <a:p>
            <a:r>
              <a:rPr lang="zh-CN" altLang="en-US" sz="1800" dirty="0"/>
              <a:t>了解</a:t>
            </a:r>
            <a:r>
              <a:rPr lang="en-US" altLang="zh-CN" sz="1800" dirty="0"/>
              <a:t>Python</a:t>
            </a:r>
            <a:r>
              <a:rPr lang="zh-CN" altLang="en-US" sz="1800" dirty="0"/>
              <a:t>的发展历史</a:t>
            </a:r>
            <a:endParaRPr lang="en-US" altLang="zh-CN" sz="1800" dirty="0"/>
          </a:p>
          <a:p>
            <a:r>
              <a:rPr lang="zh-CN" altLang="en-US" sz="1800" dirty="0"/>
              <a:t>了解</a:t>
            </a:r>
            <a:r>
              <a:rPr lang="en-US" altLang="zh-CN" sz="1800" dirty="0"/>
              <a:t>Pycharm </a:t>
            </a:r>
            <a:r>
              <a:rPr lang="zh-CN" altLang="en-US" sz="1800" dirty="0"/>
              <a:t>的使用</a:t>
            </a:r>
            <a:endParaRPr lang="en-US" altLang="zh-CN" sz="1800" dirty="0"/>
          </a:p>
          <a:p>
            <a:r>
              <a:rPr lang="zh-CN" altLang="en-US" sz="1800" dirty="0"/>
              <a:t>掌握</a:t>
            </a:r>
            <a:r>
              <a:rPr lang="en-US" altLang="zh-CN" sz="1800" dirty="0"/>
              <a:t>Python</a:t>
            </a:r>
            <a:r>
              <a:rPr lang="zh-CN" altLang="en-US" sz="1800" dirty="0"/>
              <a:t>的注释</a:t>
            </a:r>
            <a:endParaRPr lang="en-US" altLang="zh-CN" sz="1800" dirty="0"/>
          </a:p>
          <a:p>
            <a:r>
              <a:rPr lang="zh-CN" altLang="en-US" sz="1800" dirty="0"/>
              <a:t>掌握</a:t>
            </a:r>
            <a:r>
              <a:rPr lang="en-US" altLang="zh-CN" sz="1800" dirty="0"/>
              <a:t>Python</a:t>
            </a:r>
            <a:r>
              <a:rPr lang="zh-CN" altLang="en-US" sz="1800" dirty="0"/>
              <a:t>变量的定义与命名规范</a:t>
            </a:r>
          </a:p>
          <a:p>
            <a:r>
              <a:rPr lang="zh-CN" altLang="en-US" sz="1800" dirty="0"/>
              <a:t>掌握</a:t>
            </a:r>
            <a:r>
              <a:rPr lang="en-US" altLang="zh-CN" sz="1800" dirty="0"/>
              <a:t>Python </a:t>
            </a:r>
            <a:r>
              <a:rPr lang="zh-CN" altLang="en-US" sz="1800" dirty="0"/>
              <a:t>基本操作符</a:t>
            </a:r>
            <a:endParaRPr lang="en-US" altLang="zh-CN" sz="1800" dirty="0"/>
          </a:p>
          <a:p>
            <a:r>
              <a:rPr lang="zh-CN" altLang="en-US" sz="1800" dirty="0"/>
              <a:t>掌握</a:t>
            </a:r>
            <a:r>
              <a:rPr lang="en-US" altLang="zh-CN" sz="1800" dirty="0"/>
              <a:t>Python </a:t>
            </a:r>
            <a:r>
              <a:rPr lang="zh-CN" altLang="en-US" sz="1800" dirty="0"/>
              <a:t>输入与输出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2081019"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基础课安排</a:t>
            </a:r>
          </a:p>
        </p:txBody>
      </p:sp>
      <p:graphicFrame>
        <p:nvGraphicFramePr>
          <p:cNvPr id="5" name="表格 4"/>
          <p:cNvGraphicFramePr>
            <a:graphicFrameLocks noGrp="1"/>
          </p:cNvGraphicFramePr>
          <p:nvPr/>
        </p:nvGraphicFramePr>
        <p:xfrm>
          <a:off x="831850" y="1024466"/>
          <a:ext cx="10712451" cy="4569462"/>
        </p:xfrm>
        <a:graphic>
          <a:graphicData uri="http://schemas.openxmlformats.org/drawingml/2006/table">
            <a:tbl>
              <a:tblPr firstRow="1" bandRow="1">
                <a:tableStyleId>{5C22544A-7EE6-4342-B048-85BDC9FD1C3A}</a:tableStyleId>
              </a:tblPr>
              <a:tblGrid>
                <a:gridCol w="1988047">
                  <a:extLst>
                    <a:ext uri="{9D8B030D-6E8A-4147-A177-3AD203B41FA5}">
                      <a16:colId xmlns:a16="http://schemas.microsoft.com/office/drawing/2014/main" val="20000"/>
                    </a:ext>
                  </a:extLst>
                </a:gridCol>
                <a:gridCol w="2701115">
                  <a:extLst>
                    <a:ext uri="{9D8B030D-6E8A-4147-A177-3AD203B41FA5}">
                      <a16:colId xmlns:a16="http://schemas.microsoft.com/office/drawing/2014/main" val="20001"/>
                    </a:ext>
                  </a:extLst>
                </a:gridCol>
                <a:gridCol w="6023289">
                  <a:extLst>
                    <a:ext uri="{9D8B030D-6E8A-4147-A177-3AD203B41FA5}">
                      <a16:colId xmlns:a16="http://schemas.microsoft.com/office/drawing/2014/main" val="20002"/>
                    </a:ext>
                  </a:extLst>
                </a:gridCol>
              </a:tblGrid>
              <a:tr h="548217">
                <a:tc>
                  <a:txBody>
                    <a:bodyPr/>
                    <a:lstStyle/>
                    <a:p>
                      <a:pPr lvl="0" algn="ctr"/>
                      <a:r>
                        <a:rPr lang="zh-CN" altLang="en-US" dirty="0"/>
                        <a:t>序号</a:t>
                      </a:r>
                    </a:p>
                  </a:txBody>
                  <a:tcPr anchor="ctr"/>
                </a:tc>
                <a:tc>
                  <a:txBody>
                    <a:bodyPr/>
                    <a:lstStyle/>
                    <a:p>
                      <a:pPr algn="ctr"/>
                      <a:r>
                        <a:rPr lang="zh-CN" altLang="en-US" dirty="0"/>
                        <a:t>内容</a:t>
                      </a:r>
                    </a:p>
                  </a:txBody>
                  <a:tcPr anchor="ctr"/>
                </a:tc>
                <a:tc>
                  <a:txBody>
                    <a:bodyPr/>
                    <a:lstStyle/>
                    <a:p>
                      <a:pPr algn="ctr"/>
                      <a:r>
                        <a:rPr lang="zh-CN" altLang="en-US" dirty="0"/>
                        <a:t>目标</a:t>
                      </a:r>
                    </a:p>
                  </a:txBody>
                  <a:tcPr anchor="ctr"/>
                </a:tc>
                <a:extLst>
                  <a:ext uri="{0D108BD9-81ED-4DB2-BD59-A6C34878D82A}">
                    <a16:rowId xmlns:a16="http://schemas.microsoft.com/office/drawing/2014/main" val="10000"/>
                  </a:ext>
                </a:extLst>
              </a:tr>
              <a:tr h="548217">
                <a:tc>
                  <a:txBody>
                    <a:bodyPr/>
                    <a:lstStyle/>
                    <a:p>
                      <a:pPr algn="ctr"/>
                      <a:r>
                        <a:rPr lang="en-US" altLang="zh-CN" sz="2000" dirty="0"/>
                        <a:t>1</a:t>
                      </a:r>
                      <a:endParaRPr lang="zh-CN" altLang="en-US" sz="2000" dirty="0"/>
                    </a:p>
                  </a:txBody>
                  <a:tcPr anchor="ctr"/>
                </a:tc>
                <a:tc>
                  <a:txBody>
                    <a:bodyPr/>
                    <a:lstStyle/>
                    <a:p>
                      <a:pPr algn="ctr"/>
                      <a:r>
                        <a:rPr lang="en-US" altLang="zh-CN" dirty="0"/>
                        <a:t>Python </a:t>
                      </a:r>
                      <a:r>
                        <a:rPr lang="zh-CN" altLang="en-US" dirty="0"/>
                        <a:t>基础语法</a:t>
                      </a:r>
                    </a:p>
                  </a:txBody>
                  <a:tcPr anchor="ctr"/>
                </a:tc>
                <a:tc>
                  <a:txBody>
                    <a:bodyPr/>
                    <a:lstStyle/>
                    <a:p>
                      <a:pPr algn="ctr"/>
                      <a:r>
                        <a:rPr lang="zh-CN" altLang="en-US" sz="1800" b="0" i="0" kern="1200" dirty="0">
                          <a:solidFill>
                            <a:schemeClr val="dk1"/>
                          </a:solidFill>
                          <a:effectLst/>
                          <a:latin typeface="+mn-lt"/>
                          <a:ea typeface="+mn-ea"/>
                          <a:cs typeface="+mn-cs"/>
                        </a:rPr>
                        <a:t>涵盖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基础知识，让大家掌握基础的编程能力</a:t>
                      </a:r>
                      <a:endParaRPr lang="zh-CN" altLang="en-US" dirty="0"/>
                    </a:p>
                  </a:txBody>
                  <a:tcPr anchor="ctr"/>
                </a:tc>
                <a:extLst>
                  <a:ext uri="{0D108BD9-81ED-4DB2-BD59-A6C34878D82A}">
                    <a16:rowId xmlns:a16="http://schemas.microsoft.com/office/drawing/2014/main" val="10001"/>
                  </a:ext>
                </a:extLst>
              </a:tr>
              <a:tr h="548217">
                <a:tc>
                  <a:txBody>
                    <a:bodyPr/>
                    <a:lstStyle/>
                    <a:p>
                      <a:pPr algn="ctr"/>
                      <a:r>
                        <a:rPr lang="en-US" altLang="zh-CN" sz="2000" dirty="0"/>
                        <a:t>2</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数据类型</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掌握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的基本数据类型</a:t>
                      </a:r>
                      <a:endParaRPr lang="zh-CN" altLang="en-US" dirty="0"/>
                    </a:p>
                  </a:txBody>
                  <a:tcPr anchor="ctr"/>
                </a:tc>
                <a:extLst>
                  <a:ext uri="{0D108BD9-81ED-4DB2-BD59-A6C34878D82A}">
                    <a16:rowId xmlns:a16="http://schemas.microsoft.com/office/drawing/2014/main" val="10002"/>
                  </a:ext>
                </a:extLst>
              </a:tr>
              <a:tr h="548217">
                <a:tc>
                  <a:txBody>
                    <a:bodyPr/>
                    <a:lstStyle/>
                    <a:p>
                      <a:pPr algn="ctr"/>
                      <a:r>
                        <a:rPr lang="en-US" altLang="zh-CN" sz="2000" dirty="0"/>
                        <a:t>3</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函数</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掌握</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函数基础，为开发项目打下坚实基础</a:t>
                      </a:r>
                      <a:endParaRPr lang="zh-CN" altLang="en-US" dirty="0"/>
                    </a:p>
                  </a:txBody>
                  <a:tcPr anchor="ctr"/>
                </a:tc>
                <a:extLst>
                  <a:ext uri="{0D108BD9-81ED-4DB2-BD59-A6C34878D82A}">
                    <a16:rowId xmlns:a16="http://schemas.microsoft.com/office/drawing/2014/main" val="10003"/>
                  </a:ext>
                </a:extLst>
              </a:tr>
              <a:tr h="621241">
                <a:tc>
                  <a:txBody>
                    <a:bodyPr/>
                    <a:lstStyle/>
                    <a:p>
                      <a:pPr algn="ctr"/>
                      <a:r>
                        <a:rPr lang="en-US" altLang="zh-CN" sz="2000" dirty="0"/>
                        <a:t>4</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面向对象</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介绍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的面向对象开发，为开发大型项目做好铺垫和准备</a:t>
                      </a:r>
                      <a:endParaRPr lang="zh-CN" altLang="en-US" dirty="0"/>
                    </a:p>
                  </a:txBody>
                  <a:tcPr anchor="ctr"/>
                </a:tc>
                <a:extLst>
                  <a:ext uri="{0D108BD9-81ED-4DB2-BD59-A6C34878D82A}">
                    <a16:rowId xmlns:a16="http://schemas.microsoft.com/office/drawing/2014/main" val="10004"/>
                  </a:ext>
                </a:extLst>
              </a:tr>
              <a:tr h="548217">
                <a:tc>
                  <a:txBody>
                    <a:bodyPr/>
                    <a:lstStyle/>
                    <a:p>
                      <a:pPr algn="ctr"/>
                      <a:r>
                        <a:rPr lang="en-US" altLang="zh-CN" sz="2000" dirty="0"/>
                        <a:t>5</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项目实战</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运用</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基础知识，编程实战，完成第一个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小项目</a:t>
                      </a:r>
                      <a:endParaRPr lang="zh-CN" altLang="en-US" dirty="0"/>
                    </a:p>
                  </a:txBody>
                  <a:tcPr anchor="ctr"/>
                </a:tc>
                <a:extLst>
                  <a:ext uri="{0D108BD9-81ED-4DB2-BD59-A6C34878D82A}">
                    <a16:rowId xmlns:a16="http://schemas.microsoft.com/office/drawing/2014/main" val="10005"/>
                  </a:ext>
                </a:extLst>
              </a:tr>
              <a:tr h="548217">
                <a:tc>
                  <a:txBody>
                    <a:bodyPr/>
                    <a:lstStyle/>
                    <a:p>
                      <a:pPr algn="ctr"/>
                      <a:r>
                        <a:rPr lang="en-US" altLang="zh-CN" sz="2000" dirty="0"/>
                        <a:t>6</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文件操作与垃圾回收机制</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学习使用</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操作文件，了解</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的垃圾回收机制</a:t>
                      </a:r>
                      <a:endParaRPr lang="zh-CN" altLang="en-US" dirty="0"/>
                    </a:p>
                  </a:txBody>
                  <a:tcPr anchor="ctr"/>
                </a:tc>
                <a:extLst>
                  <a:ext uri="{0D108BD9-81ED-4DB2-BD59-A6C34878D82A}">
                    <a16:rowId xmlns:a16="http://schemas.microsoft.com/office/drawing/2014/main" val="10006"/>
                  </a:ext>
                </a:extLst>
              </a:tr>
              <a:tr h="548217">
                <a:tc>
                  <a:txBody>
                    <a:bodyPr/>
                    <a:lstStyle/>
                    <a:p>
                      <a:pPr algn="ctr"/>
                      <a:r>
                        <a:rPr lang="en-US" altLang="zh-CN" sz="2000" dirty="0"/>
                        <a:t>7</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正则表达式</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学习正则表达式操作字符串</a:t>
                      </a:r>
                      <a:endParaRPr lang="zh-CN" altLang="en-US" dirty="0"/>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032529" y="3021013"/>
            <a:ext cx="2126929" cy="679450"/>
            <a:chOff x="4245443" y="3409950"/>
            <a:chExt cx="2127832"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245443" y="3409950"/>
              <a:ext cx="2127832"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认识</a:t>
              </a:r>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1619354" cy="369332"/>
          </a:xfrm>
          <a:prstGeom prst="rect">
            <a:avLst/>
          </a:prstGeom>
        </p:spPr>
        <p:txBody>
          <a:bodyPr wrap="none">
            <a:spAutoFit/>
          </a:bodyPr>
          <a:lstStyle/>
          <a:p>
            <a:r>
              <a:rPr lang="zh-CN" altLang="en-US" b="1" dirty="0">
                <a:solidFill>
                  <a:srgbClr val="002060"/>
                </a:solidFill>
              </a:rPr>
              <a:t>什么是</a:t>
            </a:r>
            <a:r>
              <a:rPr lang="en-US" altLang="zh-CN" b="1" dirty="0">
                <a:solidFill>
                  <a:srgbClr val="002060"/>
                </a:solidFill>
              </a:rPr>
              <a:t>Python</a:t>
            </a:r>
            <a:endParaRPr lang="zh-CN" altLang="en-US" b="1" dirty="0">
              <a:solidFill>
                <a:srgbClr val="002060"/>
              </a:solidFill>
            </a:endParaRPr>
          </a:p>
        </p:txBody>
      </p:sp>
      <p:sp>
        <p:nvSpPr>
          <p:cNvPr id="3" name="矩形 2"/>
          <p:cNvSpPr/>
          <p:nvPr/>
        </p:nvSpPr>
        <p:spPr>
          <a:xfrm>
            <a:off x="714374" y="1052036"/>
            <a:ext cx="1094422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是一种</a:t>
            </a:r>
            <a:r>
              <a:rPr lang="zh-CN" altLang="en-US" dirty="0">
                <a:solidFill>
                  <a:srgbClr val="FF0000"/>
                </a:solidFill>
                <a:latin typeface="微软雅黑" panose="020B0503020204020204" pitchFamily="34" charset="-122"/>
                <a:ea typeface="微软雅黑" panose="020B0503020204020204" pitchFamily="34" charset="-122"/>
              </a:rPr>
              <a:t>面向对象</a:t>
            </a:r>
            <a:r>
              <a:rPr lang="zh-CN" altLang="en-US" dirty="0">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解释型计算机程序设计语言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 吉多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范罗苏姆 开发，第一个公开发行版版发布于 </a:t>
            </a:r>
            <a:r>
              <a:rPr lang="en-US" altLang="zh-CN" dirty="0">
                <a:latin typeface="微软雅黑" panose="020B0503020204020204" pitchFamily="34" charset="-122"/>
                <a:ea typeface="微软雅黑" panose="020B0503020204020204" pitchFamily="34" charset="-122"/>
              </a:rPr>
              <a:t>1991 </a:t>
            </a:r>
            <a:r>
              <a:rPr lang="zh-CN" altLang="en-US" dirty="0">
                <a:latin typeface="微软雅黑" panose="020B0503020204020204" pitchFamily="34" charset="-122"/>
                <a:ea typeface="微软雅黑" panose="020B0503020204020204" pitchFamily="34" charset="-122"/>
              </a:rPr>
              <a:t>年。它常被昵称为</a:t>
            </a:r>
            <a:r>
              <a:rPr lang="zh-CN" altLang="en-US" dirty="0">
                <a:solidFill>
                  <a:srgbClr val="FF0000"/>
                </a:solidFill>
                <a:latin typeface="微软雅黑" panose="020B0503020204020204" pitchFamily="34" charset="-122"/>
                <a:ea typeface="微软雅黑" panose="020B0503020204020204" pitchFamily="34" charset="-122"/>
              </a:rPr>
              <a:t>胶水语言</a:t>
            </a:r>
            <a:r>
              <a:rPr lang="zh-CN" altLang="en-US" dirty="0">
                <a:latin typeface="微软雅黑" panose="020B0503020204020204" pitchFamily="34" charset="-122"/>
                <a:ea typeface="微软雅黑" panose="020B0503020204020204" pitchFamily="34" charset="-122"/>
              </a:rPr>
              <a:t>，能够把其他语言制作的各种模块（尤其是</a:t>
            </a:r>
            <a:r>
              <a:rPr lang="en-US" altLang="zh-CN" dirty="0">
                <a:latin typeface="微软雅黑" panose="020B0503020204020204" pitchFamily="34" charset="-122"/>
                <a:ea typeface="微软雅黑" panose="020B0503020204020204" pitchFamily="34" charset="-122"/>
              </a:rPr>
              <a:t>C/C++</a:t>
            </a:r>
            <a:r>
              <a:rPr lang="zh-CN" altLang="en-US" dirty="0">
                <a:latin typeface="微软雅黑" panose="020B0503020204020204" pitchFamily="34" charset="-122"/>
                <a:ea typeface="微软雅黑" panose="020B0503020204020204" pitchFamily="34" charset="-122"/>
              </a:rPr>
              <a:t>）很轻松地联结在一起。</a:t>
            </a:r>
          </a:p>
        </p:txBody>
      </p:sp>
      <p:sp>
        <p:nvSpPr>
          <p:cNvPr id="6" name="矩形 5"/>
          <p:cNvSpPr/>
          <p:nvPr/>
        </p:nvSpPr>
        <p:spPr>
          <a:xfrm>
            <a:off x="2047846" y="2093942"/>
            <a:ext cx="7500990" cy="32861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7" name="矩形 6"/>
          <p:cNvSpPr/>
          <p:nvPr/>
        </p:nvSpPr>
        <p:spPr>
          <a:xfrm>
            <a:off x="4405300" y="2308256"/>
            <a:ext cx="2286016" cy="128588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8" name="矩形 7"/>
          <p:cNvSpPr/>
          <p:nvPr/>
        </p:nvSpPr>
        <p:spPr>
          <a:xfrm>
            <a:off x="5976936" y="3665578"/>
            <a:ext cx="2928958" cy="150019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矩形 8"/>
          <p:cNvSpPr/>
          <p:nvPr/>
        </p:nvSpPr>
        <p:spPr>
          <a:xfrm>
            <a:off x="2833664" y="3665578"/>
            <a:ext cx="2928958" cy="150019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10" name="Picture 2"/>
          <p:cNvPicPr>
            <a:picLocks noChangeAspect="1" noChangeArrowheads="1"/>
          </p:cNvPicPr>
          <p:nvPr/>
        </p:nvPicPr>
        <p:blipFill>
          <a:blip r:embed="rId3"/>
          <a:stretch>
            <a:fillRect/>
          </a:stretch>
        </p:blipFill>
        <p:spPr bwMode="auto">
          <a:xfrm>
            <a:off x="5119680" y="2522570"/>
            <a:ext cx="900000" cy="900000"/>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tretch>
            <a:fillRect/>
          </a:stretch>
        </p:blipFill>
        <p:spPr bwMode="auto">
          <a:xfrm>
            <a:off x="3262291" y="3951330"/>
            <a:ext cx="900000" cy="9000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a:stretch>
            <a:fillRect/>
          </a:stretch>
        </p:blipFill>
        <p:spPr bwMode="auto">
          <a:xfrm>
            <a:off x="6905630" y="3951330"/>
            <a:ext cx="900000" cy="900000"/>
          </a:xfrm>
          <a:prstGeom prst="rect">
            <a:avLst/>
          </a:prstGeom>
          <a:noFill/>
          <a:ln w="9525">
            <a:noFill/>
            <a:miter lim="800000"/>
            <a:headEnd/>
            <a:tailEnd/>
          </a:ln>
          <a:effectLst/>
        </p:spPr>
      </p:pic>
      <p:pic>
        <p:nvPicPr>
          <p:cNvPr id="13" name="Picture 5"/>
          <p:cNvPicPr>
            <a:picLocks noChangeAspect="1" noChangeArrowheads="1"/>
          </p:cNvPicPr>
          <p:nvPr/>
        </p:nvPicPr>
        <p:blipFill>
          <a:blip r:embed="rId6"/>
          <a:stretch>
            <a:fillRect/>
          </a:stretch>
        </p:blipFill>
        <p:spPr bwMode="auto">
          <a:xfrm>
            <a:off x="4476738" y="3951330"/>
            <a:ext cx="900000" cy="900000"/>
          </a:xfrm>
          <a:prstGeom prst="rect">
            <a:avLst/>
          </a:prstGeom>
          <a:noFill/>
          <a:ln w="9525">
            <a:noFill/>
            <a:miter lim="800000"/>
            <a:headEnd/>
            <a:tailEnd/>
          </a:ln>
          <a:effectLst/>
        </p:spPr>
      </p:pic>
      <p:sp>
        <p:nvSpPr>
          <p:cNvPr id="14" name="TextBox 13"/>
          <p:cNvSpPr txBox="1"/>
          <p:nvPr/>
        </p:nvSpPr>
        <p:spPr>
          <a:xfrm>
            <a:off x="2619350" y="3379826"/>
            <a:ext cx="1338828" cy="369332"/>
          </a:xfrm>
          <a:prstGeom prst="rect">
            <a:avLst/>
          </a:prstGeom>
          <a:noFill/>
        </p:spPr>
        <p:txBody>
          <a:bodyPr wrap="none" rtlCol="0">
            <a:spAutoFit/>
          </a:bodyPr>
          <a:lstStyle/>
          <a:p>
            <a:r>
              <a:rPr lang="zh-CN" altLang="en-US" dirty="0"/>
              <a:t>高性能模块</a:t>
            </a:r>
          </a:p>
        </p:txBody>
      </p:sp>
      <p:sp>
        <p:nvSpPr>
          <p:cNvPr id="15" name="TextBox 14"/>
          <p:cNvSpPr txBox="1"/>
          <p:nvPr/>
        </p:nvSpPr>
        <p:spPr>
          <a:xfrm>
            <a:off x="7119944" y="3379826"/>
            <a:ext cx="1338828" cy="369332"/>
          </a:xfrm>
          <a:prstGeom prst="rect">
            <a:avLst/>
          </a:prstGeom>
          <a:noFill/>
        </p:spPr>
        <p:txBody>
          <a:bodyPr wrap="none" rtlCol="0">
            <a:spAutoFit/>
          </a:bodyPr>
          <a:lstStyle/>
          <a:p>
            <a:r>
              <a:rPr lang="zh-CN" altLang="en-US" dirty="0"/>
              <a:t>高扩展模块</a:t>
            </a:r>
          </a:p>
        </p:txBody>
      </p:sp>
      <p:sp>
        <p:nvSpPr>
          <p:cNvPr id="16" name="右箭头 15"/>
          <p:cNvSpPr/>
          <p:nvPr/>
        </p:nvSpPr>
        <p:spPr>
          <a:xfrm rot="19466141" flipV="1">
            <a:off x="3612917" y="3090896"/>
            <a:ext cx="772307" cy="111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12565581" flipV="1">
            <a:off x="6745008" y="3025942"/>
            <a:ext cx="826514" cy="123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1850186"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发展历史</a:t>
            </a:r>
          </a:p>
        </p:txBody>
      </p:sp>
      <p:pic>
        <p:nvPicPr>
          <p:cNvPr id="18" name="Picture 2"/>
          <p:cNvPicPr>
            <a:picLocks noChangeAspect="1" noChangeArrowheads="1"/>
          </p:cNvPicPr>
          <p:nvPr/>
        </p:nvPicPr>
        <p:blipFill>
          <a:blip r:embed="rId3"/>
          <a:srcRect/>
          <a:stretch>
            <a:fillRect/>
          </a:stretch>
        </p:blipFill>
        <p:spPr bwMode="auto">
          <a:xfrm>
            <a:off x="2211685" y="1347776"/>
            <a:ext cx="1113242" cy="785818"/>
          </a:xfrm>
          <a:prstGeom prst="rect">
            <a:avLst/>
          </a:prstGeom>
          <a:noFill/>
          <a:ln w="9525">
            <a:noFill/>
            <a:miter lim="800000"/>
            <a:headEnd/>
            <a:tailEnd/>
          </a:ln>
          <a:effectLst/>
        </p:spPr>
      </p:pic>
      <p:sp>
        <p:nvSpPr>
          <p:cNvPr id="19" name="直接连接符 7"/>
          <p:cNvSpPr>
            <a:spLocks noChangeShapeType="1"/>
          </p:cNvSpPr>
          <p:nvPr/>
        </p:nvSpPr>
        <p:spPr bwMode="auto">
          <a:xfrm>
            <a:off x="4640575" y="1204900"/>
            <a:ext cx="45719" cy="4429156"/>
          </a:xfrm>
          <a:prstGeom prst="line">
            <a:avLst/>
          </a:prstGeom>
          <a:noFill/>
          <a:ln w="9525" cap="flat" cmpd="sng">
            <a:solidFill>
              <a:srgbClr val="00B050"/>
            </a:solidFill>
            <a:bevel/>
          </a:ln>
        </p:spPr>
        <p:txBody>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solidFill>
                  <a:srgbClr val="00B050"/>
                </a:solid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20" name="Picture 3"/>
          <p:cNvPicPr>
            <a:picLocks noChangeAspect="1" noChangeArrowheads="1"/>
          </p:cNvPicPr>
          <p:nvPr/>
        </p:nvPicPr>
        <p:blipFill>
          <a:blip r:embed="rId4"/>
          <a:srcRect/>
          <a:stretch>
            <a:fillRect/>
          </a:stretch>
        </p:blipFill>
        <p:spPr bwMode="auto">
          <a:xfrm>
            <a:off x="8498229" y="1204900"/>
            <a:ext cx="1116000" cy="885832"/>
          </a:xfrm>
          <a:prstGeom prst="rect">
            <a:avLst/>
          </a:prstGeom>
          <a:noFill/>
          <a:ln w="9525">
            <a:noFill/>
            <a:miter lim="800000"/>
            <a:headEnd/>
            <a:tailEnd/>
          </a:ln>
          <a:effectLst/>
        </p:spPr>
      </p:pic>
      <p:sp>
        <p:nvSpPr>
          <p:cNvPr id="21" name="直接连接符 7"/>
          <p:cNvSpPr>
            <a:spLocks noChangeShapeType="1"/>
          </p:cNvSpPr>
          <p:nvPr/>
        </p:nvSpPr>
        <p:spPr bwMode="auto">
          <a:xfrm>
            <a:off x="7498096" y="1133462"/>
            <a:ext cx="45719" cy="4429156"/>
          </a:xfrm>
          <a:prstGeom prst="line">
            <a:avLst/>
          </a:prstGeom>
          <a:noFill/>
          <a:ln w="9525" cap="flat" cmpd="sng">
            <a:solidFill>
              <a:srgbClr val="00B050"/>
            </a:solidFill>
            <a:bevel/>
          </a:ln>
        </p:spPr>
        <p:txBody>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solidFill>
                  <a:srgbClr val="00B050"/>
                </a:solid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22" name="Picture 4"/>
          <p:cNvPicPr>
            <a:picLocks noChangeAspect="1" noChangeArrowheads="1"/>
          </p:cNvPicPr>
          <p:nvPr/>
        </p:nvPicPr>
        <p:blipFill>
          <a:blip r:embed="rId5"/>
          <a:srcRect/>
          <a:stretch>
            <a:fillRect/>
          </a:stretch>
        </p:blipFill>
        <p:spPr bwMode="auto">
          <a:xfrm>
            <a:off x="5569271" y="1204899"/>
            <a:ext cx="1116000" cy="842472"/>
          </a:xfrm>
          <a:prstGeom prst="rect">
            <a:avLst/>
          </a:prstGeom>
          <a:noFill/>
          <a:ln w="9525">
            <a:noFill/>
            <a:miter lim="800000"/>
            <a:headEnd/>
            <a:tailEnd/>
          </a:ln>
          <a:effectLst/>
        </p:spPr>
      </p:pic>
      <p:sp>
        <p:nvSpPr>
          <p:cNvPr id="23" name="Text Box 10"/>
          <p:cNvSpPr/>
          <p:nvPr/>
        </p:nvSpPr>
        <p:spPr>
          <a:xfrm>
            <a:off x="1711619" y="2562222"/>
            <a:ext cx="2786082" cy="2677656"/>
          </a:xfrm>
          <a:prstGeom prst="rect">
            <a:avLst/>
          </a:prstGeom>
          <a:noFill/>
          <a:ln w="9525">
            <a:noFill/>
          </a:ln>
        </p:spPr>
        <p:txBody>
          <a:bodyPr wrap="square" anchor="t">
            <a:spAutoFit/>
          </a:bodyPr>
          <a:lstStyle/>
          <a:p>
            <a:pPr marL="342900" indent="-342900">
              <a:lnSpc>
                <a:spcPct val="150000"/>
              </a:lnSpc>
              <a:buChar char="•"/>
            </a:pPr>
            <a:r>
              <a:rPr lang="en-US"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年由</a:t>
            </a:r>
            <a:r>
              <a:rPr lang="en-US" sz="1600" dirty="0">
                <a:latin typeface="微软雅黑" panose="020B0503020204020204" pitchFamily="34" charset="-122"/>
                <a:ea typeface="微软雅黑" panose="020B0503020204020204" pitchFamily="34" charset="-122"/>
              </a:rPr>
              <a:t>Guido van Rossum </a:t>
            </a:r>
            <a:r>
              <a:rPr lang="zh-CN" altLang="en-US" sz="1600" dirty="0">
                <a:latin typeface="微软雅黑" panose="020B0503020204020204" pitchFamily="34" charset="-122"/>
                <a:ea typeface="微软雅黑" panose="020B0503020204020204" pitchFamily="34" charset="-122"/>
              </a:rPr>
              <a:t>开发作为</a:t>
            </a:r>
            <a:r>
              <a:rPr lang="en-US" altLang="zh-CN" sz="1600" dirty="0">
                <a:latin typeface="微软雅黑" panose="020B0503020204020204" pitchFamily="34" charset="-122"/>
                <a:ea typeface="微软雅黑" panose="020B0503020204020204" pitchFamily="34" charset="-122"/>
              </a:rPr>
              <a:t>ABC</a:t>
            </a:r>
            <a:r>
              <a:rPr lang="zh-CN" altLang="en-US" sz="1600" dirty="0">
                <a:latin typeface="微软雅黑" panose="020B0503020204020204" pitchFamily="34" charset="-122"/>
                <a:ea typeface="微软雅黑" panose="020B0503020204020204" pitchFamily="34" charset="-122"/>
              </a:rPr>
              <a:t>语言的继承</a:t>
            </a:r>
            <a:endParaRPr lang="en-US" sz="1600" dirty="0">
              <a:latin typeface="微软雅黑" panose="020B0503020204020204" pitchFamily="34" charset="-122"/>
              <a:ea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1991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年发布第一个版本</a:t>
            </a:r>
          </a:p>
          <a:p>
            <a:pPr marL="342900" indent="-342900">
              <a:lnSpc>
                <a:spcPct val="150000"/>
              </a:lnSpc>
              <a:buChar char="•"/>
            </a:pPr>
            <a:r>
              <a:rPr lang="en-US" sz="1600" dirty="0">
                <a:latin typeface="微软雅黑" panose="020B0503020204020204" pitchFamily="34" charset="-122"/>
                <a:ea typeface="微软雅黑" panose="020B0503020204020204" pitchFamily="34" charset="-122"/>
              </a:rPr>
              <a:t>Guido </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Monty Python</a:t>
            </a:r>
            <a:r>
              <a:rPr lang="zh-CN" altLang="en-US" sz="1600" dirty="0">
                <a:latin typeface="微软雅黑" panose="020B0503020204020204" pitchFamily="34" charset="-122"/>
                <a:ea typeface="微软雅黑" panose="020B0503020204020204" pitchFamily="34" charset="-122"/>
              </a:rPr>
              <a:t>的喜剧团体的爱好者所以命名为 </a:t>
            </a:r>
            <a:r>
              <a:rPr lang="en-US" altLang="zh-CN" sz="1600" dirty="0">
                <a:latin typeface="微软雅黑" panose="020B0503020204020204" pitchFamily="34" charset="-122"/>
                <a:ea typeface="微软雅黑" panose="020B0503020204020204" pitchFamily="34" charset="-122"/>
              </a:rPr>
              <a:t>Python</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 Box 10"/>
          <p:cNvSpPr/>
          <p:nvPr/>
        </p:nvSpPr>
        <p:spPr>
          <a:xfrm>
            <a:off x="4712015" y="2562222"/>
            <a:ext cx="2765412" cy="3046988"/>
          </a:xfrm>
          <a:prstGeom prst="rect">
            <a:avLst/>
          </a:prstGeom>
          <a:noFill/>
          <a:ln w="9525">
            <a:noFill/>
          </a:ln>
        </p:spPr>
        <p:txBody>
          <a:bodyPr wrap="square" anchor="t">
            <a:spAutoFit/>
          </a:bodyPr>
          <a:lstStyle/>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TIOBE</a:t>
            </a:r>
            <a:r>
              <a:rPr lang="zh-CN" altLang="en-US" sz="1600" dirty="0">
                <a:latin typeface="微软雅黑" panose="020B0503020204020204" pitchFamily="34" charset="-122"/>
                <a:ea typeface="微软雅黑" panose="020B0503020204020204" pitchFamily="34" charset="-122"/>
              </a:rPr>
              <a:t>编程语言排行榜评为</a:t>
            </a:r>
            <a:r>
              <a:rPr lang="en-US" altLang="zh-CN" sz="1600" dirty="0">
                <a:latin typeface="微软雅黑" panose="020B0503020204020204" pitchFamily="34" charset="-122"/>
                <a:ea typeface="微软雅黑" panose="020B0503020204020204" pitchFamily="34" charset="-122"/>
              </a:rPr>
              <a:t>2010</a:t>
            </a:r>
            <a:r>
              <a:rPr lang="zh-CN" altLang="en-US" sz="1600" dirty="0">
                <a:latin typeface="微软雅黑" panose="020B0503020204020204" pitchFamily="34" charset="-122"/>
                <a:ea typeface="微软雅黑" panose="020B0503020204020204" pitchFamily="34" charset="-122"/>
              </a:rPr>
              <a:t>年度语言</a:t>
            </a:r>
            <a:endParaRPr lang="en-US" altLang="x-none"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2014</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年后</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a:t>
            </a:r>
            <a:r>
              <a:rPr lang="en-US" sz="1600" dirty="0">
                <a:latin typeface="微软雅黑" panose="020B0503020204020204" pitchFamily="34" charset="-122"/>
                <a:ea typeface="微软雅黑" panose="020B0503020204020204" pitchFamily="34" charset="-122"/>
              </a:rPr>
              <a:t>ython</a:t>
            </a:r>
            <a:r>
              <a:rPr lang="zh-CN" altLang="en-US" sz="1600" dirty="0">
                <a:latin typeface="微软雅黑" panose="020B0503020204020204" pitchFamily="34" charset="-122"/>
                <a:ea typeface="微软雅黑" panose="020B0503020204020204" pitchFamily="34" charset="-122"/>
              </a:rPr>
              <a:t>的使用率</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一直程线性增长</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IEEE</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研究报告显示</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是最受欢迎语言</a:t>
            </a:r>
          </a:p>
        </p:txBody>
      </p:sp>
      <p:sp>
        <p:nvSpPr>
          <p:cNvPr id="25" name="Text Box 10"/>
          <p:cNvSpPr/>
          <p:nvPr/>
        </p:nvSpPr>
        <p:spPr>
          <a:xfrm>
            <a:off x="7783849" y="2562222"/>
            <a:ext cx="2765412" cy="3046988"/>
          </a:xfrm>
          <a:prstGeom prst="rect">
            <a:avLst/>
          </a:prstGeom>
          <a:noFill/>
          <a:ln w="9525">
            <a:noFill/>
          </a:ln>
        </p:spPr>
        <p:txBody>
          <a:bodyPr wrap="square" anchor="t">
            <a:spAutoFit/>
          </a:bodyPr>
          <a:lstStyle/>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2000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年发布</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版本，增加垃圾回收，支持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Unicode</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2008</a:t>
            </a:r>
            <a:r>
              <a:rPr lang="zh-CN" altLang="en-US" sz="1600" dirty="0">
                <a:latin typeface="微软雅黑" panose="020B0503020204020204" pitchFamily="34" charset="-122"/>
                <a:ea typeface="微软雅黑" panose="020B0503020204020204" pitchFamily="34" charset="-122"/>
              </a:rPr>
              <a:t>年发布</a:t>
            </a:r>
            <a:r>
              <a:rPr lang="en-US" altLang="zh-CN" sz="1600" dirty="0">
                <a:latin typeface="微软雅黑" panose="020B0503020204020204" pitchFamily="34" charset="-122"/>
                <a:ea typeface="微软雅黑" panose="020B0503020204020204" pitchFamily="34" charset="-122"/>
              </a:rPr>
              <a:t>Python3.0</a:t>
            </a:r>
            <a:r>
              <a:rPr lang="zh-CN" altLang="en-US" sz="1600" dirty="0">
                <a:latin typeface="微软雅黑" panose="020B0503020204020204" pitchFamily="34" charset="-122"/>
                <a:ea typeface="微软雅黑" panose="020B0503020204020204" pitchFamily="34" charset="-122"/>
              </a:rPr>
              <a:t>版本此版不完全兼容之前的</a:t>
            </a:r>
            <a:r>
              <a:rPr lang="en-US"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源代码</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年官方将不再支持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版本</a:t>
            </a: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311</TotalTime>
  <Words>2886</Words>
  <Application>Microsoft Office PowerPoint</Application>
  <PresentationFormat>宽屏</PresentationFormat>
  <Paragraphs>401</Paragraphs>
  <Slides>53</Slides>
  <Notes>43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53</vt:i4>
      </vt:variant>
    </vt:vector>
  </HeadingPairs>
  <TitlesOfParts>
    <vt:vector size="63" baseType="lpstr">
      <vt:lpstr>等线</vt:lpstr>
      <vt:lpstr>等线</vt:lpstr>
      <vt:lpstr>等线 Light</vt:lpstr>
      <vt:lpstr>等线 Light</vt:lpstr>
      <vt:lpstr>微软雅黑</vt:lpstr>
      <vt:lpstr>Arial</vt:lpstr>
      <vt:lpstr>Calibri</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291</cp:revision>
  <dcterms:created xsi:type="dcterms:W3CDTF">2017-12-05T08:44:00Z</dcterms:created>
  <dcterms:modified xsi:type="dcterms:W3CDTF">2020-04-13T10:52:13Z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