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452" r:id="rId3"/>
    <p:sldId id="450" r:id="rId4"/>
    <p:sldId id="289" r:id="rId5"/>
    <p:sldId id="454" r:id="rId6"/>
    <p:sldId id="447" r:id="rId7"/>
    <p:sldId id="446" r:id="rId8"/>
    <p:sldId id="456" r:id="rId9"/>
    <p:sldId id="604" r:id="rId10"/>
    <p:sldId id="556" r:id="rId11"/>
    <p:sldId id="736" r:id="rId12"/>
    <p:sldId id="737" r:id="rId13"/>
    <p:sldId id="738" r:id="rId14"/>
    <p:sldId id="739" r:id="rId15"/>
    <p:sldId id="740" r:id="rId16"/>
    <p:sldId id="742" r:id="rId17"/>
    <p:sldId id="743" r:id="rId18"/>
    <p:sldId id="603" r:id="rId19"/>
    <p:sldId id="707" r:id="rId20"/>
    <p:sldId id="744" r:id="rId21"/>
    <p:sldId id="602" r:id="rId22"/>
    <p:sldId id="571" r:id="rId23"/>
    <p:sldId id="745" r:id="rId24"/>
    <p:sldId id="746" r:id="rId25"/>
    <p:sldId id="747" r:id="rId26"/>
    <p:sldId id="601" r:id="rId27"/>
    <p:sldId id="576" r:id="rId28"/>
    <p:sldId id="748" r:id="rId29"/>
    <p:sldId id="749" r:id="rId30"/>
    <p:sldId id="600" r:id="rId31"/>
    <p:sldId id="580" r:id="rId32"/>
    <p:sldId id="750" r:id="rId33"/>
    <p:sldId id="751" r:id="rId34"/>
    <p:sldId id="752" r:id="rId35"/>
    <p:sldId id="599" r:id="rId36"/>
    <p:sldId id="582" r:id="rId37"/>
    <p:sldId id="753" r:id="rId38"/>
    <p:sldId id="754" r:id="rId39"/>
    <p:sldId id="755" r:id="rId40"/>
    <p:sldId id="756" r:id="rId41"/>
    <p:sldId id="726" r:id="rId42"/>
    <p:sldId id="727" r:id="rId43"/>
    <p:sldId id="757" r:id="rId44"/>
    <p:sldId id="758" r:id="rId45"/>
    <p:sldId id="759" r:id="rId46"/>
    <p:sldId id="760" r:id="rId47"/>
    <p:sldId id="731" r:id="rId48"/>
    <p:sldId id="761" r:id="rId49"/>
    <p:sldId id="732" r:id="rId50"/>
    <p:sldId id="762" r:id="rId51"/>
    <p:sldId id="554" r:id="rId52"/>
    <p:sldId id="555" r:id="rId53"/>
    <p:sldId id="359" r:id="rId54"/>
    <p:sldId id="371" r:id="rId55"/>
    <p:sldId id="763" r:id="rId56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C8103D"/>
    <a:srgbClr val="D427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5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144"/>
      </p:cViewPr>
      <p:guideLst>
        <p:guide orient="horz" pos="21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96" d="100"/>
          <a:sy n="196" d="100"/>
        </p:scale>
        <p:origin x="-12" y="-17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CE408-358A-41C5-A77C-43C5B18AE69B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5D4CF-E4D6-4FCA-9EF4-03B2B8D65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54674" y="126459"/>
            <a:ext cx="1433075" cy="415683"/>
          </a:xfrm>
          <a:prstGeom prst="rect">
            <a:avLst/>
          </a:prstGeom>
          <a:blipFill dpi="0" rotWithShape="1">
            <a:blip r:embed="rId2">
              <a:alphaModFix amt="80000"/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/>
          <a:lstStyle>
            <a:lvl1pPr algn="l">
              <a:defRPr sz="1200" baseline="0"/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每个模块标题-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83" y="520856"/>
            <a:ext cx="5792834" cy="5816287"/>
          </a:xfrm>
          <a:prstGeom prst="rect">
            <a:avLst/>
          </a:prstGeom>
        </p:spPr>
      </p:pic>
      <p:sp>
        <p:nvSpPr>
          <p:cNvPr id="15" name="标题占位符 1"/>
          <p:cNvSpPr>
            <a:spLocks noGrp="1"/>
          </p:cNvSpPr>
          <p:nvPr>
            <p:ph type="title" hasCustomPrompt="1"/>
          </p:nvPr>
        </p:nvSpPr>
        <p:spPr>
          <a:xfrm>
            <a:off x="838200" y="26529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>
                <a:solidFill>
                  <a:srgbClr val="C8103D"/>
                </a:solidFill>
              </a:defRPr>
            </a:lvl1pPr>
          </a:lstStyle>
          <a:p>
            <a:r>
              <a:rPr lang="en-US" altLang="zh-CN" dirty="0"/>
              <a:t>XXXXXXXXXXXXXXXXXXX</a:t>
            </a:r>
            <a:endParaRPr lang="zh-CN" altLang="en-US" dirty="0"/>
          </a:p>
        </p:txBody>
      </p:sp>
      <p:sp>
        <p:nvSpPr>
          <p:cNvPr id="16" name="矩形 6"/>
          <p:cNvSpPr/>
          <p:nvPr userDrawn="1"/>
        </p:nvSpPr>
        <p:spPr>
          <a:xfrm>
            <a:off x="5762765" y="3654744"/>
            <a:ext cx="666468" cy="45719"/>
          </a:xfrm>
          <a:prstGeom prst="rect">
            <a:avLst/>
          </a:prstGeom>
          <a:solidFill>
            <a:srgbClr val="C8103D"/>
          </a:solidFill>
          <a:ln w="9525">
            <a:noFill/>
          </a:ln>
        </p:spPr>
        <p:txBody>
          <a:bodyPr anchor="t"/>
          <a:lstStyle/>
          <a:p>
            <a:pPr algn="ctr" eaLnBrk="0" hangingPunct="0"/>
            <a:endParaRPr lang="zh-CN" altLang="en-US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文案--居中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346511" y="995363"/>
            <a:ext cx="11517084" cy="51580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编辑文本样式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346511" y="1511166"/>
            <a:ext cx="11517084" cy="4371408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285750" marR="0" lvl="0" indent="-2857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编辑文本</a:t>
            </a:r>
            <a:endParaRPr lang="en-US" altLang="zh-CN" dirty="0"/>
          </a:p>
          <a:p>
            <a:pPr marL="285750" marR="0" lvl="0" indent="-2857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编辑文本</a:t>
            </a:r>
            <a:endParaRPr lang="en-US" altLang="zh-CN" dirty="0"/>
          </a:p>
          <a:p>
            <a:pPr marL="285750" marR="0" lvl="0" indent="-2857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180060"/>
            <a:ext cx="5767595" cy="372196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知识点标题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方文案--下方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2"/>
          <p:cNvSpPr>
            <a:spLocks noGrp="1"/>
          </p:cNvSpPr>
          <p:nvPr>
            <p:ph type="pic" idx="1"/>
          </p:nvPr>
        </p:nvSpPr>
        <p:spPr>
          <a:xfrm>
            <a:off x="2507809" y="3438053"/>
            <a:ext cx="7197505" cy="2882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346511" y="899409"/>
            <a:ext cx="11504475" cy="37219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Ø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编辑文本样式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346511" y="1280658"/>
            <a:ext cx="11504475" cy="1809659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180060"/>
            <a:ext cx="5767595" cy="372196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知识点标题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方图片--下方文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3"/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180060"/>
            <a:ext cx="5767595" cy="372196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知识点标题</a:t>
            </a:r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346511" y="3941376"/>
            <a:ext cx="11504475" cy="37219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Ø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346511" y="4331681"/>
            <a:ext cx="11504475" cy="2006666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13" name="图片占位符 2"/>
          <p:cNvSpPr>
            <a:spLocks noGrp="1"/>
          </p:cNvSpPr>
          <p:nvPr>
            <p:ph type="pic" idx="12"/>
          </p:nvPr>
        </p:nvSpPr>
        <p:spPr>
          <a:xfrm>
            <a:off x="2507809" y="771469"/>
            <a:ext cx="7197505" cy="2882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874" y="1201096"/>
            <a:ext cx="3718252" cy="44558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675" y="884420"/>
            <a:ext cx="11242624" cy="5216577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8776420" y="0"/>
            <a:ext cx="2590800" cy="538163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081891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课后作业实操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A47E-AC7C-4D53-8557-7BE836D72F16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2C64-84D6-4A79-B402-1D603542D7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579935" y="109835"/>
            <a:ext cx="1695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8200" y="57150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课后实操题</a:t>
            </a:r>
          </a:p>
        </p:txBody>
      </p:sp>
      <p:sp>
        <p:nvSpPr>
          <p:cNvPr id="14" name="内容占位符 30"/>
          <p:cNvSpPr>
            <a:spLocks noGrp="1"/>
          </p:cNvSpPr>
          <p:nvPr>
            <p:ph sz="quarter" idx="13"/>
          </p:nvPr>
        </p:nvSpPr>
        <p:spPr>
          <a:xfrm>
            <a:off x="838199" y="1308030"/>
            <a:ext cx="10437484" cy="49514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2000" b="1">
                <a:solidFill>
                  <a:srgbClr val="C00000"/>
                </a:solidFill>
              </a:defRPr>
            </a:lvl1pPr>
            <a:lvl2pPr marL="45720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1800"/>
            </a:lvl2pPr>
            <a:lvl3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3pPr>
            <a:lvl4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42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  <p:bldP spid="14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点--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2" descr="iblrak00648723.jpg"/>
          <p:cNvPicPr>
            <a:picLocks noChangeAspect="1"/>
          </p:cNvPicPr>
          <p:nvPr userDrawn="1"/>
        </p:nvPicPr>
        <p:blipFill>
          <a:blip r:embed="rId2">
            <a:grayscl/>
          </a:blip>
          <a:srcRect t="4683"/>
          <a:stretch>
            <a:fillRect/>
          </a:stretch>
        </p:blipFill>
        <p:spPr>
          <a:xfrm>
            <a:off x="0" y="2000816"/>
            <a:ext cx="5408702" cy="33808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 userDrawn="1"/>
        </p:nvSpPr>
        <p:spPr>
          <a:xfrm>
            <a:off x="5735655" y="1266682"/>
            <a:ext cx="5400675" cy="4905375"/>
          </a:xfrm>
          <a:prstGeom prst="rect">
            <a:avLst/>
          </a:prstGeom>
          <a:solidFill>
            <a:srgbClr val="D4273E"/>
          </a:solidFill>
          <a:ln w="25400">
            <a:noFill/>
          </a:ln>
        </p:spPr>
        <p:txBody>
          <a:bodyPr lIns="102870" tIns="51435" rIns="102870" bIns="51435" anchor="ctr"/>
          <a:lstStyle/>
          <a:p>
            <a:pPr algn="ctr" eaLnBrk="0" hangingPunct="0"/>
            <a:endParaRPr lang="zh-CN" altLang="zh-CN" sz="1600">
              <a:solidFill>
                <a:srgbClr val="262626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标题 1"/>
          <p:cNvSpPr txBox="1"/>
          <p:nvPr userDrawn="1"/>
        </p:nvSpPr>
        <p:spPr>
          <a:xfrm>
            <a:off x="1076770" y="2714406"/>
            <a:ext cx="3566091" cy="1917417"/>
          </a:xfrm>
          <a:prstGeom prst="rect">
            <a:avLst/>
          </a:prstGeom>
        </p:spPr>
        <p:txBody>
          <a:bodyPr vert="horz" wrap="square" lIns="102870" tIns="51435" rIns="102870" bIns="51435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400">
                <a:solidFill>
                  <a:srgbClr val="C8103D"/>
                </a:solidFill>
                <a:cs typeface="+mn-cs"/>
              </a:rPr>
              <a:t>目录</a:t>
            </a:r>
            <a:br>
              <a:rPr lang="zh-CN" altLang="en-US" sz="4400"/>
            </a:br>
            <a:r>
              <a:rPr lang="zh-CN" altLang="en-US" sz="4400"/>
              <a:t> </a:t>
            </a:r>
            <a:r>
              <a:rPr lang="en-US" altLang="zh-CN" sz="4400" b="0">
                <a:solidFill>
                  <a:srgbClr val="7F7F7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CONTENTS</a:t>
            </a:r>
            <a:endParaRPr lang="zh-CN" altLang="en-US" sz="4400" b="0">
              <a:solidFill>
                <a:srgbClr val="7F7F7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02449" y="2000816"/>
            <a:ext cx="5124828" cy="3590502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--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235869" y="929082"/>
            <a:ext cx="9720263" cy="569913"/>
          </a:xfrm>
          <a:noFill/>
          <a:ln w="9525">
            <a:noFill/>
          </a:ln>
        </p:spPr>
        <p:txBody>
          <a:bodyPr lIns="102870" tIns="51435" rIns="102870" bIns="51435" anchor="ctr">
            <a:normAutofit fontScale="90000"/>
          </a:bodyPr>
          <a:lstStyle>
            <a:lvl1pPr>
              <a:defRPr>
                <a:solidFill>
                  <a:srgbClr val="C8103D"/>
                </a:solidFill>
              </a:defRPr>
            </a:lvl1pPr>
          </a:lstStyle>
          <a:p>
            <a:pPr marL="1028700" indent="-1028700" algn="ctr"/>
            <a:r>
              <a:rPr lang="zh-CN" altLang="en-US" sz="36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重点</a:t>
            </a:r>
          </a:p>
        </p:txBody>
      </p:sp>
      <p:sp>
        <p:nvSpPr>
          <p:cNvPr id="25" name="矩形 24"/>
          <p:cNvSpPr/>
          <p:nvPr userDrawn="1"/>
        </p:nvSpPr>
        <p:spPr>
          <a:xfrm>
            <a:off x="5762625" y="1559241"/>
            <a:ext cx="666750" cy="41853"/>
          </a:xfrm>
          <a:prstGeom prst="rect">
            <a:avLst/>
          </a:prstGeom>
          <a:solidFill>
            <a:srgbClr val="D4273E"/>
          </a:solidFill>
          <a:ln w="9525">
            <a:noFill/>
          </a:ln>
        </p:spPr>
        <p:txBody>
          <a:bodyPr anchor="t"/>
          <a:lstStyle/>
          <a:p>
            <a:pPr eaLnBrk="0" hangingPunct="0"/>
            <a:endParaRPr lang="zh-CN" altLang="en-US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8" name="组合 12"/>
          <p:cNvGrpSpPr/>
          <p:nvPr userDrawn="1"/>
        </p:nvGrpSpPr>
        <p:grpSpPr>
          <a:xfrm>
            <a:off x="4948238" y="2356405"/>
            <a:ext cx="2295525" cy="2764151"/>
            <a:chOff x="0" y="20443"/>
            <a:chExt cx="2295525" cy="2764648"/>
          </a:xfrm>
        </p:grpSpPr>
        <p:sp>
          <p:nvSpPr>
            <p:cNvPr id="39" name="AutoShape 18"/>
            <p:cNvSpPr/>
            <p:nvPr/>
          </p:nvSpPr>
          <p:spPr>
            <a:xfrm>
              <a:off x="0" y="168274"/>
              <a:ext cx="2295525" cy="2616817"/>
            </a:xfrm>
            <a:prstGeom prst="roundRect">
              <a:avLst>
                <a:gd name="adj" fmla="val 4690"/>
              </a:avLst>
            </a:prstGeom>
            <a:noFill/>
            <a:ln w="34925" cap="flat" cmpd="sng">
              <a:solidFill>
                <a:srgbClr val="D4273E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0" name="AutoShape 19"/>
            <p:cNvSpPr/>
            <p:nvPr/>
          </p:nvSpPr>
          <p:spPr>
            <a:xfrm>
              <a:off x="215900" y="25405"/>
              <a:ext cx="1863725" cy="287390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41" name="AutoShape 20"/>
            <p:cNvSpPr/>
            <p:nvPr/>
          </p:nvSpPr>
          <p:spPr>
            <a:xfrm flipH="1">
              <a:off x="1900238" y="96838"/>
              <a:ext cx="71438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" name="AutoShape 21"/>
            <p:cNvSpPr/>
            <p:nvPr/>
          </p:nvSpPr>
          <p:spPr>
            <a:xfrm flipH="1">
              <a:off x="317500" y="96838"/>
              <a:ext cx="73025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3" name="Text Box 22"/>
            <p:cNvSpPr/>
            <p:nvPr/>
          </p:nvSpPr>
          <p:spPr>
            <a:xfrm>
              <a:off x="776492" y="20443"/>
              <a:ext cx="723275" cy="307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eaLnBrk="0" hangingPunct="0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</a:t>
              </a:r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9" name="文本占位符 58"/>
          <p:cNvSpPr>
            <a:spLocks noGrp="1"/>
          </p:cNvSpPr>
          <p:nvPr>
            <p:ph type="body" sz="quarter" idx="10" hasCustomPrompt="1"/>
          </p:nvPr>
        </p:nvSpPr>
        <p:spPr>
          <a:xfrm>
            <a:off x="5127625" y="2851150"/>
            <a:ext cx="1863725" cy="210978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61" name="文本占位符 58"/>
          <p:cNvSpPr>
            <a:spLocks noGrp="1"/>
          </p:cNvSpPr>
          <p:nvPr>
            <p:ph type="body" sz="quarter" idx="11" hasCustomPrompt="1"/>
          </p:nvPr>
        </p:nvSpPr>
        <p:spPr>
          <a:xfrm>
            <a:off x="4948239" y="1980798"/>
            <a:ext cx="2295524" cy="325133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XXXX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--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12"/>
          <p:cNvGrpSpPr/>
          <p:nvPr userDrawn="1"/>
        </p:nvGrpSpPr>
        <p:grpSpPr>
          <a:xfrm>
            <a:off x="3070867" y="2356405"/>
            <a:ext cx="2295525" cy="2764151"/>
            <a:chOff x="0" y="20443"/>
            <a:chExt cx="2295525" cy="2764648"/>
          </a:xfrm>
        </p:grpSpPr>
        <p:sp>
          <p:nvSpPr>
            <p:cNvPr id="59" name="AutoShape 18"/>
            <p:cNvSpPr/>
            <p:nvPr/>
          </p:nvSpPr>
          <p:spPr>
            <a:xfrm>
              <a:off x="0" y="168274"/>
              <a:ext cx="2295525" cy="2616817"/>
            </a:xfrm>
            <a:prstGeom prst="roundRect">
              <a:avLst>
                <a:gd name="adj" fmla="val 4690"/>
              </a:avLst>
            </a:prstGeom>
            <a:noFill/>
            <a:ln w="34925" cap="flat" cmpd="sng">
              <a:solidFill>
                <a:srgbClr val="D4273E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AutoShape 19"/>
            <p:cNvSpPr/>
            <p:nvPr/>
          </p:nvSpPr>
          <p:spPr>
            <a:xfrm>
              <a:off x="215900" y="25405"/>
              <a:ext cx="1863725" cy="287390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61" name="AutoShape 20"/>
            <p:cNvSpPr/>
            <p:nvPr/>
          </p:nvSpPr>
          <p:spPr>
            <a:xfrm flipH="1">
              <a:off x="1900238" y="96838"/>
              <a:ext cx="71438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AutoShape 21"/>
            <p:cNvSpPr/>
            <p:nvPr/>
          </p:nvSpPr>
          <p:spPr>
            <a:xfrm flipH="1">
              <a:off x="317500" y="96838"/>
              <a:ext cx="73025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Text Box 22"/>
            <p:cNvSpPr/>
            <p:nvPr/>
          </p:nvSpPr>
          <p:spPr>
            <a:xfrm>
              <a:off x="776492" y="20443"/>
              <a:ext cx="723275" cy="307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eaLnBrk="0" hangingPunct="0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</a:t>
              </a:r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4" name="文本占位符 58"/>
          <p:cNvSpPr>
            <a:spLocks noGrp="1"/>
          </p:cNvSpPr>
          <p:nvPr>
            <p:ph type="body" sz="quarter" idx="10" hasCustomPrompt="1"/>
          </p:nvPr>
        </p:nvSpPr>
        <p:spPr>
          <a:xfrm>
            <a:off x="3250254" y="2851150"/>
            <a:ext cx="1863725" cy="210978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65" name="文本占位符 58"/>
          <p:cNvSpPr>
            <a:spLocks noGrp="1"/>
          </p:cNvSpPr>
          <p:nvPr>
            <p:ph type="body" sz="quarter" idx="11" hasCustomPrompt="1"/>
          </p:nvPr>
        </p:nvSpPr>
        <p:spPr>
          <a:xfrm>
            <a:off x="3070868" y="1980798"/>
            <a:ext cx="2295524" cy="325133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XXXX</a:t>
            </a:r>
            <a:endParaRPr lang="zh-CN" altLang="en-US" dirty="0"/>
          </a:p>
        </p:txBody>
      </p:sp>
      <p:sp>
        <p:nvSpPr>
          <p:cNvPr id="56" name="标题 1"/>
          <p:cNvSpPr>
            <a:spLocks noGrp="1"/>
          </p:cNvSpPr>
          <p:nvPr>
            <p:ph type="title" hasCustomPrompt="1"/>
          </p:nvPr>
        </p:nvSpPr>
        <p:spPr>
          <a:xfrm>
            <a:off x="1235869" y="929082"/>
            <a:ext cx="9720263" cy="569913"/>
          </a:xfrm>
          <a:noFill/>
          <a:ln w="9525">
            <a:noFill/>
          </a:ln>
        </p:spPr>
        <p:txBody>
          <a:bodyPr lIns="102870" tIns="51435" rIns="102870" bIns="51435" anchor="ctr">
            <a:normAutofit fontScale="90000"/>
          </a:bodyPr>
          <a:lstStyle>
            <a:lvl1pPr>
              <a:defRPr>
                <a:solidFill>
                  <a:srgbClr val="C8103D"/>
                </a:solidFill>
              </a:defRPr>
            </a:lvl1pPr>
          </a:lstStyle>
          <a:p>
            <a:pPr marL="1028700" indent="-1028700" algn="ctr"/>
            <a:r>
              <a:rPr lang="zh-CN" altLang="en-US" sz="36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重点</a:t>
            </a:r>
          </a:p>
        </p:txBody>
      </p:sp>
      <p:sp>
        <p:nvSpPr>
          <p:cNvPr id="57" name="矩形 56"/>
          <p:cNvSpPr/>
          <p:nvPr userDrawn="1"/>
        </p:nvSpPr>
        <p:spPr>
          <a:xfrm>
            <a:off x="5762625" y="1559241"/>
            <a:ext cx="666750" cy="41853"/>
          </a:xfrm>
          <a:prstGeom prst="rect">
            <a:avLst/>
          </a:prstGeom>
          <a:solidFill>
            <a:srgbClr val="D4273E"/>
          </a:solidFill>
          <a:ln w="9525">
            <a:noFill/>
          </a:ln>
        </p:spPr>
        <p:txBody>
          <a:bodyPr anchor="t"/>
          <a:lstStyle/>
          <a:p>
            <a:pPr eaLnBrk="0" hangingPunct="0"/>
            <a:endParaRPr lang="zh-CN" altLang="en-US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66" name="组合 12"/>
          <p:cNvGrpSpPr/>
          <p:nvPr userDrawn="1"/>
        </p:nvGrpSpPr>
        <p:grpSpPr>
          <a:xfrm>
            <a:off x="6834663" y="2356405"/>
            <a:ext cx="2295525" cy="2764151"/>
            <a:chOff x="0" y="20443"/>
            <a:chExt cx="2295525" cy="2764648"/>
          </a:xfrm>
        </p:grpSpPr>
        <p:sp>
          <p:nvSpPr>
            <p:cNvPr id="67" name="AutoShape 18"/>
            <p:cNvSpPr/>
            <p:nvPr/>
          </p:nvSpPr>
          <p:spPr>
            <a:xfrm>
              <a:off x="0" y="168274"/>
              <a:ext cx="2295525" cy="2616817"/>
            </a:xfrm>
            <a:prstGeom prst="roundRect">
              <a:avLst>
                <a:gd name="adj" fmla="val 4690"/>
              </a:avLst>
            </a:prstGeom>
            <a:noFill/>
            <a:ln w="34925" cap="flat" cmpd="sng">
              <a:solidFill>
                <a:srgbClr val="D4273E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AutoShape 19"/>
            <p:cNvSpPr/>
            <p:nvPr/>
          </p:nvSpPr>
          <p:spPr>
            <a:xfrm>
              <a:off x="215900" y="25405"/>
              <a:ext cx="1863725" cy="287390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69" name="AutoShape 20"/>
            <p:cNvSpPr/>
            <p:nvPr/>
          </p:nvSpPr>
          <p:spPr>
            <a:xfrm flipH="1">
              <a:off x="1900238" y="96838"/>
              <a:ext cx="71438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0" name="AutoShape 21"/>
            <p:cNvSpPr/>
            <p:nvPr/>
          </p:nvSpPr>
          <p:spPr>
            <a:xfrm flipH="1">
              <a:off x="317500" y="96838"/>
              <a:ext cx="73025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Text Box 22"/>
            <p:cNvSpPr/>
            <p:nvPr/>
          </p:nvSpPr>
          <p:spPr>
            <a:xfrm>
              <a:off x="776492" y="20443"/>
              <a:ext cx="723275" cy="307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eaLnBrk="0" hangingPunct="0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</a:t>
              </a:r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2" name="文本占位符 58"/>
          <p:cNvSpPr>
            <a:spLocks noGrp="1"/>
          </p:cNvSpPr>
          <p:nvPr>
            <p:ph type="body" sz="quarter" idx="12" hasCustomPrompt="1"/>
          </p:nvPr>
        </p:nvSpPr>
        <p:spPr>
          <a:xfrm>
            <a:off x="7014050" y="2851150"/>
            <a:ext cx="1863725" cy="210978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73" name="文本占位符 58"/>
          <p:cNvSpPr>
            <a:spLocks noGrp="1"/>
          </p:cNvSpPr>
          <p:nvPr>
            <p:ph type="body" sz="quarter" idx="13" hasCustomPrompt="1"/>
          </p:nvPr>
        </p:nvSpPr>
        <p:spPr>
          <a:xfrm>
            <a:off x="6834664" y="1980798"/>
            <a:ext cx="2295524" cy="325133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XXXX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难点--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235869" y="929082"/>
            <a:ext cx="9720263" cy="569913"/>
          </a:xfrm>
          <a:noFill/>
          <a:ln w="9525">
            <a:noFill/>
          </a:ln>
        </p:spPr>
        <p:txBody>
          <a:bodyPr lIns="102870" tIns="51435" rIns="102870" bIns="51435" anchor="ctr">
            <a:normAutofit fontScale="90000"/>
          </a:bodyPr>
          <a:lstStyle>
            <a:lvl1pPr>
              <a:defRPr>
                <a:solidFill>
                  <a:srgbClr val="C8103D"/>
                </a:solidFill>
              </a:defRPr>
            </a:lvl1pPr>
          </a:lstStyle>
          <a:p>
            <a:pPr marL="1028700" indent="-1028700" algn="ctr"/>
            <a:r>
              <a:rPr lang="zh-CN" altLang="en-US" sz="36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难点</a:t>
            </a:r>
          </a:p>
        </p:txBody>
      </p:sp>
      <p:sp>
        <p:nvSpPr>
          <p:cNvPr id="25" name="矩形 24"/>
          <p:cNvSpPr/>
          <p:nvPr userDrawn="1"/>
        </p:nvSpPr>
        <p:spPr>
          <a:xfrm>
            <a:off x="5762625" y="1559241"/>
            <a:ext cx="666750" cy="41853"/>
          </a:xfrm>
          <a:prstGeom prst="rect">
            <a:avLst/>
          </a:prstGeom>
          <a:solidFill>
            <a:srgbClr val="D4273E"/>
          </a:solidFill>
          <a:ln w="9525">
            <a:noFill/>
          </a:ln>
        </p:spPr>
        <p:txBody>
          <a:bodyPr anchor="t"/>
          <a:lstStyle/>
          <a:p>
            <a:pPr eaLnBrk="0" hangingPunct="0"/>
            <a:endParaRPr lang="zh-CN" altLang="en-US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52" name="组合 12"/>
          <p:cNvGrpSpPr/>
          <p:nvPr userDrawn="1"/>
        </p:nvGrpSpPr>
        <p:grpSpPr>
          <a:xfrm>
            <a:off x="4948238" y="2356405"/>
            <a:ext cx="2295525" cy="2764151"/>
            <a:chOff x="0" y="20443"/>
            <a:chExt cx="2295525" cy="2764648"/>
          </a:xfrm>
        </p:grpSpPr>
        <p:sp>
          <p:nvSpPr>
            <p:cNvPr id="53" name="AutoShape 18"/>
            <p:cNvSpPr/>
            <p:nvPr/>
          </p:nvSpPr>
          <p:spPr>
            <a:xfrm>
              <a:off x="0" y="168274"/>
              <a:ext cx="2295525" cy="2616817"/>
            </a:xfrm>
            <a:prstGeom prst="roundRect">
              <a:avLst>
                <a:gd name="adj" fmla="val 4690"/>
              </a:avLst>
            </a:prstGeom>
            <a:noFill/>
            <a:ln w="34925" cap="flat" cmpd="sng">
              <a:solidFill>
                <a:srgbClr val="D4273E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AutoShape 19"/>
            <p:cNvSpPr/>
            <p:nvPr/>
          </p:nvSpPr>
          <p:spPr>
            <a:xfrm>
              <a:off x="215900" y="25405"/>
              <a:ext cx="1863725" cy="287390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55" name="AutoShape 20"/>
            <p:cNvSpPr/>
            <p:nvPr/>
          </p:nvSpPr>
          <p:spPr>
            <a:xfrm flipH="1">
              <a:off x="1900238" y="96838"/>
              <a:ext cx="71438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AutoShape 21"/>
            <p:cNvSpPr/>
            <p:nvPr/>
          </p:nvSpPr>
          <p:spPr>
            <a:xfrm flipH="1">
              <a:off x="317500" y="96838"/>
              <a:ext cx="73025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Text Box 22"/>
            <p:cNvSpPr/>
            <p:nvPr/>
          </p:nvSpPr>
          <p:spPr>
            <a:xfrm>
              <a:off x="776492" y="20443"/>
              <a:ext cx="723275" cy="307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eaLnBrk="0" hangingPunct="0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</a:t>
              </a:r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8" name="文本占位符 58"/>
          <p:cNvSpPr>
            <a:spLocks noGrp="1"/>
          </p:cNvSpPr>
          <p:nvPr>
            <p:ph type="body" sz="quarter" idx="10" hasCustomPrompt="1"/>
          </p:nvPr>
        </p:nvSpPr>
        <p:spPr>
          <a:xfrm>
            <a:off x="5127625" y="2851150"/>
            <a:ext cx="1863725" cy="210978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59" name="文本占位符 58"/>
          <p:cNvSpPr>
            <a:spLocks noGrp="1"/>
          </p:cNvSpPr>
          <p:nvPr>
            <p:ph type="body" sz="quarter" idx="11" hasCustomPrompt="1"/>
          </p:nvPr>
        </p:nvSpPr>
        <p:spPr>
          <a:xfrm>
            <a:off x="4948239" y="1980798"/>
            <a:ext cx="2295524" cy="325133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XXXX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难点--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235869" y="929082"/>
            <a:ext cx="9720263" cy="569913"/>
          </a:xfrm>
          <a:noFill/>
          <a:ln w="9525">
            <a:noFill/>
          </a:ln>
        </p:spPr>
        <p:txBody>
          <a:bodyPr lIns="102870" tIns="51435" rIns="102870" bIns="51435" anchor="ctr">
            <a:normAutofit fontScale="90000"/>
          </a:bodyPr>
          <a:lstStyle>
            <a:lvl1pPr>
              <a:defRPr>
                <a:solidFill>
                  <a:srgbClr val="C8103D"/>
                </a:solidFill>
              </a:defRPr>
            </a:lvl1pPr>
          </a:lstStyle>
          <a:p>
            <a:pPr marL="1028700" indent="-1028700" algn="ctr"/>
            <a:r>
              <a:rPr lang="zh-CN" altLang="en-US" sz="36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难点</a:t>
            </a:r>
          </a:p>
        </p:txBody>
      </p:sp>
      <p:sp>
        <p:nvSpPr>
          <p:cNvPr id="25" name="矩形 24"/>
          <p:cNvSpPr/>
          <p:nvPr userDrawn="1"/>
        </p:nvSpPr>
        <p:spPr>
          <a:xfrm>
            <a:off x="5762625" y="1559241"/>
            <a:ext cx="666750" cy="41853"/>
          </a:xfrm>
          <a:prstGeom prst="rect">
            <a:avLst/>
          </a:prstGeom>
          <a:solidFill>
            <a:srgbClr val="D4273E"/>
          </a:solidFill>
          <a:ln w="9525">
            <a:noFill/>
          </a:ln>
        </p:spPr>
        <p:txBody>
          <a:bodyPr anchor="t"/>
          <a:lstStyle/>
          <a:p>
            <a:pPr eaLnBrk="0" hangingPunct="0"/>
            <a:endParaRPr lang="zh-CN" altLang="en-US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50" name="组合 12"/>
          <p:cNvGrpSpPr/>
          <p:nvPr userDrawn="1"/>
        </p:nvGrpSpPr>
        <p:grpSpPr>
          <a:xfrm>
            <a:off x="3070867" y="2356405"/>
            <a:ext cx="2295525" cy="2764151"/>
            <a:chOff x="0" y="20443"/>
            <a:chExt cx="2295525" cy="2764648"/>
          </a:xfrm>
        </p:grpSpPr>
        <p:sp>
          <p:nvSpPr>
            <p:cNvPr id="51" name="AutoShape 18"/>
            <p:cNvSpPr/>
            <p:nvPr/>
          </p:nvSpPr>
          <p:spPr>
            <a:xfrm>
              <a:off x="0" y="168274"/>
              <a:ext cx="2295525" cy="2616817"/>
            </a:xfrm>
            <a:prstGeom prst="roundRect">
              <a:avLst>
                <a:gd name="adj" fmla="val 4690"/>
              </a:avLst>
            </a:prstGeom>
            <a:noFill/>
            <a:ln w="34925" cap="flat" cmpd="sng">
              <a:solidFill>
                <a:srgbClr val="D4273E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" name="AutoShape 19"/>
            <p:cNvSpPr/>
            <p:nvPr/>
          </p:nvSpPr>
          <p:spPr>
            <a:xfrm>
              <a:off x="215900" y="25405"/>
              <a:ext cx="1863725" cy="287390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53" name="AutoShape 20"/>
            <p:cNvSpPr/>
            <p:nvPr/>
          </p:nvSpPr>
          <p:spPr>
            <a:xfrm flipH="1">
              <a:off x="1900238" y="96838"/>
              <a:ext cx="71438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AutoShape 21"/>
            <p:cNvSpPr/>
            <p:nvPr/>
          </p:nvSpPr>
          <p:spPr>
            <a:xfrm flipH="1">
              <a:off x="317500" y="96838"/>
              <a:ext cx="73025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" name="Text Box 22"/>
            <p:cNvSpPr/>
            <p:nvPr/>
          </p:nvSpPr>
          <p:spPr>
            <a:xfrm>
              <a:off x="776492" y="20443"/>
              <a:ext cx="723275" cy="307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eaLnBrk="0" hangingPunct="0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</a:t>
              </a:r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6" name="文本占位符 58"/>
          <p:cNvSpPr>
            <a:spLocks noGrp="1"/>
          </p:cNvSpPr>
          <p:nvPr>
            <p:ph type="body" sz="quarter" idx="10" hasCustomPrompt="1"/>
          </p:nvPr>
        </p:nvSpPr>
        <p:spPr>
          <a:xfrm>
            <a:off x="3250254" y="2851150"/>
            <a:ext cx="1863725" cy="210978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57" name="文本占位符 58"/>
          <p:cNvSpPr>
            <a:spLocks noGrp="1"/>
          </p:cNvSpPr>
          <p:nvPr>
            <p:ph type="body" sz="quarter" idx="11" hasCustomPrompt="1"/>
          </p:nvPr>
        </p:nvSpPr>
        <p:spPr>
          <a:xfrm>
            <a:off x="3070868" y="1980798"/>
            <a:ext cx="2295524" cy="325133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XXXX</a:t>
            </a:r>
            <a:endParaRPr lang="zh-CN" altLang="en-US" dirty="0"/>
          </a:p>
        </p:txBody>
      </p:sp>
      <p:grpSp>
        <p:nvGrpSpPr>
          <p:cNvPr id="58" name="组合 12"/>
          <p:cNvGrpSpPr/>
          <p:nvPr userDrawn="1"/>
        </p:nvGrpSpPr>
        <p:grpSpPr>
          <a:xfrm>
            <a:off x="6834663" y="2356405"/>
            <a:ext cx="2295525" cy="2764151"/>
            <a:chOff x="0" y="20443"/>
            <a:chExt cx="2295525" cy="2764648"/>
          </a:xfrm>
        </p:grpSpPr>
        <p:sp>
          <p:nvSpPr>
            <p:cNvPr id="59" name="AutoShape 18"/>
            <p:cNvSpPr/>
            <p:nvPr/>
          </p:nvSpPr>
          <p:spPr>
            <a:xfrm>
              <a:off x="0" y="168274"/>
              <a:ext cx="2295525" cy="2616817"/>
            </a:xfrm>
            <a:prstGeom prst="roundRect">
              <a:avLst>
                <a:gd name="adj" fmla="val 4690"/>
              </a:avLst>
            </a:prstGeom>
            <a:noFill/>
            <a:ln w="34925" cap="flat" cmpd="sng">
              <a:solidFill>
                <a:srgbClr val="D4273E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AutoShape 19"/>
            <p:cNvSpPr/>
            <p:nvPr/>
          </p:nvSpPr>
          <p:spPr>
            <a:xfrm>
              <a:off x="215900" y="25405"/>
              <a:ext cx="1863725" cy="287390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61" name="AutoShape 20"/>
            <p:cNvSpPr/>
            <p:nvPr/>
          </p:nvSpPr>
          <p:spPr>
            <a:xfrm flipH="1">
              <a:off x="1900238" y="96838"/>
              <a:ext cx="71438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AutoShape 21"/>
            <p:cNvSpPr/>
            <p:nvPr/>
          </p:nvSpPr>
          <p:spPr>
            <a:xfrm flipH="1">
              <a:off x="317500" y="96838"/>
              <a:ext cx="73025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Text Box 22"/>
            <p:cNvSpPr/>
            <p:nvPr/>
          </p:nvSpPr>
          <p:spPr>
            <a:xfrm>
              <a:off x="776492" y="20443"/>
              <a:ext cx="723275" cy="307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eaLnBrk="0" hangingPunct="0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</a:t>
              </a:r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4" name="文本占位符 58"/>
          <p:cNvSpPr>
            <a:spLocks noGrp="1"/>
          </p:cNvSpPr>
          <p:nvPr>
            <p:ph type="body" sz="quarter" idx="12" hasCustomPrompt="1"/>
          </p:nvPr>
        </p:nvSpPr>
        <p:spPr>
          <a:xfrm>
            <a:off x="7014050" y="2851150"/>
            <a:ext cx="1863725" cy="210978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65" name="文本占位符 58"/>
          <p:cNvSpPr>
            <a:spLocks noGrp="1"/>
          </p:cNvSpPr>
          <p:nvPr>
            <p:ph type="body" sz="quarter" idx="13" hasCustomPrompt="1"/>
          </p:nvPr>
        </p:nvSpPr>
        <p:spPr>
          <a:xfrm>
            <a:off x="6834664" y="1980798"/>
            <a:ext cx="2295524" cy="325133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XXXX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侧文案--右侧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2"/>
          <p:cNvSpPr>
            <a:spLocks noGrp="1"/>
          </p:cNvSpPr>
          <p:nvPr>
            <p:ph type="pic" idx="1"/>
          </p:nvPr>
        </p:nvSpPr>
        <p:spPr>
          <a:xfrm>
            <a:off x="6811477" y="1008949"/>
            <a:ext cx="50340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346511" y="995363"/>
            <a:ext cx="5749489" cy="515803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Ø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编辑文本样式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346511" y="1511166"/>
            <a:ext cx="5749489" cy="4371408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180060"/>
            <a:ext cx="5767595" cy="372196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知识点标题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侧图片--右侧文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2"/>
          <p:cNvSpPr>
            <a:spLocks noGrp="1"/>
          </p:cNvSpPr>
          <p:nvPr>
            <p:ph type="pic" idx="1"/>
          </p:nvPr>
        </p:nvSpPr>
        <p:spPr>
          <a:xfrm>
            <a:off x="346511" y="1008949"/>
            <a:ext cx="50340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00" y="995363"/>
            <a:ext cx="5749489" cy="515803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Ø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编辑文本样式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6096000" y="1511166"/>
            <a:ext cx="5749489" cy="4371408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180060"/>
            <a:ext cx="5767595" cy="372196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知识点标题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文案--左侧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346511" y="995363"/>
            <a:ext cx="11517084" cy="515803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编辑文本样式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346511" y="1511166"/>
            <a:ext cx="11517084" cy="437140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编辑文本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编辑文本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编辑文本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编辑文本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编辑文本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180060"/>
            <a:ext cx="5767595" cy="372196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知识点标题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838200" y="24312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课纲标题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rgbClr val="C8103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/>
          <p:cNvGrpSpPr/>
          <p:nvPr/>
        </p:nvGrpSpPr>
        <p:grpSpPr>
          <a:xfrm>
            <a:off x="2009467" y="1958930"/>
            <a:ext cx="8171468" cy="2109931"/>
            <a:chOff x="1313629" y="2185987"/>
            <a:chExt cx="8174104" cy="2108923"/>
          </a:xfrm>
        </p:grpSpPr>
        <p:sp>
          <p:nvSpPr>
            <p:cNvPr id="6" name="TextBox 3"/>
            <p:cNvSpPr/>
            <p:nvPr/>
          </p:nvSpPr>
          <p:spPr>
            <a:xfrm>
              <a:off x="5309073" y="3525837"/>
              <a:ext cx="184790" cy="7690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endParaRPr lang="zh-CN" altLang="en-US" sz="4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extBox 42"/>
            <p:cNvSpPr/>
            <p:nvPr/>
          </p:nvSpPr>
          <p:spPr>
            <a:xfrm>
              <a:off x="1313629" y="2185987"/>
              <a:ext cx="8174104" cy="14573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2870" tIns="51435" rIns="102870" bIns="51435" anchor="t">
              <a:spAutoFit/>
            </a:bodyPr>
            <a:lstStyle/>
            <a:p>
              <a:pPr algn="ctr"/>
              <a:r>
                <a:rPr lang="en-US" altLang="zh-CN" sz="8800" b="1" dirty="0" err="1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Mysql</a:t>
              </a:r>
              <a:r>
                <a:rPr lang="zh-CN" altLang="en-US" sz="8800" b="1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数据查询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61375" y="699718"/>
            <a:ext cx="2627869" cy="515803"/>
          </a:xfrm>
        </p:spPr>
        <p:txBody>
          <a:bodyPr/>
          <a:lstStyle/>
          <a:p>
            <a:r>
              <a:rPr lang="zh-CN" altLang="en-US" dirty="0"/>
              <a:t>条件查询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条件查询（上）</a:t>
            </a:r>
          </a:p>
        </p:txBody>
      </p:sp>
      <p:sp>
        <p:nvSpPr>
          <p:cNvPr id="10" name="矩形 9"/>
          <p:cNvSpPr/>
          <p:nvPr/>
        </p:nvSpPr>
        <p:spPr>
          <a:xfrm>
            <a:off x="1310371" y="1173830"/>
            <a:ext cx="766942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刚才讲修改与删除的时候提到过where，使用where限定语句，查询集只返回条件为True的内容。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如：select * from students where id&gt;13;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#这个查询语句将会返回id大于10的数据，不会返回小于13的</a:t>
            </a:r>
          </a:p>
        </p:txBody>
      </p:sp>
      <p:pic>
        <p:nvPicPr>
          <p:cNvPr id="1026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669" y="2965767"/>
            <a:ext cx="5337175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76785" y="658661"/>
            <a:ext cx="2627869" cy="515803"/>
          </a:xfrm>
        </p:spPr>
        <p:txBody>
          <a:bodyPr/>
          <a:lstStyle/>
          <a:p>
            <a:r>
              <a:rPr lang="zh-CN" altLang="en-US" dirty="0"/>
              <a:t>比较运算符（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条件查询（上）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351007" y="47970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8" y="1066605"/>
            <a:ext cx="6191250" cy="12477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55471" y="2631796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查询名字叫后羿的同学信息</a:t>
            </a:r>
          </a:p>
        </p:txBody>
      </p:sp>
      <p:sp>
        <p:nvSpPr>
          <p:cNvPr id="7" name="矩形 6"/>
          <p:cNvSpPr/>
          <p:nvPr/>
        </p:nvSpPr>
        <p:spPr>
          <a:xfrm>
            <a:off x="1478308" y="263179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案例：</a:t>
            </a:r>
          </a:p>
        </p:txBody>
      </p:sp>
      <p:pic>
        <p:nvPicPr>
          <p:cNvPr id="2052" name="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6" y="3087983"/>
            <a:ext cx="5338762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12296" y="702416"/>
            <a:ext cx="2627869" cy="515803"/>
          </a:xfrm>
        </p:spPr>
        <p:txBody>
          <a:bodyPr/>
          <a:lstStyle/>
          <a:p>
            <a:r>
              <a:rPr lang="zh-CN" altLang="en-US" dirty="0"/>
              <a:t>比较运算符（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条件查询（上）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351007" y="47970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62335" y="1218219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查询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id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小于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15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的同学的信息</a:t>
            </a:r>
          </a:p>
        </p:txBody>
      </p:sp>
      <p:sp>
        <p:nvSpPr>
          <p:cNvPr id="7" name="矩形 6"/>
          <p:cNvSpPr/>
          <p:nvPr/>
        </p:nvSpPr>
        <p:spPr>
          <a:xfrm>
            <a:off x="1485172" y="121821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案例：</a:t>
            </a:r>
          </a:p>
        </p:txBody>
      </p:sp>
      <p:pic>
        <p:nvPicPr>
          <p:cNvPr id="3074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734022"/>
            <a:ext cx="533717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2362335" y="3535726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查询家乡不在广州的同学的信息</a:t>
            </a:r>
          </a:p>
        </p:txBody>
      </p:sp>
      <p:sp>
        <p:nvSpPr>
          <p:cNvPr id="12" name="矩形 11"/>
          <p:cNvSpPr/>
          <p:nvPr/>
        </p:nvSpPr>
        <p:spPr>
          <a:xfrm>
            <a:off x="1485172" y="35357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案例：</a:t>
            </a:r>
          </a:p>
        </p:txBody>
      </p:sp>
      <p:pic>
        <p:nvPicPr>
          <p:cNvPr id="3075" name="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4022840"/>
            <a:ext cx="5338762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76785" y="618000"/>
            <a:ext cx="2627869" cy="515803"/>
          </a:xfrm>
        </p:spPr>
        <p:txBody>
          <a:bodyPr/>
          <a:lstStyle/>
          <a:p>
            <a:r>
              <a:rPr lang="zh-CN" altLang="en-US" dirty="0"/>
              <a:t>逻辑运算符（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条件查询（上）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351007" y="47970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337441" y="2036867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查询家在深圳的男同学</a:t>
            </a:r>
          </a:p>
        </p:txBody>
      </p:sp>
      <p:sp>
        <p:nvSpPr>
          <p:cNvPr id="14" name="矩形 13"/>
          <p:cNvSpPr/>
          <p:nvPr/>
        </p:nvSpPr>
        <p:spPr>
          <a:xfrm>
            <a:off x="1460278" y="203686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案例：</a:t>
            </a:r>
          </a:p>
        </p:txBody>
      </p:sp>
      <p:pic>
        <p:nvPicPr>
          <p:cNvPr id="4098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177888"/>
            <a:ext cx="53387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290719" y="2495450"/>
            <a:ext cx="68785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新宋体" panose="02010609030101010101" pitchFamily="49" charset="-122"/>
                <a:ea typeface="新宋体" panose="02010609030101010101" pitchFamily="49" charset="-122"/>
              </a:rPr>
              <a:t>select 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* from students where hometown='深圳' and gender=0;</a:t>
            </a:r>
          </a:p>
        </p:txBody>
      </p:sp>
      <p:pic>
        <p:nvPicPr>
          <p:cNvPr id="4099" name="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441" y="3022186"/>
            <a:ext cx="5337175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3875" y="625155"/>
            <a:ext cx="2627869" cy="515803"/>
          </a:xfrm>
        </p:spPr>
        <p:txBody>
          <a:bodyPr/>
          <a:lstStyle/>
          <a:p>
            <a:r>
              <a:rPr lang="zh-CN" altLang="en-US" dirty="0"/>
              <a:t>逻辑运算符（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条件查询（上）</a:t>
            </a:r>
          </a:p>
        </p:txBody>
      </p:sp>
      <p:sp>
        <p:nvSpPr>
          <p:cNvPr id="13" name="矩形 12"/>
          <p:cNvSpPr/>
          <p:nvPr/>
        </p:nvSpPr>
        <p:spPr>
          <a:xfrm>
            <a:off x="1971038" y="1091959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查询性别为女生或者家住广州的</a:t>
            </a:r>
          </a:p>
        </p:txBody>
      </p:sp>
      <p:sp>
        <p:nvSpPr>
          <p:cNvPr id="14" name="矩形 13"/>
          <p:cNvSpPr/>
          <p:nvPr/>
        </p:nvSpPr>
        <p:spPr>
          <a:xfrm>
            <a:off x="1093875" y="109195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案例：</a:t>
            </a:r>
          </a:p>
        </p:txBody>
      </p:sp>
      <p:sp>
        <p:nvSpPr>
          <p:cNvPr id="3" name="矩形 2"/>
          <p:cNvSpPr/>
          <p:nvPr/>
        </p:nvSpPr>
        <p:spPr>
          <a:xfrm>
            <a:off x="2101204" y="1478593"/>
            <a:ext cx="68785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select * from students where hometown='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广州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' or gender=1;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5122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832" y="1902679"/>
            <a:ext cx="5337175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1971038" y="3625292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查询除了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id=2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的同学信息</a:t>
            </a:r>
          </a:p>
        </p:txBody>
      </p:sp>
      <p:sp>
        <p:nvSpPr>
          <p:cNvPr id="15" name="矩形 14"/>
          <p:cNvSpPr/>
          <p:nvPr/>
        </p:nvSpPr>
        <p:spPr>
          <a:xfrm>
            <a:off x="1093875" y="362529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案例：</a:t>
            </a:r>
          </a:p>
        </p:txBody>
      </p:sp>
      <p:sp>
        <p:nvSpPr>
          <p:cNvPr id="16" name="矩形 15"/>
          <p:cNvSpPr/>
          <p:nvPr/>
        </p:nvSpPr>
        <p:spPr>
          <a:xfrm>
            <a:off x="2101203" y="4006641"/>
            <a:ext cx="68785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select * from students where not id=2;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5123" name="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832" y="4452060"/>
            <a:ext cx="5337175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49486" y="689846"/>
            <a:ext cx="2627869" cy="515803"/>
          </a:xfrm>
        </p:spPr>
        <p:txBody>
          <a:bodyPr/>
          <a:lstStyle/>
          <a:p>
            <a:r>
              <a:rPr lang="zh-CN" altLang="en-US" dirty="0"/>
              <a:t>模糊查询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条件查询（上）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351007" y="47970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227039" y="293844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案例：</a:t>
            </a:r>
          </a:p>
        </p:txBody>
      </p:sp>
      <p:sp>
        <p:nvSpPr>
          <p:cNvPr id="2" name="矩形 1"/>
          <p:cNvSpPr/>
          <p:nvPr/>
        </p:nvSpPr>
        <p:spPr>
          <a:xfrm>
            <a:off x="1488067" y="976000"/>
            <a:ext cx="451277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like 表示模糊查询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% 表示任意多个字符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_ 表示一个字符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rlike 可以匹配正则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in  包含在里面的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如果需要匹配%本身，那么则需要使用%%</a:t>
            </a:r>
          </a:p>
        </p:txBody>
      </p:sp>
      <p:pic>
        <p:nvPicPr>
          <p:cNvPr id="6146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734" y="3515904"/>
            <a:ext cx="53371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17553" y="722538"/>
            <a:ext cx="2627869" cy="515803"/>
          </a:xfrm>
        </p:spPr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查询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条件查询（上）</a:t>
            </a:r>
          </a:p>
        </p:txBody>
      </p:sp>
      <p:sp>
        <p:nvSpPr>
          <p:cNvPr id="2" name="矩形 1"/>
          <p:cNvSpPr/>
          <p:nvPr/>
        </p:nvSpPr>
        <p:spPr>
          <a:xfrm>
            <a:off x="1511144" y="1140687"/>
            <a:ext cx="4916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in 用法匹配括号里面的，符合就返回结果集中</a:t>
            </a:r>
          </a:p>
        </p:txBody>
      </p:sp>
      <p:pic>
        <p:nvPicPr>
          <p:cNvPr id="7170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743965"/>
            <a:ext cx="5337175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32999" y="632641"/>
            <a:ext cx="2627869" cy="515803"/>
          </a:xfrm>
        </p:spPr>
        <p:txBody>
          <a:bodyPr/>
          <a:lstStyle/>
          <a:p>
            <a:r>
              <a:rPr lang="en-US" altLang="zh-CN" dirty="0"/>
              <a:t>between</a:t>
            </a:r>
            <a:r>
              <a:rPr lang="zh-CN" altLang="en-US" dirty="0"/>
              <a:t>查询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条件查询（上）</a:t>
            </a:r>
          </a:p>
        </p:txBody>
      </p:sp>
      <p:sp>
        <p:nvSpPr>
          <p:cNvPr id="3" name="矩形 2"/>
          <p:cNvSpPr/>
          <p:nvPr/>
        </p:nvSpPr>
        <p:spPr>
          <a:xfrm>
            <a:off x="1536513" y="104191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between and 表示一段区间</a:t>
            </a:r>
          </a:p>
        </p:txBody>
      </p:sp>
      <p:sp>
        <p:nvSpPr>
          <p:cNvPr id="7" name="矩形 6"/>
          <p:cNvSpPr/>
          <p:nvPr/>
        </p:nvSpPr>
        <p:spPr>
          <a:xfrm>
            <a:off x="1536513" y="155771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案例：</a:t>
            </a:r>
          </a:p>
        </p:txBody>
      </p:sp>
      <p:sp>
        <p:nvSpPr>
          <p:cNvPr id="5" name="矩形 4"/>
          <p:cNvSpPr/>
          <p:nvPr/>
        </p:nvSpPr>
        <p:spPr>
          <a:xfrm>
            <a:off x="2201410" y="1557715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查询id  13到16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294288" y="1933595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select * from students where id between 13 and 16;</a:t>
            </a:r>
          </a:p>
        </p:txBody>
      </p:sp>
      <p:pic>
        <p:nvPicPr>
          <p:cNvPr id="8194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338" y="2493194"/>
            <a:ext cx="5337175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条件查询（下）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75271" y="552256"/>
            <a:ext cx="2627869" cy="515803"/>
          </a:xfrm>
        </p:spPr>
        <p:txBody>
          <a:bodyPr/>
          <a:lstStyle/>
          <a:p>
            <a:r>
              <a:rPr lang="en-US" altLang="zh-CN" dirty="0"/>
              <a:t>null</a:t>
            </a:r>
            <a:r>
              <a:rPr lang="zh-CN" altLang="en-US" dirty="0"/>
              <a:t>值判断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条件查询（下）</a:t>
            </a:r>
          </a:p>
        </p:txBody>
      </p:sp>
      <p:sp>
        <p:nvSpPr>
          <p:cNvPr id="2" name="矩形 1"/>
          <p:cNvSpPr/>
          <p:nvPr/>
        </p:nvSpPr>
        <p:spPr>
          <a:xfrm>
            <a:off x="869735" y="931731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先插入几条数据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hometown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为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值的。</a:t>
            </a:r>
          </a:p>
        </p:txBody>
      </p:sp>
      <p:pic>
        <p:nvPicPr>
          <p:cNvPr id="7171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362076"/>
            <a:ext cx="5337175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92513" y="3826564"/>
            <a:ext cx="836319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直接用hometown=null并不能得到结果，在mysql中null表示空。 </a:t>
            </a:r>
            <a:endParaRPr lang="en-US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如果要查询为null值的应该是使用is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新宋体" panose="02010609030101010101" pitchFamily="49" charset="-122"/>
                <a:ea typeface="新宋体" panose="02010609030101010101" pitchFamily="49" charset="-122"/>
              </a:rPr>
              <a:t>     select 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* from students where hometown is null;</a:t>
            </a:r>
          </a:p>
        </p:txBody>
      </p:sp>
      <p:pic>
        <p:nvPicPr>
          <p:cNvPr id="7172" name="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7" y="5226405"/>
            <a:ext cx="53371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2652936"/>
            <a:ext cx="10515600" cy="1325563"/>
          </a:xfrm>
        </p:spPr>
        <p:txBody>
          <a:bodyPr/>
          <a:lstStyle/>
          <a:p>
            <a:r>
              <a:rPr lang="zh-CN" altLang="en-US"/>
              <a:t>复习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1558" y="680388"/>
            <a:ext cx="2627869" cy="515803"/>
          </a:xfrm>
        </p:spPr>
        <p:txBody>
          <a:bodyPr/>
          <a:lstStyle/>
          <a:p>
            <a:r>
              <a:rPr lang="zh-CN" altLang="en-US" dirty="0"/>
              <a:t>排序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条件查询（下）</a:t>
            </a:r>
          </a:p>
        </p:txBody>
      </p:sp>
      <p:sp>
        <p:nvSpPr>
          <p:cNvPr id="3" name="矩形 2"/>
          <p:cNvSpPr/>
          <p:nvPr/>
        </p:nvSpPr>
        <p:spPr>
          <a:xfrm>
            <a:off x="1374420" y="1036792"/>
            <a:ext cx="710963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order by 字段 [desc/asc]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desc 表示降序（从大到小排序）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asc 默认排序规则，表示升序（从小到大排序）</a:t>
            </a:r>
            <a:endParaRPr lang="en-US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select * from students order by id desc; #按照id从大到小排序</a:t>
            </a:r>
          </a:p>
        </p:txBody>
      </p:sp>
      <p:pic>
        <p:nvPicPr>
          <p:cNvPr id="9218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24" y="2697083"/>
            <a:ext cx="5337175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聚合函数（上）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half" idx="2"/>
          </p:nvPr>
        </p:nvSpPr>
        <p:spPr>
          <a:xfrm>
            <a:off x="905884" y="628706"/>
            <a:ext cx="4950419" cy="515803"/>
          </a:xfrm>
        </p:spPr>
        <p:txBody>
          <a:bodyPr/>
          <a:lstStyle/>
          <a:p>
            <a:r>
              <a:rPr lang="zh-CN" altLang="en-US" dirty="0"/>
              <a:t>聚合函数概念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zh-CN" altLang="en-US" dirty="0"/>
              <a:t>函数（上）</a:t>
            </a:r>
          </a:p>
        </p:txBody>
      </p:sp>
      <p:sp>
        <p:nvSpPr>
          <p:cNvPr id="3" name="矩形 2"/>
          <p:cNvSpPr/>
          <p:nvPr/>
        </p:nvSpPr>
        <p:spPr>
          <a:xfrm>
            <a:off x="905884" y="1193887"/>
            <a:ext cx="7455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聚合函数主要是为了快速得到结果，经常使用的几个聚合函数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3051" y="2091781"/>
            <a:ext cx="269942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count 统计行数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max 计算最大值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min 计算最小值 </a:t>
            </a:r>
            <a:endParaRPr lang="en-US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数学函数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sum </a:t>
            </a:r>
            <a:r>
              <a:rPr lang="zh-CN" altLang="en-US">
                <a:latin typeface="新宋体" panose="02010609030101010101" pitchFamily="49" charset="-122"/>
                <a:ea typeface="新宋体" panose="02010609030101010101" pitchFamily="49" charset="-122"/>
              </a:rPr>
              <a:t>求和 </a:t>
            </a:r>
            <a:endParaRPr lang="en-US" altLang="zh-CN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新宋体" panose="02010609030101010101" pitchFamily="49" charset="-122"/>
                <a:ea typeface="新宋体" panose="02010609030101010101" pitchFamily="49" charset="-122"/>
              </a:rPr>
              <a:t>avg  求平均数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新宋体" panose="02010609030101010101" pitchFamily="49" charset="-122"/>
                <a:ea typeface="新宋体" panose="02010609030101010101" pitchFamily="49" charset="-122"/>
              </a:rPr>
              <a:t>round 函数</a:t>
            </a:r>
            <a:endParaRPr lang="en-US" altLang="zh-CN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新宋体" panose="02010609030101010101" pitchFamily="49" charset="-122"/>
                <a:ea typeface="新宋体" panose="02010609030101010101" pitchFamily="49" charset="-122"/>
              </a:rPr>
              <a:t>时间函数</a:t>
            </a:r>
            <a:endParaRPr lang="en-US" altLang="zh-CN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新宋体" panose="02010609030101010101" pitchFamily="49" charset="-122"/>
                <a:ea typeface="新宋体" panose="02010609030101010101" pitchFamily="49" charset="-122"/>
              </a:rPr>
              <a:t>substr</a:t>
            </a:r>
            <a:r>
              <a:rPr lang="zh-CN" altLang="en-US">
                <a:latin typeface="新宋体" panose="02010609030101010101" pitchFamily="49" charset="-122"/>
                <a:ea typeface="新宋体" panose="02010609030101010101" pitchFamily="49" charset="-122"/>
              </a:rPr>
              <a:t>函数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5884" y="171038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常见函数列表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half" idx="2"/>
          </p:nvPr>
        </p:nvSpPr>
        <p:spPr>
          <a:xfrm>
            <a:off x="900206" y="665655"/>
            <a:ext cx="4950419" cy="515803"/>
          </a:xfrm>
        </p:spPr>
        <p:txBody>
          <a:bodyPr/>
          <a:lstStyle/>
          <a:p>
            <a:r>
              <a:rPr lang="en-US" altLang="zh-CN" dirty="0"/>
              <a:t>count</a:t>
            </a:r>
            <a:r>
              <a:rPr lang="zh-CN" altLang="en-US" dirty="0"/>
              <a:t>函数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zh-CN" altLang="en-US" dirty="0"/>
              <a:t>函数（上）</a:t>
            </a:r>
          </a:p>
        </p:txBody>
      </p:sp>
      <p:sp>
        <p:nvSpPr>
          <p:cNvPr id="3" name="矩形 2"/>
          <p:cNvSpPr/>
          <p:nvPr/>
        </p:nvSpPr>
        <p:spPr>
          <a:xfrm>
            <a:off x="1317458" y="1007635"/>
            <a:ext cx="54318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查询学生表中一共有多少人</a:t>
            </a:r>
          </a:p>
          <a:p>
            <a:pPr>
              <a:lnSpc>
                <a:spcPct val="150000"/>
              </a:lnSpc>
            </a:pPr>
            <a:r>
              <a:rPr lang="en-US" altLang="zh-CN" kern="1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select count(*) from students;</a:t>
            </a:r>
          </a:p>
        </p:txBody>
      </p:sp>
      <p:pic>
        <p:nvPicPr>
          <p:cNvPr id="10242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180" y="2088254"/>
            <a:ext cx="533717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占位符 15"/>
          <p:cNvSpPr>
            <a:spLocks noGrp="1"/>
          </p:cNvSpPr>
          <p:nvPr>
            <p:ph type="body" sz="half" idx="2"/>
          </p:nvPr>
        </p:nvSpPr>
        <p:spPr>
          <a:xfrm>
            <a:off x="900206" y="3393145"/>
            <a:ext cx="4950419" cy="515803"/>
          </a:xfrm>
        </p:spPr>
        <p:txBody>
          <a:bodyPr/>
          <a:lstStyle/>
          <a:p>
            <a:r>
              <a:rPr lang="en-US" altLang="zh-CN" dirty="0"/>
              <a:t>max</a:t>
            </a:r>
            <a:r>
              <a:rPr lang="zh-CN" altLang="en-US" dirty="0"/>
              <a:t>函数</a:t>
            </a:r>
          </a:p>
        </p:txBody>
      </p:sp>
      <p:sp>
        <p:nvSpPr>
          <p:cNvPr id="11" name="矩形 10"/>
          <p:cNvSpPr/>
          <p:nvPr/>
        </p:nvSpPr>
        <p:spPr>
          <a:xfrm>
            <a:off x="1317458" y="3906647"/>
            <a:ext cx="543189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查询这一列中的最大值</a:t>
            </a:r>
            <a:endParaRPr lang="en-US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查询学生表中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id</a:t>
            </a: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最大的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学生</a:t>
            </a:r>
            <a:endParaRPr lang="zh-CN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12" name="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181" y="4978614"/>
            <a:ext cx="53371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zh-CN" altLang="en-US" dirty="0"/>
              <a:t>函数（上）</a:t>
            </a:r>
          </a:p>
        </p:txBody>
      </p:sp>
      <p:sp>
        <p:nvSpPr>
          <p:cNvPr id="8" name="文本占位符 15"/>
          <p:cNvSpPr>
            <a:spLocks noGrp="1"/>
          </p:cNvSpPr>
          <p:nvPr>
            <p:ph type="body" sz="half" idx="2"/>
          </p:nvPr>
        </p:nvSpPr>
        <p:spPr>
          <a:xfrm>
            <a:off x="944595" y="651787"/>
            <a:ext cx="4950419" cy="515803"/>
          </a:xfrm>
        </p:spPr>
        <p:txBody>
          <a:bodyPr/>
          <a:lstStyle/>
          <a:p>
            <a:r>
              <a:rPr lang="en-US" altLang="zh-CN" dirty="0"/>
              <a:t>min</a:t>
            </a:r>
            <a:r>
              <a:rPr lang="zh-CN" altLang="en-US" dirty="0"/>
              <a:t>函数</a:t>
            </a:r>
          </a:p>
        </p:txBody>
      </p:sp>
      <p:sp>
        <p:nvSpPr>
          <p:cNvPr id="9" name="矩形 8"/>
          <p:cNvSpPr/>
          <p:nvPr/>
        </p:nvSpPr>
        <p:spPr>
          <a:xfrm>
            <a:off x="1246437" y="1003986"/>
            <a:ext cx="5431898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表示查询这一列中的最小值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查询students中id最小值</a:t>
            </a:r>
            <a:endParaRPr lang="zh-CN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1" name="文本占位符 15"/>
          <p:cNvSpPr>
            <a:spLocks noGrp="1"/>
          </p:cNvSpPr>
          <p:nvPr>
            <p:ph type="body" sz="half" idx="2"/>
          </p:nvPr>
        </p:nvSpPr>
        <p:spPr>
          <a:xfrm>
            <a:off x="995318" y="3429000"/>
            <a:ext cx="4950419" cy="515803"/>
          </a:xfrm>
        </p:spPr>
        <p:txBody>
          <a:bodyPr/>
          <a:lstStyle/>
          <a:p>
            <a:r>
              <a:rPr lang="zh-CN" altLang="en-US" dirty="0"/>
              <a:t>数学函数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341161" y="3944803"/>
            <a:ext cx="54318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MOD(N,M)%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取模 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mysql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&gt; SELECT MOD(234, 10); -&gt; 4 </a:t>
            </a:r>
          </a:p>
        </p:txBody>
      </p:sp>
      <p:pic>
        <p:nvPicPr>
          <p:cNvPr id="11267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60" y="2023587"/>
            <a:ext cx="533717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341160" y="50394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FLOOR(X)向下取整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mysql&gt; SELECT FLOOR(1.23); -&gt; 1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zh-CN" altLang="en-US" dirty="0"/>
              <a:t>函数（上）</a:t>
            </a:r>
          </a:p>
        </p:txBody>
      </p:sp>
      <p:sp>
        <p:nvSpPr>
          <p:cNvPr id="11" name="文本占位符 15"/>
          <p:cNvSpPr>
            <a:spLocks noGrp="1"/>
          </p:cNvSpPr>
          <p:nvPr>
            <p:ph type="body" sz="half" idx="2"/>
          </p:nvPr>
        </p:nvSpPr>
        <p:spPr>
          <a:xfrm>
            <a:off x="969870" y="689178"/>
            <a:ext cx="4950419" cy="515803"/>
          </a:xfrm>
        </p:spPr>
        <p:txBody>
          <a:bodyPr/>
          <a:lstStyle/>
          <a:p>
            <a:r>
              <a:rPr lang="zh-CN" altLang="en-US" dirty="0"/>
              <a:t>数学函数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80181" y="120498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CEILING(X)向上取整</a:t>
            </a: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mysql&gt; SELECT CEILING(1.23); -&gt; 2 </a:t>
            </a: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mysql&gt; SELECT CEILING(-1.23); -&gt; -1</a:t>
            </a:r>
          </a:p>
          <a:p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ROUND(X,D)四舍五入到最近的整数</a:t>
            </a: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mysql&gt; SELECT ROUND(-1.23); -&gt; -1 </a:t>
            </a: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mysql&gt; SELECT ROUND(-1.58); -&gt; -2 </a:t>
            </a: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mysql&gt; SELECT ROUND(1.58); -&gt; 2 </a:t>
            </a: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mysql&gt; SELECT ROUND(1.298, 1); -&gt; 1.3 </a:t>
            </a: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mysql&gt; SELECT ROUND(1.298, 0); -&gt; 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聚合函数（下）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zh-CN" altLang="en-US" dirty="0"/>
              <a:t>函数（下）</a:t>
            </a:r>
          </a:p>
        </p:txBody>
      </p:sp>
      <p:sp>
        <p:nvSpPr>
          <p:cNvPr id="7" name="文本占位符 1"/>
          <p:cNvSpPr>
            <a:spLocks noGrp="1"/>
          </p:cNvSpPr>
          <p:nvPr>
            <p:ph type="body" sz="half" idx="2"/>
          </p:nvPr>
        </p:nvSpPr>
        <p:spPr>
          <a:xfrm>
            <a:off x="939122" y="648737"/>
            <a:ext cx="4698133" cy="515803"/>
          </a:xfrm>
        </p:spPr>
        <p:txBody>
          <a:bodyPr/>
          <a:lstStyle/>
          <a:p>
            <a:r>
              <a:rPr lang="en-US" altLang="zh-CN" dirty="0" err="1"/>
              <a:t>avg</a:t>
            </a:r>
            <a:r>
              <a:rPr lang="en-US" altLang="zh-CN" dirty="0"/>
              <a:t> </a:t>
            </a:r>
            <a:r>
              <a:rPr lang="zh-CN" altLang="en-US" dirty="0"/>
              <a:t>求平均数</a:t>
            </a:r>
          </a:p>
        </p:txBody>
      </p:sp>
      <p:sp>
        <p:nvSpPr>
          <p:cNvPr id="3" name="矩形 2"/>
          <p:cNvSpPr/>
          <p:nvPr/>
        </p:nvSpPr>
        <p:spPr>
          <a:xfrm>
            <a:off x="1320862" y="1068191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查询students表中的id的平均数</a:t>
            </a:r>
          </a:p>
        </p:txBody>
      </p:sp>
      <p:sp>
        <p:nvSpPr>
          <p:cNvPr id="4" name="矩形 3"/>
          <p:cNvSpPr/>
          <p:nvPr/>
        </p:nvSpPr>
        <p:spPr>
          <a:xfrm>
            <a:off x="1320862" y="2777296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求平均数之后默认保留了4位小数</a:t>
            </a:r>
          </a:p>
        </p:txBody>
      </p:sp>
      <p:pic>
        <p:nvPicPr>
          <p:cNvPr id="12290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076" y="1517214"/>
            <a:ext cx="5338762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占位符 1"/>
          <p:cNvSpPr>
            <a:spLocks noGrp="1"/>
          </p:cNvSpPr>
          <p:nvPr>
            <p:ph type="body" sz="half" idx="2"/>
          </p:nvPr>
        </p:nvSpPr>
        <p:spPr>
          <a:xfrm>
            <a:off x="939122" y="3477998"/>
            <a:ext cx="4698133" cy="515803"/>
          </a:xfrm>
        </p:spPr>
        <p:txBody>
          <a:bodyPr/>
          <a:lstStyle/>
          <a:p>
            <a:r>
              <a:rPr lang="en-US" altLang="zh-CN" dirty="0"/>
              <a:t>round</a:t>
            </a:r>
            <a:r>
              <a:rPr lang="zh-CN" altLang="en-US" dirty="0"/>
              <a:t>函数</a:t>
            </a:r>
          </a:p>
        </p:txBody>
      </p:sp>
      <p:sp>
        <p:nvSpPr>
          <p:cNvPr id="10" name="矩形 9"/>
          <p:cNvSpPr/>
          <p:nvPr/>
        </p:nvSpPr>
        <p:spPr>
          <a:xfrm>
            <a:off x="1331620" y="3992114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round(</a:t>
            </a:r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decimal,num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) #decimal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小数，</a:t>
            </a:r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num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保留位数</a:t>
            </a:r>
          </a:p>
        </p:txBody>
      </p:sp>
      <p:pic>
        <p:nvPicPr>
          <p:cNvPr id="12291" name="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076" y="4486401"/>
            <a:ext cx="53371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zh-CN" altLang="en-US" dirty="0"/>
              <a:t>函数（下）</a:t>
            </a:r>
          </a:p>
        </p:txBody>
      </p:sp>
      <p:sp>
        <p:nvSpPr>
          <p:cNvPr id="7" name="文本占位符 1"/>
          <p:cNvSpPr>
            <a:spLocks noGrp="1"/>
          </p:cNvSpPr>
          <p:nvPr>
            <p:ph type="body" sz="half" idx="2"/>
          </p:nvPr>
        </p:nvSpPr>
        <p:spPr>
          <a:xfrm>
            <a:off x="973761" y="625935"/>
            <a:ext cx="4698133" cy="515803"/>
          </a:xfrm>
        </p:spPr>
        <p:txBody>
          <a:bodyPr/>
          <a:lstStyle/>
          <a:p>
            <a:r>
              <a:rPr lang="zh-CN" altLang="en-US" dirty="0"/>
              <a:t>时间函数</a:t>
            </a:r>
          </a:p>
        </p:txBody>
      </p:sp>
      <p:sp>
        <p:nvSpPr>
          <p:cNvPr id="5" name="矩形 4"/>
          <p:cNvSpPr/>
          <p:nvPr/>
        </p:nvSpPr>
        <p:spPr>
          <a:xfrm>
            <a:off x="1408681" y="972450"/>
            <a:ext cx="3781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SELECT NOW()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显示当前日期及时间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08681" y="275250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CURDATE()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当前日期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08681" y="459133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CURTIME()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当前时间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297" y="1411489"/>
            <a:ext cx="5991225" cy="11811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297" y="3226163"/>
            <a:ext cx="5991225" cy="12608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297" y="5027573"/>
            <a:ext cx="5991225" cy="118378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zh-CN" altLang="en-US" dirty="0"/>
              <a:t>函数（下）</a:t>
            </a:r>
          </a:p>
          <a:p>
            <a:endParaRPr lang="zh-CN" altLang="en-US" dirty="0"/>
          </a:p>
        </p:txBody>
      </p:sp>
      <p:sp>
        <p:nvSpPr>
          <p:cNvPr id="6" name="文本占位符 1"/>
          <p:cNvSpPr>
            <a:spLocks noGrp="1"/>
          </p:cNvSpPr>
          <p:nvPr>
            <p:ph type="body" sz="half" idx="2"/>
          </p:nvPr>
        </p:nvSpPr>
        <p:spPr>
          <a:xfrm>
            <a:off x="969651" y="552256"/>
            <a:ext cx="4698133" cy="515803"/>
          </a:xfrm>
        </p:spPr>
        <p:txBody>
          <a:bodyPr/>
          <a:lstStyle/>
          <a:p>
            <a:r>
              <a:rPr lang="zh-CN" altLang="en-US" dirty="0"/>
              <a:t>字符串函数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898558" y="1315658"/>
            <a:ext cx="435684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mysql substr() 函数</a:t>
            </a:r>
          </a:p>
          <a:p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用法：substr(string, start, length);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string为字符串；start为起始位置；length为长度。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注意：mysql中的start是从1开始的。</a:t>
            </a:r>
          </a:p>
        </p:txBody>
      </p:sp>
      <p:sp>
        <p:nvSpPr>
          <p:cNvPr id="8" name="矩形 7"/>
          <p:cNvSpPr/>
          <p:nvPr/>
        </p:nvSpPr>
        <p:spPr>
          <a:xfrm>
            <a:off x="887352" y="2995644"/>
            <a:ext cx="436805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left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(str,len)函数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返回字符串str的最左面len个字符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select LEFT('foobarbar', 5); </a:t>
            </a:r>
          </a:p>
        </p:txBody>
      </p:sp>
      <p:sp>
        <p:nvSpPr>
          <p:cNvPr id="9" name="矩形 8"/>
          <p:cNvSpPr/>
          <p:nvPr/>
        </p:nvSpPr>
        <p:spPr>
          <a:xfrm>
            <a:off x="1055440" y="4537132"/>
            <a:ext cx="328108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right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(str,len)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返回字符串str的最右面len个字符。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select RIGHT('foobarbar', 4); 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406" y="1721810"/>
            <a:ext cx="3429000" cy="12096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154" y="3201423"/>
            <a:ext cx="3390900" cy="11620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593" y="4719182"/>
            <a:ext cx="3316626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/>
              <a:t>复习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0"/>
          </p:nvPr>
        </p:nvSpPr>
        <p:spPr>
          <a:xfrm>
            <a:off x="6096000" y="1511165"/>
            <a:ext cx="5749489" cy="3785765"/>
          </a:xfrm>
        </p:spPr>
        <p:txBody>
          <a:bodyPr/>
          <a:lstStyle/>
          <a:p>
            <a:pPr lvl="0"/>
            <a:r>
              <a:rPr lang="en-US" altLang="zh-CN" dirty="0" err="1"/>
              <a:t>Mysql</a:t>
            </a:r>
            <a:r>
              <a:rPr lang="zh-CN" altLang="zh-CN" dirty="0"/>
              <a:t>简介</a:t>
            </a:r>
          </a:p>
          <a:p>
            <a:pPr lvl="0"/>
            <a:r>
              <a:rPr lang="en-US" altLang="zh-CN" dirty="0" err="1"/>
              <a:t>Mysql</a:t>
            </a:r>
            <a:r>
              <a:rPr lang="zh-CN" altLang="zh-CN" dirty="0"/>
              <a:t>安装</a:t>
            </a:r>
          </a:p>
          <a:p>
            <a:pPr lvl="0"/>
            <a:r>
              <a:rPr lang="zh-CN" altLang="zh-CN" dirty="0"/>
              <a:t>数据完整性</a:t>
            </a:r>
          </a:p>
          <a:p>
            <a:pPr lvl="0"/>
            <a:r>
              <a:rPr lang="en-US" altLang="zh-CN" dirty="0" err="1"/>
              <a:t>Navicat</a:t>
            </a:r>
            <a:r>
              <a:rPr lang="zh-CN" altLang="zh-CN" dirty="0"/>
              <a:t>操作数据库</a:t>
            </a:r>
          </a:p>
          <a:p>
            <a:pPr lvl="0"/>
            <a:r>
              <a:rPr lang="zh-CN" altLang="zh-CN" dirty="0"/>
              <a:t>命令行操作数据库</a:t>
            </a:r>
          </a:p>
          <a:p>
            <a:pPr lvl="0"/>
            <a:r>
              <a:rPr lang="zh-CN" altLang="zh-CN" dirty="0"/>
              <a:t>基础查询语句</a:t>
            </a:r>
          </a:p>
          <a:p>
            <a:pPr lvl="0"/>
            <a:r>
              <a:rPr lang="zh-CN" altLang="zh-CN" dirty="0"/>
              <a:t>插入数据语句</a:t>
            </a:r>
          </a:p>
          <a:p>
            <a:pPr lvl="0"/>
            <a:r>
              <a:rPr lang="zh-CN" altLang="zh-CN" dirty="0"/>
              <a:t>修改删除语句</a:t>
            </a:r>
          </a:p>
          <a:p>
            <a:r>
              <a:rPr lang="zh-CN" altLang="zh-CN" dirty="0"/>
              <a:t>数据库的备份与恢复</a:t>
            </a:r>
            <a:endParaRPr lang="en-US" altLang="zh-CN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/>
              <a:t>复习</a:t>
            </a:r>
          </a:p>
        </p:txBody>
      </p:sp>
      <p:grpSp>
        <p:nvGrpSpPr>
          <p:cNvPr id="51" name="ca882dab-64aa-4807-b775-2836961b1c9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00645" y="1614714"/>
            <a:ext cx="3802183" cy="3048726"/>
            <a:chOff x="3327401" y="1200150"/>
            <a:chExt cx="5535613" cy="4438651"/>
          </a:xfrm>
        </p:grpSpPr>
        <p:sp>
          <p:nvSpPr>
            <p:cNvPr id="52" name="ïŝḷiḓe"/>
            <p:cNvSpPr/>
            <p:nvPr/>
          </p:nvSpPr>
          <p:spPr bwMode="auto">
            <a:xfrm>
              <a:off x="6664326" y="5116513"/>
              <a:ext cx="2198688" cy="204788"/>
            </a:xfrm>
            <a:prstGeom prst="rect">
              <a:avLst/>
            </a:prstGeom>
            <a:solidFill>
              <a:srgbClr val="C8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ṧḻïḍe"/>
            <p:cNvSpPr/>
            <p:nvPr/>
          </p:nvSpPr>
          <p:spPr bwMode="auto">
            <a:xfrm>
              <a:off x="5975351" y="4687888"/>
              <a:ext cx="595313" cy="354013"/>
            </a:xfrm>
            <a:prstGeom prst="rect">
              <a:avLst/>
            </a:pr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šlïḓe"/>
            <p:cNvSpPr/>
            <p:nvPr/>
          </p:nvSpPr>
          <p:spPr bwMode="auto">
            <a:xfrm>
              <a:off x="4391026" y="2058988"/>
              <a:ext cx="3763963" cy="2720975"/>
            </a:xfrm>
            <a:prstGeom prst="rect">
              <a:avLst/>
            </a:pr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Slîḑê"/>
            <p:cNvSpPr/>
            <p:nvPr/>
          </p:nvSpPr>
          <p:spPr bwMode="auto">
            <a:xfrm>
              <a:off x="4391026" y="2058988"/>
              <a:ext cx="3763963" cy="272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ṡḻídè"/>
            <p:cNvSpPr/>
            <p:nvPr/>
          </p:nvSpPr>
          <p:spPr bwMode="auto">
            <a:xfrm>
              <a:off x="6272213" y="2058988"/>
              <a:ext cx="1882775" cy="2720975"/>
            </a:xfrm>
            <a:prstGeom prst="rect">
              <a:avLst/>
            </a:pr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ṣľide"/>
            <p:cNvSpPr/>
            <p:nvPr/>
          </p:nvSpPr>
          <p:spPr bwMode="auto">
            <a:xfrm>
              <a:off x="6272213" y="2058988"/>
              <a:ext cx="1882775" cy="272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şḷîḑè"/>
            <p:cNvSpPr/>
            <p:nvPr/>
          </p:nvSpPr>
          <p:spPr bwMode="auto">
            <a:xfrm>
              <a:off x="4521201" y="2208213"/>
              <a:ext cx="3503613" cy="2366963"/>
            </a:xfrm>
            <a:prstGeom prst="rect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iṡḻidè"/>
            <p:cNvSpPr/>
            <p:nvPr/>
          </p:nvSpPr>
          <p:spPr bwMode="auto">
            <a:xfrm>
              <a:off x="4521201" y="2208213"/>
              <a:ext cx="3503613" cy="2366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Slîḑê"/>
            <p:cNvSpPr/>
            <p:nvPr/>
          </p:nvSpPr>
          <p:spPr bwMode="auto">
            <a:xfrm>
              <a:off x="4725988" y="2374900"/>
              <a:ext cx="2403475" cy="187325"/>
            </a:xfrm>
            <a:prstGeom prst="rect">
              <a:avLst/>
            </a:pr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S1ïḋè"/>
            <p:cNvSpPr/>
            <p:nvPr/>
          </p:nvSpPr>
          <p:spPr bwMode="auto">
            <a:xfrm>
              <a:off x="4725988" y="2374900"/>
              <a:ext cx="2403475" cy="18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ṧļíḍê"/>
            <p:cNvSpPr/>
            <p:nvPr/>
          </p:nvSpPr>
          <p:spPr bwMode="auto">
            <a:xfrm>
              <a:off x="4725988" y="2747963"/>
              <a:ext cx="2403475" cy="187325"/>
            </a:xfrm>
            <a:prstGeom prst="rect">
              <a:avLst/>
            </a:pr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ṧḻiďê"/>
            <p:cNvSpPr/>
            <p:nvPr/>
          </p:nvSpPr>
          <p:spPr bwMode="auto">
            <a:xfrm>
              <a:off x="4725988" y="2747963"/>
              <a:ext cx="2403475" cy="18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šľïḑe"/>
            <p:cNvSpPr/>
            <p:nvPr/>
          </p:nvSpPr>
          <p:spPr bwMode="auto">
            <a:xfrm>
              <a:off x="4725988" y="3121025"/>
              <a:ext cx="3094038" cy="187325"/>
            </a:xfrm>
            <a:prstGeom prst="rect">
              <a:avLst/>
            </a:pr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ṣlîḍe"/>
            <p:cNvSpPr/>
            <p:nvPr/>
          </p:nvSpPr>
          <p:spPr bwMode="auto">
            <a:xfrm>
              <a:off x="4725988" y="3475038"/>
              <a:ext cx="2012950" cy="187325"/>
            </a:xfrm>
            <a:prstGeom prst="rect">
              <a:avLst/>
            </a:pr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ŝḻíďê"/>
            <p:cNvSpPr/>
            <p:nvPr/>
          </p:nvSpPr>
          <p:spPr bwMode="auto">
            <a:xfrm>
              <a:off x="4725988" y="3848100"/>
              <a:ext cx="2012950" cy="187325"/>
            </a:xfrm>
            <a:prstGeom prst="rect">
              <a:avLst/>
            </a:pr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şļíḍê"/>
            <p:cNvSpPr/>
            <p:nvPr/>
          </p:nvSpPr>
          <p:spPr bwMode="auto">
            <a:xfrm>
              <a:off x="4725988" y="4221163"/>
              <a:ext cx="2012950" cy="185738"/>
            </a:xfrm>
            <a:prstGeom prst="rect">
              <a:avLst/>
            </a:pr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ṧḻiḍè"/>
            <p:cNvSpPr/>
            <p:nvPr/>
          </p:nvSpPr>
          <p:spPr bwMode="auto">
            <a:xfrm>
              <a:off x="7485063" y="2208213"/>
              <a:ext cx="334963" cy="633413"/>
            </a:xfrm>
            <a:custGeom>
              <a:avLst/>
              <a:gdLst>
                <a:gd name="T0" fmla="*/ 211 w 211"/>
                <a:gd name="T1" fmla="*/ 399 h 399"/>
                <a:gd name="T2" fmla="*/ 105 w 211"/>
                <a:gd name="T3" fmla="*/ 317 h 399"/>
                <a:gd name="T4" fmla="*/ 0 w 211"/>
                <a:gd name="T5" fmla="*/ 399 h 399"/>
                <a:gd name="T6" fmla="*/ 0 w 211"/>
                <a:gd name="T7" fmla="*/ 0 h 399"/>
                <a:gd name="T8" fmla="*/ 211 w 211"/>
                <a:gd name="T9" fmla="*/ 0 h 399"/>
                <a:gd name="T10" fmla="*/ 211 w 211"/>
                <a:gd name="T11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399">
                  <a:moveTo>
                    <a:pt x="211" y="399"/>
                  </a:moveTo>
                  <a:lnTo>
                    <a:pt x="105" y="317"/>
                  </a:lnTo>
                  <a:lnTo>
                    <a:pt x="0" y="399"/>
                  </a:lnTo>
                  <a:lnTo>
                    <a:pt x="0" y="0"/>
                  </a:lnTo>
                  <a:lnTo>
                    <a:pt x="211" y="0"/>
                  </a:lnTo>
                  <a:lnTo>
                    <a:pt x="211" y="399"/>
                  </a:lnTo>
                  <a:close/>
                </a:path>
              </a:pathLst>
            </a:custGeom>
            <a:solidFill>
              <a:srgbClr val="FF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ş1íḋê"/>
            <p:cNvSpPr/>
            <p:nvPr/>
          </p:nvSpPr>
          <p:spPr bwMode="auto">
            <a:xfrm>
              <a:off x="6981826" y="3475038"/>
              <a:ext cx="838200" cy="931863"/>
            </a:xfrm>
            <a:prstGeom prst="rect">
              <a:avLst/>
            </a:pr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ṩļïďé"/>
            <p:cNvSpPr/>
            <p:nvPr/>
          </p:nvSpPr>
          <p:spPr bwMode="auto">
            <a:xfrm>
              <a:off x="6981826" y="3475038"/>
              <a:ext cx="838200" cy="931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ṥľîḋé"/>
            <p:cNvSpPr/>
            <p:nvPr/>
          </p:nvSpPr>
          <p:spPr bwMode="auto">
            <a:xfrm>
              <a:off x="5694363" y="4948238"/>
              <a:ext cx="1155700" cy="168275"/>
            </a:xfrm>
            <a:prstGeom prst="rect">
              <a:avLst/>
            </a:pr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ṡḻïdê"/>
            <p:cNvSpPr/>
            <p:nvPr/>
          </p:nvSpPr>
          <p:spPr bwMode="auto">
            <a:xfrm>
              <a:off x="4521201" y="2208213"/>
              <a:ext cx="968375" cy="968375"/>
            </a:xfrm>
            <a:custGeom>
              <a:avLst/>
              <a:gdLst>
                <a:gd name="T0" fmla="*/ 610 w 610"/>
                <a:gd name="T1" fmla="*/ 0 h 610"/>
                <a:gd name="T2" fmla="*/ 223 w 610"/>
                <a:gd name="T3" fmla="*/ 0 h 610"/>
                <a:gd name="T4" fmla="*/ 0 w 610"/>
                <a:gd name="T5" fmla="*/ 223 h 610"/>
                <a:gd name="T6" fmla="*/ 0 w 610"/>
                <a:gd name="T7" fmla="*/ 610 h 610"/>
                <a:gd name="T8" fmla="*/ 152 w 610"/>
                <a:gd name="T9" fmla="*/ 458 h 610"/>
                <a:gd name="T10" fmla="*/ 129 w 610"/>
                <a:gd name="T11" fmla="*/ 458 h 610"/>
                <a:gd name="T12" fmla="*/ 129 w 610"/>
                <a:gd name="T13" fmla="*/ 340 h 610"/>
                <a:gd name="T14" fmla="*/ 270 w 610"/>
                <a:gd name="T15" fmla="*/ 340 h 610"/>
                <a:gd name="T16" fmla="*/ 387 w 610"/>
                <a:gd name="T17" fmla="*/ 223 h 610"/>
                <a:gd name="T18" fmla="*/ 129 w 610"/>
                <a:gd name="T19" fmla="*/ 223 h 610"/>
                <a:gd name="T20" fmla="*/ 129 w 610"/>
                <a:gd name="T21" fmla="*/ 105 h 610"/>
                <a:gd name="T22" fmla="*/ 505 w 610"/>
                <a:gd name="T23" fmla="*/ 105 h 610"/>
                <a:gd name="T24" fmla="*/ 610 w 610"/>
                <a:gd name="T25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0" h="610">
                  <a:moveTo>
                    <a:pt x="610" y="0"/>
                  </a:moveTo>
                  <a:lnTo>
                    <a:pt x="223" y="0"/>
                  </a:lnTo>
                  <a:lnTo>
                    <a:pt x="0" y="223"/>
                  </a:lnTo>
                  <a:lnTo>
                    <a:pt x="0" y="610"/>
                  </a:lnTo>
                  <a:lnTo>
                    <a:pt x="152" y="458"/>
                  </a:lnTo>
                  <a:lnTo>
                    <a:pt x="129" y="458"/>
                  </a:lnTo>
                  <a:lnTo>
                    <a:pt x="129" y="340"/>
                  </a:lnTo>
                  <a:lnTo>
                    <a:pt x="270" y="340"/>
                  </a:lnTo>
                  <a:lnTo>
                    <a:pt x="387" y="223"/>
                  </a:lnTo>
                  <a:lnTo>
                    <a:pt x="129" y="223"/>
                  </a:lnTo>
                  <a:lnTo>
                    <a:pt x="129" y="105"/>
                  </a:lnTo>
                  <a:lnTo>
                    <a:pt x="505" y="105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rgbClr val="FFF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şľîḋé"/>
            <p:cNvSpPr/>
            <p:nvPr/>
          </p:nvSpPr>
          <p:spPr bwMode="auto">
            <a:xfrm>
              <a:off x="4521201" y="2208213"/>
              <a:ext cx="968375" cy="968375"/>
            </a:xfrm>
            <a:custGeom>
              <a:avLst/>
              <a:gdLst>
                <a:gd name="T0" fmla="*/ 610 w 610"/>
                <a:gd name="T1" fmla="*/ 0 h 610"/>
                <a:gd name="T2" fmla="*/ 223 w 610"/>
                <a:gd name="T3" fmla="*/ 0 h 610"/>
                <a:gd name="T4" fmla="*/ 0 w 610"/>
                <a:gd name="T5" fmla="*/ 223 h 610"/>
                <a:gd name="T6" fmla="*/ 0 w 610"/>
                <a:gd name="T7" fmla="*/ 610 h 610"/>
                <a:gd name="T8" fmla="*/ 152 w 610"/>
                <a:gd name="T9" fmla="*/ 458 h 610"/>
                <a:gd name="T10" fmla="*/ 129 w 610"/>
                <a:gd name="T11" fmla="*/ 458 h 610"/>
                <a:gd name="T12" fmla="*/ 129 w 610"/>
                <a:gd name="T13" fmla="*/ 340 h 610"/>
                <a:gd name="T14" fmla="*/ 270 w 610"/>
                <a:gd name="T15" fmla="*/ 340 h 610"/>
                <a:gd name="T16" fmla="*/ 387 w 610"/>
                <a:gd name="T17" fmla="*/ 223 h 610"/>
                <a:gd name="T18" fmla="*/ 129 w 610"/>
                <a:gd name="T19" fmla="*/ 223 h 610"/>
                <a:gd name="T20" fmla="*/ 129 w 610"/>
                <a:gd name="T21" fmla="*/ 105 h 610"/>
                <a:gd name="T22" fmla="*/ 505 w 610"/>
                <a:gd name="T23" fmla="*/ 105 h 610"/>
                <a:gd name="T24" fmla="*/ 610 w 610"/>
                <a:gd name="T25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0" h="610">
                  <a:moveTo>
                    <a:pt x="610" y="0"/>
                  </a:moveTo>
                  <a:lnTo>
                    <a:pt x="223" y="0"/>
                  </a:lnTo>
                  <a:lnTo>
                    <a:pt x="0" y="223"/>
                  </a:lnTo>
                  <a:lnTo>
                    <a:pt x="0" y="610"/>
                  </a:lnTo>
                  <a:lnTo>
                    <a:pt x="152" y="458"/>
                  </a:lnTo>
                  <a:lnTo>
                    <a:pt x="129" y="458"/>
                  </a:lnTo>
                  <a:lnTo>
                    <a:pt x="129" y="340"/>
                  </a:lnTo>
                  <a:lnTo>
                    <a:pt x="270" y="340"/>
                  </a:lnTo>
                  <a:lnTo>
                    <a:pt x="387" y="223"/>
                  </a:lnTo>
                  <a:lnTo>
                    <a:pt x="129" y="223"/>
                  </a:lnTo>
                  <a:lnTo>
                    <a:pt x="129" y="105"/>
                  </a:lnTo>
                  <a:lnTo>
                    <a:pt x="505" y="105"/>
                  </a:lnTo>
                  <a:lnTo>
                    <a:pt x="6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ṧlidè"/>
            <p:cNvSpPr/>
            <p:nvPr/>
          </p:nvSpPr>
          <p:spPr bwMode="auto">
            <a:xfrm>
              <a:off x="4725988" y="2374900"/>
              <a:ext cx="596900" cy="187325"/>
            </a:xfrm>
            <a:custGeom>
              <a:avLst/>
              <a:gdLst>
                <a:gd name="T0" fmla="*/ 376 w 376"/>
                <a:gd name="T1" fmla="*/ 0 h 118"/>
                <a:gd name="T2" fmla="*/ 0 w 376"/>
                <a:gd name="T3" fmla="*/ 0 h 118"/>
                <a:gd name="T4" fmla="*/ 0 w 376"/>
                <a:gd name="T5" fmla="*/ 118 h 118"/>
                <a:gd name="T6" fmla="*/ 258 w 376"/>
                <a:gd name="T7" fmla="*/ 118 h 118"/>
                <a:gd name="T8" fmla="*/ 376 w 376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18">
                  <a:moveTo>
                    <a:pt x="376" y="0"/>
                  </a:moveTo>
                  <a:lnTo>
                    <a:pt x="0" y="0"/>
                  </a:lnTo>
                  <a:lnTo>
                    <a:pt x="0" y="118"/>
                  </a:lnTo>
                  <a:lnTo>
                    <a:pt x="258" y="118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rgbClr val="E7D9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ŝľidè"/>
            <p:cNvSpPr/>
            <p:nvPr/>
          </p:nvSpPr>
          <p:spPr bwMode="auto">
            <a:xfrm>
              <a:off x="4725988" y="2374900"/>
              <a:ext cx="596900" cy="187325"/>
            </a:xfrm>
            <a:custGeom>
              <a:avLst/>
              <a:gdLst>
                <a:gd name="T0" fmla="*/ 376 w 376"/>
                <a:gd name="T1" fmla="*/ 0 h 118"/>
                <a:gd name="T2" fmla="*/ 0 w 376"/>
                <a:gd name="T3" fmla="*/ 0 h 118"/>
                <a:gd name="T4" fmla="*/ 0 w 376"/>
                <a:gd name="T5" fmla="*/ 118 h 118"/>
                <a:gd name="T6" fmla="*/ 258 w 376"/>
                <a:gd name="T7" fmla="*/ 118 h 118"/>
                <a:gd name="T8" fmla="*/ 376 w 376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18">
                  <a:moveTo>
                    <a:pt x="376" y="0"/>
                  </a:moveTo>
                  <a:lnTo>
                    <a:pt x="0" y="0"/>
                  </a:lnTo>
                  <a:lnTo>
                    <a:pt x="0" y="118"/>
                  </a:lnTo>
                  <a:lnTo>
                    <a:pt x="258" y="118"/>
                  </a:lnTo>
                  <a:lnTo>
                    <a:pt x="3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s1ïḋê"/>
            <p:cNvSpPr/>
            <p:nvPr/>
          </p:nvSpPr>
          <p:spPr bwMode="auto">
            <a:xfrm>
              <a:off x="4725988" y="2747963"/>
              <a:ext cx="223838" cy="187325"/>
            </a:xfrm>
            <a:custGeom>
              <a:avLst/>
              <a:gdLst>
                <a:gd name="T0" fmla="*/ 141 w 141"/>
                <a:gd name="T1" fmla="*/ 0 h 118"/>
                <a:gd name="T2" fmla="*/ 0 w 141"/>
                <a:gd name="T3" fmla="*/ 0 h 118"/>
                <a:gd name="T4" fmla="*/ 0 w 141"/>
                <a:gd name="T5" fmla="*/ 118 h 118"/>
                <a:gd name="T6" fmla="*/ 23 w 141"/>
                <a:gd name="T7" fmla="*/ 118 h 118"/>
                <a:gd name="T8" fmla="*/ 141 w 141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18">
                  <a:moveTo>
                    <a:pt x="141" y="0"/>
                  </a:moveTo>
                  <a:lnTo>
                    <a:pt x="0" y="0"/>
                  </a:lnTo>
                  <a:lnTo>
                    <a:pt x="0" y="118"/>
                  </a:lnTo>
                  <a:lnTo>
                    <a:pt x="23" y="118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E7D9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Sļiḋe"/>
            <p:cNvSpPr/>
            <p:nvPr/>
          </p:nvSpPr>
          <p:spPr bwMode="auto">
            <a:xfrm>
              <a:off x="4725988" y="2747963"/>
              <a:ext cx="223838" cy="187325"/>
            </a:xfrm>
            <a:custGeom>
              <a:avLst/>
              <a:gdLst>
                <a:gd name="T0" fmla="*/ 141 w 141"/>
                <a:gd name="T1" fmla="*/ 0 h 118"/>
                <a:gd name="T2" fmla="*/ 0 w 141"/>
                <a:gd name="T3" fmla="*/ 0 h 118"/>
                <a:gd name="T4" fmla="*/ 0 w 141"/>
                <a:gd name="T5" fmla="*/ 118 h 118"/>
                <a:gd name="T6" fmla="*/ 23 w 141"/>
                <a:gd name="T7" fmla="*/ 118 h 118"/>
                <a:gd name="T8" fmla="*/ 141 w 141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18">
                  <a:moveTo>
                    <a:pt x="141" y="0"/>
                  </a:moveTo>
                  <a:lnTo>
                    <a:pt x="0" y="0"/>
                  </a:lnTo>
                  <a:lnTo>
                    <a:pt x="0" y="118"/>
                  </a:lnTo>
                  <a:lnTo>
                    <a:pt x="23" y="118"/>
                  </a:lnTo>
                  <a:lnTo>
                    <a:pt x="1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ṥḻíḋè"/>
            <p:cNvSpPr/>
            <p:nvPr/>
          </p:nvSpPr>
          <p:spPr bwMode="auto">
            <a:xfrm>
              <a:off x="6832601" y="3400425"/>
              <a:ext cx="1192213" cy="1174750"/>
            </a:xfrm>
            <a:custGeom>
              <a:avLst/>
              <a:gdLst>
                <a:gd name="T0" fmla="*/ 457 w 751"/>
                <a:gd name="T1" fmla="*/ 634 h 740"/>
                <a:gd name="T2" fmla="*/ 117 w 751"/>
                <a:gd name="T3" fmla="*/ 634 h 740"/>
                <a:gd name="T4" fmla="*/ 0 w 751"/>
                <a:gd name="T5" fmla="*/ 740 h 740"/>
                <a:gd name="T6" fmla="*/ 352 w 751"/>
                <a:gd name="T7" fmla="*/ 740 h 740"/>
                <a:gd name="T8" fmla="*/ 457 w 751"/>
                <a:gd name="T9" fmla="*/ 634 h 740"/>
                <a:gd name="T10" fmla="*/ 751 w 751"/>
                <a:gd name="T11" fmla="*/ 0 h 740"/>
                <a:gd name="T12" fmla="*/ 622 w 751"/>
                <a:gd name="T13" fmla="*/ 129 h 740"/>
                <a:gd name="T14" fmla="*/ 622 w 751"/>
                <a:gd name="T15" fmla="*/ 470 h 740"/>
                <a:gd name="T16" fmla="*/ 751 w 751"/>
                <a:gd name="T17" fmla="*/ 341 h 740"/>
                <a:gd name="T18" fmla="*/ 751 w 751"/>
                <a:gd name="T19" fmla="*/ 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1" h="740">
                  <a:moveTo>
                    <a:pt x="457" y="634"/>
                  </a:moveTo>
                  <a:lnTo>
                    <a:pt x="117" y="634"/>
                  </a:lnTo>
                  <a:lnTo>
                    <a:pt x="0" y="740"/>
                  </a:lnTo>
                  <a:lnTo>
                    <a:pt x="352" y="740"/>
                  </a:lnTo>
                  <a:lnTo>
                    <a:pt x="457" y="634"/>
                  </a:lnTo>
                  <a:close/>
                  <a:moveTo>
                    <a:pt x="751" y="0"/>
                  </a:moveTo>
                  <a:lnTo>
                    <a:pt x="622" y="129"/>
                  </a:lnTo>
                  <a:lnTo>
                    <a:pt x="622" y="470"/>
                  </a:lnTo>
                  <a:lnTo>
                    <a:pt x="751" y="34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FFF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ṣ1ïḑe"/>
            <p:cNvSpPr/>
            <p:nvPr/>
          </p:nvSpPr>
          <p:spPr bwMode="auto">
            <a:xfrm>
              <a:off x="6832601" y="3400425"/>
              <a:ext cx="1192213" cy="1174750"/>
            </a:xfrm>
            <a:custGeom>
              <a:avLst/>
              <a:gdLst>
                <a:gd name="T0" fmla="*/ 457 w 751"/>
                <a:gd name="T1" fmla="*/ 634 h 740"/>
                <a:gd name="T2" fmla="*/ 117 w 751"/>
                <a:gd name="T3" fmla="*/ 634 h 740"/>
                <a:gd name="T4" fmla="*/ 0 w 751"/>
                <a:gd name="T5" fmla="*/ 740 h 740"/>
                <a:gd name="T6" fmla="*/ 352 w 751"/>
                <a:gd name="T7" fmla="*/ 740 h 740"/>
                <a:gd name="T8" fmla="*/ 457 w 751"/>
                <a:gd name="T9" fmla="*/ 634 h 740"/>
                <a:gd name="T10" fmla="*/ 751 w 751"/>
                <a:gd name="T11" fmla="*/ 0 h 740"/>
                <a:gd name="T12" fmla="*/ 622 w 751"/>
                <a:gd name="T13" fmla="*/ 129 h 740"/>
                <a:gd name="T14" fmla="*/ 622 w 751"/>
                <a:gd name="T15" fmla="*/ 470 h 740"/>
                <a:gd name="T16" fmla="*/ 751 w 751"/>
                <a:gd name="T17" fmla="*/ 341 h 740"/>
                <a:gd name="T18" fmla="*/ 751 w 751"/>
                <a:gd name="T19" fmla="*/ 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1" h="740">
                  <a:moveTo>
                    <a:pt x="457" y="634"/>
                  </a:moveTo>
                  <a:lnTo>
                    <a:pt x="117" y="634"/>
                  </a:lnTo>
                  <a:lnTo>
                    <a:pt x="0" y="740"/>
                  </a:lnTo>
                  <a:lnTo>
                    <a:pt x="352" y="740"/>
                  </a:lnTo>
                  <a:lnTo>
                    <a:pt x="457" y="634"/>
                  </a:lnTo>
                  <a:moveTo>
                    <a:pt x="751" y="0"/>
                  </a:moveTo>
                  <a:lnTo>
                    <a:pt x="622" y="129"/>
                  </a:lnTo>
                  <a:lnTo>
                    <a:pt x="622" y="470"/>
                  </a:lnTo>
                  <a:lnTo>
                    <a:pt x="751" y="341"/>
                  </a:lnTo>
                  <a:lnTo>
                    <a:pt x="7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sľïḑé"/>
            <p:cNvSpPr/>
            <p:nvPr/>
          </p:nvSpPr>
          <p:spPr bwMode="auto">
            <a:xfrm>
              <a:off x="7018338" y="3605213"/>
              <a:ext cx="801688" cy="801688"/>
            </a:xfrm>
            <a:custGeom>
              <a:avLst/>
              <a:gdLst>
                <a:gd name="T0" fmla="*/ 505 w 505"/>
                <a:gd name="T1" fmla="*/ 0 h 505"/>
                <a:gd name="T2" fmla="*/ 0 w 505"/>
                <a:gd name="T3" fmla="*/ 505 h 505"/>
                <a:gd name="T4" fmla="*/ 340 w 505"/>
                <a:gd name="T5" fmla="*/ 505 h 505"/>
                <a:gd name="T6" fmla="*/ 505 w 505"/>
                <a:gd name="T7" fmla="*/ 341 h 505"/>
                <a:gd name="T8" fmla="*/ 505 w 505"/>
                <a:gd name="T9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5" h="505">
                  <a:moveTo>
                    <a:pt x="505" y="0"/>
                  </a:moveTo>
                  <a:lnTo>
                    <a:pt x="0" y="505"/>
                  </a:lnTo>
                  <a:lnTo>
                    <a:pt x="340" y="505"/>
                  </a:lnTo>
                  <a:lnTo>
                    <a:pt x="505" y="341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E7D9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ŝlîḍê"/>
            <p:cNvSpPr/>
            <p:nvPr/>
          </p:nvSpPr>
          <p:spPr bwMode="auto">
            <a:xfrm>
              <a:off x="7018338" y="3605213"/>
              <a:ext cx="801688" cy="801688"/>
            </a:xfrm>
            <a:custGeom>
              <a:avLst/>
              <a:gdLst>
                <a:gd name="T0" fmla="*/ 505 w 505"/>
                <a:gd name="T1" fmla="*/ 0 h 505"/>
                <a:gd name="T2" fmla="*/ 0 w 505"/>
                <a:gd name="T3" fmla="*/ 505 h 505"/>
                <a:gd name="T4" fmla="*/ 340 w 505"/>
                <a:gd name="T5" fmla="*/ 505 h 505"/>
                <a:gd name="T6" fmla="*/ 505 w 505"/>
                <a:gd name="T7" fmla="*/ 341 h 505"/>
                <a:gd name="T8" fmla="*/ 505 w 505"/>
                <a:gd name="T9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5" h="505">
                  <a:moveTo>
                    <a:pt x="505" y="0"/>
                  </a:moveTo>
                  <a:lnTo>
                    <a:pt x="0" y="505"/>
                  </a:lnTo>
                  <a:lnTo>
                    <a:pt x="340" y="505"/>
                  </a:lnTo>
                  <a:lnTo>
                    <a:pt x="505" y="341"/>
                  </a:lnTo>
                  <a:lnTo>
                    <a:pt x="5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ïśļîḋè"/>
            <p:cNvSpPr/>
            <p:nvPr/>
          </p:nvSpPr>
          <p:spPr bwMode="auto">
            <a:xfrm>
              <a:off x="4037013" y="2263775"/>
              <a:ext cx="279400" cy="1006475"/>
            </a:xfrm>
            <a:custGeom>
              <a:avLst/>
              <a:gdLst>
                <a:gd name="T0" fmla="*/ 15 w 15"/>
                <a:gd name="T1" fmla="*/ 46 h 54"/>
                <a:gd name="T2" fmla="*/ 4 w 15"/>
                <a:gd name="T3" fmla="*/ 35 h 54"/>
                <a:gd name="T4" fmla="*/ 7 w 15"/>
                <a:gd name="T5" fmla="*/ 2 h 54"/>
                <a:gd name="T6" fmla="*/ 13 w 15"/>
                <a:gd name="T7" fmla="*/ 4 h 54"/>
                <a:gd name="T8" fmla="*/ 15 w 15"/>
                <a:gd name="T9" fmla="*/ 4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4">
                  <a:moveTo>
                    <a:pt x="15" y="46"/>
                  </a:moveTo>
                  <a:cubicBezTo>
                    <a:pt x="15" y="46"/>
                    <a:pt x="7" y="54"/>
                    <a:pt x="4" y="35"/>
                  </a:cubicBezTo>
                  <a:cubicBezTo>
                    <a:pt x="0" y="15"/>
                    <a:pt x="0" y="4"/>
                    <a:pt x="7" y="2"/>
                  </a:cubicBezTo>
                  <a:cubicBezTo>
                    <a:pt x="11" y="0"/>
                    <a:pt x="13" y="4"/>
                    <a:pt x="13" y="4"/>
                  </a:cubicBezTo>
                  <a:lnTo>
                    <a:pt x="15" y="46"/>
                  </a:lnTo>
                  <a:close/>
                </a:path>
              </a:pathLst>
            </a:custGeom>
            <a:solidFill>
              <a:srgbClr val="FFD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Sľiḑé"/>
            <p:cNvSpPr/>
            <p:nvPr/>
          </p:nvSpPr>
          <p:spPr bwMode="auto">
            <a:xfrm>
              <a:off x="4595813" y="3549650"/>
              <a:ext cx="1117600" cy="839788"/>
            </a:xfrm>
            <a:custGeom>
              <a:avLst/>
              <a:gdLst>
                <a:gd name="T0" fmla="*/ 0 w 60"/>
                <a:gd name="T1" fmla="*/ 2 h 45"/>
                <a:gd name="T2" fmla="*/ 0 w 60"/>
                <a:gd name="T3" fmla="*/ 16 h 45"/>
                <a:gd name="T4" fmla="*/ 7 w 60"/>
                <a:gd name="T5" fmla="*/ 29 h 45"/>
                <a:gd name="T6" fmla="*/ 19 w 60"/>
                <a:gd name="T7" fmla="*/ 40 h 45"/>
                <a:gd name="T8" fmla="*/ 41 w 60"/>
                <a:gd name="T9" fmla="*/ 40 h 45"/>
                <a:gd name="T10" fmla="*/ 54 w 60"/>
                <a:gd name="T11" fmla="*/ 29 h 45"/>
                <a:gd name="T12" fmla="*/ 60 w 60"/>
                <a:gd name="T13" fmla="*/ 16 h 45"/>
                <a:gd name="T14" fmla="*/ 60 w 60"/>
                <a:gd name="T15" fmla="*/ 0 h 45"/>
                <a:gd name="T16" fmla="*/ 0 w 60"/>
                <a:gd name="T17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5">
                  <a:moveTo>
                    <a:pt x="0" y="2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21"/>
                    <a:pt x="2" y="26"/>
                    <a:pt x="7" y="29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5" y="45"/>
                    <a:pt x="35" y="45"/>
                    <a:pt x="41" y="4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8" y="26"/>
                    <a:pt x="60" y="21"/>
                    <a:pt x="60" y="16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D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ŝľiḓè"/>
            <p:cNvSpPr/>
            <p:nvPr/>
          </p:nvSpPr>
          <p:spPr bwMode="auto">
            <a:xfrm>
              <a:off x="4427538" y="3773488"/>
              <a:ext cx="1454150" cy="1771650"/>
            </a:xfrm>
            <a:custGeom>
              <a:avLst/>
              <a:gdLst>
                <a:gd name="T0" fmla="*/ 73 w 78"/>
                <a:gd name="T1" fmla="*/ 4 h 95"/>
                <a:gd name="T2" fmla="*/ 68 w 78"/>
                <a:gd name="T3" fmla="*/ 0 h 95"/>
                <a:gd name="T4" fmla="*/ 39 w 78"/>
                <a:gd name="T5" fmla="*/ 7 h 95"/>
                <a:gd name="T6" fmla="*/ 9 w 78"/>
                <a:gd name="T7" fmla="*/ 0 h 95"/>
                <a:gd name="T8" fmla="*/ 4 w 78"/>
                <a:gd name="T9" fmla="*/ 4 h 95"/>
                <a:gd name="T10" fmla="*/ 0 w 78"/>
                <a:gd name="T11" fmla="*/ 12 h 95"/>
                <a:gd name="T12" fmla="*/ 0 w 78"/>
                <a:gd name="T13" fmla="*/ 36 h 95"/>
                <a:gd name="T14" fmla="*/ 5 w 78"/>
                <a:gd name="T15" fmla="*/ 54 h 95"/>
                <a:gd name="T16" fmla="*/ 28 w 78"/>
                <a:gd name="T17" fmla="*/ 92 h 95"/>
                <a:gd name="T18" fmla="*/ 30 w 78"/>
                <a:gd name="T19" fmla="*/ 95 h 95"/>
                <a:gd name="T20" fmla="*/ 38 w 78"/>
                <a:gd name="T21" fmla="*/ 95 h 95"/>
                <a:gd name="T22" fmla="*/ 39 w 78"/>
                <a:gd name="T23" fmla="*/ 95 h 95"/>
                <a:gd name="T24" fmla="*/ 47 w 78"/>
                <a:gd name="T25" fmla="*/ 95 h 95"/>
                <a:gd name="T26" fmla="*/ 50 w 78"/>
                <a:gd name="T27" fmla="*/ 91 h 95"/>
                <a:gd name="T28" fmla="*/ 50 w 78"/>
                <a:gd name="T29" fmla="*/ 91 h 95"/>
                <a:gd name="T30" fmla="*/ 73 w 78"/>
                <a:gd name="T31" fmla="*/ 54 h 95"/>
                <a:gd name="T32" fmla="*/ 78 w 78"/>
                <a:gd name="T33" fmla="*/ 36 h 95"/>
                <a:gd name="T34" fmla="*/ 78 w 78"/>
                <a:gd name="T35" fmla="*/ 12 h 95"/>
                <a:gd name="T36" fmla="*/ 73 w 78"/>
                <a:gd name="T37" fmla="*/ 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" h="95">
                  <a:moveTo>
                    <a:pt x="73" y="4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2" y="48"/>
                    <a:pt x="5" y="54"/>
                  </a:cubicBezTo>
                  <a:cubicBezTo>
                    <a:pt x="28" y="92"/>
                    <a:pt x="28" y="92"/>
                    <a:pt x="28" y="92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50" y="91"/>
                    <a:pt x="50" y="91"/>
                    <a:pt x="50" y="91"/>
                  </a:cubicBezTo>
                  <a:cubicBezTo>
                    <a:pt x="50" y="91"/>
                    <a:pt x="50" y="91"/>
                    <a:pt x="50" y="91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6" y="48"/>
                    <a:pt x="78" y="42"/>
                    <a:pt x="78" y="3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8" y="9"/>
                    <a:pt x="76" y="6"/>
                    <a:pt x="73" y="4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ṥļïḍe"/>
            <p:cNvSpPr/>
            <p:nvPr/>
          </p:nvSpPr>
          <p:spPr bwMode="auto">
            <a:xfrm>
              <a:off x="5992813" y="2263775"/>
              <a:ext cx="279400" cy="1006475"/>
            </a:xfrm>
            <a:custGeom>
              <a:avLst/>
              <a:gdLst>
                <a:gd name="T0" fmla="*/ 0 w 15"/>
                <a:gd name="T1" fmla="*/ 46 h 54"/>
                <a:gd name="T2" fmla="*/ 11 w 15"/>
                <a:gd name="T3" fmla="*/ 35 h 54"/>
                <a:gd name="T4" fmla="*/ 8 w 15"/>
                <a:gd name="T5" fmla="*/ 2 h 54"/>
                <a:gd name="T6" fmla="*/ 2 w 15"/>
                <a:gd name="T7" fmla="*/ 4 h 54"/>
                <a:gd name="T8" fmla="*/ 0 w 15"/>
                <a:gd name="T9" fmla="*/ 4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4">
                  <a:moveTo>
                    <a:pt x="0" y="46"/>
                  </a:moveTo>
                  <a:cubicBezTo>
                    <a:pt x="0" y="46"/>
                    <a:pt x="7" y="54"/>
                    <a:pt x="11" y="35"/>
                  </a:cubicBezTo>
                  <a:cubicBezTo>
                    <a:pt x="15" y="15"/>
                    <a:pt x="15" y="4"/>
                    <a:pt x="8" y="2"/>
                  </a:cubicBezTo>
                  <a:cubicBezTo>
                    <a:pt x="3" y="0"/>
                    <a:pt x="2" y="4"/>
                    <a:pt x="2" y="4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D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ṥļiďé"/>
            <p:cNvSpPr/>
            <p:nvPr/>
          </p:nvSpPr>
          <p:spPr bwMode="auto">
            <a:xfrm>
              <a:off x="4167188" y="1200150"/>
              <a:ext cx="1955800" cy="2703513"/>
            </a:xfrm>
            <a:custGeom>
              <a:avLst/>
              <a:gdLst>
                <a:gd name="T0" fmla="*/ 53 w 105"/>
                <a:gd name="T1" fmla="*/ 145 h 145"/>
                <a:gd name="T2" fmla="*/ 105 w 105"/>
                <a:gd name="T3" fmla="*/ 64 h 145"/>
                <a:gd name="T4" fmla="*/ 53 w 105"/>
                <a:gd name="T5" fmla="*/ 0 h 145"/>
                <a:gd name="T6" fmla="*/ 0 w 105"/>
                <a:gd name="T7" fmla="*/ 64 h 145"/>
                <a:gd name="T8" fmla="*/ 53 w 105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45">
                  <a:moveTo>
                    <a:pt x="53" y="145"/>
                  </a:moveTo>
                  <a:cubicBezTo>
                    <a:pt x="80" y="145"/>
                    <a:pt x="105" y="111"/>
                    <a:pt x="105" y="64"/>
                  </a:cubicBezTo>
                  <a:cubicBezTo>
                    <a:pt x="105" y="5"/>
                    <a:pt x="84" y="0"/>
                    <a:pt x="53" y="0"/>
                  </a:cubicBezTo>
                  <a:cubicBezTo>
                    <a:pt x="21" y="0"/>
                    <a:pt x="0" y="5"/>
                    <a:pt x="0" y="64"/>
                  </a:cubicBezTo>
                  <a:cubicBezTo>
                    <a:pt x="0" y="111"/>
                    <a:pt x="25" y="145"/>
                    <a:pt x="53" y="145"/>
                  </a:cubicBezTo>
                  <a:close/>
                </a:path>
              </a:pathLst>
            </a:custGeom>
            <a:solidFill>
              <a:srgbClr val="584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š1iḍe"/>
            <p:cNvSpPr/>
            <p:nvPr/>
          </p:nvSpPr>
          <p:spPr bwMode="auto">
            <a:xfrm>
              <a:off x="3327401" y="4090988"/>
              <a:ext cx="3635375" cy="1547813"/>
            </a:xfrm>
            <a:custGeom>
              <a:avLst/>
              <a:gdLst>
                <a:gd name="T0" fmla="*/ 183 w 195"/>
                <a:gd name="T1" fmla="*/ 35 h 83"/>
                <a:gd name="T2" fmla="*/ 175 w 195"/>
                <a:gd name="T3" fmla="*/ 25 h 83"/>
                <a:gd name="T4" fmla="*/ 136 w 195"/>
                <a:gd name="T5" fmla="*/ 0 h 83"/>
                <a:gd name="T6" fmla="*/ 99 w 195"/>
                <a:gd name="T7" fmla="*/ 6 h 83"/>
                <a:gd name="T8" fmla="*/ 96 w 195"/>
                <a:gd name="T9" fmla="*/ 6 h 83"/>
                <a:gd name="T10" fmla="*/ 59 w 195"/>
                <a:gd name="T11" fmla="*/ 0 h 83"/>
                <a:gd name="T12" fmla="*/ 20 w 195"/>
                <a:gd name="T13" fmla="*/ 25 h 83"/>
                <a:gd name="T14" fmla="*/ 12 w 195"/>
                <a:gd name="T15" fmla="*/ 35 h 83"/>
                <a:gd name="T16" fmla="*/ 0 w 195"/>
                <a:gd name="T17" fmla="*/ 83 h 83"/>
                <a:gd name="T18" fmla="*/ 97 w 195"/>
                <a:gd name="T19" fmla="*/ 83 h 83"/>
                <a:gd name="T20" fmla="*/ 195 w 195"/>
                <a:gd name="T21" fmla="*/ 83 h 83"/>
                <a:gd name="T22" fmla="*/ 183 w 195"/>
                <a:gd name="T23" fmla="*/ 3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5" h="83">
                  <a:moveTo>
                    <a:pt x="183" y="35"/>
                  </a:moveTo>
                  <a:cubicBezTo>
                    <a:pt x="182" y="31"/>
                    <a:pt x="179" y="27"/>
                    <a:pt x="175" y="25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8" y="6"/>
                    <a:pt x="97" y="6"/>
                    <a:pt x="96" y="6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6" y="27"/>
                    <a:pt x="13" y="31"/>
                    <a:pt x="12" y="35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195" y="83"/>
                    <a:pt x="195" y="83"/>
                    <a:pt x="195" y="83"/>
                  </a:cubicBezTo>
                  <a:lnTo>
                    <a:pt x="183" y="35"/>
                  </a:lnTo>
                  <a:close/>
                </a:path>
              </a:pathLst>
            </a:custGeom>
            <a:solidFill>
              <a:srgbClr val="415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ṧľïḓé"/>
            <p:cNvSpPr/>
            <p:nvPr/>
          </p:nvSpPr>
          <p:spPr bwMode="auto">
            <a:xfrm>
              <a:off x="7670801" y="4071938"/>
              <a:ext cx="819150" cy="1044575"/>
            </a:xfrm>
            <a:custGeom>
              <a:avLst/>
              <a:gdLst>
                <a:gd name="T0" fmla="*/ 44 w 44"/>
                <a:gd name="T1" fmla="*/ 0 h 56"/>
                <a:gd name="T2" fmla="*/ 43 w 44"/>
                <a:gd name="T3" fmla="*/ 15 h 56"/>
                <a:gd name="T4" fmla="*/ 41 w 44"/>
                <a:gd name="T5" fmla="*/ 38 h 56"/>
                <a:gd name="T6" fmla="*/ 39 w 44"/>
                <a:gd name="T7" fmla="*/ 56 h 56"/>
                <a:gd name="T8" fmla="*/ 6 w 44"/>
                <a:gd name="T9" fmla="*/ 56 h 56"/>
                <a:gd name="T10" fmla="*/ 4 w 44"/>
                <a:gd name="T11" fmla="*/ 38 h 56"/>
                <a:gd name="T12" fmla="*/ 2 w 44"/>
                <a:gd name="T13" fmla="*/ 15 h 56"/>
                <a:gd name="T14" fmla="*/ 0 w 44"/>
                <a:gd name="T15" fmla="*/ 0 h 56"/>
                <a:gd name="T16" fmla="*/ 44 w 44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56">
                  <a:moveTo>
                    <a:pt x="44" y="0"/>
                  </a:moveTo>
                  <a:cubicBezTo>
                    <a:pt x="44" y="6"/>
                    <a:pt x="43" y="11"/>
                    <a:pt x="43" y="15"/>
                  </a:cubicBezTo>
                  <a:cubicBezTo>
                    <a:pt x="42" y="23"/>
                    <a:pt x="41" y="30"/>
                    <a:pt x="41" y="38"/>
                  </a:cubicBezTo>
                  <a:cubicBezTo>
                    <a:pt x="40" y="43"/>
                    <a:pt x="39" y="49"/>
                    <a:pt x="39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5" y="49"/>
                    <a:pt x="5" y="43"/>
                    <a:pt x="4" y="38"/>
                  </a:cubicBezTo>
                  <a:cubicBezTo>
                    <a:pt x="3" y="30"/>
                    <a:pt x="3" y="23"/>
                    <a:pt x="2" y="15"/>
                  </a:cubicBezTo>
                  <a:cubicBezTo>
                    <a:pt x="1" y="11"/>
                    <a:pt x="1" y="6"/>
                    <a:pt x="0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783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śľîḍê"/>
            <p:cNvSpPr/>
            <p:nvPr/>
          </p:nvSpPr>
          <p:spPr bwMode="auto">
            <a:xfrm>
              <a:off x="7707313" y="4351338"/>
              <a:ext cx="765175" cy="428625"/>
            </a:xfrm>
            <a:custGeom>
              <a:avLst/>
              <a:gdLst>
                <a:gd name="T0" fmla="*/ 41 w 41"/>
                <a:gd name="T1" fmla="*/ 0 h 23"/>
                <a:gd name="T2" fmla="*/ 39 w 41"/>
                <a:gd name="T3" fmla="*/ 23 h 23"/>
                <a:gd name="T4" fmla="*/ 2 w 41"/>
                <a:gd name="T5" fmla="*/ 23 h 23"/>
                <a:gd name="T6" fmla="*/ 0 w 41"/>
                <a:gd name="T7" fmla="*/ 0 h 23"/>
                <a:gd name="T8" fmla="*/ 41 w 4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3">
                  <a:moveTo>
                    <a:pt x="41" y="0"/>
                  </a:moveTo>
                  <a:cubicBezTo>
                    <a:pt x="40" y="8"/>
                    <a:pt x="39" y="15"/>
                    <a:pt x="39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15"/>
                    <a:pt x="1" y="8"/>
                    <a:pt x="0" y="0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śḻïḋê"/>
            <p:cNvSpPr/>
            <p:nvPr/>
          </p:nvSpPr>
          <p:spPr bwMode="auto">
            <a:xfrm>
              <a:off x="7596188" y="4016375"/>
              <a:ext cx="987425" cy="130175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şḷídê"/>
            <p:cNvSpPr/>
            <p:nvPr/>
          </p:nvSpPr>
          <p:spPr bwMode="auto">
            <a:xfrm>
              <a:off x="7670801" y="3960813"/>
              <a:ext cx="838200" cy="92075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ş1ïḍê"/>
            <p:cNvSpPr/>
            <p:nvPr/>
          </p:nvSpPr>
          <p:spPr bwMode="auto">
            <a:xfrm>
              <a:off x="7969251" y="4445000"/>
              <a:ext cx="241300" cy="242888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分组与分页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分组与分页</a:t>
            </a:r>
          </a:p>
        </p:txBody>
      </p:sp>
      <p:sp>
        <p:nvSpPr>
          <p:cNvPr id="10" name="文本占位符 1"/>
          <p:cNvSpPr>
            <a:spLocks noGrp="1"/>
          </p:cNvSpPr>
          <p:nvPr>
            <p:ph type="body" sz="half" idx="2"/>
          </p:nvPr>
        </p:nvSpPr>
        <p:spPr>
          <a:xfrm>
            <a:off x="939954" y="658310"/>
            <a:ext cx="3154309" cy="515803"/>
          </a:xfrm>
        </p:spPr>
        <p:txBody>
          <a:bodyPr/>
          <a:lstStyle/>
          <a:p>
            <a:r>
              <a:rPr lang="zh-CN" altLang="en-US" dirty="0"/>
              <a:t>分组查询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39954" y="25125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10470" y="1050224"/>
            <a:ext cx="68601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group by 字段 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 以xx字段作为分组依据分组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注意：分组后分组依据会显示在结果集，其他列不会出现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如：统计男生，女生分别有多少人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select gender,count(*) from students group by gender;</a:t>
            </a:r>
          </a:p>
        </p:txBody>
      </p:sp>
      <p:pic>
        <p:nvPicPr>
          <p:cNvPr id="1026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2887652"/>
            <a:ext cx="5338762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分组与分页</a:t>
            </a:r>
          </a:p>
        </p:txBody>
      </p:sp>
      <p:sp>
        <p:nvSpPr>
          <p:cNvPr id="10" name="文本占位符 1"/>
          <p:cNvSpPr>
            <a:spLocks noGrp="1"/>
          </p:cNvSpPr>
          <p:nvPr>
            <p:ph type="body" sz="half" idx="2"/>
          </p:nvPr>
        </p:nvSpPr>
        <p:spPr>
          <a:xfrm>
            <a:off x="939954" y="738209"/>
            <a:ext cx="3154309" cy="515803"/>
          </a:xfrm>
        </p:spPr>
        <p:txBody>
          <a:bodyPr/>
          <a:lstStyle/>
          <a:p>
            <a:r>
              <a:rPr lang="en-US" altLang="zh-CN" dirty="0"/>
              <a:t>as </a:t>
            </a:r>
            <a:r>
              <a:rPr lang="zh-CN" altLang="en-US" dirty="0"/>
              <a:t>取别名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39954" y="25125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00930" y="1254012"/>
            <a:ext cx="6860180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上面的例子，在统计人数的时候结果集中显示的是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count(*)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这个有时候我们并不知道他代表的是什么，如何改成有语义的命名</a:t>
            </a:r>
          </a:p>
        </p:txBody>
      </p:sp>
      <p:pic>
        <p:nvPicPr>
          <p:cNvPr id="2050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344" y="2432230"/>
            <a:ext cx="5303837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分组与分页</a:t>
            </a:r>
          </a:p>
        </p:txBody>
      </p:sp>
      <p:sp>
        <p:nvSpPr>
          <p:cNvPr id="10" name="文本占位符 1"/>
          <p:cNvSpPr>
            <a:spLocks noGrp="1"/>
          </p:cNvSpPr>
          <p:nvPr>
            <p:ph type="body" sz="half" idx="2"/>
          </p:nvPr>
        </p:nvSpPr>
        <p:spPr>
          <a:xfrm>
            <a:off x="862870" y="662575"/>
            <a:ext cx="3154309" cy="515803"/>
          </a:xfrm>
        </p:spPr>
        <p:txBody>
          <a:bodyPr/>
          <a:lstStyle/>
          <a:p>
            <a:r>
              <a:rPr lang="zh-CN" altLang="en-US" dirty="0"/>
              <a:t>分组后条件筛选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39954" y="25125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66647" y="995738"/>
            <a:ext cx="6860180" cy="442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分组后不能使用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where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做条件过滤，需要一个使用新的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having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函数</a:t>
            </a:r>
          </a:p>
        </p:txBody>
      </p:sp>
      <p:pic>
        <p:nvPicPr>
          <p:cNvPr id="3074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9" y="1561808"/>
            <a:ext cx="5303837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占位符 1"/>
          <p:cNvSpPr>
            <a:spLocks noGrp="1"/>
          </p:cNvSpPr>
          <p:nvPr>
            <p:ph type="body" sz="half" idx="2"/>
          </p:nvPr>
        </p:nvSpPr>
        <p:spPr>
          <a:xfrm>
            <a:off x="862869" y="3698400"/>
            <a:ext cx="3154309" cy="515803"/>
          </a:xfrm>
        </p:spPr>
        <p:txBody>
          <a:bodyPr/>
          <a:lstStyle/>
          <a:p>
            <a:r>
              <a:rPr lang="en-US" altLang="zh-CN" dirty="0"/>
              <a:t>where</a:t>
            </a:r>
            <a:r>
              <a:rPr lang="zh-CN" altLang="en-US" dirty="0"/>
              <a:t>与</a:t>
            </a:r>
            <a:r>
              <a:rPr lang="en-US" altLang="zh-CN" dirty="0"/>
              <a:t>having</a:t>
            </a:r>
            <a:r>
              <a:rPr lang="zh-CN" altLang="en-US" dirty="0"/>
              <a:t>的区别</a:t>
            </a:r>
          </a:p>
        </p:txBody>
      </p:sp>
      <p:sp>
        <p:nvSpPr>
          <p:cNvPr id="4" name="矩形 3"/>
          <p:cNvSpPr/>
          <p:nvPr/>
        </p:nvSpPr>
        <p:spPr>
          <a:xfrm>
            <a:off x="1266647" y="4152405"/>
            <a:ext cx="89870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where用户from之后的条件过滤</a:t>
            </a: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having用在分组之后的条件过滤，两个功能是一样的，只是作用的位置不一样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分组与分页</a:t>
            </a:r>
          </a:p>
        </p:txBody>
      </p:sp>
      <p:sp>
        <p:nvSpPr>
          <p:cNvPr id="10" name="文本占位符 1"/>
          <p:cNvSpPr>
            <a:spLocks noGrp="1"/>
          </p:cNvSpPr>
          <p:nvPr>
            <p:ph type="body" sz="half" idx="2"/>
          </p:nvPr>
        </p:nvSpPr>
        <p:spPr>
          <a:xfrm>
            <a:off x="939954" y="552256"/>
            <a:ext cx="3154309" cy="515803"/>
          </a:xfrm>
        </p:spPr>
        <p:txBody>
          <a:bodyPr/>
          <a:lstStyle/>
          <a:p>
            <a:r>
              <a:rPr lang="en-US" altLang="zh-CN" dirty="0"/>
              <a:t>limit</a:t>
            </a:r>
            <a:r>
              <a:rPr lang="zh-CN" altLang="en-US" dirty="0"/>
              <a:t>分页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39954" y="25125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39953" y="1001093"/>
            <a:ext cx="100506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分页的原因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：如果数据量很大的话，一次性将所有数据查询出来，不仅不方便查看而且耗费传输带宽。那么就使用到了分页功能，一次只查询一页的数据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如：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新宋体" panose="02010609030101010101" pitchFamily="49" charset="-122"/>
                <a:ea typeface="新宋体" panose="02010609030101010101" pitchFamily="49" charset="-122"/>
              </a:rPr>
              <a:t>     select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* from students limit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start,count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#start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从第几条数据开始，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count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表示获取几条数据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新宋体" panose="02010609030101010101" pitchFamily="49" charset="-122"/>
                <a:ea typeface="新宋体" panose="02010609030101010101" pitchFamily="49" charset="-122"/>
              </a:rPr>
              <a:t>     select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* from students limit 0,3;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查询前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名同学信息</a:t>
            </a:r>
          </a:p>
        </p:txBody>
      </p:sp>
      <p:pic>
        <p:nvPicPr>
          <p:cNvPr id="1026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61" y="2431479"/>
            <a:ext cx="5334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982985" y="3739302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实例：每页显示3条数据，要求获取第3页的数据</a:t>
            </a:r>
          </a:p>
        </p:txBody>
      </p:sp>
      <p:pic>
        <p:nvPicPr>
          <p:cNvPr id="1027" name="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61" y="4097602"/>
            <a:ext cx="53340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连接查询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连接查询</a:t>
            </a:r>
          </a:p>
        </p:txBody>
      </p:sp>
      <p:sp>
        <p:nvSpPr>
          <p:cNvPr id="12" name="文本占位符 1"/>
          <p:cNvSpPr>
            <a:spLocks noGrp="1"/>
          </p:cNvSpPr>
          <p:nvPr>
            <p:ph type="body" sz="half" idx="2"/>
          </p:nvPr>
        </p:nvSpPr>
        <p:spPr>
          <a:xfrm>
            <a:off x="1014323" y="667395"/>
            <a:ext cx="3722718" cy="515803"/>
          </a:xfrm>
        </p:spPr>
        <p:txBody>
          <a:bodyPr/>
          <a:lstStyle/>
          <a:p>
            <a:r>
              <a:rPr lang="zh-CN" altLang="en-US" dirty="0"/>
              <a:t>连接查询</a:t>
            </a:r>
          </a:p>
        </p:txBody>
      </p:sp>
      <p:sp>
        <p:nvSpPr>
          <p:cNvPr id="2" name="矩形 1"/>
          <p:cNvSpPr/>
          <p:nvPr/>
        </p:nvSpPr>
        <p:spPr>
          <a:xfrm>
            <a:off x="1014323" y="1010478"/>
            <a:ext cx="68681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新需求：给students表中的学生分下班，新加一个class_id字段，保存班级id，之前已经有一个class表已经保存了班级信息了，如：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alter table </a:t>
            </a:r>
            <a:r>
              <a:rPr lang="zh-CN" altLang="en-US" sz="1400" b="1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students</a:t>
            </a:r>
            <a:r>
              <a:rPr lang="zh-CN" altLang="en-US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1400" b="1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</a:t>
            </a:r>
            <a:r>
              <a:rPr lang="zh-CN" altLang="en-US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1400" b="1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class_id </a:t>
            </a:r>
            <a:r>
              <a:rPr lang="zh-CN" altLang="en-US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 default null;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id小于15分到1班，大于等于分到2班，如：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update students set class_id = 1 where id &lt; 15;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update students set class_id = 2 where id &gt;=15;</a:t>
            </a:r>
          </a:p>
        </p:txBody>
      </p:sp>
      <p:pic>
        <p:nvPicPr>
          <p:cNvPr id="2050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388" y="3106610"/>
            <a:ext cx="53340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连接查询</a:t>
            </a:r>
          </a:p>
        </p:txBody>
      </p:sp>
      <p:sp>
        <p:nvSpPr>
          <p:cNvPr id="12" name="文本占位符 1"/>
          <p:cNvSpPr>
            <a:spLocks noGrp="1"/>
          </p:cNvSpPr>
          <p:nvPr>
            <p:ph type="body" sz="half" idx="2"/>
          </p:nvPr>
        </p:nvSpPr>
        <p:spPr>
          <a:xfrm>
            <a:off x="996568" y="649639"/>
            <a:ext cx="3722718" cy="515803"/>
          </a:xfrm>
        </p:spPr>
        <p:txBody>
          <a:bodyPr/>
          <a:lstStyle/>
          <a:p>
            <a:r>
              <a:rPr lang="en-US" altLang="zh-CN"/>
              <a:t>mysql</a:t>
            </a:r>
            <a:r>
              <a:rPr lang="zh-CN" altLang="en-US"/>
              <a:t>三</a:t>
            </a:r>
            <a:r>
              <a:rPr lang="zh-CN" altLang="en-US" dirty="0"/>
              <a:t>种连接查询</a:t>
            </a:r>
          </a:p>
        </p:txBody>
      </p:sp>
      <p:sp>
        <p:nvSpPr>
          <p:cNvPr id="3" name="矩形 2"/>
          <p:cNvSpPr/>
          <p:nvPr/>
        </p:nvSpPr>
        <p:spPr>
          <a:xfrm>
            <a:off x="996568" y="1307214"/>
            <a:ext cx="6096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内连接查询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：查询的结果为两个表匹配到的数据，两个表都能匹配上的数据将返回给结果集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select * from 表1 inner join 表2 on 表1.列=表2.列； 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使用内连接查询学生表和班级表</a:t>
            </a:r>
          </a:p>
        </p:txBody>
      </p:sp>
      <p:pic>
        <p:nvPicPr>
          <p:cNvPr id="3074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408" y="3157146"/>
            <a:ext cx="53340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401325" y="522296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在连接查询的时候需要多次用到表名，如果表名过长可以使用as给表取别名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连接查询</a:t>
            </a:r>
          </a:p>
        </p:txBody>
      </p:sp>
      <p:sp>
        <p:nvSpPr>
          <p:cNvPr id="12" name="文本占位符 1"/>
          <p:cNvSpPr>
            <a:spLocks noGrp="1"/>
          </p:cNvSpPr>
          <p:nvPr>
            <p:ph type="body" sz="half" idx="2"/>
          </p:nvPr>
        </p:nvSpPr>
        <p:spPr>
          <a:xfrm>
            <a:off x="1014323" y="640762"/>
            <a:ext cx="3722718" cy="515803"/>
          </a:xfrm>
        </p:spPr>
        <p:txBody>
          <a:bodyPr/>
          <a:lstStyle/>
          <a:p>
            <a:r>
              <a:rPr lang="en-US" altLang="zh-CN" dirty="0" err="1"/>
              <a:t>mysq</a:t>
            </a:r>
            <a:r>
              <a:rPr lang="zh-CN" altLang="en-US" dirty="0"/>
              <a:t>三种连接查询</a:t>
            </a:r>
          </a:p>
        </p:txBody>
      </p:sp>
      <p:sp>
        <p:nvSpPr>
          <p:cNvPr id="3" name="矩形 2"/>
          <p:cNvSpPr/>
          <p:nvPr/>
        </p:nvSpPr>
        <p:spPr>
          <a:xfrm>
            <a:off x="1014323" y="1298337"/>
            <a:ext cx="6096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右连接查询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：查询的结果为两个表匹配到的数据，右表特有的数据，对于左表中不存在的数据使用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填充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   select * from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表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1 right join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表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2 on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表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1.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列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表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2.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列；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   使右连接查询学生表和班级表</a:t>
            </a:r>
          </a:p>
        </p:txBody>
      </p:sp>
      <p:pic>
        <p:nvPicPr>
          <p:cNvPr id="4098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766" y="3294137"/>
            <a:ext cx="53340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连接查询</a:t>
            </a:r>
          </a:p>
        </p:txBody>
      </p:sp>
      <p:sp>
        <p:nvSpPr>
          <p:cNvPr id="12" name="文本占位符 1"/>
          <p:cNvSpPr>
            <a:spLocks noGrp="1"/>
          </p:cNvSpPr>
          <p:nvPr>
            <p:ph type="body" sz="half" idx="2"/>
          </p:nvPr>
        </p:nvSpPr>
        <p:spPr>
          <a:xfrm>
            <a:off x="1032078" y="667395"/>
            <a:ext cx="3722718" cy="515803"/>
          </a:xfrm>
        </p:spPr>
        <p:txBody>
          <a:bodyPr/>
          <a:lstStyle/>
          <a:p>
            <a:r>
              <a:rPr lang="en-US" altLang="zh-CN" dirty="0" err="1"/>
              <a:t>mysq</a:t>
            </a:r>
            <a:r>
              <a:rPr lang="zh-CN" altLang="en-US" dirty="0"/>
              <a:t>三种连接查询</a:t>
            </a:r>
          </a:p>
        </p:txBody>
      </p:sp>
      <p:sp>
        <p:nvSpPr>
          <p:cNvPr id="3" name="矩形 2"/>
          <p:cNvSpPr/>
          <p:nvPr/>
        </p:nvSpPr>
        <p:spPr>
          <a:xfrm>
            <a:off x="1032078" y="132497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左连接查询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：查询的结果为两个表匹配到的数据，左表特有的数据，对于右表中不存在的数据使用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填充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   select * from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表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1 left join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表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2 on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表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1.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列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表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2.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列；</a:t>
            </a:r>
          </a:p>
        </p:txBody>
      </p:sp>
      <p:pic>
        <p:nvPicPr>
          <p:cNvPr id="5122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041" y="2903328"/>
            <a:ext cx="53340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2652936"/>
            <a:ext cx="10515600" cy="1325563"/>
          </a:xfrm>
        </p:spPr>
        <p:txBody>
          <a:bodyPr/>
          <a:lstStyle/>
          <a:p>
            <a:r>
              <a:rPr lang="zh-CN" altLang="en-US"/>
              <a:t>导入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连接查询</a:t>
            </a:r>
          </a:p>
        </p:txBody>
      </p:sp>
      <p:sp>
        <p:nvSpPr>
          <p:cNvPr id="12" name="文本占位符 1"/>
          <p:cNvSpPr>
            <a:spLocks noGrp="1"/>
          </p:cNvSpPr>
          <p:nvPr>
            <p:ph type="body" sz="half" idx="2"/>
          </p:nvPr>
        </p:nvSpPr>
        <p:spPr>
          <a:xfrm>
            <a:off x="878332" y="552256"/>
            <a:ext cx="3722718" cy="515803"/>
          </a:xfrm>
        </p:spPr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2" name="矩形 1"/>
          <p:cNvSpPr/>
          <p:nvPr/>
        </p:nvSpPr>
        <p:spPr>
          <a:xfrm>
            <a:off x="1197928" y="927101"/>
            <a:ext cx="8432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、查询学生姓名以及对应班级名称</a:t>
            </a:r>
          </a:p>
          <a:p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select s.name,c.name from students as s  inner join class as c  on s.class_id=c.id;</a:t>
            </a:r>
          </a:p>
        </p:txBody>
      </p:sp>
      <p:pic>
        <p:nvPicPr>
          <p:cNvPr id="6146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291" y="1627366"/>
            <a:ext cx="53340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187768" y="3623083"/>
            <a:ext cx="75563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备注：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students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表中都有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字段，在显示结果集的时候需要指定表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5549" y="4001980"/>
            <a:ext cx="85804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、查询python1班所有学生的个人信息和班级信息</a:t>
            </a:r>
          </a:p>
          <a:p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select * from students as s  inner join class as c  on s.class_id=c.id where class_id=1;</a:t>
            </a:r>
          </a:p>
        </p:txBody>
      </p:sp>
      <p:pic>
        <p:nvPicPr>
          <p:cNvPr id="6147" name="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4641285"/>
            <a:ext cx="53340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子查询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子查询</a:t>
            </a:r>
          </a:p>
        </p:txBody>
      </p:sp>
      <p:sp>
        <p:nvSpPr>
          <p:cNvPr id="12" name="文本占位符 1"/>
          <p:cNvSpPr>
            <a:spLocks noGrp="1"/>
          </p:cNvSpPr>
          <p:nvPr>
            <p:ph type="body" sz="half" idx="2"/>
          </p:nvPr>
        </p:nvSpPr>
        <p:spPr>
          <a:xfrm>
            <a:off x="791114" y="751441"/>
            <a:ext cx="3722718" cy="515803"/>
          </a:xfrm>
        </p:spPr>
        <p:txBody>
          <a:bodyPr/>
          <a:lstStyle/>
          <a:p>
            <a:r>
              <a:rPr lang="zh-CN" altLang="en-US" dirty="0"/>
              <a:t>子查询的概念</a:t>
            </a:r>
          </a:p>
        </p:txBody>
      </p:sp>
      <p:sp>
        <p:nvSpPr>
          <p:cNvPr id="2" name="矩形 1"/>
          <p:cNvSpPr/>
          <p:nvPr/>
        </p:nvSpPr>
        <p:spPr>
          <a:xfrm>
            <a:off x="1234998" y="1111914"/>
            <a:ext cx="72599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在一个select语句中嵌入了另外一个select语句，嵌入的这个select语句就是子查询语句。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子查询是辅助主查询的，充当数据源，或者充当条件。子查询是一条独立的语句，即使单独拿出子查询也是可以正常执行的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备注：为方便下面演示：在students表中再加一列年龄age，将学生的年龄补充完整</a:t>
            </a:r>
          </a:p>
        </p:txBody>
      </p:sp>
      <p:sp>
        <p:nvSpPr>
          <p:cNvPr id="3" name="矩形 2"/>
          <p:cNvSpPr/>
          <p:nvPr/>
        </p:nvSpPr>
        <p:spPr>
          <a:xfrm>
            <a:off x="672444" y="2871901"/>
            <a:ext cx="1980029" cy="36933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子查询四种类型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72010" y="3392488"/>
            <a:ext cx="16850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标量子查询</a:t>
            </a:r>
            <a:endParaRPr lang="en-US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列级子查询</a:t>
            </a:r>
            <a:endParaRPr lang="en-US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行级子查询</a:t>
            </a:r>
            <a:endParaRPr lang="en-US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表级子查询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子查询</a:t>
            </a:r>
          </a:p>
        </p:txBody>
      </p:sp>
      <p:sp>
        <p:nvSpPr>
          <p:cNvPr id="12" name="文本占位符 1"/>
          <p:cNvSpPr>
            <a:spLocks noGrp="1"/>
          </p:cNvSpPr>
          <p:nvPr>
            <p:ph type="body" sz="half" idx="2"/>
          </p:nvPr>
        </p:nvSpPr>
        <p:spPr>
          <a:xfrm>
            <a:off x="879491" y="645982"/>
            <a:ext cx="3722718" cy="515803"/>
          </a:xfrm>
        </p:spPr>
        <p:txBody>
          <a:bodyPr/>
          <a:lstStyle/>
          <a:p>
            <a:r>
              <a:rPr lang="zh-CN" altLang="en-US" dirty="0"/>
              <a:t>标量子查询</a:t>
            </a:r>
          </a:p>
        </p:txBody>
      </p:sp>
      <p:sp>
        <p:nvSpPr>
          <p:cNvPr id="5" name="矩形 4"/>
          <p:cNvSpPr/>
          <p:nvPr/>
        </p:nvSpPr>
        <p:spPr>
          <a:xfrm>
            <a:off x="1373448" y="1161785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子查询返回一行一列的数据，称之为标量子查询</a:t>
            </a:r>
          </a:p>
        </p:txBody>
      </p:sp>
      <p:sp>
        <p:nvSpPr>
          <p:cNvPr id="7" name="矩形 6"/>
          <p:cNvSpPr/>
          <p:nvPr/>
        </p:nvSpPr>
        <p:spPr>
          <a:xfrm>
            <a:off x="1391276" y="1756821"/>
            <a:ext cx="71775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–查询学生年龄小于平均年龄的学生信息</a:t>
            </a: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–子查询语句先查出平均年龄：</a:t>
            </a:r>
            <a:r>
              <a:rPr lang="zh-CN" altLang="en-US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select avg(age) from students;</a:t>
            </a: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select * from students where age &lt; (</a:t>
            </a:r>
            <a:r>
              <a:rPr lang="zh-CN" altLang="en-US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select avg(age) from students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</p:txBody>
      </p:sp>
      <p:pic>
        <p:nvPicPr>
          <p:cNvPr id="7170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80" y="3107790"/>
            <a:ext cx="53340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子查询</a:t>
            </a:r>
          </a:p>
        </p:txBody>
      </p:sp>
      <p:sp>
        <p:nvSpPr>
          <p:cNvPr id="12" name="文本占位符 1"/>
          <p:cNvSpPr>
            <a:spLocks noGrp="1"/>
          </p:cNvSpPr>
          <p:nvPr>
            <p:ph type="body" sz="half" idx="2"/>
          </p:nvPr>
        </p:nvSpPr>
        <p:spPr>
          <a:xfrm>
            <a:off x="956197" y="680777"/>
            <a:ext cx="3722718" cy="515803"/>
          </a:xfrm>
        </p:spPr>
        <p:txBody>
          <a:bodyPr/>
          <a:lstStyle/>
          <a:p>
            <a:r>
              <a:rPr lang="zh-CN" altLang="en-US" dirty="0"/>
              <a:t>列级子查询</a:t>
            </a:r>
          </a:p>
        </p:txBody>
      </p:sp>
      <p:sp>
        <p:nvSpPr>
          <p:cNvPr id="5" name="矩形 4"/>
          <p:cNvSpPr/>
          <p:nvPr/>
        </p:nvSpPr>
        <p:spPr>
          <a:xfrm>
            <a:off x="1435626" y="1196580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子查询返回的是一列多行的数据，称之为列级子查询</a:t>
            </a:r>
          </a:p>
        </p:txBody>
      </p:sp>
      <p:sp>
        <p:nvSpPr>
          <p:cNvPr id="7" name="矩形 6"/>
          <p:cNvSpPr/>
          <p:nvPr/>
        </p:nvSpPr>
        <p:spPr>
          <a:xfrm>
            <a:off x="1453453" y="1791616"/>
            <a:ext cx="7655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- 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查询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表中已经安排学生的班级信息</a:t>
            </a:r>
          </a:p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select * from class where id in (</a:t>
            </a:r>
            <a:r>
              <a:rPr lang="en-US" altLang="zh-CN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select </a:t>
            </a:r>
            <a:r>
              <a:rPr lang="en-US" altLang="zh-CN" dirty="0" err="1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class_id</a:t>
            </a:r>
            <a:r>
              <a:rPr lang="en-US" altLang="zh-CN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from students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8194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2593471"/>
            <a:ext cx="533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453453" y="4046752"/>
            <a:ext cx="771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备注:可用于子查询的关键字有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4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个（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in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all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any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some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）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in： 符合列子查询里面一个</a:t>
            </a:r>
          </a:p>
          <a:p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any、some：功能相同，表示任意一个如： where 列 =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any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(列子查询)  </a:t>
            </a:r>
          </a:p>
          <a:p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all：等于里面所有，如：where 列 = all(列子查询)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子查询</a:t>
            </a:r>
          </a:p>
        </p:txBody>
      </p:sp>
      <p:sp>
        <p:nvSpPr>
          <p:cNvPr id="12" name="文本占位符 1"/>
          <p:cNvSpPr>
            <a:spLocks noGrp="1"/>
          </p:cNvSpPr>
          <p:nvPr>
            <p:ph type="body" sz="half" idx="2"/>
          </p:nvPr>
        </p:nvSpPr>
        <p:spPr>
          <a:xfrm>
            <a:off x="1014502" y="596646"/>
            <a:ext cx="3722718" cy="290099"/>
          </a:xfrm>
        </p:spPr>
        <p:txBody>
          <a:bodyPr/>
          <a:lstStyle/>
          <a:p>
            <a:r>
              <a:rPr lang="zh-CN" altLang="en-US" dirty="0"/>
              <a:t>行级子查询</a:t>
            </a:r>
          </a:p>
        </p:txBody>
      </p:sp>
      <p:sp>
        <p:nvSpPr>
          <p:cNvPr id="5" name="矩形 4"/>
          <p:cNvSpPr/>
          <p:nvPr/>
        </p:nvSpPr>
        <p:spPr>
          <a:xfrm>
            <a:off x="1439642" y="1068059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子查询返回的是一行多列，称之为行级子查询</a:t>
            </a:r>
          </a:p>
        </p:txBody>
      </p:sp>
      <p:sp>
        <p:nvSpPr>
          <p:cNvPr id="7" name="矩形 6"/>
          <p:cNvSpPr/>
          <p:nvPr/>
        </p:nvSpPr>
        <p:spPr>
          <a:xfrm>
            <a:off x="1457469" y="1663095"/>
            <a:ext cx="7655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–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查询一班同学中年龄最大的同学信息，单独使用子查询这条语句查的结果可以看出结果集是一行多列。嵌套到主查询后将查出一班同学中年龄最大的同学信息</a:t>
            </a:r>
          </a:p>
        </p:txBody>
      </p:sp>
      <p:pic>
        <p:nvPicPr>
          <p:cNvPr id="9218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001" y="2841557"/>
            <a:ext cx="5334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子查询</a:t>
            </a:r>
          </a:p>
        </p:txBody>
      </p:sp>
      <p:sp>
        <p:nvSpPr>
          <p:cNvPr id="12" name="文本占位符 1"/>
          <p:cNvSpPr>
            <a:spLocks noGrp="1"/>
          </p:cNvSpPr>
          <p:nvPr>
            <p:ph type="body" sz="half" idx="2"/>
          </p:nvPr>
        </p:nvSpPr>
        <p:spPr>
          <a:xfrm>
            <a:off x="943480" y="552256"/>
            <a:ext cx="3722718" cy="515803"/>
          </a:xfrm>
        </p:spPr>
        <p:txBody>
          <a:bodyPr/>
          <a:lstStyle/>
          <a:p>
            <a:r>
              <a:rPr lang="zh-CN" altLang="en-US" dirty="0"/>
              <a:t>表级子查询</a:t>
            </a:r>
          </a:p>
        </p:txBody>
      </p:sp>
      <p:sp>
        <p:nvSpPr>
          <p:cNvPr id="5" name="矩形 4"/>
          <p:cNvSpPr/>
          <p:nvPr/>
        </p:nvSpPr>
        <p:spPr>
          <a:xfrm>
            <a:off x="1292919" y="988875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子查询返回多行多列，称之为表级子查询</a:t>
            </a:r>
          </a:p>
        </p:txBody>
      </p:sp>
      <p:sp>
        <p:nvSpPr>
          <p:cNvPr id="7" name="矩形 6"/>
          <p:cNvSpPr/>
          <p:nvPr/>
        </p:nvSpPr>
        <p:spPr>
          <a:xfrm>
            <a:off x="1310746" y="1583911"/>
            <a:ext cx="9866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查询学生信息对应班级名称，子查询返回的数据充当数据源，再进行过滤。</a:t>
            </a:r>
          </a:p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select t1.name,t1.class_name from (</a:t>
            </a:r>
            <a:r>
              <a:rPr lang="en-US" altLang="zh-CN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select s.*,c.name as </a:t>
            </a:r>
            <a:r>
              <a:rPr lang="en-US" altLang="zh-CN" dirty="0" err="1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class_name</a:t>
            </a:r>
            <a:r>
              <a:rPr lang="en-US" altLang="zh-CN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from students as s inner join class as c  on </a:t>
            </a:r>
            <a:r>
              <a:rPr lang="en-US" altLang="zh-CN" dirty="0" err="1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s.class_id</a:t>
            </a:r>
            <a:r>
              <a:rPr lang="en-US" altLang="zh-CN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=c.id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) as t1;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10242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2732945"/>
            <a:ext cx="53340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保存查询结果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保存查询结果</a:t>
            </a:r>
          </a:p>
        </p:txBody>
      </p:sp>
      <p:sp>
        <p:nvSpPr>
          <p:cNvPr id="12" name="文本占位符 1"/>
          <p:cNvSpPr>
            <a:spLocks noGrp="1"/>
          </p:cNvSpPr>
          <p:nvPr>
            <p:ph type="body" sz="half" idx="2"/>
          </p:nvPr>
        </p:nvSpPr>
        <p:spPr>
          <a:xfrm>
            <a:off x="903272" y="552256"/>
            <a:ext cx="3722718" cy="515803"/>
          </a:xfrm>
        </p:spPr>
        <p:txBody>
          <a:bodyPr/>
          <a:lstStyle/>
          <a:p>
            <a:r>
              <a:rPr lang="zh-CN" altLang="en-US" dirty="0"/>
              <a:t>保存查询结果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03272" y="899771"/>
            <a:ext cx="8558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语句格式：insert into 表名 （列1，列2） select .....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#这个方法可以将查询的结果直接保存到表里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新建一个表用来保存查询结果，学生id，名字，班级，年龄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640" y="1588998"/>
            <a:ext cx="4162425" cy="952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32106" y="247820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全列插入，将查询结果插入到info表。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15" y="2876962"/>
            <a:ext cx="4171950" cy="476250"/>
          </a:xfrm>
          <a:prstGeom prst="rect">
            <a:avLst/>
          </a:prstGeom>
        </p:spPr>
      </p:pic>
      <p:pic>
        <p:nvPicPr>
          <p:cNvPr id="8" name="Pi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115" y="3518467"/>
            <a:ext cx="53340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>
          <a:xfrm>
            <a:off x="6255797" y="142678"/>
            <a:ext cx="5767595" cy="372196"/>
          </a:xfrm>
        </p:spPr>
        <p:txBody>
          <a:bodyPr/>
          <a:lstStyle/>
          <a:p>
            <a:r>
              <a:rPr lang="zh-CN" altLang="en-US" dirty="0"/>
              <a:t>保存查询结果</a:t>
            </a:r>
          </a:p>
        </p:txBody>
      </p:sp>
      <p:sp>
        <p:nvSpPr>
          <p:cNvPr id="12" name="文本占位符 1"/>
          <p:cNvSpPr>
            <a:spLocks noGrp="1"/>
          </p:cNvSpPr>
          <p:nvPr>
            <p:ph type="body" sz="half" idx="2"/>
          </p:nvPr>
        </p:nvSpPr>
        <p:spPr>
          <a:xfrm>
            <a:off x="785542" y="671283"/>
            <a:ext cx="3722718" cy="515803"/>
          </a:xfrm>
        </p:spPr>
        <p:txBody>
          <a:bodyPr/>
          <a:lstStyle/>
          <a:p>
            <a:r>
              <a:rPr lang="zh-CN" altLang="en-US" dirty="0"/>
              <a:t>保存查询结果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85542" y="1187086"/>
            <a:ext cx="76683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400" kern="1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指定列插入，约束条件为</a:t>
            </a:r>
            <a:r>
              <a:rPr lang="en-US" altLang="zh-CN" sz="1400" kern="100" dirty="0">
                <a:latin typeface="新宋体" panose="02010609030101010101" pitchFamily="49" charset="-122"/>
                <a:ea typeface="新宋体" panose="02010609030101010101" pitchFamily="49" charset="-122"/>
              </a:rPr>
              <a:t>not null</a:t>
            </a:r>
            <a:r>
              <a:rPr lang="zh-CN" altLang="zh-CN" sz="1400" kern="1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的必须插入，其他可用为</a:t>
            </a:r>
            <a:r>
              <a:rPr lang="en-US" altLang="zh-CN" sz="1400" kern="100" dirty="0"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zh-CN" altLang="zh-CN" sz="1400" kern="1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的列自动使用</a:t>
            </a:r>
            <a:r>
              <a:rPr lang="en-US" altLang="zh-CN" sz="1400" kern="100" dirty="0"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zh-CN" altLang="zh-CN" sz="1400" kern="1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填充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632" y="1494863"/>
            <a:ext cx="4019550" cy="542925"/>
          </a:xfrm>
          <a:prstGeom prst="rect">
            <a:avLst/>
          </a:prstGeom>
        </p:spPr>
      </p:pic>
      <p:pic>
        <p:nvPicPr>
          <p:cNvPr id="1027" name="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802" y="2167075"/>
            <a:ext cx="533400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59460" y="4381374"/>
            <a:ext cx="8509686" cy="1338828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我们经常遇到类似上图中的表单，让我们进行复杂的查询，此外，哪怕是我们浏览新闻，也会有新闻分类，其实这些都是通过我们的操作进行数据库的查询操作，确切来说是通过我们提供不同的数据来进行条件查询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109" y="1071306"/>
            <a:ext cx="6389988" cy="3054628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保存查询结果</a:t>
            </a:r>
          </a:p>
        </p:txBody>
      </p:sp>
      <p:sp>
        <p:nvSpPr>
          <p:cNvPr id="12" name="文本占位符 1"/>
          <p:cNvSpPr>
            <a:spLocks noGrp="1"/>
          </p:cNvSpPr>
          <p:nvPr>
            <p:ph type="body" sz="half" idx="2"/>
          </p:nvPr>
        </p:nvSpPr>
        <p:spPr>
          <a:xfrm>
            <a:off x="850932" y="636668"/>
            <a:ext cx="3722718" cy="348754"/>
          </a:xfrm>
        </p:spPr>
        <p:txBody>
          <a:bodyPr/>
          <a:lstStyle/>
          <a:p>
            <a:r>
              <a:rPr lang="zh-CN" altLang="en-US" dirty="0"/>
              <a:t>合并查询</a:t>
            </a:r>
          </a:p>
        </p:txBody>
      </p:sp>
      <p:sp>
        <p:nvSpPr>
          <p:cNvPr id="2" name="矩形 1"/>
          <p:cNvSpPr/>
          <p:nvPr/>
        </p:nvSpPr>
        <p:spPr>
          <a:xfrm>
            <a:off x="1232672" y="93925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union all 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将两次查询的结果集合并到一起显示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union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 将两个查询的结果集先去重后合并到一起显示</a:t>
            </a:r>
          </a:p>
        </p:txBody>
      </p:sp>
      <p:sp>
        <p:nvSpPr>
          <p:cNvPr id="3" name="矩形 2"/>
          <p:cNvSpPr/>
          <p:nvPr/>
        </p:nvSpPr>
        <p:spPr>
          <a:xfrm>
            <a:off x="850932" y="1524030"/>
            <a:ext cx="1303562" cy="36933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union all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0932" y="4638476"/>
            <a:ext cx="2287806" cy="36933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union 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去重后合并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513" t="2946" b="1301"/>
          <a:stretch>
            <a:fillRect/>
          </a:stretch>
        </p:blipFill>
        <p:spPr>
          <a:xfrm>
            <a:off x="1296140" y="1853251"/>
            <a:ext cx="3870664" cy="27519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l="1106" t="4378" b="8929"/>
          <a:stretch>
            <a:fillRect/>
          </a:stretch>
        </p:blipFill>
        <p:spPr>
          <a:xfrm>
            <a:off x="1296139" y="5007808"/>
            <a:ext cx="3622089" cy="1557874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0" y="616422"/>
            <a:ext cx="5749489" cy="515803"/>
          </a:xfrm>
        </p:spPr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文件查找与编辑器使用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0"/>
          </p:nvPr>
        </p:nvSpPr>
        <p:spPr>
          <a:xfrm>
            <a:off x="6114106" y="1196391"/>
            <a:ext cx="5749489" cy="5221766"/>
          </a:xfrm>
        </p:spPr>
        <p:txBody>
          <a:bodyPr/>
          <a:lstStyle/>
          <a:p>
            <a:r>
              <a:rPr lang="zh-CN" altLang="en-US" dirty="0"/>
              <a:t>条件查询（上）</a:t>
            </a:r>
            <a:endParaRPr lang="en-US" altLang="zh-CN" dirty="0"/>
          </a:p>
          <a:p>
            <a:pPr marL="457200" lvl="2"/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条件查询、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in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查询、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between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查询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dirty="0"/>
              <a:t>条件查询（下）</a:t>
            </a:r>
            <a:endParaRPr lang="en-US" altLang="zh-CN" dirty="0"/>
          </a:p>
          <a:p>
            <a:pPr marL="457200" lvl="2"/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(null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值判断、排序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dirty="0"/>
              <a:t>函数（上）</a:t>
            </a:r>
            <a:endParaRPr lang="en-US" altLang="zh-CN" dirty="0"/>
          </a:p>
          <a:p>
            <a:pPr marL="457200" lvl="2"/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(count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函数、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max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函数、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min 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函数、数学函数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dirty="0"/>
              <a:t>聚合函数（下）</a:t>
            </a:r>
            <a:endParaRPr lang="en-US" altLang="zh-CN" dirty="0"/>
          </a:p>
          <a:p>
            <a:pPr marL="457200" lvl="2"/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avg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函数、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round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函数 、时间函数、</a:t>
            </a:r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substr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函数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dirty="0"/>
              <a:t>分组与分页</a:t>
            </a:r>
            <a:endParaRPr lang="en-US" altLang="zh-CN" dirty="0"/>
          </a:p>
          <a:p>
            <a:pPr marL="457200" lvl="2"/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分组、别名、分组条件筛选、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where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与 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having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的区别、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limit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分页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dirty="0"/>
              <a:t>连接查询</a:t>
            </a:r>
            <a:endParaRPr lang="en-US" altLang="zh-CN" dirty="0"/>
          </a:p>
          <a:p>
            <a:pPr marL="457200" lvl="2"/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mysq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三种连接查询、案例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dirty="0"/>
              <a:t>子查询</a:t>
            </a:r>
            <a:endParaRPr lang="en-US" altLang="zh-CN" dirty="0"/>
          </a:p>
          <a:p>
            <a:pPr marL="457200" lvl="2"/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标量子查询、列级子查询、行级子查询、表级子查询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dirty="0"/>
              <a:t>保存查询结果</a:t>
            </a:r>
            <a:endParaRPr lang="en-US" altLang="zh-CN" dirty="0"/>
          </a:p>
          <a:p>
            <a:pPr marL="457200" lvl="2"/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保存查询结果、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union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union all)</a:t>
            </a:r>
            <a:endParaRPr lang="en-US" altLang="zh-CN" sz="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grpSp>
        <p:nvGrpSpPr>
          <p:cNvPr id="7" name="e9d22316-cac0-4e89-ad27-7a5d1607678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58031" y="1842532"/>
            <a:ext cx="3381396" cy="3083696"/>
            <a:chOff x="3589338" y="1117601"/>
            <a:chExt cx="5030788" cy="4587875"/>
          </a:xfrm>
        </p:grpSpPr>
        <p:sp>
          <p:nvSpPr>
            <p:cNvPr id="8" name="ïsľîdê"/>
            <p:cNvSpPr/>
            <p:nvPr/>
          </p:nvSpPr>
          <p:spPr bwMode="auto">
            <a:xfrm>
              <a:off x="5748338" y="3479801"/>
              <a:ext cx="1665288" cy="1614488"/>
            </a:xfrm>
            <a:custGeom>
              <a:avLst/>
              <a:gdLst>
                <a:gd name="T0" fmla="*/ 91 w 98"/>
                <a:gd name="T1" fmla="*/ 40 h 95"/>
                <a:gd name="T2" fmla="*/ 75 w 98"/>
                <a:gd name="T3" fmla="*/ 13 h 95"/>
                <a:gd name="T4" fmla="*/ 75 w 98"/>
                <a:gd name="T5" fmla="*/ 0 h 95"/>
                <a:gd name="T6" fmla="*/ 22 w 98"/>
                <a:gd name="T7" fmla="*/ 1 h 95"/>
                <a:gd name="T8" fmla="*/ 22 w 98"/>
                <a:gd name="T9" fmla="*/ 13 h 95"/>
                <a:gd name="T10" fmla="*/ 6 w 98"/>
                <a:gd name="T11" fmla="*/ 40 h 95"/>
                <a:gd name="T12" fmla="*/ 25 w 98"/>
                <a:gd name="T13" fmla="*/ 65 h 95"/>
                <a:gd name="T14" fmla="*/ 30 w 98"/>
                <a:gd name="T15" fmla="*/ 77 h 95"/>
                <a:gd name="T16" fmla="*/ 48 w 98"/>
                <a:gd name="T17" fmla="*/ 95 h 95"/>
                <a:gd name="T18" fmla="*/ 63 w 98"/>
                <a:gd name="T19" fmla="*/ 77 h 95"/>
                <a:gd name="T20" fmla="*/ 67 w 98"/>
                <a:gd name="T21" fmla="*/ 69 h 95"/>
                <a:gd name="T22" fmla="*/ 91 w 98"/>
                <a:gd name="T23" fmla="*/ 4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" h="95">
                  <a:moveTo>
                    <a:pt x="91" y="40"/>
                  </a:moveTo>
                  <a:cubicBezTo>
                    <a:pt x="80" y="33"/>
                    <a:pt x="75" y="14"/>
                    <a:pt x="75" y="13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3"/>
                    <a:pt x="17" y="33"/>
                    <a:pt x="6" y="40"/>
                  </a:cubicBezTo>
                  <a:cubicBezTo>
                    <a:pt x="0" y="43"/>
                    <a:pt x="12" y="55"/>
                    <a:pt x="25" y="65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82" y="58"/>
                    <a:pt x="98" y="44"/>
                    <a:pt x="91" y="40"/>
                  </a:cubicBezTo>
                </a:path>
              </a:pathLst>
            </a:custGeom>
            <a:solidFill>
              <a:srgbClr val="FFD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ṥḷîḓè"/>
            <p:cNvSpPr/>
            <p:nvPr/>
          </p:nvSpPr>
          <p:spPr bwMode="auto">
            <a:xfrm>
              <a:off x="5680075" y="2409826"/>
              <a:ext cx="220663" cy="798513"/>
            </a:xfrm>
            <a:custGeom>
              <a:avLst/>
              <a:gdLst>
                <a:gd name="T0" fmla="*/ 13 w 13"/>
                <a:gd name="T1" fmla="*/ 40 h 47"/>
                <a:gd name="T2" fmla="*/ 3 w 13"/>
                <a:gd name="T3" fmla="*/ 31 h 47"/>
                <a:gd name="T4" fmla="*/ 6 w 13"/>
                <a:gd name="T5" fmla="*/ 1 h 47"/>
                <a:gd name="T6" fmla="*/ 11 w 13"/>
                <a:gd name="T7" fmla="*/ 3 h 47"/>
                <a:gd name="T8" fmla="*/ 13 w 13"/>
                <a:gd name="T9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7">
                  <a:moveTo>
                    <a:pt x="13" y="40"/>
                  </a:moveTo>
                  <a:cubicBezTo>
                    <a:pt x="13" y="40"/>
                    <a:pt x="7" y="47"/>
                    <a:pt x="3" y="31"/>
                  </a:cubicBezTo>
                  <a:cubicBezTo>
                    <a:pt x="0" y="13"/>
                    <a:pt x="0" y="3"/>
                    <a:pt x="6" y="1"/>
                  </a:cubicBezTo>
                  <a:cubicBezTo>
                    <a:pt x="10" y="0"/>
                    <a:pt x="11" y="3"/>
                    <a:pt x="11" y="3"/>
                  </a:cubicBezTo>
                  <a:lnTo>
                    <a:pt x="13" y="40"/>
                  </a:lnTo>
                  <a:close/>
                </a:path>
              </a:pathLst>
            </a:custGeom>
            <a:solidFill>
              <a:srgbClr val="FFD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S1îde"/>
            <p:cNvSpPr/>
            <p:nvPr/>
          </p:nvSpPr>
          <p:spPr bwMode="auto">
            <a:xfrm>
              <a:off x="6138863" y="3497263"/>
              <a:ext cx="884238" cy="661988"/>
            </a:xfrm>
            <a:custGeom>
              <a:avLst/>
              <a:gdLst>
                <a:gd name="T0" fmla="*/ 0 w 52"/>
                <a:gd name="T1" fmla="*/ 1 h 39"/>
                <a:gd name="T2" fmla="*/ 0 w 52"/>
                <a:gd name="T3" fmla="*/ 14 h 39"/>
                <a:gd name="T4" fmla="*/ 5 w 52"/>
                <a:gd name="T5" fmla="*/ 26 h 39"/>
                <a:gd name="T6" fmla="*/ 16 w 52"/>
                <a:gd name="T7" fmla="*/ 34 h 39"/>
                <a:gd name="T8" fmla="*/ 35 w 52"/>
                <a:gd name="T9" fmla="*/ 35 h 39"/>
                <a:gd name="T10" fmla="*/ 46 w 52"/>
                <a:gd name="T11" fmla="*/ 26 h 39"/>
                <a:gd name="T12" fmla="*/ 52 w 52"/>
                <a:gd name="T13" fmla="*/ 14 h 39"/>
                <a:gd name="T14" fmla="*/ 52 w 52"/>
                <a:gd name="T15" fmla="*/ 0 h 39"/>
                <a:gd name="T16" fmla="*/ 0 w 52"/>
                <a:gd name="T17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39">
                  <a:moveTo>
                    <a:pt x="0" y="1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8"/>
                    <a:pt x="2" y="23"/>
                    <a:pt x="5" y="2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22" y="39"/>
                    <a:pt x="30" y="39"/>
                    <a:pt x="35" y="35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50" y="23"/>
                    <a:pt x="52" y="18"/>
                    <a:pt x="52" y="14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$ḻiďé"/>
            <p:cNvSpPr/>
            <p:nvPr/>
          </p:nvSpPr>
          <p:spPr bwMode="auto">
            <a:xfrm>
              <a:off x="6138863" y="3497263"/>
              <a:ext cx="884238" cy="390525"/>
            </a:xfrm>
            <a:custGeom>
              <a:avLst/>
              <a:gdLst>
                <a:gd name="T0" fmla="*/ 0 w 52"/>
                <a:gd name="T1" fmla="*/ 10 h 23"/>
                <a:gd name="T2" fmla="*/ 25 w 52"/>
                <a:gd name="T3" fmla="*/ 23 h 23"/>
                <a:gd name="T4" fmla="*/ 52 w 52"/>
                <a:gd name="T5" fmla="*/ 9 h 23"/>
                <a:gd name="T6" fmla="*/ 52 w 52"/>
                <a:gd name="T7" fmla="*/ 0 h 23"/>
                <a:gd name="T8" fmla="*/ 0 w 52"/>
                <a:gd name="T9" fmla="*/ 1 h 23"/>
                <a:gd name="T10" fmla="*/ 0 w 52"/>
                <a:gd name="T11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3">
                  <a:moveTo>
                    <a:pt x="0" y="10"/>
                  </a:moveTo>
                  <a:cubicBezTo>
                    <a:pt x="7" y="18"/>
                    <a:pt x="15" y="23"/>
                    <a:pt x="25" y="23"/>
                  </a:cubicBezTo>
                  <a:cubicBezTo>
                    <a:pt x="36" y="23"/>
                    <a:pt x="45" y="18"/>
                    <a:pt x="52" y="9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5C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şliḍe"/>
            <p:cNvSpPr/>
            <p:nvPr/>
          </p:nvSpPr>
          <p:spPr bwMode="auto">
            <a:xfrm>
              <a:off x="5849938" y="1560513"/>
              <a:ext cx="1444625" cy="2208213"/>
            </a:xfrm>
            <a:custGeom>
              <a:avLst/>
              <a:gdLst>
                <a:gd name="T0" fmla="*/ 42 w 85"/>
                <a:gd name="T1" fmla="*/ 130 h 130"/>
                <a:gd name="T2" fmla="*/ 85 w 85"/>
                <a:gd name="T3" fmla="*/ 64 h 130"/>
                <a:gd name="T4" fmla="*/ 42 w 85"/>
                <a:gd name="T5" fmla="*/ 0 h 130"/>
                <a:gd name="T6" fmla="*/ 0 w 85"/>
                <a:gd name="T7" fmla="*/ 64 h 130"/>
                <a:gd name="T8" fmla="*/ 42 w 85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30">
                  <a:moveTo>
                    <a:pt x="42" y="130"/>
                  </a:moveTo>
                  <a:cubicBezTo>
                    <a:pt x="66" y="130"/>
                    <a:pt x="85" y="105"/>
                    <a:pt x="85" y="64"/>
                  </a:cubicBezTo>
                  <a:cubicBezTo>
                    <a:pt x="85" y="12"/>
                    <a:pt x="69" y="0"/>
                    <a:pt x="42" y="0"/>
                  </a:cubicBezTo>
                  <a:cubicBezTo>
                    <a:pt x="15" y="0"/>
                    <a:pt x="0" y="12"/>
                    <a:pt x="0" y="64"/>
                  </a:cubicBezTo>
                  <a:cubicBezTo>
                    <a:pt x="0" y="105"/>
                    <a:pt x="18" y="130"/>
                    <a:pt x="42" y="130"/>
                  </a:cubicBezTo>
                  <a:close/>
                </a:path>
              </a:pathLst>
            </a:custGeom>
            <a:solidFill>
              <a:srgbClr val="FED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śļídê"/>
            <p:cNvSpPr/>
            <p:nvPr/>
          </p:nvSpPr>
          <p:spPr bwMode="auto">
            <a:xfrm>
              <a:off x="7243763" y="2409826"/>
              <a:ext cx="220663" cy="798513"/>
            </a:xfrm>
            <a:custGeom>
              <a:avLst/>
              <a:gdLst>
                <a:gd name="T0" fmla="*/ 0 w 13"/>
                <a:gd name="T1" fmla="*/ 40 h 47"/>
                <a:gd name="T2" fmla="*/ 10 w 13"/>
                <a:gd name="T3" fmla="*/ 31 h 47"/>
                <a:gd name="T4" fmla="*/ 7 w 13"/>
                <a:gd name="T5" fmla="*/ 1 h 47"/>
                <a:gd name="T6" fmla="*/ 2 w 13"/>
                <a:gd name="T7" fmla="*/ 3 h 47"/>
                <a:gd name="T8" fmla="*/ 0 w 13"/>
                <a:gd name="T9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7">
                  <a:moveTo>
                    <a:pt x="0" y="40"/>
                  </a:moveTo>
                  <a:cubicBezTo>
                    <a:pt x="0" y="40"/>
                    <a:pt x="6" y="47"/>
                    <a:pt x="10" y="31"/>
                  </a:cubicBezTo>
                  <a:cubicBezTo>
                    <a:pt x="13" y="13"/>
                    <a:pt x="13" y="3"/>
                    <a:pt x="7" y="1"/>
                  </a:cubicBezTo>
                  <a:cubicBezTo>
                    <a:pt x="3" y="0"/>
                    <a:pt x="2" y="3"/>
                    <a:pt x="2" y="3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rgbClr val="FFD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$ľîḍé"/>
            <p:cNvSpPr/>
            <p:nvPr/>
          </p:nvSpPr>
          <p:spPr bwMode="auto">
            <a:xfrm>
              <a:off x="6580188" y="1560513"/>
              <a:ext cx="714375" cy="2208213"/>
            </a:xfrm>
            <a:custGeom>
              <a:avLst/>
              <a:gdLst>
                <a:gd name="T0" fmla="*/ 0 w 42"/>
                <a:gd name="T1" fmla="*/ 0 h 130"/>
                <a:gd name="T2" fmla="*/ 0 w 42"/>
                <a:gd name="T3" fmla="*/ 130 h 130"/>
                <a:gd name="T4" fmla="*/ 42 w 42"/>
                <a:gd name="T5" fmla="*/ 64 h 130"/>
                <a:gd name="T6" fmla="*/ 0 w 42"/>
                <a:gd name="T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130">
                  <a:moveTo>
                    <a:pt x="0" y="0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3" y="130"/>
                    <a:pt x="42" y="105"/>
                    <a:pt x="42" y="64"/>
                  </a:cubicBezTo>
                  <a:cubicBezTo>
                    <a:pt x="42" y="12"/>
                    <a:pt x="27" y="0"/>
                    <a:pt x="0" y="0"/>
                  </a:cubicBezTo>
                  <a:close/>
                </a:path>
              </a:pathLst>
            </a:custGeom>
            <a:solidFill>
              <a:srgbClr val="FFE1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Sļiḍè"/>
            <p:cNvSpPr/>
            <p:nvPr/>
          </p:nvSpPr>
          <p:spPr bwMode="auto">
            <a:xfrm>
              <a:off x="5764213" y="1492251"/>
              <a:ext cx="1631950" cy="1392238"/>
            </a:xfrm>
            <a:custGeom>
              <a:avLst/>
              <a:gdLst>
                <a:gd name="T0" fmla="*/ 96 w 96"/>
                <a:gd name="T1" fmla="*/ 33 h 82"/>
                <a:gd name="T2" fmla="*/ 96 w 96"/>
                <a:gd name="T3" fmla="*/ 47 h 82"/>
                <a:gd name="T4" fmla="*/ 95 w 96"/>
                <a:gd name="T5" fmla="*/ 49 h 82"/>
                <a:gd name="T6" fmla="*/ 94 w 96"/>
                <a:gd name="T7" fmla="*/ 55 h 82"/>
                <a:gd name="T8" fmla="*/ 89 w 96"/>
                <a:gd name="T9" fmla="*/ 81 h 82"/>
                <a:gd name="T10" fmla="*/ 89 w 96"/>
                <a:gd name="T11" fmla="*/ 81 h 82"/>
                <a:gd name="T12" fmla="*/ 89 w 96"/>
                <a:gd name="T13" fmla="*/ 81 h 82"/>
                <a:gd name="T14" fmla="*/ 89 w 96"/>
                <a:gd name="T15" fmla="*/ 82 h 82"/>
                <a:gd name="T16" fmla="*/ 88 w 96"/>
                <a:gd name="T17" fmla="*/ 76 h 82"/>
                <a:gd name="T18" fmla="*/ 88 w 96"/>
                <a:gd name="T19" fmla="*/ 76 h 82"/>
                <a:gd name="T20" fmla="*/ 88 w 96"/>
                <a:gd name="T21" fmla="*/ 76 h 82"/>
                <a:gd name="T22" fmla="*/ 86 w 96"/>
                <a:gd name="T23" fmla="*/ 58 h 82"/>
                <a:gd name="T24" fmla="*/ 85 w 96"/>
                <a:gd name="T25" fmla="*/ 49 h 82"/>
                <a:gd name="T26" fmla="*/ 65 w 96"/>
                <a:gd name="T27" fmla="*/ 25 h 82"/>
                <a:gd name="T28" fmla="*/ 48 w 96"/>
                <a:gd name="T29" fmla="*/ 29 h 82"/>
                <a:gd name="T30" fmla="*/ 48 w 96"/>
                <a:gd name="T31" fmla="*/ 29 h 82"/>
                <a:gd name="T32" fmla="*/ 30 w 96"/>
                <a:gd name="T33" fmla="*/ 25 h 82"/>
                <a:gd name="T34" fmla="*/ 10 w 96"/>
                <a:gd name="T35" fmla="*/ 49 h 82"/>
                <a:gd name="T36" fmla="*/ 9 w 96"/>
                <a:gd name="T37" fmla="*/ 58 h 82"/>
                <a:gd name="T38" fmla="*/ 7 w 96"/>
                <a:gd name="T39" fmla="*/ 78 h 82"/>
                <a:gd name="T40" fmla="*/ 7 w 96"/>
                <a:gd name="T41" fmla="*/ 78 h 82"/>
                <a:gd name="T42" fmla="*/ 7 w 96"/>
                <a:gd name="T43" fmla="*/ 78 h 82"/>
                <a:gd name="T44" fmla="*/ 7 w 96"/>
                <a:gd name="T45" fmla="*/ 82 h 82"/>
                <a:gd name="T46" fmla="*/ 5 w 96"/>
                <a:gd name="T47" fmla="*/ 73 h 82"/>
                <a:gd name="T48" fmla="*/ 5 w 96"/>
                <a:gd name="T49" fmla="*/ 73 h 82"/>
                <a:gd name="T50" fmla="*/ 2 w 96"/>
                <a:gd name="T51" fmla="*/ 55 h 82"/>
                <a:gd name="T52" fmla="*/ 0 w 96"/>
                <a:gd name="T53" fmla="*/ 49 h 82"/>
                <a:gd name="T54" fmla="*/ 0 w 96"/>
                <a:gd name="T55" fmla="*/ 48 h 82"/>
                <a:gd name="T56" fmla="*/ 0 w 96"/>
                <a:gd name="T57" fmla="*/ 33 h 82"/>
                <a:gd name="T58" fmla="*/ 1 w 96"/>
                <a:gd name="T59" fmla="*/ 30 h 82"/>
                <a:gd name="T60" fmla="*/ 12 w 96"/>
                <a:gd name="T61" fmla="*/ 11 h 82"/>
                <a:gd name="T62" fmla="*/ 31 w 96"/>
                <a:gd name="T63" fmla="*/ 3 h 82"/>
                <a:gd name="T64" fmla="*/ 65 w 96"/>
                <a:gd name="T65" fmla="*/ 3 h 82"/>
                <a:gd name="T66" fmla="*/ 84 w 96"/>
                <a:gd name="T67" fmla="*/ 11 h 82"/>
                <a:gd name="T68" fmla="*/ 95 w 96"/>
                <a:gd name="T69" fmla="*/ 30 h 82"/>
                <a:gd name="T70" fmla="*/ 96 w 96"/>
                <a:gd name="T71" fmla="*/ 3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" h="82">
                  <a:moveTo>
                    <a:pt x="96" y="33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2"/>
                    <a:pt x="88" y="80"/>
                    <a:pt x="88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87" y="71"/>
                    <a:pt x="87" y="64"/>
                    <a:pt x="86" y="58"/>
                  </a:cubicBezTo>
                  <a:cubicBezTo>
                    <a:pt x="86" y="55"/>
                    <a:pt x="86" y="52"/>
                    <a:pt x="85" y="49"/>
                  </a:cubicBezTo>
                  <a:cubicBezTo>
                    <a:pt x="82" y="27"/>
                    <a:pt x="74" y="25"/>
                    <a:pt x="65" y="25"/>
                  </a:cubicBezTo>
                  <a:cubicBezTo>
                    <a:pt x="60" y="25"/>
                    <a:pt x="48" y="29"/>
                    <a:pt x="48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29"/>
                    <a:pt x="35" y="25"/>
                    <a:pt x="30" y="25"/>
                  </a:cubicBezTo>
                  <a:cubicBezTo>
                    <a:pt x="21" y="25"/>
                    <a:pt x="13" y="27"/>
                    <a:pt x="10" y="49"/>
                  </a:cubicBezTo>
                  <a:cubicBezTo>
                    <a:pt x="10" y="52"/>
                    <a:pt x="9" y="55"/>
                    <a:pt x="9" y="58"/>
                  </a:cubicBezTo>
                  <a:cubicBezTo>
                    <a:pt x="9" y="65"/>
                    <a:pt x="8" y="73"/>
                    <a:pt x="7" y="78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81"/>
                    <a:pt x="7" y="82"/>
                    <a:pt x="7" y="82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2"/>
                    <a:pt x="1" y="31"/>
                    <a:pt x="1" y="30"/>
                  </a:cubicBezTo>
                  <a:cubicBezTo>
                    <a:pt x="3" y="23"/>
                    <a:pt x="7" y="14"/>
                    <a:pt x="12" y="11"/>
                  </a:cubicBezTo>
                  <a:cubicBezTo>
                    <a:pt x="18" y="8"/>
                    <a:pt x="25" y="5"/>
                    <a:pt x="31" y="3"/>
                  </a:cubicBezTo>
                  <a:cubicBezTo>
                    <a:pt x="42" y="0"/>
                    <a:pt x="53" y="0"/>
                    <a:pt x="65" y="3"/>
                  </a:cubicBezTo>
                  <a:cubicBezTo>
                    <a:pt x="71" y="5"/>
                    <a:pt x="77" y="7"/>
                    <a:pt x="84" y="11"/>
                  </a:cubicBezTo>
                  <a:cubicBezTo>
                    <a:pt x="89" y="14"/>
                    <a:pt x="92" y="23"/>
                    <a:pt x="95" y="30"/>
                  </a:cubicBezTo>
                  <a:cubicBezTo>
                    <a:pt x="95" y="31"/>
                    <a:pt x="95" y="32"/>
                    <a:pt x="96" y="33"/>
                  </a:cubicBezTo>
                  <a:close/>
                </a:path>
              </a:pathLst>
            </a:custGeom>
            <a:solidFill>
              <a:srgbClr val="584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sḻidê"/>
            <p:cNvSpPr/>
            <p:nvPr/>
          </p:nvSpPr>
          <p:spPr bwMode="auto">
            <a:xfrm>
              <a:off x="5118100" y="3819526"/>
              <a:ext cx="2906713" cy="1274763"/>
            </a:xfrm>
            <a:custGeom>
              <a:avLst/>
              <a:gdLst>
                <a:gd name="T0" fmla="*/ 171 w 171"/>
                <a:gd name="T1" fmla="*/ 75 h 75"/>
                <a:gd name="T2" fmla="*/ 160 w 171"/>
                <a:gd name="T3" fmla="*/ 33 h 75"/>
                <a:gd name="T4" fmla="*/ 153 w 171"/>
                <a:gd name="T5" fmla="*/ 24 h 75"/>
                <a:gd name="T6" fmla="*/ 114 w 171"/>
                <a:gd name="T7" fmla="*/ 0 h 75"/>
                <a:gd name="T8" fmla="*/ 85 w 171"/>
                <a:gd name="T9" fmla="*/ 33 h 75"/>
                <a:gd name="T10" fmla="*/ 56 w 171"/>
                <a:gd name="T11" fmla="*/ 0 h 75"/>
                <a:gd name="T12" fmla="*/ 17 w 171"/>
                <a:gd name="T13" fmla="*/ 24 h 75"/>
                <a:gd name="T14" fmla="*/ 11 w 171"/>
                <a:gd name="T15" fmla="*/ 33 h 75"/>
                <a:gd name="T16" fmla="*/ 0 w 171"/>
                <a:gd name="T17" fmla="*/ 75 h 75"/>
                <a:gd name="T18" fmla="*/ 85 w 171"/>
                <a:gd name="T19" fmla="*/ 75 h 75"/>
                <a:gd name="T20" fmla="*/ 85 w 171"/>
                <a:gd name="T21" fmla="*/ 75 h 75"/>
                <a:gd name="T22" fmla="*/ 171 w 171"/>
                <a:gd name="T2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" h="75">
                  <a:moveTo>
                    <a:pt x="171" y="75"/>
                  </a:moveTo>
                  <a:cubicBezTo>
                    <a:pt x="160" y="33"/>
                    <a:pt x="160" y="33"/>
                    <a:pt x="160" y="33"/>
                  </a:cubicBezTo>
                  <a:cubicBezTo>
                    <a:pt x="159" y="29"/>
                    <a:pt x="156" y="26"/>
                    <a:pt x="153" y="24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4" y="26"/>
                    <a:pt x="12" y="29"/>
                    <a:pt x="11" y="33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171" y="75"/>
                    <a:pt x="171" y="75"/>
                    <a:pt x="171" y="75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šlïḍe"/>
            <p:cNvSpPr/>
            <p:nvPr/>
          </p:nvSpPr>
          <p:spPr bwMode="auto">
            <a:xfrm>
              <a:off x="6002338" y="2579688"/>
              <a:ext cx="509588" cy="288925"/>
            </a:xfrm>
            <a:custGeom>
              <a:avLst/>
              <a:gdLst>
                <a:gd name="T0" fmla="*/ 30 w 30"/>
                <a:gd name="T1" fmla="*/ 6 h 17"/>
                <a:gd name="T2" fmla="*/ 29 w 30"/>
                <a:gd name="T3" fmla="*/ 3 h 17"/>
                <a:gd name="T4" fmla="*/ 23 w 30"/>
                <a:gd name="T5" fmla="*/ 0 h 17"/>
                <a:gd name="T6" fmla="*/ 7 w 30"/>
                <a:gd name="T7" fmla="*/ 0 h 17"/>
                <a:gd name="T8" fmla="*/ 0 w 30"/>
                <a:gd name="T9" fmla="*/ 8 h 17"/>
                <a:gd name="T10" fmla="*/ 0 w 30"/>
                <a:gd name="T11" fmla="*/ 10 h 17"/>
                <a:gd name="T12" fmla="*/ 7 w 30"/>
                <a:gd name="T13" fmla="*/ 17 h 17"/>
                <a:gd name="T14" fmla="*/ 23 w 30"/>
                <a:gd name="T15" fmla="*/ 17 h 17"/>
                <a:gd name="T16" fmla="*/ 30 w 30"/>
                <a:gd name="T17" fmla="*/ 10 h 17"/>
                <a:gd name="T18" fmla="*/ 30 w 30"/>
                <a:gd name="T19" fmla="*/ 8 h 17"/>
                <a:gd name="T20" fmla="*/ 30 w 30"/>
                <a:gd name="T21" fmla="*/ 6 h 17"/>
                <a:gd name="T22" fmla="*/ 27 w 30"/>
                <a:gd name="T23" fmla="*/ 10 h 17"/>
                <a:gd name="T24" fmla="*/ 23 w 30"/>
                <a:gd name="T25" fmla="*/ 14 h 17"/>
                <a:gd name="T26" fmla="*/ 7 w 30"/>
                <a:gd name="T27" fmla="*/ 14 h 17"/>
                <a:gd name="T28" fmla="*/ 3 w 30"/>
                <a:gd name="T29" fmla="*/ 10 h 17"/>
                <a:gd name="T30" fmla="*/ 3 w 30"/>
                <a:gd name="T31" fmla="*/ 8 h 17"/>
                <a:gd name="T32" fmla="*/ 7 w 30"/>
                <a:gd name="T33" fmla="*/ 3 h 17"/>
                <a:gd name="T34" fmla="*/ 23 w 30"/>
                <a:gd name="T35" fmla="*/ 3 h 17"/>
                <a:gd name="T36" fmla="*/ 27 w 30"/>
                <a:gd name="T37" fmla="*/ 8 h 17"/>
                <a:gd name="T38" fmla="*/ 27 w 30"/>
                <a:gd name="T3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" h="17">
                  <a:moveTo>
                    <a:pt x="30" y="6"/>
                  </a:moveTo>
                  <a:cubicBezTo>
                    <a:pt x="30" y="5"/>
                    <a:pt x="29" y="4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4"/>
                    <a:pt x="3" y="17"/>
                    <a:pt x="7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7" y="17"/>
                    <a:pt x="30" y="14"/>
                    <a:pt x="30" y="10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lose/>
                  <a:moveTo>
                    <a:pt x="27" y="10"/>
                  </a:moveTo>
                  <a:cubicBezTo>
                    <a:pt x="27" y="12"/>
                    <a:pt x="25" y="14"/>
                    <a:pt x="23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5" y="14"/>
                    <a:pt x="3" y="12"/>
                    <a:pt x="3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5" y="3"/>
                    <a:pt x="27" y="5"/>
                    <a:pt x="27" y="8"/>
                  </a:cubicBezTo>
                  <a:lnTo>
                    <a:pt x="27" y="10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š1îḑè"/>
            <p:cNvSpPr/>
            <p:nvPr/>
          </p:nvSpPr>
          <p:spPr bwMode="auto">
            <a:xfrm>
              <a:off x="6630988" y="2579688"/>
              <a:ext cx="527050" cy="288925"/>
            </a:xfrm>
            <a:custGeom>
              <a:avLst/>
              <a:gdLst>
                <a:gd name="T0" fmla="*/ 23 w 31"/>
                <a:gd name="T1" fmla="*/ 0 h 17"/>
                <a:gd name="T2" fmla="*/ 8 w 31"/>
                <a:gd name="T3" fmla="*/ 0 h 17"/>
                <a:gd name="T4" fmla="*/ 2 w 31"/>
                <a:gd name="T5" fmla="*/ 3 h 17"/>
                <a:gd name="T6" fmla="*/ 1 w 31"/>
                <a:gd name="T7" fmla="*/ 6 h 17"/>
                <a:gd name="T8" fmla="*/ 0 w 31"/>
                <a:gd name="T9" fmla="*/ 8 h 17"/>
                <a:gd name="T10" fmla="*/ 0 w 31"/>
                <a:gd name="T11" fmla="*/ 10 h 17"/>
                <a:gd name="T12" fmla="*/ 8 w 31"/>
                <a:gd name="T13" fmla="*/ 17 h 17"/>
                <a:gd name="T14" fmla="*/ 23 w 31"/>
                <a:gd name="T15" fmla="*/ 17 h 17"/>
                <a:gd name="T16" fmla="*/ 31 w 31"/>
                <a:gd name="T17" fmla="*/ 10 h 17"/>
                <a:gd name="T18" fmla="*/ 31 w 31"/>
                <a:gd name="T19" fmla="*/ 8 h 17"/>
                <a:gd name="T20" fmla="*/ 23 w 31"/>
                <a:gd name="T21" fmla="*/ 0 h 17"/>
                <a:gd name="T22" fmla="*/ 28 w 31"/>
                <a:gd name="T23" fmla="*/ 10 h 17"/>
                <a:gd name="T24" fmla="*/ 23 w 31"/>
                <a:gd name="T25" fmla="*/ 14 h 17"/>
                <a:gd name="T26" fmla="*/ 8 w 31"/>
                <a:gd name="T27" fmla="*/ 14 h 17"/>
                <a:gd name="T28" fmla="*/ 3 w 31"/>
                <a:gd name="T29" fmla="*/ 10 h 17"/>
                <a:gd name="T30" fmla="*/ 3 w 31"/>
                <a:gd name="T31" fmla="*/ 8 h 17"/>
                <a:gd name="T32" fmla="*/ 8 w 31"/>
                <a:gd name="T33" fmla="*/ 3 h 17"/>
                <a:gd name="T34" fmla="*/ 23 w 31"/>
                <a:gd name="T35" fmla="*/ 3 h 17"/>
                <a:gd name="T36" fmla="*/ 28 w 31"/>
                <a:gd name="T37" fmla="*/ 8 h 17"/>
                <a:gd name="T38" fmla="*/ 28 w 31"/>
                <a:gd name="T3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17">
                  <a:moveTo>
                    <a:pt x="2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4"/>
                    <a:pt x="4" y="17"/>
                    <a:pt x="8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8" y="17"/>
                    <a:pt x="31" y="14"/>
                    <a:pt x="31" y="1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3"/>
                    <a:pt x="28" y="0"/>
                    <a:pt x="23" y="0"/>
                  </a:cubicBezTo>
                  <a:close/>
                  <a:moveTo>
                    <a:pt x="28" y="10"/>
                  </a:moveTo>
                  <a:cubicBezTo>
                    <a:pt x="28" y="12"/>
                    <a:pt x="26" y="14"/>
                    <a:pt x="23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4"/>
                    <a:pt x="3" y="12"/>
                    <a:pt x="3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5"/>
                    <a:pt x="6" y="3"/>
                    <a:pt x="8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6" y="3"/>
                    <a:pt x="28" y="5"/>
                    <a:pt x="28" y="8"/>
                  </a:cubicBezTo>
                  <a:lnTo>
                    <a:pt x="28" y="10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ṣ1iḓê"/>
            <p:cNvSpPr/>
            <p:nvPr/>
          </p:nvSpPr>
          <p:spPr bwMode="auto">
            <a:xfrm>
              <a:off x="6496050" y="2630488"/>
              <a:ext cx="169863" cy="50800"/>
            </a:xfrm>
            <a:prstGeom prst="rect">
              <a:avLst/>
            </a:pr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ŝḷíḑê"/>
            <p:cNvSpPr/>
            <p:nvPr/>
          </p:nvSpPr>
          <p:spPr bwMode="auto">
            <a:xfrm>
              <a:off x="5170488" y="4940301"/>
              <a:ext cx="1919288" cy="76517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śļiḓè"/>
            <p:cNvSpPr/>
            <p:nvPr/>
          </p:nvSpPr>
          <p:spPr bwMode="auto">
            <a:xfrm>
              <a:off x="5170488" y="4940301"/>
              <a:ext cx="1919288" cy="765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Slïďe"/>
            <p:cNvSpPr/>
            <p:nvPr/>
          </p:nvSpPr>
          <p:spPr bwMode="auto">
            <a:xfrm>
              <a:off x="4864100" y="5264151"/>
              <a:ext cx="1189038" cy="355600"/>
            </a:xfrm>
            <a:custGeom>
              <a:avLst/>
              <a:gdLst>
                <a:gd name="T0" fmla="*/ 70 w 70"/>
                <a:gd name="T1" fmla="*/ 21 h 21"/>
                <a:gd name="T2" fmla="*/ 0 w 70"/>
                <a:gd name="T3" fmla="*/ 21 h 21"/>
                <a:gd name="T4" fmla="*/ 0 w 70"/>
                <a:gd name="T5" fmla="*/ 0 h 21"/>
                <a:gd name="T6" fmla="*/ 70 w 70"/>
                <a:gd name="T7" fmla="*/ 0 h 21"/>
                <a:gd name="T8" fmla="*/ 70 w 7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21">
                  <a:moveTo>
                    <a:pt x="70" y="21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7" y="0"/>
                    <a:pt x="67" y="21"/>
                    <a:pt x="70" y="21"/>
                  </a:cubicBezTo>
                  <a:close/>
                </a:path>
              </a:pathLst>
            </a:cu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Sḻiďè"/>
            <p:cNvSpPr/>
            <p:nvPr/>
          </p:nvSpPr>
          <p:spPr bwMode="auto">
            <a:xfrm>
              <a:off x="4676775" y="5264151"/>
              <a:ext cx="374650" cy="355600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Sľiḍê"/>
            <p:cNvSpPr/>
            <p:nvPr/>
          </p:nvSpPr>
          <p:spPr bwMode="auto">
            <a:xfrm>
              <a:off x="3589338" y="5178426"/>
              <a:ext cx="544513" cy="527050"/>
            </a:xfrm>
            <a:prstGeom prst="ellipse">
              <a:avLst/>
            </a:pr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śľiḋè"/>
            <p:cNvSpPr/>
            <p:nvPr/>
          </p:nvSpPr>
          <p:spPr bwMode="auto">
            <a:xfrm>
              <a:off x="3860800" y="5178426"/>
              <a:ext cx="2192338" cy="527050"/>
            </a:xfrm>
            <a:custGeom>
              <a:avLst/>
              <a:gdLst>
                <a:gd name="T0" fmla="*/ 129 w 129"/>
                <a:gd name="T1" fmla="*/ 0 h 31"/>
                <a:gd name="T2" fmla="*/ 0 w 129"/>
                <a:gd name="T3" fmla="*/ 0 h 31"/>
                <a:gd name="T4" fmla="*/ 0 w 129"/>
                <a:gd name="T5" fmla="*/ 31 h 31"/>
                <a:gd name="T6" fmla="*/ 129 w 129"/>
                <a:gd name="T7" fmla="*/ 31 h 31"/>
                <a:gd name="T8" fmla="*/ 129 w 129"/>
                <a:gd name="T9" fmla="*/ 26 h 31"/>
                <a:gd name="T10" fmla="*/ 59 w 129"/>
                <a:gd name="T11" fmla="*/ 26 h 31"/>
                <a:gd name="T12" fmla="*/ 48 w 129"/>
                <a:gd name="T13" fmla="*/ 15 h 31"/>
                <a:gd name="T14" fmla="*/ 59 w 129"/>
                <a:gd name="T15" fmla="*/ 5 h 31"/>
                <a:gd name="T16" fmla="*/ 129 w 129"/>
                <a:gd name="T17" fmla="*/ 5 h 31"/>
                <a:gd name="T18" fmla="*/ 129 w 129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31">
                  <a:moveTo>
                    <a:pt x="1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3" y="26"/>
                    <a:pt x="48" y="21"/>
                    <a:pt x="48" y="15"/>
                  </a:cubicBezTo>
                  <a:cubicBezTo>
                    <a:pt x="48" y="9"/>
                    <a:pt x="53" y="5"/>
                    <a:pt x="59" y="5"/>
                  </a:cubicBezTo>
                  <a:cubicBezTo>
                    <a:pt x="129" y="5"/>
                    <a:pt x="129" y="5"/>
                    <a:pt x="129" y="5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$líḓe"/>
            <p:cNvSpPr/>
            <p:nvPr/>
          </p:nvSpPr>
          <p:spPr bwMode="auto">
            <a:xfrm>
              <a:off x="4014788" y="4805363"/>
              <a:ext cx="304800" cy="373063"/>
            </a:xfrm>
            <a:prstGeom prst="ellipse">
              <a:avLst/>
            </a:prstGeom>
            <a:solidFill>
              <a:srgbClr val="006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ṣlïdé"/>
            <p:cNvSpPr/>
            <p:nvPr/>
          </p:nvSpPr>
          <p:spPr bwMode="auto">
            <a:xfrm>
              <a:off x="4167188" y="4856163"/>
              <a:ext cx="1716088" cy="271463"/>
            </a:xfrm>
            <a:custGeom>
              <a:avLst/>
              <a:gdLst>
                <a:gd name="T0" fmla="*/ 101 w 101"/>
                <a:gd name="T1" fmla="*/ 16 h 16"/>
                <a:gd name="T2" fmla="*/ 0 w 101"/>
                <a:gd name="T3" fmla="*/ 16 h 16"/>
                <a:gd name="T4" fmla="*/ 0 w 101"/>
                <a:gd name="T5" fmla="*/ 0 h 16"/>
                <a:gd name="T6" fmla="*/ 101 w 101"/>
                <a:gd name="T7" fmla="*/ 0 h 16"/>
                <a:gd name="T8" fmla="*/ 101 w 101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6">
                  <a:moveTo>
                    <a:pt x="101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8" y="0"/>
                    <a:pt x="98" y="16"/>
                    <a:pt x="101" y="16"/>
                  </a:cubicBezTo>
                  <a:close/>
                </a:path>
              </a:pathLst>
            </a:cu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ṧļïḍé"/>
            <p:cNvSpPr/>
            <p:nvPr/>
          </p:nvSpPr>
          <p:spPr bwMode="auto">
            <a:xfrm>
              <a:off x="4065588" y="4856163"/>
              <a:ext cx="185738" cy="271463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ṥḷíďé"/>
            <p:cNvSpPr/>
            <p:nvPr/>
          </p:nvSpPr>
          <p:spPr bwMode="auto">
            <a:xfrm>
              <a:off x="4167188" y="5127626"/>
              <a:ext cx="1716088" cy="50800"/>
            </a:xfrm>
            <a:prstGeom prst="rect">
              <a:avLst/>
            </a:prstGeom>
            <a:solidFill>
              <a:srgbClr val="006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šḻïḓè"/>
            <p:cNvSpPr/>
            <p:nvPr/>
          </p:nvSpPr>
          <p:spPr bwMode="auto">
            <a:xfrm>
              <a:off x="4167188" y="4805363"/>
              <a:ext cx="1716088" cy="50800"/>
            </a:xfrm>
            <a:prstGeom prst="rect">
              <a:avLst/>
            </a:prstGeom>
            <a:solidFill>
              <a:srgbClr val="006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śḷïďê"/>
            <p:cNvSpPr/>
            <p:nvPr/>
          </p:nvSpPr>
          <p:spPr bwMode="auto">
            <a:xfrm>
              <a:off x="4251325" y="4141788"/>
              <a:ext cx="1479550" cy="663575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ślïḑè"/>
            <p:cNvSpPr/>
            <p:nvPr/>
          </p:nvSpPr>
          <p:spPr bwMode="auto">
            <a:xfrm>
              <a:off x="5611813" y="4141788"/>
              <a:ext cx="255588" cy="663575"/>
            </a:xfrm>
            <a:prstGeom prst="ellipse">
              <a:avLst/>
            </a:pr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ṥḻïdé"/>
            <p:cNvSpPr/>
            <p:nvPr/>
          </p:nvSpPr>
          <p:spPr bwMode="auto">
            <a:xfrm>
              <a:off x="4251325" y="4176713"/>
              <a:ext cx="1479550" cy="593725"/>
            </a:xfrm>
            <a:prstGeom prst="rect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ṡḷîdé"/>
            <p:cNvSpPr/>
            <p:nvPr/>
          </p:nvSpPr>
          <p:spPr bwMode="auto">
            <a:xfrm>
              <a:off x="5662613" y="4176713"/>
              <a:ext cx="152400" cy="593725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ṥlïďê"/>
            <p:cNvSpPr/>
            <p:nvPr/>
          </p:nvSpPr>
          <p:spPr bwMode="auto">
            <a:xfrm>
              <a:off x="4251325" y="4192588"/>
              <a:ext cx="1512888" cy="34925"/>
            </a:xfrm>
            <a:custGeom>
              <a:avLst/>
              <a:gdLst>
                <a:gd name="T0" fmla="*/ 0 w 89"/>
                <a:gd name="T1" fmla="*/ 1 h 2"/>
                <a:gd name="T2" fmla="*/ 14 w 89"/>
                <a:gd name="T3" fmla="*/ 1 h 2"/>
                <a:gd name="T4" fmla="*/ 28 w 89"/>
                <a:gd name="T5" fmla="*/ 1 h 2"/>
                <a:gd name="T6" fmla="*/ 44 w 89"/>
                <a:gd name="T7" fmla="*/ 0 h 2"/>
                <a:gd name="T8" fmla="*/ 61 w 89"/>
                <a:gd name="T9" fmla="*/ 1 h 2"/>
                <a:gd name="T10" fmla="*/ 75 w 89"/>
                <a:gd name="T11" fmla="*/ 1 h 2"/>
                <a:gd name="T12" fmla="*/ 89 w 89"/>
                <a:gd name="T13" fmla="*/ 1 h 2"/>
                <a:gd name="T14" fmla="*/ 75 w 89"/>
                <a:gd name="T15" fmla="*/ 2 h 2"/>
                <a:gd name="T16" fmla="*/ 61 w 89"/>
                <a:gd name="T17" fmla="*/ 2 h 2"/>
                <a:gd name="T18" fmla="*/ 44 w 89"/>
                <a:gd name="T19" fmla="*/ 2 h 2"/>
                <a:gd name="T20" fmla="*/ 28 w 89"/>
                <a:gd name="T21" fmla="*/ 2 h 2"/>
                <a:gd name="T22" fmla="*/ 14 w 89"/>
                <a:gd name="T23" fmla="*/ 2 h 2"/>
                <a:gd name="T24" fmla="*/ 0 w 89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2">
                  <a:moveTo>
                    <a:pt x="0" y="1"/>
                  </a:moveTo>
                  <a:cubicBezTo>
                    <a:pt x="0" y="1"/>
                    <a:pt x="5" y="1"/>
                    <a:pt x="14" y="1"/>
                  </a:cubicBezTo>
                  <a:cubicBezTo>
                    <a:pt x="18" y="1"/>
                    <a:pt x="23" y="1"/>
                    <a:pt x="28" y="1"/>
                  </a:cubicBezTo>
                  <a:cubicBezTo>
                    <a:pt x="33" y="1"/>
                    <a:pt x="39" y="1"/>
                    <a:pt x="44" y="0"/>
                  </a:cubicBezTo>
                  <a:cubicBezTo>
                    <a:pt x="50" y="1"/>
                    <a:pt x="56" y="1"/>
                    <a:pt x="61" y="1"/>
                  </a:cubicBezTo>
                  <a:cubicBezTo>
                    <a:pt x="66" y="1"/>
                    <a:pt x="71" y="1"/>
                    <a:pt x="75" y="1"/>
                  </a:cubicBezTo>
                  <a:cubicBezTo>
                    <a:pt x="84" y="1"/>
                    <a:pt x="89" y="1"/>
                    <a:pt x="89" y="1"/>
                  </a:cubicBezTo>
                  <a:cubicBezTo>
                    <a:pt x="89" y="1"/>
                    <a:pt x="84" y="2"/>
                    <a:pt x="75" y="2"/>
                  </a:cubicBezTo>
                  <a:cubicBezTo>
                    <a:pt x="71" y="2"/>
                    <a:pt x="66" y="2"/>
                    <a:pt x="61" y="2"/>
                  </a:cubicBezTo>
                  <a:cubicBezTo>
                    <a:pt x="56" y="2"/>
                    <a:pt x="50" y="2"/>
                    <a:pt x="44" y="2"/>
                  </a:cubicBezTo>
                  <a:cubicBezTo>
                    <a:pt x="39" y="2"/>
                    <a:pt x="33" y="2"/>
                    <a:pt x="28" y="2"/>
                  </a:cubicBezTo>
                  <a:cubicBezTo>
                    <a:pt x="23" y="2"/>
                    <a:pt x="18" y="2"/>
                    <a:pt x="14" y="2"/>
                  </a:cubicBezTo>
                  <a:cubicBezTo>
                    <a:pt x="5" y="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ṧḻïďê"/>
            <p:cNvSpPr/>
            <p:nvPr/>
          </p:nvSpPr>
          <p:spPr bwMode="auto">
            <a:xfrm>
              <a:off x="4251325" y="4260851"/>
              <a:ext cx="1512888" cy="34925"/>
            </a:xfrm>
            <a:custGeom>
              <a:avLst/>
              <a:gdLst>
                <a:gd name="T0" fmla="*/ 0 w 89"/>
                <a:gd name="T1" fmla="*/ 1 h 2"/>
                <a:gd name="T2" fmla="*/ 14 w 89"/>
                <a:gd name="T3" fmla="*/ 1 h 2"/>
                <a:gd name="T4" fmla="*/ 28 w 89"/>
                <a:gd name="T5" fmla="*/ 0 h 2"/>
                <a:gd name="T6" fmla="*/ 44 w 89"/>
                <a:gd name="T7" fmla="*/ 0 h 2"/>
                <a:gd name="T8" fmla="*/ 61 w 89"/>
                <a:gd name="T9" fmla="*/ 0 h 2"/>
                <a:gd name="T10" fmla="*/ 75 w 89"/>
                <a:gd name="T11" fmla="*/ 1 h 2"/>
                <a:gd name="T12" fmla="*/ 89 w 89"/>
                <a:gd name="T13" fmla="*/ 1 h 2"/>
                <a:gd name="T14" fmla="*/ 75 w 89"/>
                <a:gd name="T15" fmla="*/ 2 h 2"/>
                <a:gd name="T16" fmla="*/ 61 w 89"/>
                <a:gd name="T17" fmla="*/ 2 h 2"/>
                <a:gd name="T18" fmla="*/ 44 w 89"/>
                <a:gd name="T19" fmla="*/ 2 h 2"/>
                <a:gd name="T20" fmla="*/ 28 w 89"/>
                <a:gd name="T21" fmla="*/ 2 h 2"/>
                <a:gd name="T22" fmla="*/ 14 w 89"/>
                <a:gd name="T23" fmla="*/ 2 h 2"/>
                <a:gd name="T24" fmla="*/ 0 w 89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2">
                  <a:moveTo>
                    <a:pt x="0" y="1"/>
                  </a:moveTo>
                  <a:cubicBezTo>
                    <a:pt x="0" y="1"/>
                    <a:pt x="5" y="1"/>
                    <a:pt x="14" y="1"/>
                  </a:cubicBezTo>
                  <a:cubicBezTo>
                    <a:pt x="18" y="1"/>
                    <a:pt x="23" y="0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0"/>
                    <a:pt x="71" y="1"/>
                    <a:pt x="75" y="1"/>
                  </a:cubicBezTo>
                  <a:cubicBezTo>
                    <a:pt x="84" y="1"/>
                    <a:pt x="89" y="1"/>
                    <a:pt x="89" y="1"/>
                  </a:cubicBezTo>
                  <a:cubicBezTo>
                    <a:pt x="89" y="1"/>
                    <a:pt x="84" y="1"/>
                    <a:pt x="75" y="2"/>
                  </a:cubicBezTo>
                  <a:cubicBezTo>
                    <a:pt x="71" y="2"/>
                    <a:pt x="66" y="2"/>
                    <a:pt x="61" y="2"/>
                  </a:cubicBezTo>
                  <a:cubicBezTo>
                    <a:pt x="56" y="2"/>
                    <a:pt x="50" y="2"/>
                    <a:pt x="44" y="2"/>
                  </a:cubicBezTo>
                  <a:cubicBezTo>
                    <a:pt x="39" y="2"/>
                    <a:pt x="33" y="2"/>
                    <a:pt x="28" y="2"/>
                  </a:cubicBezTo>
                  <a:cubicBezTo>
                    <a:pt x="23" y="2"/>
                    <a:pt x="18" y="2"/>
                    <a:pt x="14" y="2"/>
                  </a:cubicBezTo>
                  <a:cubicBezTo>
                    <a:pt x="5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sḻïde"/>
            <p:cNvSpPr/>
            <p:nvPr/>
          </p:nvSpPr>
          <p:spPr bwMode="auto">
            <a:xfrm>
              <a:off x="4251325" y="4329113"/>
              <a:ext cx="1512888" cy="33338"/>
            </a:xfrm>
            <a:custGeom>
              <a:avLst/>
              <a:gdLst>
                <a:gd name="T0" fmla="*/ 0 w 89"/>
                <a:gd name="T1" fmla="*/ 1 h 2"/>
                <a:gd name="T2" fmla="*/ 14 w 89"/>
                <a:gd name="T3" fmla="*/ 0 h 2"/>
                <a:gd name="T4" fmla="*/ 28 w 89"/>
                <a:gd name="T5" fmla="*/ 0 h 2"/>
                <a:gd name="T6" fmla="*/ 44 w 89"/>
                <a:gd name="T7" fmla="*/ 0 h 2"/>
                <a:gd name="T8" fmla="*/ 61 w 89"/>
                <a:gd name="T9" fmla="*/ 0 h 2"/>
                <a:gd name="T10" fmla="*/ 75 w 89"/>
                <a:gd name="T11" fmla="*/ 0 h 2"/>
                <a:gd name="T12" fmla="*/ 89 w 89"/>
                <a:gd name="T13" fmla="*/ 1 h 2"/>
                <a:gd name="T14" fmla="*/ 75 w 89"/>
                <a:gd name="T15" fmla="*/ 1 h 2"/>
                <a:gd name="T16" fmla="*/ 61 w 89"/>
                <a:gd name="T17" fmla="*/ 2 h 2"/>
                <a:gd name="T18" fmla="*/ 44 w 89"/>
                <a:gd name="T19" fmla="*/ 2 h 2"/>
                <a:gd name="T20" fmla="*/ 28 w 89"/>
                <a:gd name="T21" fmla="*/ 2 h 2"/>
                <a:gd name="T22" fmla="*/ 14 w 89"/>
                <a:gd name="T23" fmla="*/ 1 h 2"/>
                <a:gd name="T24" fmla="*/ 0 w 89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2">
                  <a:moveTo>
                    <a:pt x="0" y="1"/>
                  </a:moveTo>
                  <a:cubicBezTo>
                    <a:pt x="0" y="1"/>
                    <a:pt x="5" y="1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0"/>
                    <a:pt x="71" y="0"/>
                    <a:pt x="75" y="0"/>
                  </a:cubicBezTo>
                  <a:cubicBezTo>
                    <a:pt x="84" y="1"/>
                    <a:pt x="89" y="1"/>
                    <a:pt x="89" y="1"/>
                  </a:cubicBezTo>
                  <a:cubicBezTo>
                    <a:pt x="89" y="1"/>
                    <a:pt x="84" y="1"/>
                    <a:pt x="75" y="1"/>
                  </a:cubicBezTo>
                  <a:cubicBezTo>
                    <a:pt x="71" y="2"/>
                    <a:pt x="66" y="2"/>
                    <a:pt x="61" y="2"/>
                  </a:cubicBezTo>
                  <a:cubicBezTo>
                    <a:pt x="56" y="2"/>
                    <a:pt x="50" y="2"/>
                    <a:pt x="44" y="2"/>
                  </a:cubicBezTo>
                  <a:cubicBezTo>
                    <a:pt x="39" y="2"/>
                    <a:pt x="33" y="2"/>
                    <a:pt x="28" y="2"/>
                  </a:cubicBezTo>
                  <a:cubicBezTo>
                    <a:pt x="23" y="2"/>
                    <a:pt x="18" y="1"/>
                    <a:pt x="14" y="1"/>
                  </a:cubicBezTo>
                  <a:cubicBezTo>
                    <a:pt x="5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$ḻídè"/>
            <p:cNvSpPr/>
            <p:nvPr/>
          </p:nvSpPr>
          <p:spPr bwMode="auto">
            <a:xfrm>
              <a:off x="4251325" y="4397376"/>
              <a:ext cx="1512888" cy="33338"/>
            </a:xfrm>
            <a:custGeom>
              <a:avLst/>
              <a:gdLst>
                <a:gd name="T0" fmla="*/ 0 w 89"/>
                <a:gd name="T1" fmla="*/ 1 h 2"/>
                <a:gd name="T2" fmla="*/ 14 w 89"/>
                <a:gd name="T3" fmla="*/ 0 h 2"/>
                <a:gd name="T4" fmla="*/ 28 w 89"/>
                <a:gd name="T5" fmla="*/ 0 h 2"/>
                <a:gd name="T6" fmla="*/ 44 w 89"/>
                <a:gd name="T7" fmla="*/ 0 h 2"/>
                <a:gd name="T8" fmla="*/ 61 w 89"/>
                <a:gd name="T9" fmla="*/ 0 h 2"/>
                <a:gd name="T10" fmla="*/ 75 w 89"/>
                <a:gd name="T11" fmla="*/ 0 h 2"/>
                <a:gd name="T12" fmla="*/ 89 w 89"/>
                <a:gd name="T13" fmla="*/ 1 h 2"/>
                <a:gd name="T14" fmla="*/ 75 w 89"/>
                <a:gd name="T15" fmla="*/ 1 h 2"/>
                <a:gd name="T16" fmla="*/ 61 w 89"/>
                <a:gd name="T17" fmla="*/ 1 h 2"/>
                <a:gd name="T18" fmla="*/ 44 w 89"/>
                <a:gd name="T19" fmla="*/ 2 h 2"/>
                <a:gd name="T20" fmla="*/ 28 w 89"/>
                <a:gd name="T21" fmla="*/ 1 h 2"/>
                <a:gd name="T22" fmla="*/ 14 w 89"/>
                <a:gd name="T23" fmla="*/ 1 h 2"/>
                <a:gd name="T24" fmla="*/ 0 w 89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2">
                  <a:moveTo>
                    <a:pt x="0" y="1"/>
                  </a:moveTo>
                  <a:cubicBezTo>
                    <a:pt x="0" y="1"/>
                    <a:pt x="5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0"/>
                    <a:pt x="71" y="0"/>
                    <a:pt x="75" y="0"/>
                  </a:cubicBezTo>
                  <a:cubicBezTo>
                    <a:pt x="84" y="0"/>
                    <a:pt x="89" y="1"/>
                    <a:pt x="89" y="1"/>
                  </a:cubicBezTo>
                  <a:cubicBezTo>
                    <a:pt x="89" y="1"/>
                    <a:pt x="84" y="1"/>
                    <a:pt x="75" y="1"/>
                  </a:cubicBezTo>
                  <a:cubicBezTo>
                    <a:pt x="71" y="1"/>
                    <a:pt x="66" y="1"/>
                    <a:pt x="61" y="1"/>
                  </a:cubicBezTo>
                  <a:cubicBezTo>
                    <a:pt x="56" y="2"/>
                    <a:pt x="50" y="2"/>
                    <a:pt x="44" y="2"/>
                  </a:cubicBezTo>
                  <a:cubicBezTo>
                    <a:pt x="39" y="2"/>
                    <a:pt x="33" y="2"/>
                    <a:pt x="28" y="1"/>
                  </a:cubicBezTo>
                  <a:cubicBezTo>
                    <a:pt x="23" y="1"/>
                    <a:pt x="18" y="1"/>
                    <a:pt x="14" y="1"/>
                  </a:cubicBezTo>
                  <a:cubicBezTo>
                    <a:pt x="5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ṡḷíḓè"/>
            <p:cNvSpPr/>
            <p:nvPr/>
          </p:nvSpPr>
          <p:spPr bwMode="auto">
            <a:xfrm>
              <a:off x="4251325" y="4465638"/>
              <a:ext cx="1512888" cy="15875"/>
            </a:xfrm>
            <a:custGeom>
              <a:avLst/>
              <a:gdLst>
                <a:gd name="T0" fmla="*/ 0 w 89"/>
                <a:gd name="T1" fmla="*/ 0 h 1"/>
                <a:gd name="T2" fmla="*/ 14 w 89"/>
                <a:gd name="T3" fmla="*/ 0 h 1"/>
                <a:gd name="T4" fmla="*/ 28 w 89"/>
                <a:gd name="T5" fmla="*/ 0 h 1"/>
                <a:gd name="T6" fmla="*/ 44 w 89"/>
                <a:gd name="T7" fmla="*/ 0 h 1"/>
                <a:gd name="T8" fmla="*/ 61 w 89"/>
                <a:gd name="T9" fmla="*/ 0 h 1"/>
                <a:gd name="T10" fmla="*/ 75 w 89"/>
                <a:gd name="T11" fmla="*/ 0 h 1"/>
                <a:gd name="T12" fmla="*/ 89 w 89"/>
                <a:gd name="T13" fmla="*/ 0 h 1"/>
                <a:gd name="T14" fmla="*/ 75 w 89"/>
                <a:gd name="T15" fmla="*/ 1 h 1"/>
                <a:gd name="T16" fmla="*/ 61 w 89"/>
                <a:gd name="T17" fmla="*/ 1 h 1"/>
                <a:gd name="T18" fmla="*/ 44 w 89"/>
                <a:gd name="T19" fmla="*/ 1 h 1"/>
                <a:gd name="T20" fmla="*/ 28 w 89"/>
                <a:gd name="T21" fmla="*/ 1 h 1"/>
                <a:gd name="T22" fmla="*/ 14 w 89"/>
                <a:gd name="T23" fmla="*/ 1 h 1"/>
                <a:gd name="T24" fmla="*/ 0 w 89"/>
                <a:gd name="T2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1">
                  <a:moveTo>
                    <a:pt x="0" y="0"/>
                  </a:moveTo>
                  <a:cubicBezTo>
                    <a:pt x="0" y="0"/>
                    <a:pt x="5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0"/>
                    <a:pt x="71" y="0"/>
                    <a:pt x="75" y="0"/>
                  </a:cubicBezTo>
                  <a:cubicBezTo>
                    <a:pt x="84" y="0"/>
                    <a:pt x="89" y="0"/>
                    <a:pt x="89" y="0"/>
                  </a:cubicBezTo>
                  <a:cubicBezTo>
                    <a:pt x="89" y="0"/>
                    <a:pt x="84" y="1"/>
                    <a:pt x="75" y="1"/>
                  </a:cubicBezTo>
                  <a:cubicBezTo>
                    <a:pt x="71" y="1"/>
                    <a:pt x="66" y="1"/>
                    <a:pt x="61" y="1"/>
                  </a:cubicBezTo>
                  <a:cubicBezTo>
                    <a:pt x="56" y="1"/>
                    <a:pt x="50" y="1"/>
                    <a:pt x="44" y="1"/>
                  </a:cubicBezTo>
                  <a:cubicBezTo>
                    <a:pt x="39" y="1"/>
                    <a:pt x="33" y="1"/>
                    <a:pt x="28" y="1"/>
                  </a:cubicBezTo>
                  <a:cubicBezTo>
                    <a:pt x="23" y="1"/>
                    <a:pt x="18" y="1"/>
                    <a:pt x="14" y="1"/>
                  </a:cubicBezTo>
                  <a:cubicBezTo>
                    <a:pt x="5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sliḍè"/>
            <p:cNvSpPr/>
            <p:nvPr/>
          </p:nvSpPr>
          <p:spPr bwMode="auto">
            <a:xfrm>
              <a:off x="4251325" y="4516438"/>
              <a:ext cx="1512888" cy="33338"/>
            </a:xfrm>
            <a:custGeom>
              <a:avLst/>
              <a:gdLst>
                <a:gd name="T0" fmla="*/ 0 w 89"/>
                <a:gd name="T1" fmla="*/ 1 h 2"/>
                <a:gd name="T2" fmla="*/ 14 w 89"/>
                <a:gd name="T3" fmla="*/ 1 h 2"/>
                <a:gd name="T4" fmla="*/ 28 w 89"/>
                <a:gd name="T5" fmla="*/ 0 h 2"/>
                <a:gd name="T6" fmla="*/ 44 w 89"/>
                <a:gd name="T7" fmla="*/ 0 h 2"/>
                <a:gd name="T8" fmla="*/ 61 w 89"/>
                <a:gd name="T9" fmla="*/ 0 h 2"/>
                <a:gd name="T10" fmla="*/ 75 w 89"/>
                <a:gd name="T11" fmla="*/ 1 h 2"/>
                <a:gd name="T12" fmla="*/ 89 w 89"/>
                <a:gd name="T13" fmla="*/ 1 h 2"/>
                <a:gd name="T14" fmla="*/ 75 w 89"/>
                <a:gd name="T15" fmla="*/ 2 h 2"/>
                <a:gd name="T16" fmla="*/ 61 w 89"/>
                <a:gd name="T17" fmla="*/ 2 h 2"/>
                <a:gd name="T18" fmla="*/ 44 w 89"/>
                <a:gd name="T19" fmla="*/ 2 h 2"/>
                <a:gd name="T20" fmla="*/ 28 w 89"/>
                <a:gd name="T21" fmla="*/ 2 h 2"/>
                <a:gd name="T22" fmla="*/ 14 w 89"/>
                <a:gd name="T23" fmla="*/ 2 h 2"/>
                <a:gd name="T24" fmla="*/ 0 w 89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2">
                  <a:moveTo>
                    <a:pt x="0" y="1"/>
                  </a:moveTo>
                  <a:cubicBezTo>
                    <a:pt x="0" y="1"/>
                    <a:pt x="5" y="1"/>
                    <a:pt x="14" y="1"/>
                  </a:cubicBezTo>
                  <a:cubicBezTo>
                    <a:pt x="18" y="1"/>
                    <a:pt x="23" y="1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1"/>
                    <a:pt x="71" y="1"/>
                    <a:pt x="75" y="1"/>
                  </a:cubicBezTo>
                  <a:cubicBezTo>
                    <a:pt x="84" y="1"/>
                    <a:pt x="89" y="1"/>
                    <a:pt x="89" y="1"/>
                  </a:cubicBezTo>
                  <a:cubicBezTo>
                    <a:pt x="89" y="1"/>
                    <a:pt x="84" y="2"/>
                    <a:pt x="75" y="2"/>
                  </a:cubicBezTo>
                  <a:cubicBezTo>
                    <a:pt x="71" y="2"/>
                    <a:pt x="66" y="2"/>
                    <a:pt x="61" y="2"/>
                  </a:cubicBezTo>
                  <a:cubicBezTo>
                    <a:pt x="56" y="2"/>
                    <a:pt x="50" y="2"/>
                    <a:pt x="44" y="2"/>
                  </a:cubicBezTo>
                  <a:cubicBezTo>
                    <a:pt x="39" y="2"/>
                    <a:pt x="33" y="2"/>
                    <a:pt x="28" y="2"/>
                  </a:cubicBezTo>
                  <a:cubicBezTo>
                    <a:pt x="23" y="2"/>
                    <a:pt x="18" y="2"/>
                    <a:pt x="14" y="2"/>
                  </a:cubicBezTo>
                  <a:cubicBezTo>
                    <a:pt x="5" y="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slíḑê"/>
            <p:cNvSpPr/>
            <p:nvPr/>
          </p:nvSpPr>
          <p:spPr bwMode="auto">
            <a:xfrm>
              <a:off x="4251325" y="4583113"/>
              <a:ext cx="1512888" cy="34925"/>
            </a:xfrm>
            <a:custGeom>
              <a:avLst/>
              <a:gdLst>
                <a:gd name="T0" fmla="*/ 0 w 89"/>
                <a:gd name="T1" fmla="*/ 1 h 2"/>
                <a:gd name="T2" fmla="*/ 14 w 89"/>
                <a:gd name="T3" fmla="*/ 0 h 2"/>
                <a:gd name="T4" fmla="*/ 28 w 89"/>
                <a:gd name="T5" fmla="*/ 0 h 2"/>
                <a:gd name="T6" fmla="*/ 44 w 89"/>
                <a:gd name="T7" fmla="*/ 0 h 2"/>
                <a:gd name="T8" fmla="*/ 61 w 89"/>
                <a:gd name="T9" fmla="*/ 0 h 2"/>
                <a:gd name="T10" fmla="*/ 75 w 89"/>
                <a:gd name="T11" fmla="*/ 0 h 2"/>
                <a:gd name="T12" fmla="*/ 89 w 89"/>
                <a:gd name="T13" fmla="*/ 1 h 2"/>
                <a:gd name="T14" fmla="*/ 75 w 89"/>
                <a:gd name="T15" fmla="*/ 1 h 2"/>
                <a:gd name="T16" fmla="*/ 61 w 89"/>
                <a:gd name="T17" fmla="*/ 2 h 2"/>
                <a:gd name="T18" fmla="*/ 44 w 89"/>
                <a:gd name="T19" fmla="*/ 2 h 2"/>
                <a:gd name="T20" fmla="*/ 28 w 89"/>
                <a:gd name="T21" fmla="*/ 2 h 2"/>
                <a:gd name="T22" fmla="*/ 14 w 89"/>
                <a:gd name="T23" fmla="*/ 1 h 2"/>
                <a:gd name="T24" fmla="*/ 0 w 89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2">
                  <a:moveTo>
                    <a:pt x="0" y="1"/>
                  </a:moveTo>
                  <a:cubicBezTo>
                    <a:pt x="0" y="1"/>
                    <a:pt x="5" y="1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0"/>
                    <a:pt x="71" y="0"/>
                    <a:pt x="75" y="0"/>
                  </a:cubicBezTo>
                  <a:cubicBezTo>
                    <a:pt x="84" y="1"/>
                    <a:pt x="89" y="1"/>
                    <a:pt x="89" y="1"/>
                  </a:cubicBezTo>
                  <a:cubicBezTo>
                    <a:pt x="89" y="1"/>
                    <a:pt x="84" y="1"/>
                    <a:pt x="75" y="1"/>
                  </a:cubicBezTo>
                  <a:cubicBezTo>
                    <a:pt x="71" y="2"/>
                    <a:pt x="66" y="2"/>
                    <a:pt x="61" y="2"/>
                  </a:cubicBezTo>
                  <a:cubicBezTo>
                    <a:pt x="56" y="2"/>
                    <a:pt x="50" y="2"/>
                    <a:pt x="44" y="2"/>
                  </a:cubicBezTo>
                  <a:cubicBezTo>
                    <a:pt x="39" y="2"/>
                    <a:pt x="33" y="2"/>
                    <a:pt x="28" y="2"/>
                  </a:cubicBezTo>
                  <a:cubicBezTo>
                    <a:pt x="23" y="2"/>
                    <a:pt x="18" y="2"/>
                    <a:pt x="14" y="1"/>
                  </a:cubicBezTo>
                  <a:cubicBezTo>
                    <a:pt x="5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ṡļiḋe"/>
            <p:cNvSpPr/>
            <p:nvPr/>
          </p:nvSpPr>
          <p:spPr bwMode="auto">
            <a:xfrm>
              <a:off x="4251325" y="4651376"/>
              <a:ext cx="1512888" cy="34925"/>
            </a:xfrm>
            <a:custGeom>
              <a:avLst/>
              <a:gdLst>
                <a:gd name="T0" fmla="*/ 0 w 89"/>
                <a:gd name="T1" fmla="*/ 1 h 2"/>
                <a:gd name="T2" fmla="*/ 14 w 89"/>
                <a:gd name="T3" fmla="*/ 0 h 2"/>
                <a:gd name="T4" fmla="*/ 28 w 89"/>
                <a:gd name="T5" fmla="*/ 0 h 2"/>
                <a:gd name="T6" fmla="*/ 44 w 89"/>
                <a:gd name="T7" fmla="*/ 0 h 2"/>
                <a:gd name="T8" fmla="*/ 61 w 89"/>
                <a:gd name="T9" fmla="*/ 0 h 2"/>
                <a:gd name="T10" fmla="*/ 75 w 89"/>
                <a:gd name="T11" fmla="*/ 0 h 2"/>
                <a:gd name="T12" fmla="*/ 89 w 89"/>
                <a:gd name="T13" fmla="*/ 1 h 2"/>
                <a:gd name="T14" fmla="*/ 75 w 89"/>
                <a:gd name="T15" fmla="*/ 1 h 2"/>
                <a:gd name="T16" fmla="*/ 61 w 89"/>
                <a:gd name="T17" fmla="*/ 2 h 2"/>
                <a:gd name="T18" fmla="*/ 44 w 89"/>
                <a:gd name="T19" fmla="*/ 2 h 2"/>
                <a:gd name="T20" fmla="*/ 28 w 89"/>
                <a:gd name="T21" fmla="*/ 2 h 2"/>
                <a:gd name="T22" fmla="*/ 14 w 89"/>
                <a:gd name="T23" fmla="*/ 1 h 2"/>
                <a:gd name="T24" fmla="*/ 0 w 89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2">
                  <a:moveTo>
                    <a:pt x="0" y="1"/>
                  </a:moveTo>
                  <a:cubicBezTo>
                    <a:pt x="0" y="1"/>
                    <a:pt x="5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0"/>
                    <a:pt x="71" y="0"/>
                    <a:pt x="75" y="0"/>
                  </a:cubicBezTo>
                  <a:cubicBezTo>
                    <a:pt x="84" y="0"/>
                    <a:pt x="89" y="1"/>
                    <a:pt x="89" y="1"/>
                  </a:cubicBezTo>
                  <a:cubicBezTo>
                    <a:pt x="89" y="1"/>
                    <a:pt x="84" y="1"/>
                    <a:pt x="75" y="1"/>
                  </a:cubicBezTo>
                  <a:cubicBezTo>
                    <a:pt x="71" y="1"/>
                    <a:pt x="66" y="1"/>
                    <a:pt x="61" y="2"/>
                  </a:cubicBezTo>
                  <a:cubicBezTo>
                    <a:pt x="56" y="2"/>
                    <a:pt x="50" y="2"/>
                    <a:pt x="44" y="2"/>
                  </a:cubicBezTo>
                  <a:cubicBezTo>
                    <a:pt x="39" y="2"/>
                    <a:pt x="33" y="2"/>
                    <a:pt x="28" y="2"/>
                  </a:cubicBezTo>
                  <a:cubicBezTo>
                    <a:pt x="23" y="1"/>
                    <a:pt x="18" y="1"/>
                    <a:pt x="14" y="1"/>
                  </a:cubicBezTo>
                  <a:cubicBezTo>
                    <a:pt x="5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śľîḍê"/>
            <p:cNvSpPr/>
            <p:nvPr/>
          </p:nvSpPr>
          <p:spPr bwMode="auto">
            <a:xfrm>
              <a:off x="4251325" y="4719638"/>
              <a:ext cx="1512888" cy="17463"/>
            </a:xfrm>
            <a:custGeom>
              <a:avLst/>
              <a:gdLst>
                <a:gd name="T0" fmla="*/ 0 w 89"/>
                <a:gd name="T1" fmla="*/ 1 h 1"/>
                <a:gd name="T2" fmla="*/ 14 w 89"/>
                <a:gd name="T3" fmla="*/ 0 h 1"/>
                <a:gd name="T4" fmla="*/ 28 w 89"/>
                <a:gd name="T5" fmla="*/ 0 h 1"/>
                <a:gd name="T6" fmla="*/ 44 w 89"/>
                <a:gd name="T7" fmla="*/ 0 h 1"/>
                <a:gd name="T8" fmla="*/ 61 w 89"/>
                <a:gd name="T9" fmla="*/ 0 h 1"/>
                <a:gd name="T10" fmla="*/ 75 w 89"/>
                <a:gd name="T11" fmla="*/ 0 h 1"/>
                <a:gd name="T12" fmla="*/ 89 w 89"/>
                <a:gd name="T13" fmla="*/ 1 h 1"/>
                <a:gd name="T14" fmla="*/ 75 w 89"/>
                <a:gd name="T15" fmla="*/ 1 h 1"/>
                <a:gd name="T16" fmla="*/ 61 w 89"/>
                <a:gd name="T17" fmla="*/ 1 h 1"/>
                <a:gd name="T18" fmla="*/ 44 w 89"/>
                <a:gd name="T19" fmla="*/ 1 h 1"/>
                <a:gd name="T20" fmla="*/ 28 w 89"/>
                <a:gd name="T21" fmla="*/ 1 h 1"/>
                <a:gd name="T22" fmla="*/ 14 w 89"/>
                <a:gd name="T23" fmla="*/ 1 h 1"/>
                <a:gd name="T24" fmla="*/ 0 w 89"/>
                <a:gd name="T2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1">
                  <a:moveTo>
                    <a:pt x="0" y="1"/>
                  </a:moveTo>
                  <a:cubicBezTo>
                    <a:pt x="0" y="1"/>
                    <a:pt x="5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0"/>
                    <a:pt x="71" y="0"/>
                    <a:pt x="75" y="0"/>
                  </a:cubicBezTo>
                  <a:cubicBezTo>
                    <a:pt x="84" y="0"/>
                    <a:pt x="89" y="1"/>
                    <a:pt x="89" y="1"/>
                  </a:cubicBezTo>
                  <a:cubicBezTo>
                    <a:pt x="89" y="1"/>
                    <a:pt x="84" y="1"/>
                    <a:pt x="75" y="1"/>
                  </a:cubicBezTo>
                  <a:cubicBezTo>
                    <a:pt x="71" y="1"/>
                    <a:pt x="66" y="1"/>
                    <a:pt x="61" y="1"/>
                  </a:cubicBezTo>
                  <a:cubicBezTo>
                    <a:pt x="56" y="1"/>
                    <a:pt x="50" y="1"/>
                    <a:pt x="44" y="1"/>
                  </a:cubicBezTo>
                  <a:cubicBezTo>
                    <a:pt x="39" y="1"/>
                    <a:pt x="33" y="1"/>
                    <a:pt x="28" y="1"/>
                  </a:cubicBezTo>
                  <a:cubicBezTo>
                    <a:pt x="23" y="1"/>
                    <a:pt x="18" y="1"/>
                    <a:pt x="14" y="1"/>
                  </a:cubicBezTo>
                  <a:cubicBezTo>
                    <a:pt x="5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Sľïdé"/>
            <p:cNvSpPr/>
            <p:nvPr/>
          </p:nvSpPr>
          <p:spPr bwMode="auto">
            <a:xfrm>
              <a:off x="4795838" y="3819526"/>
              <a:ext cx="866775" cy="271463"/>
            </a:xfrm>
            <a:custGeom>
              <a:avLst/>
              <a:gdLst>
                <a:gd name="T0" fmla="*/ 51 w 51"/>
                <a:gd name="T1" fmla="*/ 16 h 16"/>
                <a:gd name="T2" fmla="*/ 0 w 51"/>
                <a:gd name="T3" fmla="*/ 16 h 16"/>
                <a:gd name="T4" fmla="*/ 0 w 51"/>
                <a:gd name="T5" fmla="*/ 0 h 16"/>
                <a:gd name="T6" fmla="*/ 51 w 51"/>
                <a:gd name="T7" fmla="*/ 0 h 16"/>
                <a:gd name="T8" fmla="*/ 51 w 51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6">
                  <a:moveTo>
                    <a:pt x="51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9" y="0"/>
                    <a:pt x="49" y="16"/>
                    <a:pt x="51" y="16"/>
                  </a:cubicBezTo>
                  <a:close/>
                </a:path>
              </a:pathLst>
            </a:cu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ṧ1íḋê"/>
            <p:cNvSpPr/>
            <p:nvPr/>
          </p:nvSpPr>
          <p:spPr bwMode="auto">
            <a:xfrm>
              <a:off x="4659313" y="3819526"/>
              <a:ext cx="273050" cy="271463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ṥļîḍê"/>
            <p:cNvSpPr/>
            <p:nvPr/>
          </p:nvSpPr>
          <p:spPr bwMode="auto">
            <a:xfrm>
              <a:off x="3878263" y="3768726"/>
              <a:ext cx="390525" cy="373063"/>
            </a:xfrm>
            <a:prstGeom prst="ellipse">
              <a:avLst/>
            </a:prstGeom>
            <a:solidFill>
              <a:srgbClr val="006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şļidê"/>
            <p:cNvSpPr/>
            <p:nvPr/>
          </p:nvSpPr>
          <p:spPr bwMode="auto">
            <a:xfrm>
              <a:off x="4065588" y="3768726"/>
              <a:ext cx="1597025" cy="373063"/>
            </a:xfrm>
            <a:custGeom>
              <a:avLst/>
              <a:gdLst>
                <a:gd name="T0" fmla="*/ 94 w 94"/>
                <a:gd name="T1" fmla="*/ 0 h 22"/>
                <a:gd name="T2" fmla="*/ 0 w 94"/>
                <a:gd name="T3" fmla="*/ 0 h 22"/>
                <a:gd name="T4" fmla="*/ 0 w 94"/>
                <a:gd name="T5" fmla="*/ 22 h 22"/>
                <a:gd name="T6" fmla="*/ 94 w 94"/>
                <a:gd name="T7" fmla="*/ 22 h 22"/>
                <a:gd name="T8" fmla="*/ 94 w 94"/>
                <a:gd name="T9" fmla="*/ 19 h 22"/>
                <a:gd name="T10" fmla="*/ 43 w 94"/>
                <a:gd name="T11" fmla="*/ 19 h 22"/>
                <a:gd name="T12" fmla="*/ 35 w 94"/>
                <a:gd name="T13" fmla="*/ 11 h 22"/>
                <a:gd name="T14" fmla="*/ 43 w 94"/>
                <a:gd name="T15" fmla="*/ 3 h 22"/>
                <a:gd name="T16" fmla="*/ 94 w 94"/>
                <a:gd name="T17" fmla="*/ 3 h 22"/>
                <a:gd name="T18" fmla="*/ 94 w 94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2">
                  <a:moveTo>
                    <a:pt x="9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39" y="19"/>
                    <a:pt x="35" y="15"/>
                    <a:pt x="35" y="11"/>
                  </a:cubicBezTo>
                  <a:cubicBezTo>
                    <a:pt x="35" y="6"/>
                    <a:pt x="39" y="3"/>
                    <a:pt x="43" y="3"/>
                  </a:cubicBezTo>
                  <a:cubicBezTo>
                    <a:pt x="94" y="3"/>
                    <a:pt x="94" y="3"/>
                    <a:pt x="94" y="3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006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ṣ1îḓè"/>
            <p:cNvSpPr/>
            <p:nvPr/>
          </p:nvSpPr>
          <p:spPr bwMode="auto">
            <a:xfrm>
              <a:off x="4014788" y="4805363"/>
              <a:ext cx="304800" cy="373063"/>
            </a:xfrm>
            <a:prstGeom prst="ellipse">
              <a:avLst/>
            </a:prstGeom>
            <a:solidFill>
              <a:srgbClr val="006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šḷíḍè"/>
            <p:cNvSpPr/>
            <p:nvPr/>
          </p:nvSpPr>
          <p:spPr bwMode="auto">
            <a:xfrm>
              <a:off x="4167188" y="4856163"/>
              <a:ext cx="1716088" cy="271463"/>
            </a:xfrm>
            <a:custGeom>
              <a:avLst/>
              <a:gdLst>
                <a:gd name="T0" fmla="*/ 101 w 101"/>
                <a:gd name="T1" fmla="*/ 16 h 16"/>
                <a:gd name="T2" fmla="*/ 0 w 101"/>
                <a:gd name="T3" fmla="*/ 16 h 16"/>
                <a:gd name="T4" fmla="*/ 0 w 101"/>
                <a:gd name="T5" fmla="*/ 0 h 16"/>
                <a:gd name="T6" fmla="*/ 101 w 101"/>
                <a:gd name="T7" fmla="*/ 0 h 16"/>
                <a:gd name="T8" fmla="*/ 101 w 101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6">
                  <a:moveTo>
                    <a:pt x="101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8" y="0"/>
                    <a:pt x="98" y="16"/>
                    <a:pt x="101" y="16"/>
                  </a:cubicBezTo>
                  <a:close/>
                </a:path>
              </a:pathLst>
            </a:cu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ṥḻîḍê"/>
            <p:cNvSpPr/>
            <p:nvPr/>
          </p:nvSpPr>
          <p:spPr bwMode="auto">
            <a:xfrm>
              <a:off x="4065588" y="4856163"/>
              <a:ext cx="185738" cy="271463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ş1îḍé"/>
            <p:cNvSpPr/>
            <p:nvPr/>
          </p:nvSpPr>
          <p:spPr bwMode="auto">
            <a:xfrm>
              <a:off x="4405313" y="3717926"/>
              <a:ext cx="1325563" cy="50800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sḻíḓè"/>
            <p:cNvSpPr/>
            <p:nvPr/>
          </p:nvSpPr>
          <p:spPr bwMode="auto">
            <a:xfrm>
              <a:off x="4405313" y="3479801"/>
              <a:ext cx="1325563" cy="33338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ṥ1îdè"/>
            <p:cNvSpPr/>
            <p:nvPr/>
          </p:nvSpPr>
          <p:spPr bwMode="auto">
            <a:xfrm>
              <a:off x="5611813" y="3479801"/>
              <a:ext cx="238125" cy="288925"/>
            </a:xfrm>
            <a:prstGeom prst="ellipse">
              <a:avLst/>
            </a:pr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ṡ1îḍè"/>
            <p:cNvSpPr/>
            <p:nvPr/>
          </p:nvSpPr>
          <p:spPr bwMode="auto">
            <a:xfrm>
              <a:off x="4405313" y="3513138"/>
              <a:ext cx="1325563" cy="204788"/>
            </a:xfrm>
            <a:custGeom>
              <a:avLst/>
              <a:gdLst>
                <a:gd name="T0" fmla="*/ 0 w 78"/>
                <a:gd name="T1" fmla="*/ 12 h 12"/>
                <a:gd name="T2" fmla="*/ 78 w 78"/>
                <a:gd name="T3" fmla="*/ 12 h 12"/>
                <a:gd name="T4" fmla="*/ 78 w 78"/>
                <a:gd name="T5" fmla="*/ 0 h 12"/>
                <a:gd name="T6" fmla="*/ 0 w 78"/>
                <a:gd name="T7" fmla="*/ 0 h 12"/>
                <a:gd name="T8" fmla="*/ 0 w 78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2">
                  <a:moveTo>
                    <a:pt x="0" y="12"/>
                  </a:moveTo>
                  <a:cubicBezTo>
                    <a:pt x="78" y="12"/>
                    <a:pt x="78" y="12"/>
                    <a:pt x="78" y="12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12"/>
                    <a:pt x="0" y="12"/>
                  </a:cubicBezTo>
                  <a:close/>
                </a:path>
              </a:pathLst>
            </a:cu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ṡ1iḑê"/>
            <p:cNvSpPr/>
            <p:nvPr/>
          </p:nvSpPr>
          <p:spPr bwMode="auto">
            <a:xfrm>
              <a:off x="5662613" y="3513138"/>
              <a:ext cx="136525" cy="204788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$ļîḍe"/>
            <p:cNvSpPr/>
            <p:nvPr/>
          </p:nvSpPr>
          <p:spPr bwMode="auto">
            <a:xfrm>
              <a:off x="3589338" y="5178426"/>
              <a:ext cx="544513" cy="527050"/>
            </a:xfrm>
            <a:prstGeom prst="ellipse">
              <a:avLst/>
            </a:pr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slíḍé"/>
            <p:cNvSpPr/>
            <p:nvPr/>
          </p:nvSpPr>
          <p:spPr bwMode="auto">
            <a:xfrm>
              <a:off x="3860800" y="5178426"/>
              <a:ext cx="2192338" cy="527050"/>
            </a:xfrm>
            <a:custGeom>
              <a:avLst/>
              <a:gdLst>
                <a:gd name="T0" fmla="*/ 129 w 129"/>
                <a:gd name="T1" fmla="*/ 0 h 31"/>
                <a:gd name="T2" fmla="*/ 0 w 129"/>
                <a:gd name="T3" fmla="*/ 0 h 31"/>
                <a:gd name="T4" fmla="*/ 0 w 129"/>
                <a:gd name="T5" fmla="*/ 31 h 31"/>
                <a:gd name="T6" fmla="*/ 129 w 129"/>
                <a:gd name="T7" fmla="*/ 31 h 31"/>
                <a:gd name="T8" fmla="*/ 129 w 129"/>
                <a:gd name="T9" fmla="*/ 26 h 31"/>
                <a:gd name="T10" fmla="*/ 59 w 129"/>
                <a:gd name="T11" fmla="*/ 26 h 31"/>
                <a:gd name="T12" fmla="*/ 48 w 129"/>
                <a:gd name="T13" fmla="*/ 15 h 31"/>
                <a:gd name="T14" fmla="*/ 59 w 129"/>
                <a:gd name="T15" fmla="*/ 5 h 31"/>
                <a:gd name="T16" fmla="*/ 129 w 129"/>
                <a:gd name="T17" fmla="*/ 5 h 31"/>
                <a:gd name="T18" fmla="*/ 129 w 129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31">
                  <a:moveTo>
                    <a:pt x="1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3" y="26"/>
                    <a:pt x="48" y="21"/>
                    <a:pt x="48" y="15"/>
                  </a:cubicBezTo>
                  <a:cubicBezTo>
                    <a:pt x="48" y="9"/>
                    <a:pt x="53" y="5"/>
                    <a:pt x="59" y="5"/>
                  </a:cubicBezTo>
                  <a:cubicBezTo>
                    <a:pt x="129" y="5"/>
                    <a:pt x="129" y="5"/>
                    <a:pt x="129" y="5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ṣlíďê"/>
            <p:cNvSpPr/>
            <p:nvPr/>
          </p:nvSpPr>
          <p:spPr bwMode="auto">
            <a:xfrm>
              <a:off x="5764213" y="1543051"/>
              <a:ext cx="1631950" cy="7810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ṡľîḋê"/>
            <p:cNvSpPr/>
            <p:nvPr/>
          </p:nvSpPr>
          <p:spPr bwMode="auto">
            <a:xfrm>
              <a:off x="6359525" y="4719638"/>
              <a:ext cx="2141538" cy="458788"/>
            </a:xfrm>
            <a:prstGeom prst="rect">
              <a:avLst/>
            </a:prstGeom>
            <a:solidFill>
              <a:srgbClr val="F0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Sļîḑe"/>
            <p:cNvSpPr/>
            <p:nvPr/>
          </p:nvSpPr>
          <p:spPr bwMode="auto">
            <a:xfrm>
              <a:off x="6359525" y="4719638"/>
              <a:ext cx="2141538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$ļiḍè"/>
            <p:cNvSpPr/>
            <p:nvPr/>
          </p:nvSpPr>
          <p:spPr bwMode="auto">
            <a:xfrm>
              <a:off x="6699250" y="4686301"/>
              <a:ext cx="119063" cy="492125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ṣlïďe"/>
            <p:cNvSpPr/>
            <p:nvPr/>
          </p:nvSpPr>
          <p:spPr bwMode="auto">
            <a:xfrm>
              <a:off x="6699250" y="4686301"/>
              <a:ext cx="119063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şḻíḋê"/>
            <p:cNvSpPr/>
            <p:nvPr/>
          </p:nvSpPr>
          <p:spPr bwMode="auto">
            <a:xfrm>
              <a:off x="7175500" y="4838701"/>
              <a:ext cx="1173163" cy="220663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ŝľiďe"/>
            <p:cNvSpPr/>
            <p:nvPr/>
          </p:nvSpPr>
          <p:spPr bwMode="auto">
            <a:xfrm>
              <a:off x="7175500" y="4838701"/>
              <a:ext cx="1173163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ṡḻîďè"/>
            <p:cNvSpPr/>
            <p:nvPr/>
          </p:nvSpPr>
          <p:spPr bwMode="auto">
            <a:xfrm>
              <a:off x="8501063" y="4957763"/>
              <a:ext cx="1588" cy="220663"/>
            </a:xfrm>
            <a:prstGeom prst="rect">
              <a:avLst/>
            </a:prstGeom>
            <a:solidFill>
              <a:srgbClr val="FAC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Sľiďe"/>
            <p:cNvSpPr/>
            <p:nvPr/>
          </p:nvSpPr>
          <p:spPr bwMode="auto">
            <a:xfrm>
              <a:off x="8501063" y="4957763"/>
              <a:ext cx="1588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ṡ1îḓè"/>
            <p:cNvSpPr/>
            <p:nvPr/>
          </p:nvSpPr>
          <p:spPr bwMode="auto">
            <a:xfrm>
              <a:off x="6359525" y="4957763"/>
              <a:ext cx="2141538" cy="220663"/>
            </a:xfrm>
            <a:custGeom>
              <a:avLst/>
              <a:gdLst>
                <a:gd name="T0" fmla="*/ 214 w 1349"/>
                <a:gd name="T1" fmla="*/ 0 h 139"/>
                <a:gd name="T2" fmla="*/ 0 w 1349"/>
                <a:gd name="T3" fmla="*/ 0 h 139"/>
                <a:gd name="T4" fmla="*/ 0 w 1349"/>
                <a:gd name="T5" fmla="*/ 139 h 139"/>
                <a:gd name="T6" fmla="*/ 214 w 1349"/>
                <a:gd name="T7" fmla="*/ 139 h 139"/>
                <a:gd name="T8" fmla="*/ 214 w 1349"/>
                <a:gd name="T9" fmla="*/ 0 h 139"/>
                <a:gd name="T10" fmla="*/ 1349 w 1349"/>
                <a:gd name="T11" fmla="*/ 0 h 139"/>
                <a:gd name="T12" fmla="*/ 1253 w 1349"/>
                <a:gd name="T13" fmla="*/ 0 h 139"/>
                <a:gd name="T14" fmla="*/ 1253 w 1349"/>
                <a:gd name="T15" fmla="*/ 64 h 139"/>
                <a:gd name="T16" fmla="*/ 514 w 1349"/>
                <a:gd name="T17" fmla="*/ 64 h 139"/>
                <a:gd name="T18" fmla="*/ 514 w 1349"/>
                <a:gd name="T19" fmla="*/ 0 h 139"/>
                <a:gd name="T20" fmla="*/ 289 w 1349"/>
                <a:gd name="T21" fmla="*/ 0 h 139"/>
                <a:gd name="T22" fmla="*/ 289 w 1349"/>
                <a:gd name="T23" fmla="*/ 139 h 139"/>
                <a:gd name="T24" fmla="*/ 1349 w 1349"/>
                <a:gd name="T25" fmla="*/ 139 h 139"/>
                <a:gd name="T26" fmla="*/ 1349 w 1349"/>
                <a:gd name="T2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9" h="139">
                  <a:moveTo>
                    <a:pt x="214" y="0"/>
                  </a:moveTo>
                  <a:lnTo>
                    <a:pt x="0" y="0"/>
                  </a:lnTo>
                  <a:lnTo>
                    <a:pt x="0" y="139"/>
                  </a:lnTo>
                  <a:lnTo>
                    <a:pt x="214" y="139"/>
                  </a:lnTo>
                  <a:lnTo>
                    <a:pt x="214" y="0"/>
                  </a:lnTo>
                  <a:close/>
                  <a:moveTo>
                    <a:pt x="1349" y="0"/>
                  </a:moveTo>
                  <a:lnTo>
                    <a:pt x="1253" y="0"/>
                  </a:lnTo>
                  <a:lnTo>
                    <a:pt x="1253" y="64"/>
                  </a:lnTo>
                  <a:lnTo>
                    <a:pt x="514" y="64"/>
                  </a:lnTo>
                  <a:lnTo>
                    <a:pt x="514" y="0"/>
                  </a:lnTo>
                  <a:lnTo>
                    <a:pt x="289" y="0"/>
                  </a:lnTo>
                  <a:lnTo>
                    <a:pt x="289" y="139"/>
                  </a:lnTo>
                  <a:lnTo>
                    <a:pt x="1349" y="139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F4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ṡľíḋè"/>
            <p:cNvSpPr/>
            <p:nvPr/>
          </p:nvSpPr>
          <p:spPr bwMode="auto">
            <a:xfrm>
              <a:off x="6359525" y="4957763"/>
              <a:ext cx="2141538" cy="220663"/>
            </a:xfrm>
            <a:custGeom>
              <a:avLst/>
              <a:gdLst>
                <a:gd name="T0" fmla="*/ 214 w 1349"/>
                <a:gd name="T1" fmla="*/ 0 h 139"/>
                <a:gd name="T2" fmla="*/ 0 w 1349"/>
                <a:gd name="T3" fmla="*/ 0 h 139"/>
                <a:gd name="T4" fmla="*/ 0 w 1349"/>
                <a:gd name="T5" fmla="*/ 139 h 139"/>
                <a:gd name="T6" fmla="*/ 214 w 1349"/>
                <a:gd name="T7" fmla="*/ 139 h 139"/>
                <a:gd name="T8" fmla="*/ 214 w 1349"/>
                <a:gd name="T9" fmla="*/ 0 h 139"/>
                <a:gd name="T10" fmla="*/ 1349 w 1349"/>
                <a:gd name="T11" fmla="*/ 0 h 139"/>
                <a:gd name="T12" fmla="*/ 1253 w 1349"/>
                <a:gd name="T13" fmla="*/ 0 h 139"/>
                <a:gd name="T14" fmla="*/ 1253 w 1349"/>
                <a:gd name="T15" fmla="*/ 64 h 139"/>
                <a:gd name="T16" fmla="*/ 514 w 1349"/>
                <a:gd name="T17" fmla="*/ 64 h 139"/>
                <a:gd name="T18" fmla="*/ 514 w 1349"/>
                <a:gd name="T19" fmla="*/ 0 h 139"/>
                <a:gd name="T20" fmla="*/ 289 w 1349"/>
                <a:gd name="T21" fmla="*/ 0 h 139"/>
                <a:gd name="T22" fmla="*/ 289 w 1349"/>
                <a:gd name="T23" fmla="*/ 139 h 139"/>
                <a:gd name="T24" fmla="*/ 1349 w 1349"/>
                <a:gd name="T25" fmla="*/ 139 h 139"/>
                <a:gd name="T26" fmla="*/ 1349 w 1349"/>
                <a:gd name="T2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9" h="139">
                  <a:moveTo>
                    <a:pt x="214" y="0"/>
                  </a:moveTo>
                  <a:lnTo>
                    <a:pt x="0" y="0"/>
                  </a:lnTo>
                  <a:lnTo>
                    <a:pt x="0" y="139"/>
                  </a:lnTo>
                  <a:lnTo>
                    <a:pt x="214" y="139"/>
                  </a:lnTo>
                  <a:lnTo>
                    <a:pt x="214" y="0"/>
                  </a:lnTo>
                  <a:moveTo>
                    <a:pt x="1349" y="0"/>
                  </a:moveTo>
                  <a:lnTo>
                    <a:pt x="1253" y="0"/>
                  </a:lnTo>
                  <a:lnTo>
                    <a:pt x="1253" y="64"/>
                  </a:lnTo>
                  <a:lnTo>
                    <a:pt x="514" y="64"/>
                  </a:lnTo>
                  <a:lnTo>
                    <a:pt x="514" y="0"/>
                  </a:lnTo>
                  <a:lnTo>
                    <a:pt x="289" y="0"/>
                  </a:lnTo>
                  <a:lnTo>
                    <a:pt x="289" y="139"/>
                  </a:lnTo>
                  <a:lnTo>
                    <a:pt x="1349" y="139"/>
                  </a:lnTo>
                  <a:lnTo>
                    <a:pt x="13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ṡḻîḍê"/>
            <p:cNvSpPr/>
            <p:nvPr/>
          </p:nvSpPr>
          <p:spPr bwMode="auto">
            <a:xfrm>
              <a:off x="6699250" y="4957763"/>
              <a:ext cx="119063" cy="220663"/>
            </a:xfrm>
            <a:prstGeom prst="rect">
              <a:avLst/>
            </a:prstGeom>
            <a:solidFill>
              <a:srgbClr val="FF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ṡlíḓe"/>
            <p:cNvSpPr/>
            <p:nvPr/>
          </p:nvSpPr>
          <p:spPr bwMode="auto">
            <a:xfrm>
              <a:off x="6699250" y="4957763"/>
              <a:ext cx="119063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Sḷïḍê"/>
            <p:cNvSpPr/>
            <p:nvPr/>
          </p:nvSpPr>
          <p:spPr bwMode="auto">
            <a:xfrm>
              <a:off x="7175500" y="4957763"/>
              <a:ext cx="1173163" cy="101600"/>
            </a:xfrm>
            <a:prstGeom prst="rect">
              <a:avLst/>
            </a:prstGeom>
            <a:solidFill>
              <a:srgbClr val="FF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s1ïḍê"/>
            <p:cNvSpPr/>
            <p:nvPr/>
          </p:nvSpPr>
          <p:spPr bwMode="auto">
            <a:xfrm>
              <a:off x="7175500" y="4957763"/>
              <a:ext cx="1173163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ṩḻiḍé"/>
            <p:cNvSpPr/>
            <p:nvPr/>
          </p:nvSpPr>
          <p:spPr bwMode="auto">
            <a:xfrm>
              <a:off x="6597650" y="4346576"/>
              <a:ext cx="1700213" cy="373063"/>
            </a:xfrm>
            <a:prstGeom prst="rect">
              <a:avLst/>
            </a:prstGeom>
            <a:solidFill>
              <a:srgbClr val="006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ş1îḑé"/>
            <p:cNvSpPr/>
            <p:nvPr/>
          </p:nvSpPr>
          <p:spPr bwMode="auto">
            <a:xfrm>
              <a:off x="6597650" y="4346576"/>
              <a:ext cx="1700213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šļîḍé"/>
            <p:cNvSpPr/>
            <p:nvPr/>
          </p:nvSpPr>
          <p:spPr bwMode="auto">
            <a:xfrm>
              <a:off x="7583488" y="4413251"/>
              <a:ext cx="714375" cy="222250"/>
            </a:xfrm>
            <a:prstGeom prst="rect">
              <a:avLst/>
            </a:prstGeom>
            <a:solidFill>
              <a:srgbClr val="008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ŝḷidé"/>
            <p:cNvSpPr/>
            <p:nvPr/>
          </p:nvSpPr>
          <p:spPr bwMode="auto">
            <a:xfrm>
              <a:off x="7583488" y="4413251"/>
              <a:ext cx="71437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šḻîďe"/>
            <p:cNvSpPr/>
            <p:nvPr/>
          </p:nvSpPr>
          <p:spPr bwMode="auto">
            <a:xfrm>
              <a:off x="6597650" y="4346576"/>
              <a:ext cx="1700213" cy="169863"/>
            </a:xfrm>
            <a:custGeom>
              <a:avLst/>
              <a:gdLst>
                <a:gd name="T0" fmla="*/ 1071 w 1071"/>
                <a:gd name="T1" fmla="*/ 0 h 107"/>
                <a:gd name="T2" fmla="*/ 771 w 1071"/>
                <a:gd name="T3" fmla="*/ 0 h 107"/>
                <a:gd name="T4" fmla="*/ 0 w 1071"/>
                <a:gd name="T5" fmla="*/ 0 h 107"/>
                <a:gd name="T6" fmla="*/ 0 w 1071"/>
                <a:gd name="T7" fmla="*/ 107 h 107"/>
                <a:gd name="T8" fmla="*/ 621 w 1071"/>
                <a:gd name="T9" fmla="*/ 107 h 107"/>
                <a:gd name="T10" fmla="*/ 621 w 1071"/>
                <a:gd name="T11" fmla="*/ 42 h 107"/>
                <a:gd name="T12" fmla="*/ 1071 w 1071"/>
                <a:gd name="T13" fmla="*/ 42 h 107"/>
                <a:gd name="T14" fmla="*/ 1071 w 1071"/>
                <a:gd name="T1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1" h="107">
                  <a:moveTo>
                    <a:pt x="1071" y="0"/>
                  </a:moveTo>
                  <a:lnTo>
                    <a:pt x="771" y="0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621" y="107"/>
                  </a:lnTo>
                  <a:lnTo>
                    <a:pt x="621" y="42"/>
                  </a:lnTo>
                  <a:lnTo>
                    <a:pt x="1071" y="42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007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sḻiďe"/>
            <p:cNvSpPr/>
            <p:nvPr/>
          </p:nvSpPr>
          <p:spPr bwMode="auto">
            <a:xfrm>
              <a:off x="6597650" y="4346576"/>
              <a:ext cx="1700213" cy="169863"/>
            </a:xfrm>
            <a:custGeom>
              <a:avLst/>
              <a:gdLst>
                <a:gd name="T0" fmla="*/ 1071 w 1071"/>
                <a:gd name="T1" fmla="*/ 0 h 107"/>
                <a:gd name="T2" fmla="*/ 771 w 1071"/>
                <a:gd name="T3" fmla="*/ 0 h 107"/>
                <a:gd name="T4" fmla="*/ 0 w 1071"/>
                <a:gd name="T5" fmla="*/ 0 h 107"/>
                <a:gd name="T6" fmla="*/ 0 w 1071"/>
                <a:gd name="T7" fmla="*/ 107 h 107"/>
                <a:gd name="T8" fmla="*/ 621 w 1071"/>
                <a:gd name="T9" fmla="*/ 107 h 107"/>
                <a:gd name="T10" fmla="*/ 621 w 1071"/>
                <a:gd name="T11" fmla="*/ 42 h 107"/>
                <a:gd name="T12" fmla="*/ 1071 w 1071"/>
                <a:gd name="T13" fmla="*/ 42 h 107"/>
                <a:gd name="T14" fmla="*/ 1071 w 1071"/>
                <a:gd name="T1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1" h="107">
                  <a:moveTo>
                    <a:pt x="1071" y="0"/>
                  </a:moveTo>
                  <a:lnTo>
                    <a:pt x="771" y="0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621" y="107"/>
                  </a:lnTo>
                  <a:lnTo>
                    <a:pt x="621" y="42"/>
                  </a:lnTo>
                  <a:lnTo>
                    <a:pt x="1071" y="42"/>
                  </a:lnTo>
                  <a:lnTo>
                    <a:pt x="10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ṩḻïḑé"/>
            <p:cNvSpPr/>
            <p:nvPr/>
          </p:nvSpPr>
          <p:spPr bwMode="auto">
            <a:xfrm>
              <a:off x="7583488" y="4413251"/>
              <a:ext cx="714375" cy="103188"/>
            </a:xfrm>
            <a:prstGeom prst="rect">
              <a:avLst/>
            </a:prstGeom>
            <a:solidFill>
              <a:srgbClr val="0095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şľiḍé"/>
            <p:cNvSpPr/>
            <p:nvPr/>
          </p:nvSpPr>
          <p:spPr bwMode="auto">
            <a:xfrm>
              <a:off x="7583488" y="4413251"/>
              <a:ext cx="714375" cy="103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şļîďé"/>
            <p:cNvSpPr/>
            <p:nvPr/>
          </p:nvSpPr>
          <p:spPr bwMode="auto">
            <a:xfrm>
              <a:off x="7431088" y="5264151"/>
              <a:ext cx="1189038" cy="355600"/>
            </a:xfrm>
            <a:custGeom>
              <a:avLst/>
              <a:gdLst>
                <a:gd name="T0" fmla="*/ 70 w 70"/>
                <a:gd name="T1" fmla="*/ 21 h 21"/>
                <a:gd name="T2" fmla="*/ 0 w 70"/>
                <a:gd name="T3" fmla="*/ 21 h 21"/>
                <a:gd name="T4" fmla="*/ 0 w 70"/>
                <a:gd name="T5" fmla="*/ 0 h 21"/>
                <a:gd name="T6" fmla="*/ 70 w 70"/>
                <a:gd name="T7" fmla="*/ 0 h 21"/>
                <a:gd name="T8" fmla="*/ 70 w 7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21">
                  <a:moveTo>
                    <a:pt x="70" y="21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6" y="0"/>
                    <a:pt x="66" y="21"/>
                    <a:pt x="70" y="21"/>
                  </a:cubicBezTo>
                  <a:close/>
                </a:path>
              </a:pathLst>
            </a:cu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ŝlíḑé"/>
            <p:cNvSpPr/>
            <p:nvPr/>
          </p:nvSpPr>
          <p:spPr bwMode="auto">
            <a:xfrm>
              <a:off x="7243763" y="5264151"/>
              <a:ext cx="373063" cy="355600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s1ïḋè"/>
            <p:cNvSpPr/>
            <p:nvPr/>
          </p:nvSpPr>
          <p:spPr bwMode="auto">
            <a:xfrm>
              <a:off x="6172200" y="5178426"/>
              <a:ext cx="527050" cy="527050"/>
            </a:xfrm>
            <a:prstGeom prst="ellipse">
              <a:avLst/>
            </a:prstGeom>
            <a:solidFill>
              <a:srgbClr val="415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ṡḻîḑê"/>
            <p:cNvSpPr/>
            <p:nvPr/>
          </p:nvSpPr>
          <p:spPr bwMode="auto">
            <a:xfrm>
              <a:off x="6445250" y="5178426"/>
              <a:ext cx="2174875" cy="527050"/>
            </a:xfrm>
            <a:custGeom>
              <a:avLst/>
              <a:gdLst>
                <a:gd name="T0" fmla="*/ 128 w 128"/>
                <a:gd name="T1" fmla="*/ 0 h 31"/>
                <a:gd name="T2" fmla="*/ 0 w 128"/>
                <a:gd name="T3" fmla="*/ 0 h 31"/>
                <a:gd name="T4" fmla="*/ 0 w 128"/>
                <a:gd name="T5" fmla="*/ 31 h 31"/>
                <a:gd name="T6" fmla="*/ 128 w 128"/>
                <a:gd name="T7" fmla="*/ 31 h 31"/>
                <a:gd name="T8" fmla="*/ 128 w 128"/>
                <a:gd name="T9" fmla="*/ 26 h 31"/>
                <a:gd name="T10" fmla="*/ 58 w 128"/>
                <a:gd name="T11" fmla="*/ 26 h 31"/>
                <a:gd name="T12" fmla="*/ 47 w 128"/>
                <a:gd name="T13" fmla="*/ 16 h 31"/>
                <a:gd name="T14" fmla="*/ 58 w 128"/>
                <a:gd name="T15" fmla="*/ 5 h 31"/>
                <a:gd name="T16" fmla="*/ 128 w 128"/>
                <a:gd name="T17" fmla="*/ 5 h 31"/>
                <a:gd name="T18" fmla="*/ 128 w 128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31">
                  <a:moveTo>
                    <a:pt x="1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28" y="31"/>
                    <a:pt x="128" y="31"/>
                    <a:pt x="128" y="31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2" y="26"/>
                    <a:pt x="47" y="22"/>
                    <a:pt x="47" y="16"/>
                  </a:cubicBezTo>
                  <a:cubicBezTo>
                    <a:pt x="47" y="10"/>
                    <a:pt x="52" y="5"/>
                    <a:pt x="58" y="5"/>
                  </a:cubicBezTo>
                  <a:cubicBezTo>
                    <a:pt x="128" y="5"/>
                    <a:pt x="128" y="5"/>
                    <a:pt x="128" y="5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415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îS1ïďe"/>
            <p:cNvSpPr/>
            <p:nvPr/>
          </p:nvSpPr>
          <p:spPr bwMode="auto">
            <a:xfrm>
              <a:off x="7243763" y="3598863"/>
              <a:ext cx="849313" cy="747713"/>
            </a:xfrm>
            <a:custGeom>
              <a:avLst/>
              <a:gdLst>
                <a:gd name="T0" fmla="*/ 22 w 50"/>
                <a:gd name="T1" fmla="*/ 4 h 44"/>
                <a:gd name="T2" fmla="*/ 2 w 50"/>
                <a:gd name="T3" fmla="*/ 9 h 44"/>
                <a:gd name="T4" fmla="*/ 2 w 50"/>
                <a:gd name="T5" fmla="*/ 25 h 44"/>
                <a:gd name="T6" fmla="*/ 26 w 50"/>
                <a:gd name="T7" fmla="*/ 44 h 44"/>
                <a:gd name="T8" fmla="*/ 50 w 50"/>
                <a:gd name="T9" fmla="*/ 18 h 44"/>
                <a:gd name="T10" fmla="*/ 39 w 50"/>
                <a:gd name="T11" fmla="*/ 3 h 44"/>
                <a:gd name="T12" fmla="*/ 29 w 50"/>
                <a:gd name="T13" fmla="*/ 3 h 44"/>
                <a:gd name="T14" fmla="*/ 22 w 50"/>
                <a:gd name="T15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4">
                  <a:moveTo>
                    <a:pt x="22" y="4"/>
                  </a:moveTo>
                  <a:cubicBezTo>
                    <a:pt x="15" y="3"/>
                    <a:pt x="6" y="0"/>
                    <a:pt x="2" y="9"/>
                  </a:cubicBezTo>
                  <a:cubicBezTo>
                    <a:pt x="0" y="14"/>
                    <a:pt x="0" y="20"/>
                    <a:pt x="2" y="25"/>
                  </a:cubicBezTo>
                  <a:cubicBezTo>
                    <a:pt x="5" y="40"/>
                    <a:pt x="15" y="44"/>
                    <a:pt x="26" y="44"/>
                  </a:cubicBezTo>
                  <a:cubicBezTo>
                    <a:pt x="41" y="44"/>
                    <a:pt x="50" y="32"/>
                    <a:pt x="50" y="18"/>
                  </a:cubicBezTo>
                  <a:cubicBezTo>
                    <a:pt x="50" y="10"/>
                    <a:pt x="46" y="4"/>
                    <a:pt x="39" y="3"/>
                  </a:cubicBezTo>
                  <a:cubicBezTo>
                    <a:pt x="35" y="2"/>
                    <a:pt x="32" y="3"/>
                    <a:pt x="29" y="3"/>
                  </a:cubicBezTo>
                  <a:cubicBezTo>
                    <a:pt x="27" y="3"/>
                    <a:pt x="25" y="4"/>
                    <a:pt x="22" y="4"/>
                  </a:cubicBezTo>
                </a:path>
              </a:pathLst>
            </a:custGeom>
            <a:solidFill>
              <a:srgbClr val="FF4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ṡľíḋê"/>
            <p:cNvSpPr/>
            <p:nvPr/>
          </p:nvSpPr>
          <p:spPr bwMode="auto">
            <a:xfrm>
              <a:off x="7446963" y="3667126"/>
              <a:ext cx="357188" cy="84138"/>
            </a:xfrm>
            <a:custGeom>
              <a:avLst/>
              <a:gdLst>
                <a:gd name="T0" fmla="*/ 2 w 21"/>
                <a:gd name="T1" fmla="*/ 0 h 5"/>
                <a:gd name="T2" fmla="*/ 0 w 21"/>
                <a:gd name="T3" fmla="*/ 1 h 5"/>
                <a:gd name="T4" fmla="*/ 12 w 21"/>
                <a:gd name="T5" fmla="*/ 5 h 5"/>
                <a:gd name="T6" fmla="*/ 20 w 21"/>
                <a:gd name="T7" fmla="*/ 1 h 5"/>
                <a:gd name="T8" fmla="*/ 18 w 21"/>
                <a:gd name="T9" fmla="*/ 0 h 5"/>
                <a:gd name="T10" fmla="*/ 15 w 21"/>
                <a:gd name="T11" fmla="*/ 1 h 5"/>
                <a:gd name="T12" fmla="*/ 12 w 21"/>
                <a:gd name="T13" fmla="*/ 1 h 5"/>
                <a:gd name="T14" fmla="*/ 12 w 21"/>
                <a:gd name="T15" fmla="*/ 1 h 5"/>
                <a:gd name="T16" fmla="*/ 7 w 21"/>
                <a:gd name="T17" fmla="*/ 1 h 5"/>
                <a:gd name="T18" fmla="*/ 2 w 21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5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5" y="5"/>
                    <a:pt x="12" y="5"/>
                  </a:cubicBezTo>
                  <a:cubicBezTo>
                    <a:pt x="18" y="5"/>
                    <a:pt x="21" y="2"/>
                    <a:pt x="20" y="1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7" y="0"/>
                    <a:pt x="16" y="1"/>
                    <a:pt x="15" y="1"/>
                  </a:cubicBezTo>
                  <a:cubicBezTo>
                    <a:pt x="14" y="1"/>
                    <a:pt x="14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0" y="1"/>
                    <a:pt x="9" y="1"/>
                    <a:pt x="7" y="1"/>
                  </a:cubicBezTo>
                  <a:cubicBezTo>
                    <a:pt x="6" y="1"/>
                    <a:pt x="4" y="0"/>
                    <a:pt x="2" y="0"/>
                  </a:cubicBezTo>
                </a:path>
              </a:pathLst>
            </a:custGeom>
            <a:solidFill>
              <a:srgbClr val="DA3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ṧ1íďè"/>
            <p:cNvSpPr/>
            <p:nvPr/>
          </p:nvSpPr>
          <p:spPr bwMode="auto">
            <a:xfrm>
              <a:off x="7616825" y="3513138"/>
              <a:ext cx="50800" cy="220663"/>
            </a:xfrm>
            <a:custGeom>
              <a:avLst/>
              <a:gdLst>
                <a:gd name="T0" fmla="*/ 2 w 3"/>
                <a:gd name="T1" fmla="*/ 3 h 13"/>
                <a:gd name="T2" fmla="*/ 1 w 3"/>
                <a:gd name="T3" fmla="*/ 8 h 13"/>
                <a:gd name="T4" fmla="*/ 2 w 3"/>
                <a:gd name="T5" fmla="*/ 13 h 13"/>
                <a:gd name="T6" fmla="*/ 0 w 3"/>
                <a:gd name="T7" fmla="*/ 13 h 13"/>
                <a:gd name="T8" fmla="*/ 0 w 3"/>
                <a:gd name="T9" fmla="*/ 1 h 13"/>
                <a:gd name="T10" fmla="*/ 2 w 3"/>
                <a:gd name="T11" fmla="*/ 0 h 13"/>
                <a:gd name="T12" fmla="*/ 2 w 3"/>
                <a:gd name="T1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3">
                  <a:moveTo>
                    <a:pt x="2" y="3"/>
                  </a:moveTo>
                  <a:cubicBezTo>
                    <a:pt x="2" y="5"/>
                    <a:pt x="2" y="6"/>
                    <a:pt x="1" y="8"/>
                  </a:cubicBezTo>
                  <a:cubicBezTo>
                    <a:pt x="1" y="10"/>
                    <a:pt x="2" y="11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1"/>
                    <a:pt x="3" y="2"/>
                    <a:pt x="2" y="3"/>
                  </a:cubicBezTo>
                  <a:close/>
                </a:path>
              </a:pathLst>
            </a:custGeom>
            <a:solidFill>
              <a:srgbClr val="783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îŝḷídé"/>
            <p:cNvSpPr/>
            <p:nvPr/>
          </p:nvSpPr>
          <p:spPr bwMode="auto">
            <a:xfrm>
              <a:off x="7804150" y="3667126"/>
              <a:ext cx="204788" cy="134938"/>
            </a:xfrm>
            <a:custGeom>
              <a:avLst/>
              <a:gdLst>
                <a:gd name="T0" fmla="*/ 5 w 12"/>
                <a:gd name="T1" fmla="*/ 0 h 8"/>
                <a:gd name="T2" fmla="*/ 4 w 12"/>
                <a:gd name="T3" fmla="*/ 1 h 8"/>
                <a:gd name="T4" fmla="*/ 1 w 12"/>
                <a:gd name="T5" fmla="*/ 5 h 8"/>
                <a:gd name="T6" fmla="*/ 9 w 12"/>
                <a:gd name="T7" fmla="*/ 8 h 8"/>
                <a:gd name="T8" fmla="*/ 10 w 12"/>
                <a:gd name="T9" fmla="*/ 8 h 8"/>
                <a:gd name="T10" fmla="*/ 12 w 12"/>
                <a:gd name="T11" fmla="*/ 7 h 8"/>
                <a:gd name="T12" fmla="*/ 11 w 12"/>
                <a:gd name="T13" fmla="*/ 4 h 8"/>
                <a:gd name="T14" fmla="*/ 5 w 12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8">
                  <a:moveTo>
                    <a:pt x="5" y="0"/>
                  </a:moveTo>
                  <a:cubicBezTo>
                    <a:pt x="5" y="0"/>
                    <a:pt x="4" y="0"/>
                    <a:pt x="4" y="1"/>
                  </a:cubicBezTo>
                  <a:cubicBezTo>
                    <a:pt x="3" y="3"/>
                    <a:pt x="0" y="3"/>
                    <a:pt x="1" y="5"/>
                  </a:cubicBezTo>
                  <a:cubicBezTo>
                    <a:pt x="2" y="6"/>
                    <a:pt x="7" y="7"/>
                    <a:pt x="9" y="8"/>
                  </a:cubicBezTo>
                  <a:cubicBezTo>
                    <a:pt x="9" y="8"/>
                    <a:pt x="10" y="8"/>
                    <a:pt x="10" y="8"/>
                  </a:cubicBezTo>
                  <a:cubicBezTo>
                    <a:pt x="11" y="8"/>
                    <a:pt x="12" y="8"/>
                    <a:pt x="12" y="7"/>
                  </a:cubicBezTo>
                  <a:cubicBezTo>
                    <a:pt x="12" y="6"/>
                    <a:pt x="12" y="5"/>
                    <a:pt x="11" y="4"/>
                  </a:cubicBezTo>
                  <a:cubicBezTo>
                    <a:pt x="10" y="2"/>
                    <a:pt x="7" y="0"/>
                    <a:pt x="5" y="0"/>
                  </a:cubicBezTo>
                </a:path>
              </a:pathLst>
            </a:custGeom>
            <a:solidFill>
              <a:srgbClr val="F4D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$ḷïḑe"/>
            <p:cNvSpPr/>
            <p:nvPr/>
          </p:nvSpPr>
          <p:spPr bwMode="auto">
            <a:xfrm>
              <a:off x="7821613" y="4159251"/>
              <a:ext cx="203200" cy="169863"/>
            </a:xfrm>
            <a:custGeom>
              <a:avLst/>
              <a:gdLst>
                <a:gd name="T0" fmla="*/ 12 w 12"/>
                <a:gd name="T1" fmla="*/ 0 h 10"/>
                <a:gd name="T2" fmla="*/ 12 w 12"/>
                <a:gd name="T3" fmla="*/ 0 h 10"/>
                <a:gd name="T4" fmla="*/ 0 w 12"/>
                <a:gd name="T5" fmla="*/ 10 h 10"/>
                <a:gd name="T6" fmla="*/ 0 w 12"/>
                <a:gd name="T7" fmla="*/ 10 h 10"/>
                <a:gd name="T8" fmla="*/ 12 w 12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9" y="5"/>
                    <a:pt x="5" y="8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5" y="8"/>
                    <a:pt x="9" y="5"/>
                    <a:pt x="12" y="0"/>
                  </a:cubicBezTo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ŝľîďê"/>
            <p:cNvSpPr/>
            <p:nvPr/>
          </p:nvSpPr>
          <p:spPr bwMode="auto">
            <a:xfrm>
              <a:off x="7685088" y="4329113"/>
              <a:ext cx="136525" cy="17463"/>
            </a:xfrm>
            <a:custGeom>
              <a:avLst/>
              <a:gdLst>
                <a:gd name="T0" fmla="*/ 8 w 8"/>
                <a:gd name="T1" fmla="*/ 0 h 1"/>
                <a:gd name="T2" fmla="*/ 0 w 8"/>
                <a:gd name="T3" fmla="*/ 1 h 1"/>
                <a:gd name="T4" fmla="*/ 0 w 8"/>
                <a:gd name="T5" fmla="*/ 1 h 1"/>
                <a:gd name="T6" fmla="*/ 8 w 8"/>
                <a:gd name="T7" fmla="*/ 0 h 1"/>
                <a:gd name="T8" fmla="*/ 8 w 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$ḷidè"/>
            <p:cNvSpPr/>
            <p:nvPr/>
          </p:nvSpPr>
          <p:spPr bwMode="auto">
            <a:xfrm>
              <a:off x="7243763" y="3667126"/>
              <a:ext cx="781050" cy="679450"/>
            </a:xfrm>
            <a:custGeom>
              <a:avLst/>
              <a:gdLst>
                <a:gd name="T0" fmla="*/ 7 w 46"/>
                <a:gd name="T1" fmla="*/ 0 h 40"/>
                <a:gd name="T2" fmla="*/ 2 w 46"/>
                <a:gd name="T3" fmla="*/ 5 h 40"/>
                <a:gd name="T4" fmla="*/ 2 w 46"/>
                <a:gd name="T5" fmla="*/ 21 h 40"/>
                <a:gd name="T6" fmla="*/ 26 w 46"/>
                <a:gd name="T7" fmla="*/ 40 h 40"/>
                <a:gd name="T8" fmla="*/ 34 w 46"/>
                <a:gd name="T9" fmla="*/ 39 h 40"/>
                <a:gd name="T10" fmla="*/ 46 w 46"/>
                <a:gd name="T11" fmla="*/ 29 h 40"/>
                <a:gd name="T12" fmla="*/ 31 w 46"/>
                <a:gd name="T13" fmla="*/ 33 h 40"/>
                <a:gd name="T14" fmla="*/ 15 w 46"/>
                <a:gd name="T15" fmla="*/ 27 h 40"/>
                <a:gd name="T16" fmla="*/ 6 w 46"/>
                <a:gd name="T17" fmla="*/ 12 h 40"/>
                <a:gd name="T18" fmla="*/ 6 w 46"/>
                <a:gd name="T19" fmla="*/ 3 h 40"/>
                <a:gd name="T20" fmla="*/ 7 w 46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0">
                  <a:moveTo>
                    <a:pt x="7" y="0"/>
                  </a:moveTo>
                  <a:cubicBezTo>
                    <a:pt x="5" y="1"/>
                    <a:pt x="3" y="3"/>
                    <a:pt x="2" y="5"/>
                  </a:cubicBezTo>
                  <a:cubicBezTo>
                    <a:pt x="0" y="10"/>
                    <a:pt x="0" y="16"/>
                    <a:pt x="2" y="21"/>
                  </a:cubicBezTo>
                  <a:cubicBezTo>
                    <a:pt x="5" y="36"/>
                    <a:pt x="15" y="40"/>
                    <a:pt x="26" y="40"/>
                  </a:cubicBezTo>
                  <a:cubicBezTo>
                    <a:pt x="29" y="40"/>
                    <a:pt x="31" y="39"/>
                    <a:pt x="34" y="39"/>
                  </a:cubicBezTo>
                  <a:cubicBezTo>
                    <a:pt x="39" y="37"/>
                    <a:pt x="43" y="34"/>
                    <a:pt x="46" y="29"/>
                  </a:cubicBezTo>
                  <a:cubicBezTo>
                    <a:pt x="41" y="31"/>
                    <a:pt x="36" y="33"/>
                    <a:pt x="31" y="33"/>
                  </a:cubicBezTo>
                  <a:cubicBezTo>
                    <a:pt x="25" y="33"/>
                    <a:pt x="19" y="31"/>
                    <a:pt x="15" y="27"/>
                  </a:cubicBezTo>
                  <a:cubicBezTo>
                    <a:pt x="11" y="24"/>
                    <a:pt x="7" y="18"/>
                    <a:pt x="6" y="12"/>
                  </a:cubicBezTo>
                  <a:cubicBezTo>
                    <a:pt x="6" y="9"/>
                    <a:pt x="6" y="6"/>
                    <a:pt x="6" y="3"/>
                  </a:cubicBezTo>
                  <a:cubicBezTo>
                    <a:pt x="6" y="2"/>
                    <a:pt x="6" y="1"/>
                    <a:pt x="7" y="0"/>
                  </a:cubicBezTo>
                </a:path>
              </a:pathLst>
            </a:custGeom>
            <a:solidFill>
              <a:srgbClr val="DA3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ṡḷíḋè"/>
            <p:cNvSpPr/>
            <p:nvPr/>
          </p:nvSpPr>
          <p:spPr bwMode="auto">
            <a:xfrm>
              <a:off x="5424488" y="1508126"/>
              <a:ext cx="50800" cy="527050"/>
            </a:xfrm>
            <a:prstGeom prst="rect">
              <a:avLst/>
            </a:prstGeom>
            <a:solidFill>
              <a:srgbClr val="1E3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ṡľîḓê"/>
            <p:cNvSpPr/>
            <p:nvPr/>
          </p:nvSpPr>
          <p:spPr bwMode="auto">
            <a:xfrm>
              <a:off x="5373688" y="2017713"/>
              <a:ext cx="152400" cy="153988"/>
            </a:xfrm>
            <a:prstGeom prst="ellipse">
              <a:avLst/>
            </a:prstGeom>
            <a:solidFill>
              <a:srgbClr val="FFC8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$ḻîḍê"/>
            <p:cNvSpPr/>
            <p:nvPr/>
          </p:nvSpPr>
          <p:spPr bwMode="auto">
            <a:xfrm>
              <a:off x="5305425" y="1117601"/>
              <a:ext cx="2532063" cy="782638"/>
            </a:xfrm>
            <a:custGeom>
              <a:avLst/>
              <a:gdLst>
                <a:gd name="T0" fmla="*/ 803 w 1595"/>
                <a:gd name="T1" fmla="*/ 493 h 493"/>
                <a:gd name="T2" fmla="*/ 1595 w 1595"/>
                <a:gd name="T3" fmla="*/ 246 h 493"/>
                <a:gd name="T4" fmla="*/ 803 w 1595"/>
                <a:gd name="T5" fmla="*/ 0 h 493"/>
                <a:gd name="T6" fmla="*/ 0 w 1595"/>
                <a:gd name="T7" fmla="*/ 246 h 493"/>
                <a:gd name="T8" fmla="*/ 803 w 1595"/>
                <a:gd name="T9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5" h="493">
                  <a:moveTo>
                    <a:pt x="803" y="493"/>
                  </a:moveTo>
                  <a:lnTo>
                    <a:pt x="1595" y="246"/>
                  </a:lnTo>
                  <a:lnTo>
                    <a:pt x="803" y="0"/>
                  </a:lnTo>
                  <a:lnTo>
                    <a:pt x="0" y="246"/>
                  </a:lnTo>
                  <a:lnTo>
                    <a:pt x="803" y="493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263902" y="3021013"/>
            <a:ext cx="1620958" cy="679450"/>
            <a:chOff x="4476923" y="3409950"/>
            <a:chExt cx="1621649" cy="679450"/>
          </a:xfrm>
        </p:grpSpPr>
        <p:sp>
          <p:nvSpPr>
            <p:cNvPr id="6" name="矩形 6"/>
            <p:cNvSpPr/>
            <p:nvPr/>
          </p:nvSpPr>
          <p:spPr>
            <a:xfrm>
              <a:off x="4476923" y="4043681"/>
              <a:ext cx="1621649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476923" y="3409950"/>
              <a:ext cx="162164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课后作业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1</a:t>
            </a:r>
            <a:r>
              <a:rPr lang="zh-CN" altLang="zh-CN" dirty="0"/>
              <a:t>、创建一个名为</a:t>
            </a:r>
            <a:r>
              <a:rPr lang="en-US" altLang="zh-CN" dirty="0" err="1"/>
              <a:t>Mydb</a:t>
            </a:r>
            <a:r>
              <a:rPr lang="zh-CN" altLang="zh-CN" dirty="0"/>
              <a:t>的数据库，编码格式为</a:t>
            </a:r>
            <a:r>
              <a:rPr lang="en-US" altLang="zh-CN" dirty="0"/>
              <a:t>utf-8</a:t>
            </a:r>
            <a:r>
              <a:rPr lang="zh-CN" altLang="zh-CN" dirty="0"/>
              <a:t>，在</a:t>
            </a:r>
            <a:r>
              <a:rPr lang="en-US" altLang="zh-CN" dirty="0" err="1"/>
              <a:t>Mydb</a:t>
            </a:r>
            <a:r>
              <a:rPr lang="zh-CN" altLang="zh-CN" dirty="0"/>
              <a:t>库中创建</a:t>
            </a:r>
            <a:r>
              <a:rPr lang="en-US" altLang="zh-CN" dirty="0" err="1"/>
              <a:t>tb_student</a:t>
            </a:r>
            <a:r>
              <a:rPr lang="zh-CN" altLang="en-US" dirty="0"/>
              <a:t>学生</a:t>
            </a:r>
            <a:r>
              <a:rPr lang="zh-CN" altLang="zh-CN" dirty="0"/>
              <a:t>表</a:t>
            </a:r>
            <a:r>
              <a:rPr lang="en-US" altLang="zh-CN" dirty="0"/>
              <a:t>.</a:t>
            </a:r>
            <a:r>
              <a:rPr lang="zh-CN" altLang="en-US" dirty="0"/>
              <a:t>课程表 </a:t>
            </a:r>
            <a:r>
              <a:rPr lang="en-US" altLang="zh-CN" dirty="0" err="1"/>
              <a:t>tb_course</a:t>
            </a:r>
            <a:r>
              <a:rPr lang="en-US" altLang="zh-CN" dirty="0"/>
              <a:t>. </a:t>
            </a:r>
            <a:r>
              <a:rPr lang="zh-CN" altLang="en-US" dirty="0"/>
              <a:t>选课表 </a:t>
            </a:r>
            <a:r>
              <a:rPr lang="en-US" altLang="zh-CN" dirty="0" err="1"/>
              <a:t>tb_score</a:t>
            </a:r>
            <a:r>
              <a:rPr lang="en-US" altLang="zh-CN" dirty="0"/>
              <a:t> </a:t>
            </a:r>
            <a:r>
              <a:rPr lang="zh-CN" altLang="zh-CN" dirty="0"/>
              <a:t>在表中随便插入一些数据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zh-CN" dirty="0"/>
              <a:t>查询所有</a:t>
            </a:r>
            <a:r>
              <a:rPr lang="en-US" altLang="zh-CN" dirty="0"/>
              <a:t>80</a:t>
            </a:r>
            <a:r>
              <a:rPr lang="zh-CN" altLang="zh-CN" dirty="0"/>
              <a:t>后学生的姓名、性别和出生日期</a:t>
            </a:r>
            <a:r>
              <a:rPr lang="en-US" altLang="zh-CN" dirty="0"/>
              <a:t>(</a:t>
            </a:r>
            <a:r>
              <a:rPr lang="zh-CN" altLang="zh-CN" dirty="0"/>
              <a:t>筛选</a:t>
            </a:r>
            <a:r>
              <a:rPr lang="en-US" altLang="zh-CN" dirty="0"/>
              <a:t>)</a:t>
            </a:r>
            <a:endParaRPr lang="zh-CN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zh-CN" dirty="0"/>
              <a:t>查询名字由</a:t>
            </a:r>
            <a:r>
              <a:rPr lang="en-US" altLang="zh-CN" dirty="0"/>
              <a:t>4</a:t>
            </a:r>
            <a:r>
              <a:rPr lang="zh-CN" altLang="zh-CN" dirty="0"/>
              <a:t>个中文字符的学生学号和姓名（运算</a:t>
            </a:r>
            <a:r>
              <a:rPr lang="en-US" altLang="zh-CN" dirty="0"/>
              <a:t>+</a:t>
            </a:r>
            <a:r>
              <a:rPr lang="zh-CN" altLang="zh-CN" dirty="0"/>
              <a:t>函数）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zh-CN" dirty="0"/>
              <a:t>查询名字中有</a:t>
            </a:r>
            <a:r>
              <a:rPr lang="en-US" altLang="zh-CN" dirty="0"/>
              <a:t>”</a:t>
            </a:r>
            <a:r>
              <a:rPr lang="zh-CN" altLang="zh-CN" dirty="0"/>
              <a:t>不</a:t>
            </a:r>
            <a:r>
              <a:rPr lang="en-US" altLang="zh-CN" dirty="0"/>
              <a:t>“</a:t>
            </a:r>
            <a:r>
              <a:rPr lang="zh-CN" altLang="zh-CN" dirty="0"/>
              <a:t>字或</a:t>
            </a:r>
            <a:r>
              <a:rPr lang="en-US" altLang="zh-CN" dirty="0"/>
              <a:t>“</a:t>
            </a:r>
            <a:r>
              <a:rPr lang="zh-CN" altLang="zh-CN" dirty="0"/>
              <a:t>嫣</a:t>
            </a:r>
            <a:r>
              <a:rPr lang="en-US" altLang="zh-CN" dirty="0"/>
              <a:t>”</a:t>
            </a:r>
            <a:r>
              <a:rPr lang="zh-CN" altLang="zh-CN" dirty="0"/>
              <a:t>字的学生的姓名</a:t>
            </a:r>
            <a:r>
              <a:rPr lang="en-US" altLang="zh-CN" dirty="0"/>
              <a:t>(</a:t>
            </a:r>
            <a:r>
              <a:rPr lang="zh-CN" altLang="zh-CN" dirty="0"/>
              <a:t>模糊</a:t>
            </a:r>
            <a:r>
              <a:rPr lang="en-US" altLang="zh-CN" dirty="0"/>
              <a:t>)</a:t>
            </a:r>
            <a:endParaRPr lang="zh-CN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zh-CN" dirty="0"/>
              <a:t>查询学生选课的所有日期</a:t>
            </a:r>
            <a:r>
              <a:rPr lang="en-US" altLang="zh-CN" dirty="0"/>
              <a:t>(</a:t>
            </a:r>
            <a:r>
              <a:rPr lang="zh-CN" altLang="zh-CN" dirty="0"/>
              <a:t>去重</a:t>
            </a:r>
            <a:r>
              <a:rPr lang="en-US" altLang="zh-CN" dirty="0"/>
              <a:t>)</a:t>
            </a: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40F9B3-4273-43CF-A587-C09B371CF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85" y="2205152"/>
            <a:ext cx="2971429" cy="18380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D36F4C-8B64-4225-B7C1-E196447D3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27" y="2250403"/>
            <a:ext cx="3038095" cy="15333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7B9AFC-16EB-47E5-8D35-27E0F8680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5010" y="2250403"/>
            <a:ext cx="3361905" cy="163809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3583830-FF4B-4DAF-B81A-2BCF276D054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zh-CN" dirty="0"/>
              <a:t>查询男学生的姓名和生日按年龄从大到小排列</a:t>
            </a:r>
            <a:r>
              <a:rPr lang="en-US" altLang="zh-CN" dirty="0"/>
              <a:t>(</a:t>
            </a:r>
            <a:r>
              <a:rPr lang="zh-CN" altLang="zh-CN" dirty="0"/>
              <a:t>排序</a:t>
            </a:r>
            <a:r>
              <a:rPr lang="en-US" altLang="zh-CN" dirty="0"/>
              <a:t>)</a:t>
            </a:r>
            <a:endParaRPr lang="zh-CN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zh-CN" dirty="0"/>
              <a:t>查询每个学生的学号和平均成绩</a:t>
            </a:r>
            <a:r>
              <a:rPr lang="en-US" altLang="zh-CN" dirty="0"/>
              <a:t>(</a:t>
            </a:r>
            <a:r>
              <a:rPr lang="zh-CN" altLang="zh-CN" dirty="0"/>
              <a:t>分组和聚合函数</a:t>
            </a:r>
            <a:r>
              <a:rPr lang="en-US" altLang="zh-CN" dirty="0"/>
              <a:t>)</a:t>
            </a:r>
            <a:endParaRPr lang="zh-CN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zh-CN" dirty="0"/>
              <a:t>查询选了两门以上的课程的学生姓名</a:t>
            </a:r>
            <a:r>
              <a:rPr lang="en-US" altLang="zh-CN" dirty="0"/>
              <a:t>(</a:t>
            </a:r>
            <a:r>
              <a:rPr lang="zh-CN" altLang="zh-CN" dirty="0"/>
              <a:t>子查询</a:t>
            </a:r>
            <a:r>
              <a:rPr lang="en-US" altLang="zh-CN" dirty="0"/>
              <a:t>/</a:t>
            </a:r>
            <a:r>
              <a:rPr lang="zh-CN" altLang="zh-CN" dirty="0"/>
              <a:t>分组条件</a:t>
            </a:r>
            <a:r>
              <a:rPr lang="en-US" altLang="zh-CN" dirty="0"/>
              <a:t>/</a:t>
            </a:r>
            <a:r>
              <a:rPr lang="zh-CN" altLang="zh-CN" dirty="0"/>
              <a:t>集合运算</a:t>
            </a:r>
            <a:r>
              <a:rPr lang="en-US" altLang="zh-CN" dirty="0"/>
              <a:t>)</a:t>
            </a:r>
            <a:endParaRPr lang="zh-CN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zh-CN" dirty="0"/>
              <a:t>查询选课学生的姓名和平均成绩</a:t>
            </a:r>
            <a:r>
              <a:rPr lang="en-US" altLang="zh-CN" dirty="0"/>
              <a:t>(</a:t>
            </a:r>
            <a:r>
              <a:rPr lang="zh-CN" altLang="zh-CN" dirty="0"/>
              <a:t>子查询和连接查询</a:t>
            </a:r>
            <a:r>
              <a:rPr lang="en-US" altLang="zh-CN" dirty="0"/>
              <a:t>)</a:t>
            </a:r>
            <a:endParaRPr lang="zh-CN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zh-CN" dirty="0"/>
              <a:t>查询每个学生的姓名和选课数量</a:t>
            </a:r>
            <a:r>
              <a:rPr lang="en-US" altLang="zh-CN" dirty="0"/>
              <a:t>(</a:t>
            </a:r>
            <a:r>
              <a:rPr lang="zh-CN" altLang="zh-CN" dirty="0"/>
              <a:t>左外连接和子查询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639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6015511" y="1608930"/>
            <a:ext cx="5124828" cy="444588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zh-CN" altLang="en-US" dirty="0"/>
              <a:t>条件查询（上）</a:t>
            </a:r>
          </a:p>
          <a:p>
            <a:pPr lvl="0">
              <a:spcBef>
                <a:spcPts val="0"/>
              </a:spcBef>
            </a:pPr>
            <a:r>
              <a:rPr lang="zh-CN" altLang="en-US" dirty="0"/>
              <a:t>条件查询（下）</a:t>
            </a:r>
          </a:p>
          <a:p>
            <a:pPr lvl="0">
              <a:spcBef>
                <a:spcPts val="0"/>
              </a:spcBef>
            </a:pPr>
            <a:r>
              <a:rPr lang="zh-CN" altLang="en-US" dirty="0"/>
              <a:t>聚合函数（上）</a:t>
            </a:r>
          </a:p>
          <a:p>
            <a:pPr lvl="0">
              <a:spcBef>
                <a:spcPts val="0"/>
              </a:spcBef>
            </a:pPr>
            <a:r>
              <a:rPr lang="zh-CN" altLang="en-US" dirty="0"/>
              <a:t>聚合函数（下）</a:t>
            </a:r>
          </a:p>
          <a:p>
            <a:pPr lvl="0">
              <a:spcBef>
                <a:spcPts val="0"/>
              </a:spcBef>
            </a:pPr>
            <a:r>
              <a:rPr lang="zh-CN" altLang="en-US" dirty="0"/>
              <a:t>分组与分页</a:t>
            </a:r>
          </a:p>
          <a:p>
            <a:pPr lvl="0">
              <a:spcBef>
                <a:spcPts val="0"/>
              </a:spcBef>
            </a:pPr>
            <a:r>
              <a:rPr lang="zh-CN" altLang="en-US" dirty="0"/>
              <a:t>连接查询</a:t>
            </a:r>
          </a:p>
          <a:p>
            <a:pPr lvl="0">
              <a:spcBef>
                <a:spcPts val="0"/>
              </a:spcBef>
            </a:pPr>
            <a:r>
              <a:rPr lang="zh-CN" altLang="en-US" dirty="0"/>
              <a:t>子查询</a:t>
            </a:r>
          </a:p>
          <a:p>
            <a:pPr lvl="0">
              <a:spcBef>
                <a:spcPts val="0"/>
              </a:spcBef>
            </a:pPr>
            <a:r>
              <a:rPr lang="zh-CN" altLang="en-US" dirty="0"/>
              <a:t>保存查询结果</a:t>
            </a:r>
            <a:endParaRPr lang="zh-CN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rgbClr val="D4273E"/>
                </a:solidFill>
              </a:rPr>
              <a:t>重点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sz="1400" dirty="0">
                <a:solidFill>
                  <a:srgbClr val="D4273E"/>
                </a:solidFill>
              </a:rPr>
              <a:t>条件查询</a:t>
            </a:r>
          </a:p>
          <a:p>
            <a:pPr lvl="0"/>
            <a:r>
              <a:rPr lang="zh-CN" altLang="en-US" sz="1400" dirty="0">
                <a:solidFill>
                  <a:srgbClr val="D4273E"/>
                </a:solidFill>
              </a:rPr>
              <a:t>分组分页</a:t>
            </a:r>
          </a:p>
          <a:p>
            <a:pPr lvl="0"/>
            <a:r>
              <a:rPr lang="zh-CN" altLang="en-US" sz="1400" dirty="0">
                <a:solidFill>
                  <a:srgbClr val="D4273E"/>
                </a:solidFill>
              </a:rPr>
              <a:t>连接查询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4029997" y="2012506"/>
            <a:ext cx="4132006" cy="325133"/>
          </a:xfrm>
        </p:spPr>
        <p:txBody>
          <a:bodyPr/>
          <a:lstStyle/>
          <a:p>
            <a:r>
              <a:rPr lang="en-US" altLang="zh-CN" dirty="0" err="1"/>
              <a:t>Mysql</a:t>
            </a:r>
            <a:r>
              <a:rPr lang="zh-CN" altLang="en-US" dirty="0"/>
              <a:t>数据查询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sz="1400" dirty="0">
                <a:solidFill>
                  <a:srgbClr val="D4273E"/>
                </a:solidFill>
              </a:rPr>
              <a:t>条件查询</a:t>
            </a:r>
          </a:p>
          <a:p>
            <a:pPr lvl="0"/>
            <a:r>
              <a:rPr lang="zh-CN" altLang="en-US" sz="1400" dirty="0">
                <a:solidFill>
                  <a:srgbClr val="D4273E"/>
                </a:solidFill>
              </a:rPr>
              <a:t>子查询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4121823" y="2012506"/>
            <a:ext cx="3948354" cy="325133"/>
          </a:xfrm>
        </p:spPr>
        <p:txBody>
          <a:bodyPr/>
          <a:lstStyle/>
          <a:p>
            <a:r>
              <a:rPr lang="en-US" altLang="zh-CN" dirty="0" err="1"/>
              <a:t>Mysql</a:t>
            </a:r>
            <a:r>
              <a:rPr lang="zh-CN" altLang="en-US" dirty="0"/>
              <a:t>数据查询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条件查询（上）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ca882dab-64aa-4807-b775-2836961b1c9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e9d22316-cac0-4e89-ad27-7a5d16076787"/>
</p:tagLst>
</file>

<file path=ppt/theme/theme1.xml><?xml version="1.0" encoding="utf-8"?>
<a:theme xmlns:a="http://schemas.openxmlformats.org/drawingml/2006/main" name="开始页​​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-Trebuchet MS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2599</Words>
  <Application>Microsoft Office PowerPoint</Application>
  <PresentationFormat>宽屏</PresentationFormat>
  <Paragraphs>300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6" baseType="lpstr">
      <vt:lpstr>等线</vt:lpstr>
      <vt:lpstr>苹方 中等</vt:lpstr>
      <vt:lpstr>宋体</vt:lpstr>
      <vt:lpstr>微软雅黑</vt:lpstr>
      <vt:lpstr>新宋体</vt:lpstr>
      <vt:lpstr>Arial</vt:lpstr>
      <vt:lpstr>Calibri</vt:lpstr>
      <vt:lpstr>Impact</vt:lpstr>
      <vt:lpstr>Trebuchet MS</vt:lpstr>
      <vt:lpstr>Wingdings</vt:lpstr>
      <vt:lpstr>开始页​​</vt:lpstr>
      <vt:lpstr>PowerPoint 演示文稿</vt:lpstr>
      <vt:lpstr>复习</vt:lpstr>
      <vt:lpstr>PowerPoint 演示文稿</vt:lpstr>
      <vt:lpstr>导入</vt:lpstr>
      <vt:lpstr>PowerPoint 演示文稿</vt:lpstr>
      <vt:lpstr>PowerPoint 演示文稿</vt:lpstr>
      <vt:lpstr>重点</vt:lpstr>
      <vt:lpstr>PowerPoint 演示文稿</vt:lpstr>
      <vt:lpstr>条件查询（上）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条件查询（下）</vt:lpstr>
      <vt:lpstr>PowerPoint 演示文稿</vt:lpstr>
      <vt:lpstr>PowerPoint 演示文稿</vt:lpstr>
      <vt:lpstr>聚合函数（上）</vt:lpstr>
      <vt:lpstr>PowerPoint 演示文稿</vt:lpstr>
      <vt:lpstr>PowerPoint 演示文稿</vt:lpstr>
      <vt:lpstr>PowerPoint 演示文稿</vt:lpstr>
      <vt:lpstr>PowerPoint 演示文稿</vt:lpstr>
      <vt:lpstr>聚合函数（下）</vt:lpstr>
      <vt:lpstr>PowerPoint 演示文稿</vt:lpstr>
      <vt:lpstr>PowerPoint 演示文稿</vt:lpstr>
      <vt:lpstr>PowerPoint 演示文稿</vt:lpstr>
      <vt:lpstr>分组与分页</vt:lpstr>
      <vt:lpstr>PowerPoint 演示文稿</vt:lpstr>
      <vt:lpstr>PowerPoint 演示文稿</vt:lpstr>
      <vt:lpstr>PowerPoint 演示文稿</vt:lpstr>
      <vt:lpstr>PowerPoint 演示文稿</vt:lpstr>
      <vt:lpstr>连接查询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子查询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保存查询结果</vt:lpstr>
      <vt:lpstr>PowerPoint 演示文稿</vt:lpstr>
      <vt:lpstr>PowerPoint 演示文稿</vt:lpstr>
      <vt:lpstr>PowerPoint 演示文稿</vt:lpstr>
      <vt:lpstr>小结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hyp</dc:creator>
  <cp:lastModifiedBy>Administrator</cp:lastModifiedBy>
  <cp:revision>1140</cp:revision>
  <dcterms:created xsi:type="dcterms:W3CDTF">2018-05-08T08:41:00Z</dcterms:created>
  <dcterms:modified xsi:type="dcterms:W3CDTF">2020-06-15T04:30:18Z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