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62"/>
  </p:notesMasterIdLst>
  <p:handoutMasterIdLst>
    <p:handoutMasterId r:id="rId63"/>
  </p:handoutMasterIdLst>
  <p:sldIdLst>
    <p:sldId id="294" r:id="rId3"/>
    <p:sldId id="295" r:id="rId4"/>
    <p:sldId id="354" r:id="rId5"/>
    <p:sldId id="648" r:id="rId6"/>
    <p:sldId id="297" r:id="rId7"/>
    <p:sldId id="275" r:id="rId8"/>
    <p:sldId id="351" r:id="rId9"/>
    <p:sldId id="350" r:id="rId10"/>
    <p:sldId id="305" r:id="rId11"/>
    <p:sldId id="285" r:id="rId12"/>
    <p:sldId id="658" r:id="rId13"/>
    <p:sldId id="659" r:id="rId14"/>
    <p:sldId id="660" r:id="rId15"/>
    <p:sldId id="663" r:id="rId16"/>
    <p:sldId id="661" r:id="rId17"/>
    <p:sldId id="662" r:id="rId18"/>
    <p:sldId id="664" r:id="rId19"/>
    <p:sldId id="665" r:id="rId20"/>
    <p:sldId id="666" r:id="rId21"/>
    <p:sldId id="667" r:id="rId22"/>
    <p:sldId id="668" r:id="rId23"/>
    <p:sldId id="649" r:id="rId24"/>
    <p:sldId id="650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52" r:id="rId42"/>
    <p:sldId id="653" r:id="rId43"/>
    <p:sldId id="685" r:id="rId44"/>
    <p:sldId id="686" r:id="rId45"/>
    <p:sldId id="687" r:id="rId46"/>
    <p:sldId id="688" r:id="rId47"/>
    <p:sldId id="689" r:id="rId48"/>
    <p:sldId id="690" r:id="rId49"/>
    <p:sldId id="655" r:id="rId50"/>
    <p:sldId id="656" r:id="rId51"/>
    <p:sldId id="692" r:id="rId52"/>
    <p:sldId id="693" r:id="rId53"/>
    <p:sldId id="694" r:id="rId54"/>
    <p:sldId id="695" r:id="rId55"/>
    <p:sldId id="299" r:id="rId56"/>
    <p:sldId id="357" r:id="rId57"/>
    <p:sldId id="691" r:id="rId58"/>
    <p:sldId id="359" r:id="rId59"/>
    <p:sldId id="370" r:id="rId60"/>
    <p:sldId id="371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8103D"/>
    <a:srgbClr val="BFCE6A"/>
    <a:srgbClr val="F5871F"/>
    <a:srgbClr val="718C00"/>
    <a:srgbClr val="FFFFFF"/>
    <a:srgbClr val="FA5F00"/>
    <a:srgbClr val="FF3F3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138" y="144"/>
      </p:cViewPr>
      <p:guideLst>
        <p:guide orient="horz" pos="218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559859"/>
            <a:ext cx="5181600" cy="46171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555657"/>
            <a:ext cx="5157787" cy="6406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277035"/>
            <a:ext cx="5157787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569385"/>
            <a:ext cx="5183188" cy="6269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277035"/>
            <a:ext cx="5183188" cy="39126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>
            <a:endCxn id="8" idx="0"/>
          </p:cNvCxnSpPr>
          <p:nvPr userDrawn="1"/>
        </p:nvCxnSpPr>
        <p:spPr>
          <a:xfrm>
            <a:off x="6087035" y="1555657"/>
            <a:ext cx="8965" cy="480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76420" y="0"/>
            <a:ext cx="2590800" cy="538163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9788" y="537882"/>
            <a:ext cx="10515600" cy="9233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学习目标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15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通过本次课程学习需要达到的目标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028" y="109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802332"/>
            <a:ext cx="4229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1257299"/>
            <a:ext cx="6286500" cy="499654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1pPr>
            <a:lvl2pPr marL="9144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2pPr>
            <a:lvl3pPr marL="13716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3pPr>
            <a:lvl4pPr marL="18288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4pPr>
            <a:lvl5pPr marL="2286000" indent="-457200">
              <a:buFont typeface="+mj-lt"/>
              <a:buAutoNum type="arabicPeriod"/>
              <a:defRPr sz="2000" b="0"/>
            </a:lvl5pPr>
          </a:lstStyle>
          <a:p>
            <a:pPr lvl="0"/>
            <a:r>
              <a:rPr lang="zh-CN" altLang="en-US" dirty="0"/>
              <a:t>序号列表（</a:t>
            </a:r>
            <a:r>
              <a:rPr lang="en-US" altLang="zh-CN" dirty="0"/>
              <a:t>20px</a:t>
            </a:r>
            <a:r>
              <a:rPr lang="zh-CN" altLang="en-US" dirty="0"/>
              <a:t>）（段前后</a:t>
            </a:r>
            <a:r>
              <a:rPr lang="en-US" altLang="zh-CN" dirty="0"/>
              <a:t>5px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  <a:r>
              <a:rPr lang="zh-CN" altLang="en-US" dirty="0"/>
              <a:t>行距）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2"/>
            <a:r>
              <a:rPr lang="en-US" altLang="zh-CN" dirty="0"/>
              <a:t>B</a:t>
            </a:r>
          </a:p>
          <a:p>
            <a:pPr lvl="3"/>
            <a:r>
              <a:rPr lang="en-US" altLang="zh-CN" dirty="0"/>
              <a:t>c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3062" y="1371599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 descr="iblrak00648723.jpg"/>
          <p:cNvPicPr>
            <a:picLocks noChangeAspect="1"/>
          </p:cNvPicPr>
          <p:nvPr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87979" y="3168722"/>
            <a:ext cx="318407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kern="12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1200"/>
            </a:br>
            <a:r>
              <a:rPr lang="zh-CN" altLang="en-US" sz="1200"/>
              <a:t> </a:t>
            </a:r>
            <a:r>
              <a:rPr lang="en-US" altLang="zh-CN" sz="4400" kern="120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4400" kern="120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6021159" y="1690008"/>
            <a:ext cx="4378779" cy="417898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复习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828800"/>
            <a:ext cx="3931104" cy="348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插入知识点序列，例如：复习知识点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知识点总结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94874" y="109835"/>
            <a:ext cx="176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65" y="1786103"/>
            <a:ext cx="3340315" cy="312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问答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课后问答题</a:t>
            </a:r>
          </a:p>
        </p:txBody>
      </p:sp>
      <p:pic>
        <p:nvPicPr>
          <p:cNvPr id="2050" name="Picture 2" descr="https://timgsa.baidu.com/timg?image&amp;quality=80&amp;size=b9999_10000&amp;sec=1529450082402&amp;di=51e178e35735152481ca4c04fdab5cb9&amp;imgtype=0&amp;src=http%3A%2F%2Fimgsrc.baidu.com%2Fimgad%2Fpic%2Fitem%2F622762d0f703918f0c1c70035b3d269758eec42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6" y="1281469"/>
            <a:ext cx="3558707" cy="389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课后作业实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A47E-AC7C-4D53-8557-7BE836D72F16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2C64-84D6-4A79-B402-1D603542D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 txBox="1"/>
          <p:nvPr userDrawn="1"/>
        </p:nvSpPr>
        <p:spPr>
          <a:xfrm>
            <a:off x="838200" y="568773"/>
            <a:ext cx="10515600" cy="9233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"/>
          <p:cNvSpPr/>
          <p:nvPr/>
        </p:nvSpPr>
        <p:spPr>
          <a:xfrm>
            <a:off x="3078669" y="2915398"/>
            <a:ext cx="6034665" cy="1027204"/>
          </a:xfrm>
          <a:prstGeom prst="rect">
            <a:avLst/>
          </a:prstGeom>
          <a:noFill/>
          <a:ln w="9525">
            <a:noFill/>
          </a:ln>
        </p:spPr>
        <p:txBody>
          <a:bodyPr wrap="none" lIns="102870" tIns="51435" rIns="102870" bIns="51435" anchor="t">
            <a:spAutoFit/>
          </a:bodyPr>
          <a:lstStyle/>
          <a:p>
            <a:pPr lvl="0" algn="ctr"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D427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MySQL</a:t>
            </a: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D427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基本使用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/>
              <a:t>数据管理主要经历过程：</a:t>
            </a:r>
          </a:p>
          <a:p>
            <a:pPr lvl="1"/>
            <a:r>
              <a:rPr lang="zh-CN" altLang="en-US"/>
              <a:t>手工管理阶段 ：应用程序管理数据、数据不保存、不共享、不具有独立性。</a:t>
            </a:r>
          </a:p>
          <a:p>
            <a:pPr lvl="1"/>
            <a:r>
              <a:rPr lang="zh-CN" altLang="en-US"/>
              <a:t>文件管理阶段 ：文件系统管理数据、数据可长期保存、但共享性差、冗余度大、独立性差。</a:t>
            </a:r>
          </a:p>
          <a:p>
            <a:pPr lvl="1"/>
            <a:r>
              <a:rPr lang="zh-CN" altLang="en-US"/>
              <a:t>数据管理阶段：数据库系统管理数据、数据结构复杂、冗余小、易扩充、较高的独立性、统一数据控制。</a:t>
            </a:r>
          </a:p>
          <a:p>
            <a:endParaRPr lang="zh-CN" altLang="en-US"/>
          </a:p>
          <a:p>
            <a:r>
              <a:rPr lang="zh-CN" altLang="en-US"/>
              <a:t>数据库的特征：</a:t>
            </a:r>
          </a:p>
          <a:p>
            <a:pPr lvl="1"/>
            <a:r>
              <a:rPr lang="zh-CN" altLang="en-US"/>
              <a:t>数据结构化</a:t>
            </a:r>
          </a:p>
          <a:p>
            <a:pPr lvl="1"/>
            <a:r>
              <a:rPr lang="zh-CN" altLang="en-US"/>
              <a:t>实现数据共享</a:t>
            </a:r>
          </a:p>
          <a:p>
            <a:pPr lvl="1"/>
            <a:r>
              <a:rPr lang="zh-CN" altLang="en-US"/>
              <a:t>减少数据冗余</a:t>
            </a:r>
          </a:p>
          <a:p>
            <a:pPr lvl="1"/>
            <a:r>
              <a:rPr lang="zh-CN" altLang="en-US"/>
              <a:t>数据独立性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数据库类型（按数据模型特点分）</a:t>
            </a:r>
          </a:p>
          <a:p>
            <a:pPr lvl="1"/>
            <a:r>
              <a:rPr lang="en-US" altLang="zh-CN" err="1"/>
              <a:t>网状型数据库</a:t>
            </a:r>
            <a:endParaRPr lang="zh-CN" altLang="zh-CN"/>
          </a:p>
          <a:p>
            <a:pPr lvl="1"/>
            <a:r>
              <a:rPr lang="en-US" altLang="zh-CN" err="1"/>
              <a:t>层次型数据库</a:t>
            </a:r>
            <a:r>
              <a:rPr lang="en-US" altLang="zh-CN"/>
              <a:t> </a:t>
            </a:r>
            <a:endParaRPr lang="zh-CN" altLang="zh-CN"/>
          </a:p>
          <a:p>
            <a:pPr lvl="1"/>
            <a:r>
              <a:rPr lang="en-US" altLang="zh-CN" err="1"/>
              <a:t>关系型数据库</a:t>
            </a:r>
            <a:r>
              <a:rPr lang="en-US" altLang="zh-CN"/>
              <a:t> </a:t>
            </a:r>
            <a:endParaRPr lang="zh-CN" altLang="zh-CN"/>
          </a:p>
          <a:p>
            <a:r>
              <a:rPr lang="zh-CN" altLang="zh-CN"/>
              <a:t>网状数据库：采用记录类型为节点的网状数据模型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0" y="3785160"/>
            <a:ext cx="5334000" cy="2317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层次数据库：采用层次模型模拟现实世界中按层次组织起来的事物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关系型数据库：采用二维表结构组织和管理数据，并规定了表内和表间数据的依赖关系</a:t>
            </a: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0" y="2104390"/>
            <a:ext cx="5334000" cy="2649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29000" y="5625428"/>
            <a:ext cx="5334000" cy="694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关系数据库是指一些相关的表和其他数据库对象的集合。对于关系数据库来说，关系就是表的同义词。</a:t>
            </a:r>
          </a:p>
          <a:p>
            <a:pPr lvl="1"/>
            <a:r>
              <a:rPr lang="zh-CN" altLang="zh-CN"/>
              <a:t>表是由行和列组成（类似二维数组的结构）。</a:t>
            </a:r>
          </a:p>
          <a:p>
            <a:pPr lvl="1"/>
            <a:r>
              <a:rPr lang="zh-CN" altLang="zh-CN"/>
              <a:t>列包含一组命名的属性（也称字段）。</a:t>
            </a:r>
          </a:p>
          <a:p>
            <a:pPr lvl="1"/>
            <a:r>
              <a:rPr lang="zh-CN" altLang="zh-CN"/>
              <a:t>行包含一组记录，每行包含一条记录。</a:t>
            </a:r>
          </a:p>
          <a:p>
            <a:pPr lvl="1"/>
            <a:r>
              <a:rPr lang="zh-CN" altLang="zh-CN"/>
              <a:t>行和列的交集称为数据项，指出了某列对应的属性在某行上的值，也称为字段值。</a:t>
            </a:r>
          </a:p>
          <a:p>
            <a:pPr lvl="1"/>
            <a:r>
              <a:rPr lang="zh-CN" altLang="zh-CN"/>
              <a:t>列需定义数据类型，比如整数或者字符型的数据。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关系数据库的数据结构图示：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 title="fig: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16624" y="1999130"/>
            <a:ext cx="6158752" cy="410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常见的数据库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数据库基础概述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 title="fig: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027830" y="2078448"/>
            <a:ext cx="6136341" cy="41881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是由瑞典</a:t>
            </a:r>
            <a:r>
              <a:rPr lang="en-US" altLang="zh-CN"/>
              <a:t> MySQL AB</a:t>
            </a:r>
            <a:r>
              <a:rPr lang="zh-CN" altLang="zh-CN"/>
              <a:t>公司开的一种开放源代码的关系型数据库管理系统（</a:t>
            </a:r>
            <a:r>
              <a:rPr lang="en-US" altLang="zh-CN"/>
              <a:t>RDBMS</a:t>
            </a:r>
            <a:r>
              <a:rPr lang="zh-CN" altLang="zh-CN"/>
              <a:t>），目前属于</a:t>
            </a:r>
            <a:r>
              <a:rPr lang="en-US" altLang="zh-CN"/>
              <a:t> Oracle </a:t>
            </a:r>
            <a:r>
              <a:rPr lang="zh-CN" altLang="zh-CN"/>
              <a:t>旗下产品。</a:t>
            </a:r>
            <a:endParaRPr lang="en-US" altLang="zh-CN"/>
          </a:p>
          <a:p>
            <a:r>
              <a:rPr lang="en-US" altLang="zh-CN"/>
              <a:t>MySQL</a:t>
            </a:r>
            <a:r>
              <a:rPr lang="zh-CN" altLang="zh-CN"/>
              <a:t>数据库系统使用最常用的数据库管理语言</a:t>
            </a:r>
            <a:r>
              <a:rPr lang="en-US" altLang="zh-CN"/>
              <a:t>——</a:t>
            </a:r>
            <a:r>
              <a:rPr lang="zh-CN" altLang="zh-CN"/>
              <a:t>结构化查询语言（</a:t>
            </a:r>
            <a:r>
              <a:rPr lang="en-US" altLang="zh-CN"/>
              <a:t>SQL</a:t>
            </a:r>
            <a:r>
              <a:rPr lang="zh-CN" altLang="zh-CN"/>
              <a:t>）进行数据库管理。</a:t>
            </a:r>
            <a:endParaRPr lang="en-US" altLang="zh-CN"/>
          </a:p>
          <a:p>
            <a:r>
              <a:rPr lang="zh-CN" altLang="zh-CN"/>
              <a:t>由于</a:t>
            </a:r>
            <a:r>
              <a:rPr lang="en-US" altLang="zh-CN"/>
              <a:t>MySQL</a:t>
            </a:r>
            <a:r>
              <a:rPr lang="zh-CN" altLang="zh-CN"/>
              <a:t>是开放源代码的，因此任何人都可以在</a:t>
            </a:r>
            <a:r>
              <a:rPr lang="en-US" altLang="zh-CN"/>
              <a:t>General Public License</a:t>
            </a:r>
            <a:r>
              <a:rPr lang="zh-CN" altLang="zh-CN"/>
              <a:t>的许可下下载并根据个性化的需要对其进行修改。</a:t>
            </a:r>
            <a:endParaRPr lang="en-US" altLang="zh-CN"/>
          </a:p>
          <a:p>
            <a:r>
              <a:rPr lang="en-US" altLang="zh-CN"/>
              <a:t>MySQL</a:t>
            </a:r>
            <a:r>
              <a:rPr lang="zh-CN" altLang="zh-CN"/>
              <a:t>因为其速度、可靠性和适应性而备受关注。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数据库介绍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/>
              <a:t>SQL</a:t>
            </a:r>
            <a:r>
              <a:rPr lang="zh-CN" altLang="zh-CN"/>
              <a:t>语言主要是用来操作关系型数据库的一本语言，称之为结构化查询语句。</a:t>
            </a:r>
          </a:p>
          <a:p>
            <a:r>
              <a:rPr lang="en-US" altLang="zh-CN" err="1"/>
              <a:t>SQL语句主要分为</a:t>
            </a:r>
            <a:r>
              <a:rPr lang="en-US" altLang="zh-CN"/>
              <a:t>：</a:t>
            </a:r>
            <a:endParaRPr lang="zh-CN" altLang="zh-CN"/>
          </a:p>
          <a:p>
            <a:pPr lvl="1"/>
            <a:r>
              <a:rPr lang="en-US" altLang="zh-CN" err="1"/>
              <a:t>DQL</a:t>
            </a:r>
            <a:r>
              <a:rPr lang="zh-CN" altLang="zh-CN"/>
              <a:t>：数据查询语言，用于对数据进行查询，如</a:t>
            </a:r>
            <a:r>
              <a:rPr lang="en-US" altLang="zh-CN"/>
              <a:t>select</a:t>
            </a:r>
            <a:endParaRPr lang="zh-CN" altLang="zh-CN"/>
          </a:p>
          <a:p>
            <a:pPr lvl="1"/>
            <a:r>
              <a:rPr lang="en-US" altLang="zh-CN" err="1"/>
              <a:t>DML：数据操作语言，对数据进行增加、修改、删除，如insert、udpate、delete</a:t>
            </a:r>
            <a:endParaRPr lang="zh-CN" altLang="zh-CN"/>
          </a:p>
          <a:p>
            <a:pPr lvl="1"/>
            <a:r>
              <a:rPr lang="en-US" altLang="zh-CN" err="1"/>
              <a:t>TPL：事务处理语言，对事务进行处理，包括begin</a:t>
            </a:r>
            <a:r>
              <a:rPr lang="en-US" altLang="zh-CN"/>
              <a:t> </a:t>
            </a:r>
            <a:r>
              <a:rPr lang="en-US" altLang="zh-CN" err="1"/>
              <a:t>transaction、commit、rollback</a:t>
            </a:r>
            <a:endParaRPr lang="zh-CN" altLang="zh-CN"/>
          </a:p>
          <a:p>
            <a:pPr lvl="1"/>
            <a:r>
              <a:rPr lang="en-US" altLang="zh-CN" err="1"/>
              <a:t>DCL：数据控制语言，进行授权与权限回收，如grant、revoke</a:t>
            </a:r>
            <a:endParaRPr lang="zh-CN" altLang="zh-CN"/>
          </a:p>
          <a:p>
            <a:pPr lvl="1"/>
            <a:r>
              <a:rPr lang="en-US" altLang="zh-CN" err="1"/>
              <a:t>DDL</a:t>
            </a:r>
            <a:r>
              <a:rPr lang="zh-CN" altLang="zh-CN"/>
              <a:t>：数据定义语言，进行数据库、表的管理等，如</a:t>
            </a:r>
            <a:r>
              <a:rPr lang="en-US" altLang="zh-CN"/>
              <a:t>create</a:t>
            </a:r>
            <a:r>
              <a:rPr lang="zh-CN" altLang="zh-CN"/>
              <a:t>、</a:t>
            </a:r>
            <a:r>
              <a:rPr lang="en-US" altLang="zh-CN"/>
              <a:t>drop</a:t>
            </a:r>
            <a:endParaRPr lang="zh-CN" altLang="zh-CN"/>
          </a:p>
          <a:p>
            <a:pPr lvl="1"/>
            <a:r>
              <a:rPr lang="en-US" altLang="zh-CN" err="1"/>
              <a:t>CCL：指针控制语言，通过控制指针完成表的操作，如declare</a:t>
            </a:r>
            <a:r>
              <a:rPr lang="en-US" altLang="zh-CN"/>
              <a:t> cursor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数据库介绍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 err="1"/>
              <a:t>MySQL的特点</a:t>
            </a:r>
            <a:r>
              <a:rPr lang="en-US" altLang="zh-CN"/>
              <a:t>：</a:t>
            </a:r>
            <a:endParaRPr lang="zh-CN" altLang="zh-CN"/>
          </a:p>
          <a:p>
            <a:pPr lvl="1"/>
            <a:r>
              <a:rPr lang="zh-CN" altLang="zh-CN"/>
              <a:t>使用</a:t>
            </a:r>
            <a:r>
              <a:rPr lang="en-US" altLang="zh-CN"/>
              <a:t>C</a:t>
            </a:r>
            <a:r>
              <a:rPr lang="zh-CN" altLang="zh-CN"/>
              <a:t>和</a:t>
            </a:r>
            <a:r>
              <a:rPr lang="en-US" altLang="zh-CN"/>
              <a:t>C++</a:t>
            </a:r>
            <a:r>
              <a:rPr lang="zh-CN" altLang="zh-CN"/>
              <a:t>编写，并使用了多种编译器进行测试，保证源代码的可移植性</a:t>
            </a:r>
          </a:p>
          <a:p>
            <a:pPr lvl="1"/>
            <a:r>
              <a:rPr lang="en-US" altLang="zh-CN" err="1"/>
              <a:t>全面支持SQL的GROUP</a:t>
            </a:r>
            <a:r>
              <a:rPr lang="en-US" altLang="zh-CN"/>
              <a:t> </a:t>
            </a:r>
            <a:r>
              <a:rPr lang="en-US" altLang="zh-CN" err="1"/>
              <a:t>BY和ORDER</a:t>
            </a:r>
            <a:r>
              <a:rPr lang="en-US" altLang="zh-CN"/>
              <a:t> </a:t>
            </a:r>
            <a:r>
              <a:rPr lang="en-US" altLang="zh-CN" err="1"/>
              <a:t>BY子句，支持聚合函数</a:t>
            </a:r>
            <a:r>
              <a:rPr lang="en-US" altLang="zh-CN"/>
              <a:t>(COUNT()、COUNT(DISTINCT)、AVG()、STD()、SUM()、MAX()</a:t>
            </a:r>
            <a:r>
              <a:rPr lang="en-US" altLang="zh-CN" err="1"/>
              <a:t>和MIN</a:t>
            </a:r>
            <a:r>
              <a:rPr lang="en-US" altLang="zh-CN"/>
              <a:t>())。</a:t>
            </a:r>
            <a:r>
              <a:rPr lang="en-US" altLang="zh-CN" err="1"/>
              <a:t>你可以在同一查询中混来自不同数据库的表</a:t>
            </a:r>
            <a:r>
              <a:rPr lang="en-US" altLang="zh-CN"/>
              <a:t>。</a:t>
            </a:r>
            <a:endParaRPr lang="zh-CN" altLang="zh-CN"/>
          </a:p>
          <a:p>
            <a:pPr lvl="1"/>
            <a:r>
              <a:rPr lang="en-US" altLang="zh-CN" err="1"/>
              <a:t>为多种编程语言提供了API，如C、C</a:t>
            </a:r>
            <a:r>
              <a:rPr lang="en-US" altLang="zh-CN"/>
              <a:t>++、</a:t>
            </a:r>
            <a:r>
              <a:rPr lang="en-US" altLang="zh-CN" err="1"/>
              <a:t>Python、Java、Perl、PHP、Eiffel、Ruby等</a:t>
            </a:r>
            <a:endParaRPr lang="zh-CN" altLang="zh-CN"/>
          </a:p>
          <a:p>
            <a:pPr lvl="1"/>
            <a:r>
              <a:rPr lang="en-US" altLang="zh-CN" err="1"/>
              <a:t>支持多种存储引擎</a:t>
            </a:r>
            <a:endParaRPr lang="zh-CN" altLang="zh-CN"/>
          </a:p>
          <a:p>
            <a:pPr lvl="1"/>
            <a:r>
              <a:rPr lang="en-US" altLang="zh-CN"/>
              <a:t>MySQL </a:t>
            </a:r>
            <a:r>
              <a:rPr lang="zh-CN" altLang="zh-CN"/>
              <a:t>软件采用了双授权政策，它分为社区版和商业版，由于其体积小、速度快、总体拥有成本低，尤其是开放源码这一特点，一般中小型网站的开发都选择</a:t>
            </a:r>
            <a:r>
              <a:rPr lang="en-US" altLang="zh-CN"/>
              <a:t>MySQL</a:t>
            </a:r>
            <a:r>
              <a:rPr lang="zh-CN" altLang="zh-CN"/>
              <a:t>作为网站数据库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数据库介绍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MySQL</a:t>
            </a:r>
            <a:r>
              <a:rPr lang="zh-CN" altLang="zh-CN" b="1" dirty="0"/>
              <a:t>服务端（在</a:t>
            </a:r>
            <a:r>
              <a:rPr lang="en-US" altLang="zh-CN" b="1" dirty="0"/>
              <a:t>Linux</a:t>
            </a:r>
            <a:r>
              <a:rPr lang="zh-CN" altLang="zh-CN" b="1" dirty="0"/>
              <a:t>系统）</a:t>
            </a:r>
            <a:endParaRPr lang="zh-CN" altLang="zh-CN" dirty="0"/>
          </a:p>
          <a:p>
            <a:pPr lvl="1"/>
            <a:r>
              <a:rPr lang="zh-CN" altLang="zh-CN" dirty="0"/>
              <a:t>下载安装</a:t>
            </a:r>
          </a:p>
          <a:p>
            <a:pPr lvl="2" latinLnBrk="1"/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mysql</a:t>
            </a:r>
            <a:r>
              <a:rPr lang="en-US" altLang="zh-CN" dirty="0"/>
              <a:t>-server</a:t>
            </a:r>
          </a:p>
          <a:p>
            <a:pPr lvl="2" latinLnBrk="1"/>
            <a:endParaRPr lang="zh-CN" altLang="zh-CN" dirty="0"/>
          </a:p>
          <a:p>
            <a:pPr lvl="1"/>
            <a:r>
              <a:rPr lang="en-US" altLang="zh-CN" dirty="0" err="1"/>
              <a:t>启动服务</a:t>
            </a:r>
            <a:endParaRPr lang="zh-CN" altLang="zh-CN" dirty="0"/>
          </a:p>
          <a:p>
            <a:pPr lvl="2" latinLnBrk="1"/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mysql</a:t>
            </a:r>
            <a:r>
              <a:rPr lang="en-US" altLang="zh-CN" dirty="0"/>
              <a:t> start</a:t>
            </a:r>
          </a:p>
          <a:p>
            <a:pPr lvl="2" latinLnBrk="1"/>
            <a:endParaRPr lang="zh-CN" altLang="zh-CN" dirty="0"/>
          </a:p>
          <a:p>
            <a:pPr lvl="1"/>
            <a:r>
              <a:rPr lang="en-US" altLang="zh-CN" dirty="0" err="1"/>
              <a:t>查看服务是否启动</a:t>
            </a:r>
            <a:endParaRPr lang="zh-CN" altLang="zh-CN" dirty="0"/>
          </a:p>
          <a:p>
            <a:pPr lvl="2" latinLnBrk="1"/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err="1"/>
              <a:t>ajx|grep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mysql</a:t>
            </a:r>
            <a:r>
              <a:rPr lang="en-US" altLang="zh-CN" dirty="0"/>
              <a:t> status</a:t>
            </a:r>
          </a:p>
          <a:p>
            <a:pPr lvl="2" latinLnBrk="1"/>
            <a:endParaRPr lang="zh-CN" altLang="zh-CN" dirty="0"/>
          </a:p>
          <a:p>
            <a:pPr lvl="1"/>
            <a:r>
              <a:rPr lang="en-US" altLang="zh-CN" dirty="0" err="1"/>
              <a:t>停止服务</a:t>
            </a:r>
            <a:endParaRPr lang="zh-CN" altLang="zh-CN" dirty="0"/>
          </a:p>
          <a:p>
            <a:pPr lvl="2" latinLnBrk="1"/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mysql</a:t>
            </a:r>
            <a:r>
              <a:rPr lang="en-US" altLang="zh-CN" dirty="0"/>
              <a:t> stop</a:t>
            </a:r>
          </a:p>
          <a:p>
            <a:pPr lvl="2" latinLnBrk="1"/>
            <a:endParaRPr lang="zh-CN" altLang="zh-CN" dirty="0"/>
          </a:p>
          <a:p>
            <a:pPr lvl="1"/>
            <a:r>
              <a:rPr lang="en-US" altLang="zh-CN" dirty="0" err="1"/>
              <a:t>重启服务</a:t>
            </a:r>
            <a:endParaRPr lang="zh-CN" altLang="zh-CN" dirty="0"/>
          </a:p>
          <a:p>
            <a:pPr lvl="2" latinLnBrk="1"/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mysql</a:t>
            </a:r>
            <a:r>
              <a:rPr lang="en-US" altLang="zh-CN" dirty="0"/>
              <a:t> restart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数据库安装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857762" y="4043681"/>
              <a:ext cx="903193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4782671" cy="4626069"/>
          </a:xfrm>
        </p:spPr>
        <p:txBody>
          <a:bodyPr/>
          <a:lstStyle/>
          <a:p>
            <a:r>
              <a:rPr lang="en-US" altLang="zh-CN"/>
              <a:t>配置</a:t>
            </a:r>
            <a:endParaRPr lang="zh-CN" altLang="zh-CN"/>
          </a:p>
          <a:p>
            <a:pPr lvl="1"/>
            <a:r>
              <a:rPr lang="en-US" altLang="zh-CN" sz="1800"/>
              <a:t>配置文件目录为/etc/mysql/mysql.conf.d</a:t>
            </a:r>
            <a:endParaRPr lang="zh-CN" altLang="zh-CN" sz="1800"/>
          </a:p>
          <a:p>
            <a:pPr lvl="1"/>
            <a:r>
              <a:rPr lang="en-US" altLang="zh-CN" sz="1800"/>
              <a:t>进入目录，打开mysqld.cnf，可以看到配置项</a:t>
            </a:r>
            <a:endParaRPr lang="zh-CN" altLang="zh-CN" sz="1800"/>
          </a:p>
          <a:p>
            <a:pPr lvl="1"/>
            <a:r>
              <a:rPr lang="en-US" altLang="zh-CN" sz="1800"/>
              <a:t>bind-address表示服务器绑定的ip，默认为127.0.0.1</a:t>
            </a:r>
            <a:endParaRPr lang="zh-CN" altLang="zh-CN" sz="1800"/>
          </a:p>
          <a:p>
            <a:pPr lvl="1"/>
            <a:r>
              <a:rPr lang="en-US" altLang="zh-CN" sz="1800"/>
              <a:t>port表示端口，默认为3306</a:t>
            </a:r>
            <a:endParaRPr lang="zh-CN" altLang="zh-CN" sz="1800"/>
          </a:p>
          <a:p>
            <a:pPr lvl="1"/>
            <a:r>
              <a:rPr lang="en-US" altLang="zh-CN" sz="1800"/>
              <a:t>datadir表示数据库目录，默认为/var/lib/mysql</a:t>
            </a:r>
            <a:endParaRPr lang="zh-CN" altLang="zh-CN" sz="1800"/>
          </a:p>
          <a:p>
            <a:pPr lvl="1"/>
            <a:r>
              <a:rPr lang="en-US" altLang="zh-CN" sz="1800"/>
              <a:t>general</a:t>
            </a:r>
            <a:r>
              <a:rPr lang="en-US" altLang="zh-CN" sz="1800" i="1"/>
              <a:t>log</a:t>
            </a:r>
            <a:r>
              <a:rPr lang="en-US" altLang="zh-CN" sz="1800"/>
              <a:t>file表示普通日志，默认为/var/log/mysql/mysql.log</a:t>
            </a:r>
            <a:endParaRPr lang="zh-CN" altLang="zh-CN" sz="1800"/>
          </a:p>
          <a:p>
            <a:pPr lvl="1"/>
            <a:r>
              <a:rPr lang="en-US" altLang="zh-CN" sz="1800"/>
              <a:t>log_error表示错误日志，默认为/var/log/mysql/error.log</a:t>
            </a:r>
            <a:endParaRPr lang="zh-CN" altLang="zh-CN" sz="18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数据库安装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20871" y="1999130"/>
            <a:ext cx="6257364" cy="38378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183480"/>
            <a:ext cx="10515600" cy="4626069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客户端</a:t>
            </a:r>
          </a:p>
          <a:p>
            <a:pPr lvl="1"/>
            <a:r>
              <a:rPr lang="zh-CN" altLang="zh-CN" dirty="0"/>
              <a:t>客户端为开发人员使用，常用的有命令行客户端、</a:t>
            </a:r>
            <a:r>
              <a:rPr lang="en-US" altLang="zh-CN" dirty="0" err="1"/>
              <a:t>navicat</a:t>
            </a:r>
            <a:r>
              <a:rPr lang="zh-CN" altLang="zh-CN" dirty="0"/>
              <a:t>图形界面客户端等。</a:t>
            </a:r>
          </a:p>
          <a:p>
            <a:pPr lvl="1"/>
            <a:r>
              <a:rPr lang="en-US" altLang="zh-CN" dirty="0" err="1"/>
              <a:t>下载安装命令行客户端</a:t>
            </a:r>
            <a:endParaRPr lang="zh-CN" altLang="zh-CN" dirty="0"/>
          </a:p>
          <a:p>
            <a:pPr lvl="2" latinLnBrk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mysql</a:t>
            </a:r>
            <a:r>
              <a:rPr lang="en-US" altLang="zh-CN" dirty="0"/>
              <a:t>-client</a:t>
            </a:r>
            <a:endParaRPr lang="zh-CN" altLang="zh-CN" dirty="0"/>
          </a:p>
          <a:p>
            <a:pPr lvl="1"/>
            <a:r>
              <a:rPr lang="en-US" altLang="zh-CN" dirty="0" err="1"/>
              <a:t>连接数据库</a:t>
            </a:r>
            <a:endParaRPr lang="zh-CN" altLang="zh-CN" dirty="0"/>
          </a:p>
          <a:p>
            <a:pPr lvl="2" latinLnBrk="1"/>
            <a:r>
              <a:rPr lang="en-US" altLang="zh-CN" dirty="0" err="1"/>
              <a:t>mysql</a:t>
            </a:r>
            <a:r>
              <a:rPr lang="en-US" altLang="zh-CN" dirty="0"/>
              <a:t> -u root -p123456  </a:t>
            </a:r>
            <a:endParaRPr lang="zh-CN" altLang="zh-CN" dirty="0"/>
          </a:p>
          <a:p>
            <a:pPr lvl="3"/>
            <a:r>
              <a:rPr lang="en-US" altLang="zh-CN" dirty="0"/>
              <a:t>-</a:t>
            </a:r>
            <a:r>
              <a:rPr lang="en-US" altLang="zh-CN" dirty="0" err="1"/>
              <a:t>u后面跟的是数据库的账户名</a:t>
            </a:r>
            <a:r>
              <a:rPr lang="en-US" altLang="zh-CN" dirty="0"/>
              <a:t>，-</a:t>
            </a:r>
            <a:r>
              <a:rPr lang="en-US" altLang="zh-CN" dirty="0" err="1"/>
              <a:t>p密码</a:t>
            </a:r>
            <a:r>
              <a:rPr lang="en-US" altLang="zh-CN" dirty="0"/>
              <a:t> -</a:t>
            </a:r>
            <a:r>
              <a:rPr lang="en-US" altLang="zh-CN" dirty="0" err="1"/>
              <a:t>p与密码之间不能有空格</a:t>
            </a:r>
            <a:endParaRPr lang="zh-CN" altLang="zh-CN" dirty="0"/>
          </a:p>
          <a:p>
            <a:pPr lvl="3"/>
            <a:r>
              <a:rPr lang="zh-CN" altLang="zh-CN" dirty="0"/>
              <a:t>如果</a:t>
            </a:r>
            <a:r>
              <a:rPr lang="en-US" altLang="zh-CN" dirty="0"/>
              <a:t>-p</a:t>
            </a:r>
            <a:r>
              <a:rPr lang="zh-CN" altLang="zh-CN" dirty="0"/>
              <a:t>后面不加密码，那么回车后会要求输入密码。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0250" y="618703"/>
            <a:ext cx="10515600" cy="564777"/>
          </a:xfrm>
        </p:spPr>
        <p:txBody>
          <a:bodyPr/>
          <a:lstStyle/>
          <a:p>
            <a:r>
              <a:rPr lang="en-US" altLang="zh-CN"/>
              <a:t>MySQL</a:t>
            </a:r>
            <a:r>
              <a:rPr lang="zh-CN" altLang="zh-CN"/>
              <a:t>数据库安装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数据库基础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492187" y="3951069"/>
            <a:ext cx="6019801" cy="24232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对话气泡: 圆角矩形 5"/>
          <p:cNvSpPr/>
          <p:nvPr/>
        </p:nvSpPr>
        <p:spPr>
          <a:xfrm>
            <a:off x="8987076" y="4065489"/>
            <a:ext cx="2393577" cy="923367"/>
          </a:xfrm>
          <a:prstGeom prst="wedgeRoundRectCallout">
            <a:avLst>
              <a:gd name="adj1" fmla="val -60159"/>
              <a:gd name="adj2" fmla="val 13579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en-US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ctrl+d</a:t>
            </a:r>
            <a:r>
              <a:rPr lang="zh-CN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或输入</a:t>
            </a:r>
            <a:r>
              <a:rPr lang="en-US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quit </a:t>
            </a:r>
            <a:r>
              <a:rPr lang="zh-CN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exit</a:t>
            </a:r>
            <a:r>
              <a:rPr lang="zh-CN" altLang="zh-CN">
                <a:solidFill>
                  <a:sysClr val="windowText" lastClr="00000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命令退出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366223" y="3021013"/>
            <a:ext cx="3416320" cy="679450"/>
            <a:chOff x="3578862" y="3409950"/>
            <a:chExt cx="3417776" cy="679450"/>
          </a:xfrm>
        </p:grpSpPr>
        <p:sp>
          <p:nvSpPr>
            <p:cNvPr id="6" name="矩形 6"/>
            <p:cNvSpPr/>
            <p:nvPr/>
          </p:nvSpPr>
          <p:spPr>
            <a:xfrm>
              <a:off x="3578862" y="4043681"/>
              <a:ext cx="341777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578862" y="3409950"/>
              <a:ext cx="3417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数据库和数据表管理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 dirty="0"/>
              <a:t>连接数据库</a:t>
            </a:r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 -u</a:t>
            </a:r>
            <a:r>
              <a:rPr lang="zh-CN" altLang="en-US" dirty="0"/>
              <a:t>账号 </a:t>
            </a:r>
            <a:r>
              <a:rPr lang="en-US" altLang="zh-CN" dirty="0"/>
              <a:t>-p</a:t>
            </a:r>
            <a:r>
              <a:rPr lang="zh-CN" altLang="en-US" dirty="0"/>
              <a:t>密码 </a:t>
            </a:r>
            <a:r>
              <a:rPr lang="en-US" altLang="zh-CN" dirty="0"/>
              <a:t>-h</a:t>
            </a:r>
            <a:r>
              <a:rPr lang="zh-CN" altLang="en-US" dirty="0"/>
              <a:t>主机地址 </a:t>
            </a:r>
            <a:r>
              <a:rPr lang="en-US" altLang="zh-CN" dirty="0"/>
              <a:t>-P</a:t>
            </a:r>
            <a:r>
              <a:rPr lang="zh-CN" altLang="en-US" dirty="0"/>
              <a:t>端口</a:t>
            </a:r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</a:t>
            </a:r>
            <a:r>
              <a:rPr lang="en-US" altLang="zh-CN" dirty="0" err="1"/>
              <a:t>pmysql</a:t>
            </a:r>
            <a:endParaRPr lang="en-US" altLang="zh-CN" dirty="0"/>
          </a:p>
          <a:p>
            <a:r>
              <a:rPr lang="zh-CN" altLang="en-US" dirty="0"/>
              <a:t>查看数据库版本</a:t>
            </a:r>
          </a:p>
          <a:p>
            <a:pPr lvl="1"/>
            <a:r>
              <a:rPr lang="en-US" altLang="zh-CN" dirty="0"/>
              <a:t>select version();</a:t>
            </a:r>
          </a:p>
          <a:p>
            <a:r>
              <a:rPr lang="zh-CN" altLang="en-US" dirty="0"/>
              <a:t>显示当前时间</a:t>
            </a:r>
          </a:p>
          <a:p>
            <a:pPr lvl="1"/>
            <a:r>
              <a:rPr lang="en-US" altLang="zh-CN" dirty="0"/>
              <a:t>select now(); </a:t>
            </a:r>
          </a:p>
          <a:p>
            <a:r>
              <a:rPr lang="zh-CN" altLang="en-US" dirty="0"/>
              <a:t>查看所有数据库：</a:t>
            </a:r>
          </a:p>
          <a:p>
            <a:pPr lvl="1"/>
            <a:r>
              <a:rPr lang="en-US" altLang="zh-CN" dirty="0"/>
              <a:t>show databases;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数据库管理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创建数据库</a:t>
            </a:r>
          </a:p>
          <a:p>
            <a:pPr lvl="1"/>
            <a:r>
              <a:rPr lang="en-US" altLang="zh-CN" dirty="0"/>
              <a:t>create database </a:t>
            </a:r>
            <a:r>
              <a:rPr lang="zh-CN" altLang="en-US" dirty="0"/>
              <a:t>数据库名 </a:t>
            </a:r>
            <a:r>
              <a:rPr lang="en-US" altLang="zh-CN" dirty="0"/>
              <a:t>charset=utf8;</a:t>
            </a:r>
            <a:endParaRPr lang="zh-CN" altLang="en-US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切换数据库：</a:t>
            </a:r>
          </a:p>
          <a:p>
            <a:pPr lvl="1"/>
            <a:r>
              <a:rPr lang="en-US" altLang="zh-CN" dirty="0"/>
              <a:t>use </a:t>
            </a:r>
            <a:r>
              <a:rPr lang="zh-CN" altLang="en-US" dirty="0"/>
              <a:t>数据库名</a:t>
            </a:r>
          </a:p>
          <a:p>
            <a:r>
              <a:rPr lang="zh-CN" altLang="en-US" sz="2000" dirty="0"/>
              <a:t>查看当前正在使用哪个数据库</a:t>
            </a:r>
          </a:p>
          <a:p>
            <a:pPr lvl="1"/>
            <a:r>
              <a:rPr lang="en-US" altLang="zh-CN" dirty="0"/>
              <a:t>select database();</a:t>
            </a:r>
          </a:p>
          <a:p>
            <a:r>
              <a:rPr lang="zh-CN" altLang="en-US" sz="2000" dirty="0"/>
              <a:t>删除数据库</a:t>
            </a:r>
          </a:p>
          <a:p>
            <a:pPr lvl="1"/>
            <a:r>
              <a:rPr lang="en-US" altLang="zh-CN" dirty="0"/>
              <a:t>drop database </a:t>
            </a:r>
            <a:r>
              <a:rPr lang="zh-CN" altLang="en-US" dirty="0"/>
              <a:t>数据库名</a:t>
            </a:r>
            <a:r>
              <a:rPr lang="en-US" altLang="zh-CN" dirty="0"/>
              <a:t>;</a:t>
            </a:r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数据库管理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6083" y="2241177"/>
            <a:ext cx="9439835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create database mydjango charset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utf8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row affected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7498977" y="1268507"/>
            <a:ext cx="2528047" cy="1255057"/>
          </a:xfrm>
          <a:prstGeom prst="wedgeRoundRectCallout">
            <a:avLst>
              <a:gd name="adj1" fmla="val -85373"/>
              <a:gd name="adj2" fmla="val 37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创建库的时候一定要指定编码</a:t>
            </a:r>
            <a:r>
              <a:rPr lang="en-US" altLang="zh-CN">
                <a:solidFill>
                  <a:sysClr val="windowText" lastClr="000000"/>
                </a:solidFill>
              </a:rPr>
              <a:t>utf8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r>
              <a:rPr lang="en-US" altLang="zh-CN">
                <a:solidFill>
                  <a:sysClr val="windowText" lastClr="000000"/>
                </a:solidFill>
              </a:rPr>
              <a:t>utf8</a:t>
            </a:r>
            <a:r>
              <a:rPr lang="zh-CN" altLang="en-US">
                <a:solidFill>
                  <a:sysClr val="windowText" lastClr="000000"/>
                </a:solidFill>
              </a:rPr>
              <a:t>中间没有</a:t>
            </a:r>
            <a:r>
              <a:rPr lang="en-US" altLang="zh-CN">
                <a:solidFill>
                  <a:sysClr val="windowText" lastClr="000000"/>
                </a:solidFill>
              </a:rPr>
              <a:t>-</a:t>
            </a:r>
            <a:r>
              <a:rPr lang="zh-CN" altLang="en-US">
                <a:solidFill>
                  <a:sysClr val="windowText" lastClr="000000"/>
                </a:solidFill>
              </a:rPr>
              <a:t>，跟</a:t>
            </a:r>
            <a:r>
              <a:rPr lang="en-US" altLang="zh-CN">
                <a:solidFill>
                  <a:sysClr val="windowText" lastClr="000000"/>
                </a:solidFill>
              </a:rPr>
              <a:t>pyhton</a:t>
            </a:r>
            <a:r>
              <a:rPr lang="zh-CN" altLang="en-US">
                <a:solidFill>
                  <a:sysClr val="windowText" lastClr="000000"/>
                </a:solidFill>
              </a:rPr>
              <a:t>中写编码有点区别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76083" y="5438299"/>
            <a:ext cx="9439834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drop database mydjango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rows affected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0.03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数据表设计包括</a:t>
            </a:r>
            <a:r>
              <a:rPr lang="en-US" altLang="zh-CN"/>
              <a:t>ER</a:t>
            </a:r>
            <a:r>
              <a:rPr lang="zh-CN" altLang="zh-CN"/>
              <a:t>图、表的主键、字段、数据类型、约束、表之间关系的设计</a:t>
            </a:r>
          </a:p>
          <a:p>
            <a:r>
              <a:rPr lang="en-US" altLang="zh-CN" b="1"/>
              <a:t>E-R（Entity-Relationship）模型</a:t>
            </a:r>
            <a:r>
              <a:rPr lang="en-US" altLang="zh-CN"/>
              <a:t>即实体-关系模型主要用于定义数据的存储需求，该模型已经广泛用于关系数据库设计中。E-R模型由实体、属性和关系三个基本要素构成。 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数据表管理-数据表设计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8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429000" y="3712173"/>
            <a:ext cx="5334000" cy="2607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zh-CN" altLang="zh-CN" b="1"/>
              <a:t>主键（</a:t>
            </a:r>
            <a:r>
              <a:rPr lang="en-US" altLang="zh-CN" b="1"/>
              <a:t>Primary Key</a:t>
            </a:r>
            <a:r>
              <a:rPr lang="zh-CN" altLang="zh-CN" b="1"/>
              <a:t>）</a:t>
            </a:r>
            <a:r>
              <a:rPr lang="zh-CN" altLang="zh-CN"/>
              <a:t> </a:t>
            </a:r>
            <a:endParaRPr lang="en-US" altLang="zh-CN"/>
          </a:p>
          <a:p>
            <a:pPr lvl="1"/>
            <a:r>
              <a:rPr lang="zh-CN" altLang="zh-CN"/>
              <a:t>数据库表要求表中的每一行记录都必须是唯一的，即在同一张表中不允许出现完全相同的两条记录。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在设计数据库时，为了保证记录的</a:t>
            </a:r>
            <a:r>
              <a:rPr lang="en-US" altLang="zh-CN"/>
              <a:t>“</a:t>
            </a:r>
            <a:r>
              <a:rPr lang="zh-CN" altLang="zh-CN"/>
              <a:t>唯一性</a:t>
            </a:r>
            <a:r>
              <a:rPr lang="en-US" altLang="zh-CN"/>
              <a:t>”</a:t>
            </a:r>
            <a:r>
              <a:rPr lang="zh-CN" altLang="zh-CN"/>
              <a:t>，最为普遍、最为推荐的做法是为表定义一个主键（</a:t>
            </a:r>
            <a:r>
              <a:rPr lang="en-US" altLang="zh-CN"/>
              <a:t>primary key</a:t>
            </a:r>
            <a:r>
              <a:rPr lang="zh-CN" altLang="zh-CN"/>
              <a:t>）。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数据库表中主键有以下两个特征：</a:t>
            </a:r>
            <a:endParaRPr lang="zh-CN" altLang="zh-CN"/>
          </a:p>
          <a:p>
            <a:pPr lvl="2"/>
            <a:r>
              <a:rPr lang="zh-CN" altLang="zh-CN"/>
              <a:t>表的主键可以由一个字段构成，也可以由多个字段构成（这种情况称为复合主键）。</a:t>
            </a:r>
          </a:p>
          <a:p>
            <a:pPr lvl="2"/>
            <a:r>
              <a:rPr lang="zh-CN" altLang="zh-CN"/>
              <a:t>数据库表中主键的值具有唯一性且不能取空值（</a:t>
            </a:r>
            <a:r>
              <a:rPr lang="en-US" altLang="zh-CN"/>
              <a:t>NULL</a:t>
            </a:r>
            <a:r>
              <a:rPr lang="zh-CN" altLang="zh-CN"/>
              <a:t>），当数据库表中的主键由多个字段构成时，每个字段的值不能取</a:t>
            </a:r>
            <a:r>
              <a:rPr lang="en-US" altLang="zh-CN"/>
              <a:t>NULL</a:t>
            </a:r>
            <a:r>
              <a:rPr lang="zh-CN" altLang="zh-CN"/>
              <a:t>值。</a:t>
            </a:r>
            <a:endParaRPr lang="en-US" altLang="zh-CN"/>
          </a:p>
          <a:p>
            <a:pPr lvl="2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数据表管理-数据表设计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sz="2000" b="1"/>
              <a:t>实体间的关系与外键（</a:t>
            </a:r>
            <a:r>
              <a:rPr lang="en-US" altLang="zh-CN" sz="2000" b="1"/>
              <a:t>Foreign Key</a:t>
            </a:r>
            <a:r>
              <a:rPr lang="zh-CN" altLang="zh-CN" sz="2000" b="1"/>
              <a:t>）</a:t>
            </a:r>
            <a:endParaRPr lang="zh-CN" altLang="zh-CN" sz="2000"/>
          </a:p>
          <a:p>
            <a:pPr lvl="1"/>
            <a:r>
              <a:rPr lang="zh-CN" altLang="zh-CN" sz="1800"/>
              <a:t>班级实体和班主任实体之间为一对一关系，班级实体和学生实体之间为一对多关系，学生实体和课程实体之间为多对多关系。</a:t>
            </a:r>
          </a:p>
          <a:p>
            <a:pPr lvl="1"/>
            <a:r>
              <a:rPr lang="zh-CN" altLang="zh-CN" sz="1800"/>
              <a:t>实体间的关系可以通过外键来表示。如果表</a:t>
            </a:r>
            <a:r>
              <a:rPr lang="en-US" altLang="zh-CN" sz="1800"/>
              <a:t>A</a:t>
            </a:r>
            <a:r>
              <a:rPr lang="zh-CN" altLang="zh-CN" sz="1800"/>
              <a:t>中的一个字段</a:t>
            </a:r>
            <a:r>
              <a:rPr lang="en-US" altLang="zh-CN" sz="1800"/>
              <a:t>a</a:t>
            </a:r>
            <a:r>
              <a:rPr lang="zh-CN" altLang="zh-CN" sz="1800"/>
              <a:t>对应于表</a:t>
            </a:r>
            <a:r>
              <a:rPr lang="en-US" altLang="zh-CN" sz="1800"/>
              <a:t>B</a:t>
            </a:r>
            <a:r>
              <a:rPr lang="zh-CN" altLang="zh-CN" sz="1800"/>
              <a:t>的主键</a:t>
            </a:r>
            <a:r>
              <a:rPr lang="en-US" altLang="zh-CN" sz="1800"/>
              <a:t>b</a:t>
            </a:r>
            <a:r>
              <a:rPr lang="zh-CN" altLang="zh-CN" sz="1800"/>
              <a:t>，则字段</a:t>
            </a:r>
            <a:r>
              <a:rPr lang="en-US" altLang="zh-CN" sz="1800"/>
              <a:t>a</a:t>
            </a:r>
            <a:r>
              <a:rPr lang="zh-CN" altLang="zh-CN" sz="1800"/>
              <a:t>称为表</a:t>
            </a:r>
            <a:r>
              <a:rPr lang="en-US" altLang="zh-CN" sz="1800"/>
              <a:t>A</a:t>
            </a:r>
            <a:r>
              <a:rPr lang="zh-CN" altLang="zh-CN" sz="1800"/>
              <a:t>的外键。此时存储在表</a:t>
            </a:r>
            <a:r>
              <a:rPr lang="en-US" altLang="zh-CN" sz="1800"/>
              <a:t>A</a:t>
            </a:r>
            <a:r>
              <a:rPr lang="zh-CN" altLang="zh-CN" sz="1800"/>
              <a:t>中字段</a:t>
            </a:r>
            <a:r>
              <a:rPr lang="en-US" altLang="zh-CN" sz="1800"/>
              <a:t>a</a:t>
            </a:r>
            <a:r>
              <a:rPr lang="zh-CN" altLang="zh-CN" sz="1800"/>
              <a:t>的值，同时这个字段值也是表</a:t>
            </a:r>
            <a:r>
              <a:rPr lang="en-US" altLang="zh-CN" sz="1800"/>
              <a:t>B</a:t>
            </a:r>
            <a:r>
              <a:rPr lang="zh-CN" altLang="zh-CN" sz="1800"/>
              <a:t>主键</a:t>
            </a:r>
            <a:r>
              <a:rPr lang="en-US" altLang="zh-CN" sz="1800"/>
              <a:t>b</a:t>
            </a:r>
            <a:r>
              <a:rPr lang="zh-CN" altLang="zh-CN" sz="1800"/>
              <a:t>的值。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数据表管理-数据表设计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r="26710" b="12500"/>
          <a:stretch>
            <a:fillRect/>
          </a:stretch>
        </p:blipFill>
        <p:spPr bwMode="auto">
          <a:xfrm>
            <a:off x="3307977" y="3003176"/>
            <a:ext cx="4509248" cy="351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b="1"/>
              <a:t>约束（</a:t>
            </a:r>
            <a:r>
              <a:rPr lang="en-US" altLang="zh-CN" b="1"/>
              <a:t>Constraint</a:t>
            </a:r>
            <a:r>
              <a:rPr lang="zh-CN" altLang="zh-CN" b="1"/>
              <a:t>）</a:t>
            </a:r>
            <a:endParaRPr lang="zh-CN" altLang="zh-CN"/>
          </a:p>
          <a:p>
            <a:r>
              <a:rPr lang="zh-CN" altLang="zh-CN"/>
              <a:t>约束是定义在表上的一种强制规则。当为某个表定义约束后，对该表做的所有</a:t>
            </a:r>
            <a:r>
              <a:rPr lang="en-US" altLang="zh-CN"/>
              <a:t>SQL</a:t>
            </a:r>
            <a:r>
              <a:rPr lang="zh-CN" altLang="zh-CN"/>
              <a:t>操作都必须满足约束的规则要求，否则操作将失败。</a:t>
            </a:r>
          </a:p>
          <a:p>
            <a:r>
              <a:rPr lang="en-US" altLang="zh-CN"/>
              <a:t>约束类型</a:t>
            </a:r>
            <a:r>
              <a:rPr lang="zh-CN" altLang="en-US"/>
              <a:t>：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数据表管理-数据表设计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66582" y="3248501"/>
          <a:ext cx="9058836" cy="146304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721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约束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6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NULL 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非空约束，指定某列的所有行数据不能包含空值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UNIQUE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唯一性约束，指定列或者列的组合 的所有行数据必须唯一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KEY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外键约束，在列及引用列上建立的一种强制依赖关系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FOREIGN KEY 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外键约束，在列及引用列上建立的一种强制依赖关系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CHECK </a:t>
                      </a:r>
                      <a:endParaRPr lang="zh-CN" sz="1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sz="160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检查性约束，在列上指定一个必须满足的条件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查看当前数据库中的表</a:t>
            </a:r>
          </a:p>
          <a:p>
            <a:pPr lvl="1" latinLnBrk="1"/>
            <a:r>
              <a:rPr lang="en-US" altLang="zh-CN"/>
              <a:t>show tables;</a:t>
            </a:r>
            <a:endParaRPr lang="zh-CN" altLang="zh-CN"/>
          </a:p>
          <a:p>
            <a:r>
              <a:rPr lang="en-US" altLang="zh-CN"/>
              <a:t>创建表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创建学生表</a:t>
            </a:r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</a:t>
            </a:r>
            <a:r>
              <a:rPr lang="zh-CN" altLang="zh-CN"/>
              <a:t>创建表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1623" y="2813447"/>
            <a:ext cx="9843247" cy="12311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表名(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 int unsigned auto_increment primary key not null,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varchar(10) not null,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is_delete bit(1) not null default 0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1623" y="4724505"/>
            <a:ext cx="9843247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students(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 int auto_increment primary key not null,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varchar(10) not null,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 bit(1) default 0,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hometown varchar(40) default ""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1600" dirty="0"/>
              <a:t>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294593" y="2088776"/>
            <a:ext cx="2859742" cy="724671"/>
          </a:xfrm>
          <a:prstGeom prst="wedgeRoundRectCallout">
            <a:avLst>
              <a:gd name="adj1" fmla="val -62526"/>
              <a:gd name="adj2" fmla="val 934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建表主要是前面是字段，字段后面跟的是约束条件。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复习知识点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find、grep、管道命令</a:t>
            </a:r>
            <a:endParaRPr lang="zh-CN" altLang="zh-CN" dirty="0"/>
          </a:p>
          <a:p>
            <a:pPr lvl="1"/>
            <a:r>
              <a:rPr lang="en-US" altLang="zh-CN" dirty="0" err="1"/>
              <a:t>find命令</a:t>
            </a:r>
            <a:endParaRPr lang="zh-CN" altLang="zh-CN" dirty="0"/>
          </a:p>
          <a:p>
            <a:pPr lvl="1"/>
            <a:r>
              <a:rPr lang="en-US" altLang="zh-CN" dirty="0" err="1"/>
              <a:t>grep命令</a:t>
            </a:r>
            <a:endParaRPr lang="zh-CN" altLang="zh-CN" dirty="0"/>
          </a:p>
          <a:p>
            <a:pPr lvl="1"/>
            <a:r>
              <a:rPr lang="en-US" altLang="zh-CN" dirty="0"/>
              <a:t>|</a:t>
            </a:r>
            <a:r>
              <a:rPr lang="en-US" altLang="zh-CN" dirty="0" err="1"/>
              <a:t>管道符的使用</a:t>
            </a:r>
            <a:endParaRPr lang="zh-CN" altLang="zh-CN" dirty="0"/>
          </a:p>
          <a:p>
            <a:pPr lvl="1"/>
            <a:r>
              <a:rPr lang="en-US" altLang="zh-CN" dirty="0" err="1"/>
              <a:t>重定向</a:t>
            </a:r>
            <a:r>
              <a:rPr lang="en-US" altLang="zh-CN" dirty="0"/>
              <a:t>&gt;，追</a:t>
            </a:r>
            <a:r>
              <a:rPr lang="zh-CN" altLang="en-US"/>
              <a:t>加</a:t>
            </a:r>
            <a:r>
              <a:rPr lang="en-US" altLang="zh-CN"/>
              <a:t>重定向</a:t>
            </a:r>
            <a:r>
              <a:rPr lang="en-US" altLang="zh-CN" dirty="0"/>
              <a:t>&gt;&gt;</a:t>
            </a:r>
            <a:endParaRPr lang="zh-CN" altLang="zh-CN" dirty="0"/>
          </a:p>
          <a:p>
            <a:r>
              <a:rPr lang="en-US" altLang="zh-CN" dirty="0" err="1"/>
              <a:t>文件打包与压缩</a:t>
            </a:r>
            <a:endParaRPr lang="zh-CN" altLang="zh-CN" dirty="0"/>
          </a:p>
          <a:p>
            <a:pPr lvl="1"/>
            <a:r>
              <a:rPr lang="en-US" altLang="zh-CN" dirty="0" err="1"/>
              <a:t>文件打包</a:t>
            </a:r>
            <a:endParaRPr lang="zh-CN" altLang="zh-CN" dirty="0"/>
          </a:p>
          <a:p>
            <a:pPr lvl="1"/>
            <a:r>
              <a:rPr lang="en-US" altLang="zh-CN" dirty="0" err="1"/>
              <a:t>解包文件</a:t>
            </a:r>
            <a:endParaRPr lang="zh-CN" altLang="zh-CN" dirty="0"/>
          </a:p>
          <a:p>
            <a:pPr lvl="1"/>
            <a:r>
              <a:rPr lang="en-US" altLang="zh-CN" dirty="0" err="1"/>
              <a:t>gzip压缩</a:t>
            </a:r>
            <a:endParaRPr lang="zh-CN" altLang="zh-CN" dirty="0"/>
          </a:p>
          <a:p>
            <a:pPr lvl="1"/>
            <a:r>
              <a:rPr lang="en-US" altLang="zh-CN" dirty="0"/>
              <a:t>bzip2压缩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/>
              <a:t>comment </a:t>
            </a:r>
            <a:r>
              <a:rPr lang="zh-CN" altLang="zh-CN"/>
              <a:t>注释，在创建表的时候如果字段很多，防止忘记字段是存什么数据的，可以给字段添加注释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查看创建表的</a:t>
            </a:r>
            <a:r>
              <a:rPr lang="en-US" altLang="zh-CN"/>
              <a:t>sql</a:t>
            </a:r>
            <a:r>
              <a:rPr lang="zh-CN" altLang="zh-CN"/>
              <a:t>语句</a:t>
            </a:r>
          </a:p>
          <a:p>
            <a:pPr lvl="1"/>
            <a:r>
              <a:rPr lang="en-US" altLang="zh-CN"/>
              <a:t>show create table 表名;</a:t>
            </a:r>
            <a:endParaRPr lang="zh-CN" altLang="zh-CN"/>
          </a:p>
          <a:p>
            <a:endParaRPr lang="zh-CN" altLang="zh-CN"/>
          </a:p>
          <a:p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</a:t>
            </a:r>
            <a:r>
              <a:rPr lang="zh-CN" altLang="zh-CN"/>
              <a:t>创建表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2386601"/>
            <a:ext cx="10013576" cy="14773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table students(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 int auto_increment primary key not null comment '主键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 varchar(10) not null comment '学生姓名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 bit(1) default 0 comment '性别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hometown varchar(40) default "" comment '家乡地址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CN" sz="1600"/>
              <a:t>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altLang="zh-CN"/>
              <a:t>添加字段</a:t>
            </a:r>
            <a:endParaRPr lang="zh-CN" altLang="zh-CN"/>
          </a:p>
          <a:p>
            <a:pPr lvl="1" latinLnBrk="1"/>
            <a:r>
              <a:rPr lang="en-US" altLang="zh-CN"/>
              <a:t>alter table 表名 add 列名 类型;</a:t>
            </a:r>
            <a:endParaRPr lang="zh-CN" altLang="zh-CN"/>
          </a:p>
          <a:p>
            <a:pPr lvl="1"/>
            <a:r>
              <a:rPr lang="en-US" altLang="zh-CN"/>
              <a:t>给students添加一个生日字段</a:t>
            </a: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endParaRPr lang="en-US" altLang="zh-CN"/>
          </a:p>
          <a:p>
            <a:r>
              <a:rPr lang="en-US" altLang="zh-CN"/>
              <a:t>删除字段</a:t>
            </a:r>
            <a:endParaRPr lang="zh-CN" altLang="zh-CN"/>
          </a:p>
          <a:p>
            <a:pPr lvl="1" latinLnBrk="1"/>
            <a:r>
              <a:rPr lang="en-US" altLang="zh-CN"/>
              <a:t>alter table 表名 drop 字段名字;</a:t>
            </a:r>
            <a:endParaRPr lang="zh-CN" altLang="zh-CN"/>
          </a:p>
          <a:p>
            <a:pPr lvl="1"/>
            <a:r>
              <a:rPr lang="en-US" altLang="zh-CN"/>
              <a:t>将students表中的gender字段删除</a:t>
            </a:r>
            <a:endParaRPr lang="zh-CN" altLang="zh-CN"/>
          </a:p>
          <a:p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zh-CN" altLang="zh-CN"/>
          </a:p>
          <a:p>
            <a:pPr lvl="1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数据表管理-修改表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4707" y="2781762"/>
            <a:ext cx="9121882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birthday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affected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0.13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Records: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Duplicates: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44707" y="5141259"/>
            <a:ext cx="9121882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gender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affected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0.10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Records: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Duplicates: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修改字段</a:t>
            </a:r>
          </a:p>
          <a:p>
            <a:pPr lvl="1"/>
            <a:r>
              <a:rPr lang="zh-CN" altLang="zh-CN"/>
              <a:t>第一种，不修改字段名只修改类型及约束</a:t>
            </a:r>
            <a:endParaRPr lang="en-US" altLang="zh-CN"/>
          </a:p>
          <a:p>
            <a:pPr lvl="2"/>
            <a:r>
              <a:rPr lang="en-US" altLang="zh-CN"/>
              <a:t>alter table 表名 modify 列名 类型及约束;</a:t>
            </a:r>
          </a:p>
          <a:p>
            <a:pPr lvl="2"/>
            <a:endParaRPr lang="zh-CN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第二种，需要修改字段名字</a:t>
            </a:r>
          </a:p>
          <a:p>
            <a:pPr lvl="2"/>
            <a:r>
              <a:rPr lang="en-US" altLang="zh-CN"/>
              <a:t>alter table </a:t>
            </a:r>
            <a:r>
              <a:rPr lang="zh-CN" altLang="en-US"/>
              <a:t>表名 </a:t>
            </a:r>
            <a:r>
              <a:rPr lang="en-US" altLang="zh-CN"/>
              <a:t>change </a:t>
            </a:r>
            <a:r>
              <a:rPr lang="zh-CN" altLang="en-US"/>
              <a:t>原名 新名 类型及约束</a:t>
            </a:r>
            <a:r>
              <a:rPr lang="en-US" altLang="zh-CN"/>
              <a:t>;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数据表管理-修改表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25411" y="4781774"/>
            <a:ext cx="8741175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zh-CN" altLang="zh-CN" sz="1600">
                <a:solidFill>
                  <a:srgbClr val="A67F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 table class change is_delete delete bit(1) NOT NULL DEFAULT b'0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lang="zh-CN" altLang="zh-CN" sz="16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60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60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affected </a:t>
            </a:r>
            <a:r>
              <a:rPr lang="zh-CN" altLang="zh-CN" sz="16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zh-CN" sz="160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lang="zh-CN" altLang="zh-CN" sz="160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Records: </a:t>
            </a:r>
            <a:r>
              <a:rPr lang="zh-CN" altLang="zh-CN" sz="160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Duplicates: </a:t>
            </a:r>
            <a:r>
              <a:rPr lang="zh-CN" altLang="zh-CN" sz="160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60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Warnings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zh-CN" altLang="zh-CN" sz="160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60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zh-CN" altLang="zh-CN" sz="1600">
                <a:solidFill>
                  <a:srgbClr val="A67F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zh-CN" altLang="zh-CN" sz="1600"/>
              <a:t> </a:t>
            </a:r>
            <a:endParaRPr lang="zh-CN" altLang="zh-CN" sz="160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25412" y="2797002"/>
            <a:ext cx="8741175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hometown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affected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Records: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Duplicates: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pPr latinLnBrk="1"/>
            <a:r>
              <a:rPr lang="en-US" altLang="zh-CN"/>
              <a:t>drop table 表名;</a:t>
            </a:r>
          </a:p>
          <a:p>
            <a:pPr latinLnBrk="1"/>
            <a:r>
              <a:rPr lang="en-US" altLang="zh-CN"/>
              <a:t>删除学生表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数据表管理- 删除表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1965" y="2690336"/>
            <a:ext cx="9888071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students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 OK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affected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sec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下载安装图形界面工具Navicat</a:t>
            </a:r>
            <a:endParaRPr lang="zh-CN" altLang="zh-CN" dirty="0"/>
          </a:p>
          <a:p>
            <a:pPr lvl="1"/>
            <a:r>
              <a:rPr lang="en-US" altLang="zh-CN" dirty="0" err="1"/>
              <a:t>Navicat官网：https</a:t>
            </a:r>
            <a:r>
              <a:rPr lang="en-US" altLang="zh-CN" dirty="0"/>
              <a:t>://www.navicat.com.cn/</a:t>
            </a:r>
            <a:endParaRPr lang="zh-CN" altLang="zh-CN" dirty="0"/>
          </a:p>
          <a:p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zh-CN" dirty="0"/>
              <a:t>刚装好</a:t>
            </a:r>
            <a:r>
              <a:rPr lang="en-US" altLang="zh-CN" dirty="0"/>
              <a:t>root</a:t>
            </a:r>
            <a:r>
              <a:rPr lang="zh-CN" altLang="zh-CN" dirty="0"/>
              <a:t>账号默认只能本地登录，不能在其他机器登录的。使用</a:t>
            </a:r>
            <a:r>
              <a:rPr lang="en-US" altLang="zh-CN" dirty="0" err="1"/>
              <a:t>Navicat</a:t>
            </a:r>
            <a:r>
              <a:rPr lang="zh-CN" altLang="zh-CN" dirty="0"/>
              <a:t>连接之前，先在命令行客户端将</a:t>
            </a:r>
            <a:r>
              <a:rPr lang="en-US" altLang="zh-CN" dirty="0" err="1"/>
              <a:t>mysql</a:t>
            </a:r>
            <a:r>
              <a:rPr lang="zh-CN" altLang="zh-CN" dirty="0"/>
              <a:t>的用户登录权限进行修改；</a:t>
            </a:r>
          </a:p>
          <a:p>
            <a:r>
              <a:rPr lang="en-US" altLang="zh-CN" dirty="0" err="1"/>
              <a:t>修改步骤</a:t>
            </a:r>
            <a:r>
              <a:rPr lang="en-US" altLang="zh-CN" dirty="0"/>
              <a:t>：</a:t>
            </a:r>
            <a:endParaRPr lang="zh-CN" altLang="zh-CN" dirty="0"/>
          </a:p>
          <a:p>
            <a:pPr lvl="1"/>
            <a:r>
              <a:rPr lang="en-US" altLang="zh-CN" dirty="0"/>
              <a:t>（1）mysql -</a:t>
            </a:r>
            <a:r>
              <a:rPr lang="en-US" altLang="zh-CN" dirty="0" err="1"/>
              <a:t>uroot</a:t>
            </a:r>
            <a:r>
              <a:rPr lang="en-US" altLang="zh-CN" dirty="0"/>
              <a:t> -p123456 </a:t>
            </a:r>
            <a:r>
              <a:rPr lang="en-US" altLang="zh-CN" dirty="0" err="1"/>
              <a:t>连接数据库</a:t>
            </a:r>
            <a:endParaRPr lang="zh-CN" altLang="zh-CN" dirty="0"/>
          </a:p>
          <a:p>
            <a:pPr lvl="1"/>
            <a:r>
              <a:rPr lang="en-US" altLang="zh-CN" dirty="0"/>
              <a:t>（2）use </a:t>
            </a:r>
            <a:r>
              <a:rPr lang="en-US" altLang="zh-CN" dirty="0" err="1"/>
              <a:t>msyql</a:t>
            </a:r>
            <a:r>
              <a:rPr lang="en-US" altLang="zh-CN" dirty="0"/>
              <a:t> </a:t>
            </a:r>
            <a:r>
              <a:rPr lang="en-US" altLang="zh-CN" dirty="0" err="1"/>
              <a:t>进入mysql数据库</a:t>
            </a:r>
            <a:endParaRPr lang="zh-CN" altLang="zh-CN" dirty="0"/>
          </a:p>
          <a:p>
            <a:pPr lvl="1"/>
            <a:r>
              <a:rPr lang="en-US" altLang="zh-CN" dirty="0"/>
              <a:t>（3）select </a:t>
            </a:r>
            <a:r>
              <a:rPr lang="en-US" altLang="zh-CN" dirty="0" err="1"/>
              <a:t>host,user</a:t>
            </a:r>
            <a:r>
              <a:rPr lang="en-US" altLang="zh-CN" dirty="0"/>
              <a:t> from user; </a:t>
            </a:r>
            <a:r>
              <a:rPr lang="en-US" altLang="zh-CN" dirty="0" err="1"/>
              <a:t>查看账号有哪些权限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）将</a:t>
            </a:r>
            <a:r>
              <a:rPr lang="en-US" altLang="zh-CN" dirty="0"/>
              <a:t>root</a:t>
            </a:r>
            <a:r>
              <a:rPr lang="zh-CN" altLang="zh-CN" dirty="0"/>
              <a:t>登录权限修改成所有主机都能登录</a:t>
            </a:r>
          </a:p>
          <a:p>
            <a:pPr lvl="2" latinLnBrk="1"/>
            <a:r>
              <a:rPr lang="en-US" altLang="zh-CN" dirty="0"/>
              <a:t>grant all privileges on *.* to 'root'@'%';</a:t>
            </a:r>
            <a:endParaRPr lang="zh-CN" altLang="zh-CN" dirty="0"/>
          </a:p>
          <a:p>
            <a:pPr lvl="1"/>
            <a:r>
              <a:rPr lang="en-US" altLang="zh-CN" dirty="0"/>
              <a:t>（5）注释配置文件的bind-address</a:t>
            </a:r>
            <a:endParaRPr lang="zh-CN" altLang="zh-CN" dirty="0"/>
          </a:p>
          <a:p>
            <a:pPr lvl="2"/>
            <a:r>
              <a:rPr lang="en-US" altLang="zh-CN" dirty="0"/>
              <a:t>把/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mysql</a:t>
            </a:r>
            <a:r>
              <a:rPr lang="en-US" altLang="zh-CN" dirty="0"/>
              <a:t>/</a:t>
            </a:r>
            <a:r>
              <a:rPr lang="en-US" altLang="zh-CN" dirty="0" err="1"/>
              <a:t>mysql.conf.d</a:t>
            </a:r>
            <a:r>
              <a:rPr lang="en-US" altLang="zh-CN" dirty="0"/>
              <a:t>/</a:t>
            </a:r>
            <a:r>
              <a:rPr lang="en-US" altLang="zh-CN" dirty="0" err="1"/>
              <a:t>mysqld.cnf配置文件里面的bind-address注释掉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图形化界面操作数据库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5015753" cy="4626069"/>
          </a:xfrm>
        </p:spPr>
        <p:txBody>
          <a:bodyPr/>
          <a:lstStyle/>
          <a:p>
            <a:r>
              <a:rPr lang="en-US" altLang="zh-CN" b="1"/>
              <a:t>使用Navicat连接MySQL</a:t>
            </a:r>
            <a:endParaRPr lang="zh-CN" altLang="zh-CN"/>
          </a:p>
          <a:p>
            <a:pPr lvl="1"/>
            <a:r>
              <a:rPr lang="zh-CN" altLang="zh-CN"/>
              <a:t>打开安装好的</a:t>
            </a:r>
            <a:r>
              <a:rPr lang="en-US" altLang="zh-CN"/>
              <a:t>Navicat</a:t>
            </a:r>
            <a:r>
              <a:rPr lang="zh-CN" altLang="zh-CN"/>
              <a:t>客户端点击 连接</a:t>
            </a:r>
            <a:r>
              <a:rPr lang="en-US" altLang="zh-CN"/>
              <a:t>---&gt;mysql----</a:t>
            </a:r>
            <a:r>
              <a:rPr lang="zh-CN" altLang="zh-CN"/>
              <a:t>填写账号密码，主机地址是你安装</a:t>
            </a:r>
            <a:r>
              <a:rPr lang="en-US" altLang="zh-CN"/>
              <a:t>msyql</a:t>
            </a:r>
            <a:r>
              <a:rPr lang="zh-CN" altLang="zh-CN"/>
              <a:t>的</a:t>
            </a:r>
            <a:r>
              <a:rPr lang="en-US" altLang="zh-CN"/>
              <a:t>ubuntu ip</a:t>
            </a:r>
            <a:r>
              <a:rPr lang="zh-CN" altLang="zh-CN"/>
              <a:t>地址，点击连接测试弹出连接成功，说明</a:t>
            </a:r>
            <a:r>
              <a:rPr lang="en-US" altLang="zh-CN"/>
              <a:t>Navicat</a:t>
            </a:r>
            <a:r>
              <a:rPr lang="zh-CN" altLang="zh-CN"/>
              <a:t>已经连接上了</a:t>
            </a:r>
            <a:r>
              <a:rPr lang="en-US" altLang="zh-CN"/>
              <a:t>mysql</a:t>
            </a:r>
            <a:r>
              <a:rPr lang="zh-CN" altLang="zh-CN"/>
              <a:t>，点击确定。</a:t>
            </a:r>
            <a:endParaRPr lang="en-US" altLang="zh-CN"/>
          </a:p>
          <a:p>
            <a:pPr lvl="1"/>
            <a:r>
              <a:rPr lang="zh-CN" altLang="zh-CN"/>
              <a:t>连接成功后可以看到所有数据库</a:t>
            </a:r>
          </a:p>
          <a:p>
            <a:pPr lvl="1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图形化界面操作数据库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19800" y="1550894"/>
            <a:ext cx="5338482" cy="416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b="1"/>
              <a:t>创建数据库</a:t>
            </a:r>
            <a:endParaRPr lang="zh-CN" altLang="zh-CN"/>
          </a:p>
          <a:p>
            <a:pPr lvl="1"/>
            <a:r>
              <a:rPr lang="zh-CN" altLang="zh-CN"/>
              <a:t>在左侧栏空白处右击，点击</a:t>
            </a:r>
            <a:r>
              <a:rPr lang="en-US" altLang="zh-CN"/>
              <a:t>“</a:t>
            </a:r>
            <a:r>
              <a:rPr lang="zh-CN" altLang="zh-CN"/>
              <a:t>新建数据库</a:t>
            </a:r>
            <a:r>
              <a:rPr lang="en-US" altLang="zh-CN"/>
              <a:t>”</a:t>
            </a:r>
          </a:p>
          <a:p>
            <a:pPr lvl="1"/>
            <a:r>
              <a:rPr lang="zh-CN" altLang="zh-CN"/>
              <a:t>在弹出框里填写数据库名，编码格式，选择</a:t>
            </a:r>
            <a:r>
              <a:rPr lang="en-US" altLang="zh-CN"/>
              <a:t>utf-8</a:t>
            </a:r>
            <a:endParaRPr lang="zh-CN" altLang="zh-CN"/>
          </a:p>
          <a:p>
            <a:pPr lvl="1"/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图形化界面操作数据库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9788" y="2707603"/>
            <a:ext cx="5334000" cy="3612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"/>
          <p:cNvPicPr/>
          <p:nvPr/>
        </p:nvPicPr>
        <p:blipFill rotWithShape="1">
          <a:blip r:embed="rId3"/>
          <a:srcRect l="6724" t="3016" r="30419"/>
          <a:stretch>
            <a:fillRect/>
          </a:stretch>
        </p:blipFill>
        <p:spPr bwMode="auto">
          <a:xfrm>
            <a:off x="6777316" y="2707603"/>
            <a:ext cx="3926542" cy="3469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b="1"/>
              <a:t>创建数据表</a:t>
            </a:r>
            <a:endParaRPr lang="zh-CN" altLang="zh-CN"/>
          </a:p>
          <a:p>
            <a:pPr lvl="1"/>
            <a:r>
              <a:rPr lang="zh-CN" altLang="zh-CN"/>
              <a:t>选择表然后点击新建表</a:t>
            </a:r>
          </a:p>
          <a:p>
            <a:pPr marL="457200" lvl="1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图形化界面操作数据库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41495" y="2330824"/>
            <a:ext cx="7109010" cy="36038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b="1"/>
              <a:t>创建一个班级表</a:t>
            </a:r>
            <a:endParaRPr lang="zh-CN" altLang="zh-CN"/>
          </a:p>
          <a:p>
            <a:pPr lvl="1"/>
            <a:r>
              <a:rPr lang="zh-CN" altLang="zh-CN"/>
              <a:t>对于</a:t>
            </a:r>
            <a:r>
              <a:rPr lang="en-US" altLang="zh-CN"/>
              <a:t>id</a:t>
            </a:r>
            <a:r>
              <a:rPr lang="zh-CN" altLang="zh-CN"/>
              <a:t>字段，需要设置为</a:t>
            </a:r>
            <a:r>
              <a:rPr lang="en-US" altLang="zh-CN"/>
              <a:t>int</a:t>
            </a:r>
            <a:r>
              <a:rPr lang="zh-CN" altLang="zh-CN"/>
              <a:t>类型，无符号，自动增长，主键，非空</a:t>
            </a:r>
          </a:p>
          <a:p>
            <a:pPr marL="457200" lvl="1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图形化界面操作数据库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81300" y="2355327"/>
            <a:ext cx="6629400" cy="37048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/>
              <a:t>创建好表后，还可以对表进行编辑</a:t>
            </a:r>
            <a:endParaRPr lang="en-US" altLang="zh-CN"/>
          </a:p>
          <a:p>
            <a:pPr lvl="1"/>
            <a:r>
              <a:rPr lang="zh-CN" altLang="zh-CN"/>
              <a:t>打开表，设计表，删除表</a:t>
            </a:r>
          </a:p>
          <a:p>
            <a:pPr marL="457200" lvl="1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图形化界面操作数据库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数据库和数据表管理</a:t>
            </a:r>
          </a:p>
        </p:txBody>
      </p:sp>
      <p:pic>
        <p:nvPicPr>
          <p:cNvPr id="7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79594" y="2583702"/>
            <a:ext cx="7032812" cy="368290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复习知识点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err="1"/>
              <a:t>ubunt软件安装</a:t>
            </a:r>
            <a:endParaRPr lang="zh-CN" altLang="zh-CN"/>
          </a:p>
          <a:p>
            <a:pPr lvl="1"/>
            <a:r>
              <a:rPr lang="en-US" altLang="zh-CN"/>
              <a:t>apt </a:t>
            </a:r>
            <a:r>
              <a:rPr lang="en-US" altLang="zh-CN" err="1"/>
              <a:t>是ubuntu下的包管理工具，可很方便的安装、卸载、更新</a:t>
            </a:r>
            <a:r>
              <a:rPr lang="en-US" altLang="zh-CN"/>
              <a:t>。</a:t>
            </a:r>
            <a:endParaRPr lang="zh-CN" altLang="zh-CN"/>
          </a:p>
          <a:p>
            <a:r>
              <a:rPr lang="en-US" altLang="zh-CN" err="1"/>
              <a:t>vim编辑器使用</a:t>
            </a:r>
            <a:endParaRPr lang="zh-CN" altLang="zh-CN"/>
          </a:p>
          <a:p>
            <a:pPr lvl="1"/>
            <a:r>
              <a:rPr lang="en-US" altLang="zh-CN" err="1"/>
              <a:t>命令模式</a:t>
            </a:r>
            <a:r>
              <a:rPr lang="en-US" altLang="zh-CN"/>
              <a:t> </a:t>
            </a:r>
            <a:r>
              <a:rPr lang="en-US" altLang="zh-CN" err="1"/>
              <a:t>输入模式</a:t>
            </a:r>
            <a:r>
              <a:rPr lang="en-US" altLang="zh-CN"/>
              <a:t> </a:t>
            </a:r>
            <a:r>
              <a:rPr lang="en-US" altLang="zh-CN" err="1"/>
              <a:t>末行模式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366223" y="3021013"/>
            <a:ext cx="3416320" cy="679449"/>
            <a:chOff x="3578862" y="3409950"/>
            <a:chExt cx="3417776" cy="679449"/>
          </a:xfrm>
        </p:grpSpPr>
        <p:sp>
          <p:nvSpPr>
            <p:cNvPr id="6" name="矩形 6"/>
            <p:cNvSpPr/>
            <p:nvPr/>
          </p:nvSpPr>
          <p:spPr>
            <a:xfrm>
              <a:off x="3578862" y="4043680"/>
              <a:ext cx="341777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578862" y="3409950"/>
              <a:ext cx="341777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简单查询与数据操作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08847"/>
            <a:ext cx="10515600" cy="4626069"/>
          </a:xfrm>
        </p:spPr>
        <p:txBody>
          <a:bodyPr/>
          <a:lstStyle/>
          <a:p>
            <a:r>
              <a:rPr lang="en-US" altLang="zh-CN"/>
              <a:t>select * from 表名;</a:t>
            </a:r>
            <a:endParaRPr lang="zh-CN" altLang="zh-CN"/>
          </a:p>
          <a:p>
            <a:pPr lvl="1" latinLnBrk="1"/>
            <a:r>
              <a:rPr lang="en-US" altLang="zh-CN"/>
              <a:t>select * from students;   查询students表中的所有内容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基本查询语句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83658" y="2123981"/>
            <a:ext cx="6701118" cy="404373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53670"/>
            <a:ext cx="10515600" cy="4626069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err="1"/>
              <a:t>指定字段查询</a:t>
            </a:r>
            <a:endParaRPr lang="zh-CN" altLang="zh-CN" dirty="0"/>
          </a:p>
          <a:p>
            <a:pPr lvl="1" latinLnBrk="1"/>
            <a:r>
              <a:rPr lang="en-US" altLang="zh-CN" dirty="0"/>
              <a:t>select 字段1，字段2  from </a:t>
            </a:r>
            <a:r>
              <a:rPr lang="en-US" altLang="zh-CN" dirty="0" err="1"/>
              <a:t>表名</a:t>
            </a:r>
            <a:r>
              <a:rPr lang="en-US" altLang="zh-CN" dirty="0"/>
              <a:t>；</a:t>
            </a:r>
            <a:endParaRPr lang="zh-CN" altLang="zh-CN" dirty="0"/>
          </a:p>
          <a:p>
            <a:pPr lvl="1"/>
            <a:r>
              <a:rPr lang="en-US" altLang="zh-CN" dirty="0" err="1"/>
              <a:t>比如只想看id，name这两列</a:t>
            </a:r>
            <a:endParaRPr lang="zh-CN" altLang="zh-CN" dirty="0"/>
          </a:p>
          <a:p>
            <a:pPr lvl="1" latinLnBrk="1"/>
            <a:r>
              <a:rPr lang="en-US" altLang="zh-CN" dirty="0"/>
              <a:t>select </a:t>
            </a:r>
            <a:r>
              <a:rPr lang="en-US" altLang="zh-CN" dirty="0" err="1"/>
              <a:t>id,name</a:t>
            </a:r>
            <a:r>
              <a:rPr lang="en-US" altLang="zh-CN" dirty="0"/>
              <a:t> from students;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基本查询语句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11406" y="2803861"/>
            <a:ext cx="6943165" cy="34624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27956" y="1300106"/>
            <a:ext cx="10515600" cy="4626069"/>
          </a:xfrm>
        </p:spPr>
        <p:txBody>
          <a:bodyPr/>
          <a:lstStyle/>
          <a:p>
            <a:r>
              <a:rPr lang="zh-CN" altLang="zh-CN" b="1"/>
              <a:t>全列插入</a:t>
            </a:r>
          </a:p>
          <a:p>
            <a:pPr lvl="1" latinLnBrk="1"/>
            <a:r>
              <a:rPr lang="en-US" altLang="zh-CN"/>
              <a:t>insert into 表名 values (......)</a:t>
            </a:r>
            <a:endParaRPr lang="zh-CN" altLang="zh-CN"/>
          </a:p>
          <a:p>
            <a:pPr lvl="1"/>
            <a:r>
              <a:rPr lang="en-US" altLang="zh-CN"/>
              <a:t>在上节课中创建的students学生表中插入学生信息</a:t>
            </a:r>
            <a:endParaRPr lang="zh-CN" altLang="zh-CN"/>
          </a:p>
          <a:p>
            <a:pPr lvl="1" latinLnBrk="1"/>
            <a:r>
              <a:rPr lang="en-US" altLang="zh-CN"/>
              <a:t>insert into students values(0,'韩信',0,'广州');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75554" y="2698600"/>
            <a:ext cx="7194162" cy="343353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对话气泡: 圆角矩形 5"/>
          <p:cNvSpPr/>
          <p:nvPr/>
        </p:nvSpPr>
        <p:spPr>
          <a:xfrm>
            <a:off x="8346141" y="896472"/>
            <a:ext cx="3675530" cy="1398494"/>
          </a:xfrm>
          <a:prstGeom prst="wedgeRoundRectCallout">
            <a:avLst>
              <a:gd name="adj1" fmla="val -70833"/>
              <a:gd name="adj2" fmla="val 727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>
                <a:solidFill>
                  <a:schemeClr val="tx1"/>
                </a:solidFill>
              </a:rPr>
              <a:t>全列插入时，有多少个字段，必须插入多少个字段，即使默认可以为空的字段也要占位。主键自增也需要占位一般使用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zh-CN">
                <a:solidFill>
                  <a:schemeClr val="tx1"/>
                </a:solidFill>
              </a:rPr>
              <a:t>占位。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08847"/>
            <a:ext cx="10515600" cy="4626069"/>
          </a:xfrm>
        </p:spPr>
        <p:txBody>
          <a:bodyPr/>
          <a:lstStyle/>
          <a:p>
            <a:r>
              <a:rPr lang="en-US" altLang="zh-CN" b="1"/>
              <a:t>部分插入</a:t>
            </a:r>
            <a:endParaRPr lang="zh-CN" altLang="zh-CN" b="1"/>
          </a:p>
          <a:p>
            <a:pPr lvl="1" latinLnBrk="1"/>
            <a:r>
              <a:rPr lang="en-US" altLang="zh-CN"/>
              <a:t>insert into 表名 [字段1，字段2] values (值1，值2);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93477" y="2114101"/>
            <a:ext cx="6620435" cy="40625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2671" y="1317812"/>
            <a:ext cx="10515600" cy="4626069"/>
          </a:xfrm>
        </p:spPr>
        <p:txBody>
          <a:bodyPr/>
          <a:lstStyle/>
          <a:p>
            <a:r>
              <a:rPr lang="zh-CN" altLang="zh-CN" b="1" dirty="0"/>
              <a:t>全列多行插入</a:t>
            </a:r>
          </a:p>
          <a:p>
            <a:pPr lvl="1"/>
            <a:r>
              <a:rPr lang="zh-CN" altLang="zh-CN" dirty="0"/>
              <a:t>多行插入每一行的内容写在一个小括号内，用逗号分隔多行。</a:t>
            </a:r>
          </a:p>
          <a:p>
            <a:pPr lvl="1" latinLnBrk="1"/>
            <a:r>
              <a:rPr lang="en-US" altLang="zh-CN" dirty="0"/>
              <a:t>insert into </a:t>
            </a:r>
            <a:r>
              <a:rPr lang="en-US" altLang="zh-CN" dirty="0" err="1"/>
              <a:t>表名</a:t>
            </a:r>
            <a:r>
              <a:rPr lang="en-US" altLang="zh-CN" dirty="0"/>
              <a:t> values (...),(....),(....);</a:t>
            </a:r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pPr lvl="1" latinLnBrk="1"/>
            <a:endParaRPr lang="en-US" altLang="zh-CN" dirty="0"/>
          </a:p>
          <a:p>
            <a:r>
              <a:rPr lang="en-US" altLang="zh-CN" b="1" dirty="0" err="1"/>
              <a:t>部分列多行插入</a:t>
            </a:r>
            <a:endParaRPr lang="zh-CN" altLang="zh-CN" b="1" dirty="0"/>
          </a:p>
          <a:p>
            <a:pPr lvl="1" latinLnBrk="1"/>
            <a:r>
              <a:rPr lang="en-US" altLang="zh-CN" dirty="0"/>
              <a:t>insert into </a:t>
            </a:r>
            <a:r>
              <a:rPr lang="en-US" altLang="zh-CN" dirty="0" err="1"/>
              <a:t>表名</a:t>
            </a:r>
            <a:r>
              <a:rPr lang="en-US" altLang="zh-CN" dirty="0"/>
              <a:t> (字段1，字段2) values (..),(..);</a:t>
            </a:r>
            <a:endParaRPr lang="zh-CN" altLang="zh-CN" dirty="0"/>
          </a:p>
          <a:p>
            <a:pPr lvl="1" latinLnBrk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19516" y="2472082"/>
            <a:ext cx="7436223" cy="142756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519516" y="4973236"/>
            <a:ext cx="7436224" cy="12566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98494"/>
            <a:ext cx="10515600" cy="4626069"/>
          </a:xfrm>
        </p:spPr>
        <p:txBody>
          <a:bodyPr/>
          <a:lstStyle/>
          <a:p>
            <a:r>
              <a:rPr lang="en-US" altLang="zh-CN"/>
              <a:t>update 表名 set 字段=xxx where 字段=xxx;</a:t>
            </a:r>
          </a:p>
          <a:p>
            <a:r>
              <a:rPr lang="en-US" altLang="zh-CN"/>
              <a:t>update students set hometown='珠海' where id= 5;</a:t>
            </a:r>
            <a:endParaRPr lang="zh-CN" altLang="zh-CN"/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修改数据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sp>
        <p:nvSpPr>
          <p:cNvPr id="5" name="对话气泡: 圆角矩形 4"/>
          <p:cNvSpPr/>
          <p:nvPr/>
        </p:nvSpPr>
        <p:spPr>
          <a:xfrm>
            <a:off x="8462681" y="1174096"/>
            <a:ext cx="3472236" cy="1147483"/>
          </a:xfrm>
          <a:prstGeom prst="wedgeRoundRectCallout">
            <a:avLst>
              <a:gd name="adj1" fmla="val -62659"/>
              <a:gd name="adj2" fmla="val 398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修改某一行内容一定要加where限定条件，否则会造成全表修改，除非你想要修改整张表。</a:t>
            </a:r>
            <a:endParaRPr lang="zh-CN" altLang="zh-CN">
              <a:solidFill>
                <a:schemeClr val="tx1"/>
              </a:solidFill>
            </a:endParaRPr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39371" y="2477583"/>
            <a:ext cx="6539753" cy="33763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52283"/>
            <a:ext cx="10515600" cy="4626069"/>
          </a:xfrm>
        </p:spPr>
        <p:txBody>
          <a:bodyPr/>
          <a:lstStyle/>
          <a:p>
            <a:pPr latinLnBrk="1"/>
            <a:r>
              <a:rPr lang="zh-CN" altLang="zh-CN"/>
              <a:t>删除</a:t>
            </a:r>
            <a:r>
              <a:rPr lang="en-US" altLang="zh-CN"/>
              <a:t>id</a:t>
            </a:r>
            <a:r>
              <a:rPr lang="zh-CN" altLang="zh-CN"/>
              <a:t>为</a:t>
            </a:r>
            <a:r>
              <a:rPr lang="en-US" altLang="zh-CN"/>
              <a:t>3</a:t>
            </a:r>
            <a:r>
              <a:rPr lang="zh-CN" altLang="zh-CN"/>
              <a:t>的程咬金</a:t>
            </a:r>
            <a:endParaRPr lang="en-US" altLang="zh-CN"/>
          </a:p>
          <a:p>
            <a:pPr latinLnBrk="1"/>
            <a:r>
              <a:rPr lang="en-US" altLang="zh-CN"/>
              <a:t>delete from students where id =3;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删除数据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zh-CN"/>
              <a:t>简单查询与数据操作</a:t>
            </a:r>
          </a:p>
        </p:txBody>
      </p:sp>
      <p:sp>
        <p:nvSpPr>
          <p:cNvPr id="5" name="对话气泡: 圆角矩形 4"/>
          <p:cNvSpPr/>
          <p:nvPr/>
        </p:nvSpPr>
        <p:spPr>
          <a:xfrm>
            <a:off x="6427695" y="1245813"/>
            <a:ext cx="3021080" cy="842682"/>
          </a:xfrm>
          <a:prstGeom prst="wedgeRoundRectCallout">
            <a:avLst>
              <a:gd name="adj1" fmla="val -70685"/>
              <a:gd name="adj2" fmla="val 486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>
                <a:solidFill>
                  <a:schemeClr val="tx1"/>
                </a:solidFill>
              </a:rPr>
              <a:t>删除行也要加限定条件，不加的话会造成全表删除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03513" y="2353535"/>
            <a:ext cx="7328647" cy="372481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545759" y="3021013"/>
            <a:ext cx="3057247" cy="679450"/>
            <a:chOff x="3758474" y="3409950"/>
            <a:chExt cx="3058550" cy="679450"/>
          </a:xfrm>
        </p:grpSpPr>
        <p:sp>
          <p:nvSpPr>
            <p:cNvPr id="6" name="矩形 6"/>
            <p:cNvSpPr/>
            <p:nvPr/>
          </p:nvSpPr>
          <p:spPr>
            <a:xfrm>
              <a:off x="3758474" y="4043681"/>
              <a:ext cx="30585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758474" y="3409950"/>
              <a:ext cx="305855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备份和恢复数据库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备份数据库的所有表的数据</a:t>
            </a:r>
          </a:p>
          <a:p>
            <a:pPr latinLnBrk="1"/>
            <a:r>
              <a:rPr lang="en-US" altLang="zh-CN" dirty="0" err="1"/>
              <a:t>mysqldump</a:t>
            </a:r>
            <a:r>
              <a:rPr lang="en-US" altLang="zh-CN" dirty="0"/>
              <a:t> –</a:t>
            </a:r>
            <a:r>
              <a:rPr lang="en-US" altLang="zh-CN" dirty="0" err="1"/>
              <a:t>uroot</a:t>
            </a:r>
            <a:r>
              <a:rPr lang="en-US" altLang="zh-CN" dirty="0"/>
              <a:t> –p </a:t>
            </a:r>
            <a:r>
              <a:rPr lang="en-US" altLang="zh-CN" dirty="0" err="1"/>
              <a:t>数据库名</a:t>
            </a:r>
            <a:r>
              <a:rPr lang="en-US" altLang="zh-CN" dirty="0"/>
              <a:t> &gt; </a:t>
            </a:r>
            <a:r>
              <a:rPr lang="en-US" altLang="zh-CN" dirty="0" err="1"/>
              <a:t>python.sql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 err="1"/>
              <a:t>mysqldump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 python &gt;</a:t>
            </a:r>
            <a:r>
              <a:rPr lang="en-US" altLang="zh-CN" dirty="0" err="1"/>
              <a:t>python.sql</a:t>
            </a:r>
            <a:endParaRPr lang="zh-CN" altLang="zh-CN" dirty="0"/>
          </a:p>
          <a:p>
            <a:r>
              <a:rPr lang="en-US" altLang="zh-CN" dirty="0" err="1"/>
              <a:t>提示输入密码，mysql的密码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备份数据库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备份和恢复数据库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6106" y="3352071"/>
            <a:ext cx="7230035" cy="14709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725169"/>
            <a:chOff x="4862127" y="3409950"/>
            <a:chExt cx="894458" cy="725169"/>
          </a:xfrm>
        </p:grpSpPr>
        <p:sp>
          <p:nvSpPr>
            <p:cNvPr id="6" name="矩形 6"/>
            <p:cNvSpPr/>
            <p:nvPr/>
          </p:nvSpPr>
          <p:spPr>
            <a:xfrm flipV="1">
              <a:off x="4862127" y="4089400"/>
              <a:ext cx="894458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zh-CN" altLang="zh-CN" dirty="0"/>
              <a:t>备份数据库的某个数据表的数据</a:t>
            </a:r>
          </a:p>
          <a:p>
            <a:pPr latinLnBrk="1"/>
            <a:r>
              <a:rPr lang="en-US" altLang="zh-CN" dirty="0" err="1"/>
              <a:t>mysqldump</a:t>
            </a:r>
            <a:r>
              <a:rPr lang="en-US" altLang="zh-CN" dirty="0"/>
              <a:t> –</a:t>
            </a:r>
            <a:r>
              <a:rPr lang="en-US" altLang="zh-CN" dirty="0" err="1"/>
              <a:t>uroot</a:t>
            </a:r>
            <a:r>
              <a:rPr lang="en-US" altLang="zh-CN" dirty="0"/>
              <a:t> –p </a:t>
            </a:r>
            <a:r>
              <a:rPr lang="en-US" altLang="zh-CN" dirty="0" err="1"/>
              <a:t>数据库名</a:t>
            </a:r>
            <a:r>
              <a:rPr lang="en-US" altLang="zh-CN" dirty="0"/>
              <a:t>  </a:t>
            </a:r>
            <a:r>
              <a:rPr lang="en-US" altLang="zh-CN" dirty="0" err="1"/>
              <a:t>数据表名</a:t>
            </a:r>
            <a:r>
              <a:rPr lang="en-US" altLang="zh-CN" dirty="0"/>
              <a:t>&gt; </a:t>
            </a:r>
            <a:r>
              <a:rPr lang="en-US" altLang="zh-CN" dirty="0" err="1"/>
              <a:t>class.sql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err="1"/>
              <a:t>msyqldump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 python class &gt; </a:t>
            </a:r>
            <a:r>
              <a:rPr lang="en-US" altLang="zh-CN" dirty="0" err="1"/>
              <a:t>class.sql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备份数据库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备份和恢复数据库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239370" y="3023832"/>
            <a:ext cx="7543800" cy="168019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389532"/>
            <a:ext cx="10515600" cy="4626069"/>
          </a:xfrm>
        </p:spPr>
        <p:txBody>
          <a:bodyPr/>
          <a:lstStyle/>
          <a:p>
            <a:r>
              <a:rPr lang="zh-CN" altLang="zh-CN"/>
              <a:t>恢复数据库之前要先手动创建库</a:t>
            </a:r>
            <a:endParaRPr lang="en-US" altLang="zh-CN"/>
          </a:p>
          <a:p>
            <a:pPr lvl="1"/>
            <a:r>
              <a:rPr lang="en-US" altLang="zh-CN"/>
              <a:t>mysql -uroot –p </a:t>
            </a:r>
            <a:r>
              <a:rPr lang="zh-CN" altLang="zh-CN"/>
              <a:t>新数据库名</a:t>
            </a:r>
            <a:r>
              <a:rPr lang="en-US" altLang="zh-CN"/>
              <a:t> &lt; python.sql</a:t>
            </a:r>
            <a:endParaRPr lang="zh-CN" altLang="zh-CN"/>
          </a:p>
          <a:p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恢复数据库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备份和恢复数据库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64876" y="2178146"/>
            <a:ext cx="6981265" cy="4240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45704" y="1380565"/>
            <a:ext cx="10515600" cy="4626069"/>
          </a:xfrm>
        </p:spPr>
        <p:txBody>
          <a:bodyPr/>
          <a:lstStyle/>
          <a:p>
            <a:r>
              <a:rPr lang="zh-CN" altLang="zh-CN"/>
              <a:t>备份数据库，转储</a:t>
            </a:r>
            <a:r>
              <a:rPr lang="en-US" altLang="zh-CN"/>
              <a:t>SQL</a:t>
            </a:r>
            <a:r>
              <a:rPr lang="zh-CN" altLang="zh-CN"/>
              <a:t>文件即可以进行数据库备份 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图形界面备份和恢复数据库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备份和恢复数据库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02124" y="1899436"/>
            <a:ext cx="6898341" cy="41661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1620" y="1299602"/>
            <a:ext cx="10515600" cy="4626069"/>
          </a:xfrm>
        </p:spPr>
        <p:txBody>
          <a:bodyPr/>
          <a:lstStyle/>
          <a:p>
            <a:r>
              <a:rPr lang="zh-CN" altLang="zh-CN"/>
              <a:t>恢复数据库</a:t>
            </a:r>
          </a:p>
          <a:p>
            <a:pPr lvl="1"/>
            <a:r>
              <a:rPr lang="zh-CN" altLang="zh-CN"/>
              <a:t>新建数据库，运行备份好的</a:t>
            </a:r>
            <a:r>
              <a:rPr lang="en-US" altLang="zh-CN"/>
              <a:t>SQL</a:t>
            </a:r>
            <a:r>
              <a:rPr lang="zh-CN" altLang="zh-CN"/>
              <a:t>文件即可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图形界面备份和恢复数据库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8346141" y="0"/>
            <a:ext cx="3021079" cy="5381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D4273E"/>
                </a:solidFill>
                <a:sym typeface="微软雅黑" panose="020B0503020204020204" pitchFamily="34" charset="-122"/>
              </a:rPr>
              <a:t>备份和恢复数据库</a:t>
            </a:r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23147" y="2222687"/>
            <a:ext cx="7265894" cy="3379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836150" y="4043681"/>
              <a:ext cx="903196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知识总结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数据库基础</a:t>
            </a:r>
          </a:p>
          <a:p>
            <a:pPr lvl="1"/>
            <a:r>
              <a:rPr lang="zh-CN" altLang="zh-CN"/>
              <a:t>数据库基础概述</a:t>
            </a:r>
          </a:p>
          <a:p>
            <a:pPr lvl="1"/>
            <a:r>
              <a:rPr lang="en-US" altLang="zh-CN"/>
              <a:t>MySQL</a:t>
            </a:r>
            <a:r>
              <a:rPr lang="zh-CN" altLang="zh-CN"/>
              <a:t>数据库介绍</a:t>
            </a:r>
          </a:p>
          <a:p>
            <a:pPr lvl="1"/>
            <a:r>
              <a:rPr lang="en-US" altLang="zh-CN"/>
              <a:t>MySQL</a:t>
            </a:r>
            <a:r>
              <a:rPr lang="zh-CN" altLang="zh-CN"/>
              <a:t>数据库安装</a:t>
            </a:r>
          </a:p>
          <a:p>
            <a:r>
              <a:rPr lang="zh-CN" altLang="zh-CN"/>
              <a:t>数据库和数据表管理</a:t>
            </a:r>
          </a:p>
          <a:p>
            <a:pPr lvl="1"/>
            <a:r>
              <a:rPr lang="zh-CN" altLang="zh-CN"/>
              <a:t>数据库管理</a:t>
            </a:r>
          </a:p>
          <a:p>
            <a:pPr lvl="1"/>
            <a:r>
              <a:rPr lang="zh-CN" altLang="zh-CN"/>
              <a:t>数据表管理</a:t>
            </a:r>
          </a:p>
          <a:p>
            <a:pPr lvl="1"/>
            <a:r>
              <a:rPr lang="zh-CN" altLang="zh-CN"/>
              <a:t>图形化界面操作数据库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知识总结</a:t>
            </a:r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/>
              <a:t>简单查询与数据操作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基本查询语句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插入数据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修改数据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删除数据</a:t>
            </a:r>
          </a:p>
          <a:p>
            <a:pPr>
              <a:lnSpc>
                <a:spcPct val="100000"/>
              </a:lnSpc>
            </a:pPr>
            <a:r>
              <a:rPr lang="zh-CN" altLang="zh-CN"/>
              <a:t>备份和恢复数据库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备份数据库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恢复数据库</a:t>
            </a:r>
          </a:p>
          <a:p>
            <a:pPr lvl="1">
              <a:lnSpc>
                <a:spcPct val="100000"/>
              </a:lnSpc>
            </a:pPr>
            <a:r>
              <a:rPr lang="zh-CN" altLang="zh-CN"/>
              <a:t>图形界面备份和恢复数据库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2" y="3021013"/>
            <a:ext cx="1620958" cy="679450"/>
            <a:chOff x="4476923" y="3409950"/>
            <a:chExt cx="1621649" cy="679450"/>
          </a:xfrm>
        </p:grpSpPr>
        <p:sp>
          <p:nvSpPr>
            <p:cNvPr id="6" name="矩形 6"/>
            <p:cNvSpPr/>
            <p:nvPr/>
          </p:nvSpPr>
          <p:spPr>
            <a:xfrm>
              <a:off x="4476923" y="4043681"/>
              <a:ext cx="1621649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23" y="3409950"/>
              <a:ext cx="16216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课后作业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、请写出全列插入与部分插入的语法格式。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7371C-8EDE-441D-B725-47AE031D4BC5}"/>
              </a:ext>
            </a:extLst>
          </p:cNvPr>
          <p:cNvSpPr txBox="1"/>
          <p:nvPr/>
        </p:nvSpPr>
        <p:spPr>
          <a:xfrm>
            <a:off x="561372" y="2095500"/>
            <a:ext cx="692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 into student values(‘</a:t>
            </a:r>
            <a:r>
              <a:rPr lang="zh-CN" altLang="en-US" dirty="0"/>
              <a:t>值</a:t>
            </a:r>
            <a:r>
              <a:rPr lang="en-US" altLang="zh-CN" dirty="0"/>
              <a:t>1’,’……’)   </a:t>
            </a:r>
            <a:r>
              <a:rPr lang="zh-CN" altLang="en-US" dirty="0"/>
              <a:t>值的数量必须和列的数量一致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485A1F-2539-40C8-ACED-3D940BC0F936}"/>
              </a:ext>
            </a:extLst>
          </p:cNvPr>
          <p:cNvSpPr txBox="1"/>
          <p:nvPr/>
        </p:nvSpPr>
        <p:spPr>
          <a:xfrm>
            <a:off x="561372" y="2882970"/>
            <a:ext cx="7335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Insert into student</a:t>
            </a:r>
            <a:r>
              <a:rPr lang="zh-CN" altLang="en-US" dirty="0"/>
              <a:t>（</a:t>
            </a:r>
            <a:r>
              <a:rPr lang="en-US" altLang="zh-CN" dirty="0"/>
              <a:t>’</a:t>
            </a:r>
            <a:r>
              <a:rPr lang="zh-CN" altLang="en-US" dirty="0"/>
              <a:t>列</a:t>
            </a:r>
            <a:r>
              <a:rPr lang="en-US" altLang="zh-CN" dirty="0"/>
              <a:t>1’,’…..’</a:t>
            </a:r>
            <a:r>
              <a:rPr lang="zh-CN" altLang="en-US" dirty="0"/>
              <a:t>）</a:t>
            </a:r>
            <a:r>
              <a:rPr lang="en-US" altLang="zh-CN" dirty="0"/>
              <a:t> values(‘</a:t>
            </a:r>
            <a:r>
              <a:rPr lang="zh-CN" altLang="en-US" dirty="0"/>
              <a:t>值</a:t>
            </a:r>
            <a:r>
              <a:rPr lang="en-US" altLang="zh-CN" dirty="0"/>
              <a:t>1’,’……’)   </a:t>
            </a:r>
            <a:r>
              <a:rPr lang="zh-CN" altLang="en-US" dirty="0"/>
              <a:t>值的数量必须和列的</a:t>
            </a:r>
            <a:endParaRPr lang="en-US" altLang="zh-CN" dirty="0"/>
          </a:p>
          <a:p>
            <a:r>
              <a:rPr lang="zh-CN" altLang="en-US" dirty="0"/>
              <a:t>数量一致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、使用</a:t>
            </a:r>
            <a:r>
              <a:rPr lang="en-US" altLang="zh-CN" dirty="0" err="1"/>
              <a:t>navicat</a:t>
            </a:r>
            <a:r>
              <a:rPr lang="zh-CN" altLang="zh-CN" dirty="0"/>
              <a:t>图形界面工具，创建一个名为</a:t>
            </a:r>
            <a:r>
              <a:rPr lang="en-US" altLang="zh-CN" dirty="0"/>
              <a:t>test</a:t>
            </a:r>
            <a:r>
              <a:rPr lang="zh-CN" altLang="zh-CN" dirty="0"/>
              <a:t>的数据库，编码格式为</a:t>
            </a:r>
            <a:r>
              <a:rPr lang="en-US" altLang="zh-CN" dirty="0"/>
              <a:t>utf-8</a:t>
            </a:r>
            <a:r>
              <a:rPr lang="zh-CN" altLang="zh-CN" dirty="0"/>
              <a:t>，在</a:t>
            </a:r>
            <a:r>
              <a:rPr lang="en-US" altLang="zh-CN" dirty="0"/>
              <a:t>test</a:t>
            </a:r>
            <a:r>
              <a:rPr lang="zh-CN" altLang="zh-CN" dirty="0"/>
              <a:t>库中创建一个表</a:t>
            </a:r>
            <a:r>
              <a:rPr lang="en-US" altLang="zh-CN" dirty="0"/>
              <a:t>goods</a:t>
            </a:r>
            <a:r>
              <a:rPr lang="zh-CN" altLang="zh-CN" dirty="0"/>
              <a:t>商品表。字段需要</a:t>
            </a:r>
            <a:r>
              <a:rPr lang="en-US" altLang="zh-CN" dirty="0" err="1"/>
              <a:t>id,name,price,is_delete</a:t>
            </a:r>
            <a:r>
              <a:rPr lang="en-US" altLang="zh-CN" dirty="0"/>
              <a:t>.</a:t>
            </a:r>
            <a:r>
              <a:rPr lang="zh-CN" altLang="zh-CN" dirty="0"/>
              <a:t>在表中随便插入一些数据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、利用</a:t>
            </a:r>
            <a:r>
              <a:rPr lang="en-US" altLang="zh-CN" dirty="0" err="1"/>
              <a:t>navicat</a:t>
            </a:r>
            <a:r>
              <a:rPr lang="zh-CN" altLang="zh-CN" dirty="0"/>
              <a:t>将第一题中的数据库备份。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、命令行的方式将刚才建立的数据库删除。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、命令行的方式重复第一题的操作，创建库，表，并插入一些数据。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、在</a:t>
            </a:r>
            <a:r>
              <a:rPr lang="en-US" altLang="zh-CN" dirty="0"/>
              <a:t>goods</a:t>
            </a:r>
            <a:r>
              <a:rPr lang="zh-CN" altLang="zh-CN" dirty="0"/>
              <a:t>表中多插入一些数据，演练课上的修改删除，插入等</a:t>
            </a:r>
            <a:r>
              <a:rPr lang="en-US" altLang="zh-CN" dirty="0" err="1"/>
              <a:t>sql</a:t>
            </a:r>
            <a:r>
              <a:rPr lang="zh-CN" altLang="zh-CN" dirty="0"/>
              <a:t>语句。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、用命令的方式备份备份</a:t>
            </a:r>
            <a:r>
              <a:rPr lang="en-US" altLang="zh-CN" dirty="0"/>
              <a:t>test</a:t>
            </a:r>
            <a:r>
              <a:rPr lang="zh-CN" altLang="zh-CN" dirty="0"/>
              <a:t>数据库。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zh-CN" altLang="en-US" sz="2400" b="1"/>
                <a:t>导入</a:t>
              </a:r>
              <a:endParaRPr lang="en-US" altLang="zh-CN" sz="2400" b="1"/>
            </a:p>
            <a:p>
              <a:r>
                <a:rPr lang="en-US" altLang="zh-CN"/>
                <a:t>        ——</a:t>
              </a:r>
              <a:r>
                <a:rPr lang="en-US" altLang="zh-CN" i="1"/>
                <a:t>MySQL</a:t>
              </a:r>
              <a:r>
                <a:rPr lang="zh-CN" altLang="en-US" i="1"/>
                <a:t>基本使用</a:t>
              </a:r>
              <a:endParaRPr lang="en-US" altLang="zh-CN" i="1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/>
                <a:t>在信息化社会，充分有效地管理和利用各类信息资源，是进行科学研究和决策管理的前提条件。数据库技术是管理信息系统、办公自动化系统、决策支持系统等各类信息系统的核心部分，是进行科学研究和决策管理的重要技术手段。 </a:t>
              </a:r>
              <a:endParaRPr lang="en-US" altLang="zh-CN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err="1"/>
              <a:t>数据库基础</a:t>
            </a:r>
            <a:endParaRPr lang="zh-CN" altLang="zh-CN"/>
          </a:p>
          <a:p>
            <a:pPr lvl="0"/>
            <a:r>
              <a:rPr lang="en-US" altLang="zh-CN" err="1"/>
              <a:t>数据库和数据表管理</a:t>
            </a:r>
            <a:endParaRPr lang="zh-CN" altLang="zh-CN"/>
          </a:p>
          <a:p>
            <a:pPr lvl="0"/>
            <a:r>
              <a:rPr lang="en-US" altLang="zh-CN" err="1"/>
              <a:t>简单查询与数据操作</a:t>
            </a:r>
            <a:endParaRPr lang="zh-CN" altLang="zh-CN"/>
          </a:p>
          <a:p>
            <a:pPr lvl="0"/>
            <a:r>
              <a:rPr lang="en-US" altLang="zh-CN" err="1"/>
              <a:t>备份和恢复数据库</a:t>
            </a:r>
            <a:endParaRPr lang="zh-CN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/>
              <a:t>掌握数据库相关概念，并且能够在</a:t>
            </a:r>
            <a:r>
              <a:rPr lang="en-US" altLang="zh-CN"/>
              <a:t>Linux</a:t>
            </a:r>
            <a:r>
              <a:rPr lang="zh-CN" altLang="zh-CN"/>
              <a:t>系统上快速安装</a:t>
            </a:r>
            <a:r>
              <a:rPr lang="en-US" altLang="zh-CN"/>
              <a:t>MySQL</a:t>
            </a:r>
            <a:r>
              <a:rPr lang="zh-CN" altLang="zh-CN"/>
              <a:t>数据库服务器和客户端（重点）</a:t>
            </a:r>
          </a:p>
          <a:p>
            <a:pPr lvl="0"/>
            <a:r>
              <a:rPr lang="zh-CN" altLang="zh-CN"/>
              <a:t>能够根据软件业务，设计数据表，并且创建对应数据库、表（重点、难点）</a:t>
            </a:r>
          </a:p>
          <a:p>
            <a:pPr lvl="0"/>
            <a:r>
              <a:rPr lang="zh-CN" altLang="zh-CN"/>
              <a:t>能够根据具体业务需求，进行简单查询和数据操作（重点）</a:t>
            </a:r>
          </a:p>
          <a:p>
            <a:pPr lvl="0"/>
            <a:r>
              <a:rPr lang="zh-CN" altLang="zh-CN"/>
              <a:t>能够快速备份和恢复数据库，并养成备份数据库的好习惯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4368" y="3021013"/>
            <a:ext cx="1980030" cy="679450"/>
            <a:chOff x="4297313" y="3409950"/>
            <a:chExt cx="1980874" cy="679450"/>
          </a:xfrm>
        </p:grpSpPr>
        <p:sp>
          <p:nvSpPr>
            <p:cNvPr id="6" name="矩形 6"/>
            <p:cNvSpPr/>
            <p:nvPr/>
          </p:nvSpPr>
          <p:spPr>
            <a:xfrm>
              <a:off x="4297313" y="4043681"/>
              <a:ext cx="1980874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297313" y="3409950"/>
              <a:ext cx="198087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数据库基础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01737"/>
      </a:accent1>
      <a:accent2>
        <a:srgbClr val="3966A9"/>
      </a:accent2>
      <a:accent3>
        <a:srgbClr val="F39402"/>
      </a:accent3>
      <a:accent4>
        <a:srgbClr val="B77001"/>
      </a:accent4>
      <a:accent5>
        <a:srgbClr val="2E75B6"/>
      </a:accent5>
      <a:accent6>
        <a:srgbClr val="A5A5A5"/>
      </a:accent6>
      <a:hlink>
        <a:srgbClr val="4472C4"/>
      </a:hlink>
      <a:folHlink>
        <a:srgbClr val="BFBFBF"/>
      </a:folHlink>
    </a:clrScheme>
    <a:fontScheme name="324ndvl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3015</Words>
  <Application>Microsoft Office PowerPoint</Application>
  <PresentationFormat>宽屏</PresentationFormat>
  <Paragraphs>419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等线</vt:lpstr>
      <vt:lpstr>等线</vt:lpstr>
      <vt:lpstr>等线 Light</vt:lpstr>
      <vt:lpstr>宋体</vt:lpstr>
      <vt:lpstr>微软雅黑</vt:lpstr>
      <vt:lpstr>Arial</vt:lpstr>
      <vt:lpstr>Calibri</vt:lpstr>
      <vt:lpstr>Cambria</vt:lpstr>
      <vt:lpstr>Consolas</vt:lpstr>
      <vt:lpstr>Impact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数据库基础概述</vt:lpstr>
      <vt:lpstr>数据库基础概述</vt:lpstr>
      <vt:lpstr>数据库基础概述</vt:lpstr>
      <vt:lpstr>数据库基础概述</vt:lpstr>
      <vt:lpstr>数据库基础概述</vt:lpstr>
      <vt:lpstr>数据库基础概述</vt:lpstr>
      <vt:lpstr>MySQL数据库介绍</vt:lpstr>
      <vt:lpstr>MySQL数据库介绍</vt:lpstr>
      <vt:lpstr>MySQL数据库介绍</vt:lpstr>
      <vt:lpstr>MySQL数据库安装</vt:lpstr>
      <vt:lpstr>MySQL数据库安装</vt:lpstr>
      <vt:lpstr>MySQL数据库安装</vt:lpstr>
      <vt:lpstr>PowerPoint 演示文稿</vt:lpstr>
      <vt:lpstr>数据库管理</vt:lpstr>
      <vt:lpstr>数据库管理</vt:lpstr>
      <vt:lpstr>数据表管理-数据表设计</vt:lpstr>
      <vt:lpstr>数据表管理-数据表设计</vt:lpstr>
      <vt:lpstr>数据表管理-数据表设计</vt:lpstr>
      <vt:lpstr>数据表管理-数据表设计</vt:lpstr>
      <vt:lpstr>数据表管理-创建表</vt:lpstr>
      <vt:lpstr>数据表管理-创建表</vt:lpstr>
      <vt:lpstr>数据表管理-修改表</vt:lpstr>
      <vt:lpstr>数据表管理-修改表</vt:lpstr>
      <vt:lpstr>数据表管理- 删除表</vt:lpstr>
      <vt:lpstr>图形化界面操作数据库</vt:lpstr>
      <vt:lpstr>图形化界面操作数据库</vt:lpstr>
      <vt:lpstr>图形化界面操作数据库</vt:lpstr>
      <vt:lpstr>图形化界面操作数据库</vt:lpstr>
      <vt:lpstr>图形化界面操作数据库</vt:lpstr>
      <vt:lpstr>图形化界面操作数据库</vt:lpstr>
      <vt:lpstr>PowerPoint 演示文稿</vt:lpstr>
      <vt:lpstr>基本查询语句</vt:lpstr>
      <vt:lpstr>基本查询语句</vt:lpstr>
      <vt:lpstr>插入数据</vt:lpstr>
      <vt:lpstr>插入数据</vt:lpstr>
      <vt:lpstr>插入数据</vt:lpstr>
      <vt:lpstr>修改数据</vt:lpstr>
      <vt:lpstr>删除数据</vt:lpstr>
      <vt:lpstr>PowerPoint 演示文稿</vt:lpstr>
      <vt:lpstr>备份数据库</vt:lpstr>
      <vt:lpstr>备份数据库</vt:lpstr>
      <vt:lpstr>恢复数据库</vt:lpstr>
      <vt:lpstr>图形界面备份和恢复数据库</vt:lpstr>
      <vt:lpstr>图形界面备份和恢复数据库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420</cp:revision>
  <dcterms:created xsi:type="dcterms:W3CDTF">2017-12-05T08:44:00Z</dcterms:created>
  <dcterms:modified xsi:type="dcterms:W3CDTF">2020-06-13T08:05:02Z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