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74"/>
  </p:notesMasterIdLst>
  <p:handoutMasterIdLst>
    <p:handoutMasterId r:id="rId75"/>
  </p:handoutMasterIdLst>
  <p:sldIdLst>
    <p:sldId id="294" r:id="rId3"/>
    <p:sldId id="295" r:id="rId4"/>
    <p:sldId id="354" r:id="rId5"/>
    <p:sldId id="297" r:id="rId6"/>
    <p:sldId id="275" r:id="rId7"/>
    <p:sldId id="351" r:id="rId8"/>
    <p:sldId id="350" r:id="rId9"/>
    <p:sldId id="305" r:id="rId10"/>
    <p:sldId id="285" r:id="rId11"/>
    <p:sldId id="713" r:id="rId12"/>
    <p:sldId id="714" r:id="rId13"/>
    <p:sldId id="715" r:id="rId14"/>
    <p:sldId id="716" r:id="rId15"/>
    <p:sldId id="692" r:id="rId16"/>
    <p:sldId id="693" r:id="rId17"/>
    <p:sldId id="717" r:id="rId18"/>
    <p:sldId id="718" r:id="rId19"/>
    <p:sldId id="719" r:id="rId20"/>
    <p:sldId id="720" r:id="rId21"/>
    <p:sldId id="721" r:id="rId22"/>
    <p:sldId id="722" r:id="rId23"/>
    <p:sldId id="723" r:id="rId24"/>
    <p:sldId id="695" r:id="rId25"/>
    <p:sldId id="696" r:id="rId26"/>
    <p:sldId id="724" r:id="rId27"/>
    <p:sldId id="725" r:id="rId28"/>
    <p:sldId id="726" r:id="rId29"/>
    <p:sldId id="727" r:id="rId30"/>
    <p:sldId id="728" r:id="rId31"/>
    <p:sldId id="729" r:id="rId32"/>
    <p:sldId id="730" r:id="rId33"/>
    <p:sldId id="701" r:id="rId34"/>
    <p:sldId id="702" r:id="rId35"/>
    <p:sldId id="739" r:id="rId36"/>
    <p:sldId id="740" r:id="rId37"/>
    <p:sldId id="741" r:id="rId38"/>
    <p:sldId id="742" r:id="rId39"/>
    <p:sldId id="743" r:id="rId40"/>
    <p:sldId id="744" r:id="rId41"/>
    <p:sldId id="745" r:id="rId42"/>
    <p:sldId id="746" r:id="rId43"/>
    <p:sldId id="747" r:id="rId44"/>
    <p:sldId id="698" r:id="rId45"/>
    <p:sldId id="699" r:id="rId46"/>
    <p:sldId id="737" r:id="rId47"/>
    <p:sldId id="738" r:id="rId48"/>
    <p:sldId id="731" r:id="rId49"/>
    <p:sldId id="732" r:id="rId50"/>
    <p:sldId id="733" r:id="rId51"/>
    <p:sldId id="734" r:id="rId52"/>
    <p:sldId id="707" r:id="rId53"/>
    <p:sldId id="708" r:id="rId54"/>
    <p:sldId id="755" r:id="rId55"/>
    <p:sldId id="756" r:id="rId56"/>
    <p:sldId id="757" r:id="rId57"/>
    <p:sldId id="758" r:id="rId58"/>
    <p:sldId id="759" r:id="rId59"/>
    <p:sldId id="704" r:id="rId60"/>
    <p:sldId id="705" r:id="rId61"/>
    <p:sldId id="748" r:id="rId62"/>
    <p:sldId id="752" r:id="rId63"/>
    <p:sldId id="749" r:id="rId64"/>
    <p:sldId id="753" r:id="rId65"/>
    <p:sldId id="754" r:id="rId66"/>
    <p:sldId id="299" r:id="rId67"/>
    <p:sldId id="710" r:id="rId68"/>
    <p:sldId id="711" r:id="rId69"/>
    <p:sldId id="712" r:id="rId70"/>
    <p:sldId id="359" r:id="rId71"/>
    <p:sldId id="370" r:id="rId72"/>
    <p:sldId id="371" r:id="rId73"/>
  </p:sldIdLst>
  <p:sldSz cx="12192000" cy="6858000"/>
  <p:notesSz cx="6858000" cy="9144000"/>
  <p:custDataLst>
    <p:tags r:id="rId7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7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00000"/>
    <a:srgbClr val="C8103D"/>
    <a:srgbClr val="BFCE6A"/>
    <a:srgbClr val="F5871F"/>
    <a:srgbClr val="718C00"/>
    <a:srgbClr val="FFFFFF"/>
    <a:srgbClr val="FA5F00"/>
    <a:srgbClr val="FF3F3F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6" autoAdjust="0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138" y="144"/>
      </p:cViewPr>
      <p:guideLst>
        <p:guide orient="horz" pos="2183"/>
        <p:guide pos="3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gs" Target="tags/tag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D4C7-F137-A842-B1C5-8CE3EB04C0FA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F84A-E9F6-6B4A-A92D-0F03C16BE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545F-0463-3244-9FD0-76CB0920EB87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04D7-9025-2945-9BB0-1BE2C77FF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559859"/>
            <a:ext cx="5181600" cy="46171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559859"/>
            <a:ext cx="5181600" cy="46171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555657"/>
            <a:ext cx="5157787" cy="6406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277035"/>
            <a:ext cx="5157787" cy="39126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569385"/>
            <a:ext cx="5183188" cy="6269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277035"/>
            <a:ext cx="5183188" cy="39126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>
            <a:endCxn id="8" idx="0"/>
          </p:cNvCxnSpPr>
          <p:nvPr userDrawn="1"/>
        </p:nvCxnSpPr>
        <p:spPr>
          <a:xfrm>
            <a:off x="6087035" y="1555657"/>
            <a:ext cx="8965" cy="480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学习目标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5715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通过本次课程学习需要达到的目标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028" y="109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802332"/>
            <a:ext cx="42291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838200" y="1257299"/>
            <a:ext cx="6286500" cy="4996543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1pPr>
            <a:lvl2pPr marL="9144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2pPr>
            <a:lvl3pPr marL="13716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3pPr>
            <a:lvl4pPr marL="18288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4pPr>
            <a:lvl5pPr marL="2286000" indent="-457200">
              <a:buFont typeface="+mj-lt"/>
              <a:buAutoNum type="arabicPeriod"/>
              <a:defRPr sz="2000" b="0"/>
            </a:lvl5pPr>
          </a:lstStyle>
          <a:p>
            <a:pPr lvl="0"/>
            <a:r>
              <a:rPr lang="zh-CN" altLang="en-US" dirty="0"/>
              <a:t>序号列表（</a:t>
            </a:r>
            <a:r>
              <a:rPr lang="en-US" altLang="zh-CN" dirty="0"/>
              <a:t>20px</a:t>
            </a:r>
            <a:r>
              <a:rPr lang="zh-CN" altLang="en-US" dirty="0"/>
              <a:t>）（段前后</a:t>
            </a:r>
            <a:r>
              <a:rPr lang="en-US" altLang="zh-CN" dirty="0"/>
              <a:t>5px</a:t>
            </a:r>
            <a:r>
              <a:rPr lang="zh-CN" altLang="en-US" dirty="0"/>
              <a:t>，</a:t>
            </a:r>
            <a:r>
              <a:rPr lang="en-US" altLang="zh-CN" dirty="0"/>
              <a:t>1.5</a:t>
            </a:r>
            <a:r>
              <a:rPr lang="zh-CN" altLang="en-US" dirty="0"/>
              <a:t>行距）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</a:p>
          <a:p>
            <a:pPr lvl="2"/>
            <a:r>
              <a:rPr lang="en-US" altLang="zh-CN" dirty="0"/>
              <a:t>B</a:t>
            </a:r>
          </a:p>
          <a:p>
            <a:pPr lvl="3"/>
            <a:r>
              <a:rPr lang="en-US" altLang="zh-CN" dirty="0"/>
              <a:t>c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53062" y="1371599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2" descr="iblrak00648723.jpg"/>
          <p:cNvPicPr>
            <a:picLocks noChangeAspect="1"/>
          </p:cNvPicPr>
          <p:nvPr/>
        </p:nvPicPr>
        <p:blipFill>
          <a:blip r:embed="rId2">
            <a:grayscl/>
          </a:blip>
          <a:srcRect t="4683"/>
          <a:stretch>
            <a:fillRect/>
          </a:stretch>
        </p:blipFill>
        <p:spPr>
          <a:xfrm>
            <a:off x="0" y="2420938"/>
            <a:ext cx="5241925" cy="2960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787979" y="3168722"/>
            <a:ext cx="318407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kern="120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br>
              <a:rPr lang="zh-CN" altLang="en-US" sz="1200"/>
            </a:br>
            <a:r>
              <a:rPr lang="zh-CN" altLang="en-US" sz="1200"/>
              <a:t> </a:t>
            </a:r>
            <a:r>
              <a:rPr lang="en-US" altLang="zh-CN" sz="4400" kern="1200">
                <a:solidFill>
                  <a:srgbClr val="7F7F7F"/>
                </a:solidFill>
                <a:latin typeface="Impact" panose="020B0806030902050204" pitchFamily="34" charset="0"/>
                <a:ea typeface="+mj-ea"/>
                <a:cs typeface="+mj-cs"/>
                <a:sym typeface="Impact" panose="020B0806030902050204" pitchFamily="34" charset="0"/>
              </a:rPr>
              <a:t>CONTENTS</a:t>
            </a:r>
            <a:endParaRPr lang="zh-CN" altLang="en-US" sz="4400" kern="1200">
              <a:solidFill>
                <a:srgbClr val="7F7F7F"/>
              </a:solidFill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6021159" y="1690008"/>
            <a:ext cx="4378779" cy="417898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复习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8" y="1828800"/>
            <a:ext cx="3931104" cy="348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4912"/>
            <a:ext cx="10418380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插入知识点序列，例如：复习知识点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553581" y="1098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31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知识点总结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4912"/>
            <a:ext cx="10418380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插入知识点总结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494874" y="109835"/>
            <a:ext cx="176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65" y="1786103"/>
            <a:ext cx="3340315" cy="312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31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后作业问答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课后问答题</a:t>
            </a:r>
          </a:p>
        </p:txBody>
      </p:sp>
      <p:pic>
        <p:nvPicPr>
          <p:cNvPr id="2050" name="Picture 2" descr="https://timgsa.baidu.com/timg?image&amp;quality=80&amp;size=b9999_10000&amp;sec=1529450082402&amp;di=51e178e35735152481ca4c04fdab5cb9&amp;imgtype=0&amp;src=http%3A%2F%2Fimgsrc.baidu.com%2Fimgad%2Fpic%2Fitem%2F622762d0f703918f0c1c70035b3d269758eec42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76" y="1281469"/>
            <a:ext cx="3558707" cy="389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后作业实操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课后实操题</a:t>
            </a:r>
          </a:p>
        </p:txBody>
      </p:sp>
      <p:sp>
        <p:nvSpPr>
          <p:cNvPr id="14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10437484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9B9D-6D9A-4547-831C-052C4623EFAE}" type="datetimeFigureOut">
              <a:rPr kumimoji="1" lang="zh-CN" altLang="en-US" smtClean="0"/>
              <a:t>2020/7/8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1667-DF54-4722-AB3D-C036FE3FB9F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标题 1"/>
          <p:cNvSpPr txBox="1"/>
          <p:nvPr userDrawn="1"/>
        </p:nvSpPr>
        <p:spPr>
          <a:xfrm>
            <a:off x="838200" y="568773"/>
            <a:ext cx="10515600" cy="92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MySQL/PyMySQL" TargetMode="Externa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2"/>
          <p:cNvSpPr/>
          <p:nvPr/>
        </p:nvSpPr>
        <p:spPr>
          <a:xfrm>
            <a:off x="3848110" y="2915398"/>
            <a:ext cx="4495783" cy="1027204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lstStyle/>
          <a:p>
            <a:pPr lvl="0" algn="ctr"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D427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kumimoji="0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D427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37345" y="1376643"/>
            <a:ext cx="10515600" cy="522418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语法：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MySQL中权限有create、alter、drop、insert、update、delete、select等，如果要分配所有权限，直接使用：all privileges</a:t>
            </a:r>
            <a:endParaRPr lang="zh-CN" altLang="zh-CN" dirty="0"/>
          </a:p>
          <a:p>
            <a:r>
              <a:rPr lang="en-US" altLang="zh-CN" dirty="0" err="1"/>
              <a:t>下面给数据库创建一个python用户分配select权限，允许所有主机登录，密码为msyql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说明</a:t>
            </a:r>
            <a:r>
              <a:rPr lang="en-US" altLang="zh-CN" dirty="0"/>
              <a:t>：</a:t>
            </a:r>
            <a:endParaRPr lang="zh-CN" altLang="zh-CN" dirty="0"/>
          </a:p>
          <a:p>
            <a:pPr lvl="2"/>
            <a:r>
              <a:rPr lang="en-US" altLang="zh-CN" dirty="0"/>
              <a:t>*.* ：</a:t>
            </a:r>
            <a:r>
              <a:rPr lang="en-US" altLang="zh-CN" dirty="0" err="1"/>
              <a:t>表示所有数据库的所有表</a:t>
            </a:r>
            <a:endParaRPr lang="zh-CN" altLang="zh-CN" dirty="0"/>
          </a:p>
          <a:p>
            <a:pPr lvl="2"/>
            <a:r>
              <a:rPr lang="en-US" altLang="zh-CN" dirty="0"/>
              <a:t>with grant </a:t>
            </a:r>
            <a:r>
              <a:rPr lang="en-US" altLang="zh-CN" dirty="0" err="1"/>
              <a:t>option：表示它具有grant权限</a:t>
            </a:r>
            <a:r>
              <a:rPr lang="en-US" altLang="zh-CN" dirty="0"/>
              <a:t>， </a:t>
            </a:r>
            <a:r>
              <a:rPr lang="en-US" altLang="zh-CN" dirty="0" err="1"/>
              <a:t>可以创建用户</a:t>
            </a:r>
            <a:r>
              <a:rPr lang="en-US" altLang="zh-CN" dirty="0"/>
              <a:t>。</a:t>
            </a:r>
            <a:endParaRPr lang="zh-CN" altLang="zh-CN" dirty="0"/>
          </a:p>
          <a:p>
            <a:pPr lvl="2"/>
            <a:r>
              <a:rPr lang="en-US" altLang="zh-CN" dirty="0"/>
              <a:t>flush </a:t>
            </a:r>
            <a:r>
              <a:rPr lang="en-US" altLang="zh-CN" dirty="0" err="1"/>
              <a:t>privileges：表示让赋予的权限立即生效</a:t>
            </a:r>
            <a:r>
              <a:rPr lang="en-US" altLang="zh-CN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创建用户并分配权限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用户与权限管理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0" y="1768008"/>
            <a:ext cx="9923930" cy="123110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grant 权限列表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数据库 to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‘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用户名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@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‘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访问主机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identified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by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‘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密码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提示</a:t>
            </a:r>
            <a:r>
              <a:rPr lang="en-US" altLang="zh-CN" sz="1600" b="1" dirty="0">
                <a:solidFill>
                  <a:srgbClr val="FF0000"/>
                </a:solidFill>
              </a:rPr>
              <a:t>:</a:t>
            </a:r>
            <a:r>
              <a:rPr lang="zh-CN" altLang="en-US" sz="1600" b="1" dirty="0">
                <a:solidFill>
                  <a:srgbClr val="FF0000"/>
                </a:solidFill>
              </a:rPr>
              <a:t>以上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老版本的用法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新版本的创建用户和授权分开写了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如下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/>
              <a:t>创建用户</a:t>
            </a:r>
            <a:r>
              <a:rPr lang="en-US" altLang="zh-CN" sz="1600" dirty="0"/>
              <a:t>:create user </a:t>
            </a:r>
            <a:r>
              <a:rPr lang="zh-CN" altLang="en-US" sz="1600" dirty="0"/>
              <a:t>‘用户名’</a:t>
            </a:r>
            <a:r>
              <a:rPr lang="en-US" altLang="zh-CN" sz="1600" dirty="0"/>
              <a:t>@’ip</a:t>
            </a:r>
            <a:r>
              <a:rPr lang="zh-CN" altLang="en-US" sz="1600" dirty="0"/>
              <a:t>地址</a:t>
            </a:r>
            <a:r>
              <a:rPr lang="en-US" altLang="zh-CN" sz="1600" dirty="0"/>
              <a:t>’</a:t>
            </a:r>
          </a:p>
          <a:p>
            <a:r>
              <a:rPr lang="zh-CN" altLang="en-US" sz="1600" dirty="0"/>
              <a:t>授权操作</a:t>
            </a:r>
            <a:r>
              <a:rPr lang="en-US" altLang="zh-CN" sz="1600" dirty="0"/>
              <a:t>:grant </a:t>
            </a:r>
            <a:r>
              <a:rPr lang="zh-CN" altLang="en-US" sz="1600" dirty="0"/>
              <a:t>权限 </a:t>
            </a:r>
            <a:r>
              <a:rPr lang="en-US" altLang="zh-CN" sz="1600" dirty="0"/>
              <a:t>on </a:t>
            </a:r>
            <a:r>
              <a:rPr lang="zh-CN" altLang="en-US" sz="1600" dirty="0"/>
              <a:t>数据库 </a:t>
            </a:r>
            <a:r>
              <a:rPr lang="en-US" altLang="zh-CN" sz="1600" dirty="0"/>
              <a:t>to  </a:t>
            </a:r>
            <a:r>
              <a:rPr lang="zh-CN" altLang="en-US" sz="1600" dirty="0"/>
              <a:t>‘用户名’</a:t>
            </a:r>
            <a:r>
              <a:rPr lang="en-US" altLang="zh-CN" sz="1600" dirty="0"/>
              <a:t>@’ip</a:t>
            </a:r>
            <a:r>
              <a:rPr lang="zh-CN" altLang="en-US" sz="1600" dirty="0"/>
              <a:t>地址</a:t>
            </a:r>
            <a:r>
              <a:rPr lang="en-US" altLang="zh-CN" sz="1600" dirty="0"/>
              <a:t>’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4023" y="4474439"/>
            <a:ext cx="7149393" cy="49244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grant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select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*.* TO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'python'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@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'%'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IDENTIFIED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BY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'MySQL'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with grant option;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CN" altLang="zh-CN" sz="1600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flush privileges;</a:t>
            </a:r>
            <a:endParaRPr lang="zh-CN" altLang="zh-C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452283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en-US" dirty="0"/>
              <a:t>查看用户的权限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回收权限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查看、回收权限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用户与权限管理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461247" y="2098369"/>
            <a:ext cx="2460610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show grants for 用户名;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461247" y="2700733"/>
            <a:ext cx="2460610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show grants for python;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61247" y="3974044"/>
            <a:ext cx="52353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revoke </a:t>
            </a:r>
            <a:r>
              <a:rPr lang="en-US" altLang="zh-CN">
                <a:solidFill>
                  <a:srgbClr val="770088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770088"/>
                </a:solidFill>
                <a:latin typeface="Consolas" panose="020B0609020204030204" pitchFamily="49" charset="0"/>
              </a:rPr>
              <a:t>on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*.*  </a:t>
            </a:r>
            <a:r>
              <a:rPr lang="en-US" altLang="zh-CN">
                <a:solidFill>
                  <a:srgbClr val="770088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AA1111"/>
                </a:solidFill>
                <a:latin typeface="Consolas" panose="020B0609020204030204" pitchFamily="49" charset="0"/>
              </a:rPr>
              <a:t>'python'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@</a:t>
            </a:r>
            <a:r>
              <a:rPr lang="en-US" altLang="zh-CN">
                <a:solidFill>
                  <a:srgbClr val="AA1111"/>
                </a:solidFill>
                <a:latin typeface="Consolas" panose="020B0609020204030204" pitchFamily="49" charset="0"/>
              </a:rPr>
              <a:t>'%'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en-US"/>
              <a:t>普通用户修改自己的密码</a:t>
            </a:r>
          </a:p>
          <a:p>
            <a:r>
              <a:rPr lang="zh-CN" altLang="en-US"/>
              <a:t>在终端上修改不需要进到数据库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en-US" altLang="zh-CN"/>
              <a:t>root</a:t>
            </a:r>
            <a:r>
              <a:rPr lang="zh-CN" altLang="en-US"/>
              <a:t>账号修改普通用户的密码：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修改密码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用户与权限管理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624" y="2576045"/>
            <a:ext cx="6096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MySQLadmin -upython -p password </a:t>
            </a:r>
            <a:r>
              <a:rPr lang="zh-CN" altLang="en-US">
                <a:solidFill>
                  <a:srgbClr val="333333"/>
                </a:solidFill>
                <a:latin typeface="Consolas" panose="020B0609020204030204" pitchFamily="49" charset="0"/>
              </a:rPr>
              <a:t>新密码</a:t>
            </a: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1624" y="3970528"/>
            <a:ext cx="10140597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修改MySQL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.user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表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inherit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update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MySQL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.user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set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authentication_string=password(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123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)(新密码)  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where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user=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'python'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(用户名)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CN" altLang="zh-CN">
                <a:solidFill>
                  <a:srgbClr val="116644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2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.刷新权限   flush privileges;</a:t>
            </a:r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467450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drop user '</a:t>
            </a:r>
            <a:r>
              <a:rPr lang="zh-CN" altLang="en-US"/>
              <a:t>用户名</a:t>
            </a:r>
            <a:r>
              <a:rPr lang="en-US" altLang="zh-CN"/>
              <a:t>'@'</a:t>
            </a:r>
            <a:r>
              <a:rPr lang="zh-CN" altLang="en-US"/>
              <a:t>主机</a:t>
            </a:r>
            <a:r>
              <a:rPr lang="en-US" altLang="zh-CN"/>
              <a:t>’;</a:t>
            </a:r>
          </a:p>
          <a:p>
            <a:endParaRPr lang="en-US" altLang="zh-CN"/>
          </a:p>
          <a:p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：进入到</a:t>
            </a:r>
            <a:r>
              <a:rPr lang="en-US" altLang="zh-CN"/>
              <a:t>MySQL</a:t>
            </a:r>
            <a:r>
              <a:rPr lang="zh-CN" altLang="en-US"/>
              <a:t>这个库 </a:t>
            </a:r>
            <a:r>
              <a:rPr lang="en-US" altLang="zh-CN"/>
              <a:t>delete from user where user='</a:t>
            </a:r>
            <a:r>
              <a:rPr lang="zh-CN" altLang="en-US"/>
              <a:t>用户名</a:t>
            </a:r>
            <a:r>
              <a:rPr lang="en-US" altLang="zh-CN"/>
              <a:t>';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删除用户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用户与权限管理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71" name="组合 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7310737" y="3410559"/>
            <a:ext cx="3711895" cy="2884883"/>
            <a:chOff x="3317875" y="1058863"/>
            <a:chExt cx="5556251" cy="4740275"/>
          </a:xfrm>
        </p:grpSpPr>
        <p:sp>
          <p:nvSpPr>
            <p:cNvPr id="72" name="íṥlïďé"/>
            <p:cNvSpPr/>
            <p:nvPr/>
          </p:nvSpPr>
          <p:spPr bwMode="auto">
            <a:xfrm>
              <a:off x="3525838" y="4646613"/>
              <a:ext cx="5154613" cy="869950"/>
            </a:xfrm>
            <a:prstGeom prst="ellipse">
              <a:avLst/>
            </a:prstGeom>
            <a:solidFill>
              <a:srgbClr val="39496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šļïďè"/>
            <p:cNvSpPr/>
            <p:nvPr/>
          </p:nvSpPr>
          <p:spPr bwMode="auto">
            <a:xfrm>
              <a:off x="4017963" y="1858963"/>
              <a:ext cx="4225925" cy="2671763"/>
            </a:xfrm>
            <a:prstGeom prst="rect">
              <a:avLst/>
            </a:prstGeom>
            <a:solidFill>
              <a:srgbClr val="3949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ṣḷídé"/>
            <p:cNvSpPr/>
            <p:nvPr/>
          </p:nvSpPr>
          <p:spPr bwMode="auto">
            <a:xfrm>
              <a:off x="4017963" y="1858963"/>
              <a:ext cx="4225925" cy="267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ṧlíḑè"/>
            <p:cNvSpPr/>
            <p:nvPr/>
          </p:nvSpPr>
          <p:spPr bwMode="auto">
            <a:xfrm>
              <a:off x="4186238" y="2133601"/>
              <a:ext cx="3883025" cy="2214563"/>
            </a:xfrm>
            <a:prstGeom prst="rect">
              <a:avLst/>
            </a:prstGeom>
            <a:solidFill>
              <a:srgbClr val="69C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ŝ1íḑê"/>
            <p:cNvSpPr/>
            <p:nvPr/>
          </p:nvSpPr>
          <p:spPr bwMode="auto">
            <a:xfrm>
              <a:off x="3525838" y="4530726"/>
              <a:ext cx="5154613" cy="584200"/>
            </a:xfrm>
            <a:custGeom>
              <a:avLst/>
              <a:gdLst>
                <a:gd name="T0" fmla="*/ 310 w 3247"/>
                <a:gd name="T1" fmla="*/ 0 h 368"/>
                <a:gd name="T2" fmla="*/ 0 w 3247"/>
                <a:gd name="T3" fmla="*/ 368 h 368"/>
                <a:gd name="T4" fmla="*/ 3247 w 3247"/>
                <a:gd name="T5" fmla="*/ 368 h 368"/>
                <a:gd name="T6" fmla="*/ 2972 w 3247"/>
                <a:gd name="T7" fmla="*/ 0 h 368"/>
                <a:gd name="T8" fmla="*/ 310 w 3247"/>
                <a:gd name="T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7" h="368">
                  <a:moveTo>
                    <a:pt x="310" y="0"/>
                  </a:moveTo>
                  <a:lnTo>
                    <a:pt x="0" y="368"/>
                  </a:lnTo>
                  <a:lnTo>
                    <a:pt x="3247" y="368"/>
                  </a:lnTo>
                  <a:lnTo>
                    <a:pt x="2972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5D6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ślíḓê"/>
            <p:cNvSpPr/>
            <p:nvPr/>
          </p:nvSpPr>
          <p:spPr bwMode="auto">
            <a:xfrm>
              <a:off x="3525838" y="4530726"/>
              <a:ext cx="5154613" cy="584200"/>
            </a:xfrm>
            <a:custGeom>
              <a:avLst/>
              <a:gdLst>
                <a:gd name="T0" fmla="*/ 310 w 3247"/>
                <a:gd name="T1" fmla="*/ 0 h 368"/>
                <a:gd name="T2" fmla="*/ 0 w 3247"/>
                <a:gd name="T3" fmla="*/ 368 h 368"/>
                <a:gd name="T4" fmla="*/ 3247 w 3247"/>
                <a:gd name="T5" fmla="*/ 368 h 368"/>
                <a:gd name="T6" fmla="*/ 2972 w 3247"/>
                <a:gd name="T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47" h="368">
                  <a:moveTo>
                    <a:pt x="310" y="0"/>
                  </a:moveTo>
                  <a:lnTo>
                    <a:pt x="0" y="368"/>
                  </a:lnTo>
                  <a:lnTo>
                    <a:pt x="3247" y="368"/>
                  </a:lnTo>
                  <a:lnTo>
                    <a:pt x="29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ṥļîḍè"/>
            <p:cNvSpPr/>
            <p:nvPr/>
          </p:nvSpPr>
          <p:spPr bwMode="auto">
            <a:xfrm>
              <a:off x="7967663" y="4583113"/>
              <a:ext cx="320675" cy="103188"/>
            </a:xfrm>
            <a:custGeom>
              <a:avLst/>
              <a:gdLst>
                <a:gd name="T0" fmla="*/ 202 w 202"/>
                <a:gd name="T1" fmla="*/ 65 h 65"/>
                <a:gd name="T2" fmla="*/ 52 w 202"/>
                <a:gd name="T3" fmla="*/ 65 h 65"/>
                <a:gd name="T4" fmla="*/ 0 w 202"/>
                <a:gd name="T5" fmla="*/ 0 h 65"/>
                <a:gd name="T6" fmla="*/ 153 w 202"/>
                <a:gd name="T7" fmla="*/ 0 h 65"/>
                <a:gd name="T8" fmla="*/ 202 w 20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5">
                  <a:moveTo>
                    <a:pt x="202" y="65"/>
                  </a:moveTo>
                  <a:lnTo>
                    <a:pt x="52" y="65"/>
                  </a:lnTo>
                  <a:lnTo>
                    <a:pt x="0" y="0"/>
                  </a:lnTo>
                  <a:lnTo>
                    <a:pt x="153" y="0"/>
                  </a:lnTo>
                  <a:lnTo>
                    <a:pt x="202" y="65"/>
                  </a:lnTo>
                  <a:close/>
                </a:path>
              </a:pathLst>
            </a:custGeom>
            <a:solidFill>
              <a:srgbClr val="7A8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ḻidé"/>
            <p:cNvSpPr/>
            <p:nvPr/>
          </p:nvSpPr>
          <p:spPr bwMode="auto">
            <a:xfrm>
              <a:off x="7793038" y="4719638"/>
              <a:ext cx="323850" cy="104775"/>
            </a:xfrm>
            <a:custGeom>
              <a:avLst/>
              <a:gdLst>
                <a:gd name="T0" fmla="*/ 204 w 204"/>
                <a:gd name="T1" fmla="*/ 66 h 66"/>
                <a:gd name="T2" fmla="*/ 52 w 204"/>
                <a:gd name="T3" fmla="*/ 66 h 66"/>
                <a:gd name="T4" fmla="*/ 0 w 204"/>
                <a:gd name="T5" fmla="*/ 0 h 66"/>
                <a:gd name="T6" fmla="*/ 153 w 204"/>
                <a:gd name="T7" fmla="*/ 0 h 66"/>
                <a:gd name="T8" fmla="*/ 204 w 20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6">
                  <a:moveTo>
                    <a:pt x="204" y="66"/>
                  </a:moveTo>
                  <a:lnTo>
                    <a:pt x="52" y="66"/>
                  </a:lnTo>
                  <a:lnTo>
                    <a:pt x="0" y="0"/>
                  </a:lnTo>
                  <a:lnTo>
                    <a:pt x="153" y="0"/>
                  </a:lnTo>
                  <a:lnTo>
                    <a:pt x="204" y="66"/>
                  </a:lnTo>
                  <a:close/>
                </a:path>
              </a:pathLst>
            </a:custGeom>
            <a:solidFill>
              <a:srgbClr val="1E2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ṣḷïḑè"/>
            <p:cNvSpPr/>
            <p:nvPr/>
          </p:nvSpPr>
          <p:spPr bwMode="auto">
            <a:xfrm>
              <a:off x="7793038" y="4719638"/>
              <a:ext cx="323850" cy="104775"/>
            </a:xfrm>
            <a:custGeom>
              <a:avLst/>
              <a:gdLst>
                <a:gd name="T0" fmla="*/ 204 w 204"/>
                <a:gd name="T1" fmla="*/ 66 h 66"/>
                <a:gd name="T2" fmla="*/ 52 w 204"/>
                <a:gd name="T3" fmla="*/ 66 h 66"/>
                <a:gd name="T4" fmla="*/ 0 w 204"/>
                <a:gd name="T5" fmla="*/ 0 h 66"/>
                <a:gd name="T6" fmla="*/ 153 w 204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66">
                  <a:moveTo>
                    <a:pt x="204" y="66"/>
                  </a:moveTo>
                  <a:lnTo>
                    <a:pt x="52" y="66"/>
                  </a:lnTo>
                  <a:lnTo>
                    <a:pt x="0" y="0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šḻïde"/>
            <p:cNvSpPr/>
            <p:nvPr/>
          </p:nvSpPr>
          <p:spPr bwMode="auto">
            <a:xfrm>
              <a:off x="8135938" y="4835526"/>
              <a:ext cx="323850" cy="104775"/>
            </a:xfrm>
            <a:custGeom>
              <a:avLst/>
              <a:gdLst>
                <a:gd name="T0" fmla="*/ 204 w 204"/>
                <a:gd name="T1" fmla="*/ 66 h 66"/>
                <a:gd name="T2" fmla="*/ 52 w 204"/>
                <a:gd name="T3" fmla="*/ 66 h 66"/>
                <a:gd name="T4" fmla="*/ 0 w 204"/>
                <a:gd name="T5" fmla="*/ 0 h 66"/>
                <a:gd name="T6" fmla="*/ 153 w 204"/>
                <a:gd name="T7" fmla="*/ 0 h 66"/>
                <a:gd name="T8" fmla="*/ 204 w 20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6">
                  <a:moveTo>
                    <a:pt x="204" y="66"/>
                  </a:moveTo>
                  <a:lnTo>
                    <a:pt x="52" y="66"/>
                  </a:lnTo>
                  <a:lnTo>
                    <a:pt x="0" y="0"/>
                  </a:lnTo>
                  <a:lnTo>
                    <a:pt x="153" y="0"/>
                  </a:lnTo>
                  <a:lnTo>
                    <a:pt x="204" y="66"/>
                  </a:lnTo>
                  <a:close/>
                </a:path>
              </a:pathLst>
            </a:custGeom>
            <a:solidFill>
              <a:srgbClr val="7A8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şlîḓé"/>
            <p:cNvSpPr/>
            <p:nvPr/>
          </p:nvSpPr>
          <p:spPr bwMode="auto">
            <a:xfrm>
              <a:off x="8135938" y="4835526"/>
              <a:ext cx="323850" cy="104775"/>
            </a:xfrm>
            <a:custGeom>
              <a:avLst/>
              <a:gdLst>
                <a:gd name="T0" fmla="*/ 204 w 204"/>
                <a:gd name="T1" fmla="*/ 66 h 66"/>
                <a:gd name="T2" fmla="*/ 52 w 204"/>
                <a:gd name="T3" fmla="*/ 66 h 66"/>
                <a:gd name="T4" fmla="*/ 0 w 204"/>
                <a:gd name="T5" fmla="*/ 0 h 66"/>
                <a:gd name="T6" fmla="*/ 153 w 204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66">
                  <a:moveTo>
                    <a:pt x="204" y="66"/>
                  </a:moveTo>
                  <a:lnTo>
                    <a:pt x="52" y="66"/>
                  </a:lnTo>
                  <a:lnTo>
                    <a:pt x="0" y="0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ṧḻîḋé"/>
            <p:cNvSpPr/>
            <p:nvPr/>
          </p:nvSpPr>
          <p:spPr bwMode="auto">
            <a:xfrm>
              <a:off x="7591425" y="4799013"/>
              <a:ext cx="257175" cy="80963"/>
            </a:xfrm>
            <a:custGeom>
              <a:avLst/>
              <a:gdLst>
                <a:gd name="T0" fmla="*/ 162 w 162"/>
                <a:gd name="T1" fmla="*/ 51 h 51"/>
                <a:gd name="T2" fmla="*/ 40 w 162"/>
                <a:gd name="T3" fmla="*/ 51 h 51"/>
                <a:gd name="T4" fmla="*/ 0 w 162"/>
                <a:gd name="T5" fmla="*/ 0 h 51"/>
                <a:gd name="T6" fmla="*/ 120 w 162"/>
                <a:gd name="T7" fmla="*/ 0 h 51"/>
                <a:gd name="T8" fmla="*/ 162 w 16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51">
                  <a:moveTo>
                    <a:pt x="162" y="51"/>
                  </a:moveTo>
                  <a:lnTo>
                    <a:pt x="40" y="51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62" y="51"/>
                  </a:lnTo>
                  <a:close/>
                </a:path>
              </a:pathLst>
            </a:custGeom>
            <a:solidFill>
              <a:srgbClr val="7A8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śľïďé"/>
            <p:cNvSpPr/>
            <p:nvPr/>
          </p:nvSpPr>
          <p:spPr bwMode="auto">
            <a:xfrm>
              <a:off x="7450138" y="4906963"/>
              <a:ext cx="257175" cy="80963"/>
            </a:xfrm>
            <a:custGeom>
              <a:avLst/>
              <a:gdLst>
                <a:gd name="T0" fmla="*/ 162 w 162"/>
                <a:gd name="T1" fmla="*/ 51 h 51"/>
                <a:gd name="T2" fmla="*/ 40 w 162"/>
                <a:gd name="T3" fmla="*/ 51 h 51"/>
                <a:gd name="T4" fmla="*/ 0 w 162"/>
                <a:gd name="T5" fmla="*/ 0 h 51"/>
                <a:gd name="T6" fmla="*/ 122 w 162"/>
                <a:gd name="T7" fmla="*/ 0 h 51"/>
                <a:gd name="T8" fmla="*/ 162 w 16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51">
                  <a:moveTo>
                    <a:pt x="162" y="51"/>
                  </a:moveTo>
                  <a:lnTo>
                    <a:pt x="40" y="51"/>
                  </a:lnTo>
                  <a:lnTo>
                    <a:pt x="0" y="0"/>
                  </a:lnTo>
                  <a:lnTo>
                    <a:pt x="122" y="0"/>
                  </a:lnTo>
                  <a:lnTo>
                    <a:pt x="162" y="51"/>
                  </a:lnTo>
                  <a:close/>
                </a:path>
              </a:pathLst>
            </a:custGeom>
            <a:solidFill>
              <a:srgbClr val="1E2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ṥļíḓe"/>
            <p:cNvSpPr/>
            <p:nvPr/>
          </p:nvSpPr>
          <p:spPr bwMode="auto">
            <a:xfrm>
              <a:off x="7450138" y="4906963"/>
              <a:ext cx="257175" cy="80963"/>
            </a:xfrm>
            <a:custGeom>
              <a:avLst/>
              <a:gdLst>
                <a:gd name="T0" fmla="*/ 162 w 162"/>
                <a:gd name="T1" fmla="*/ 51 h 51"/>
                <a:gd name="T2" fmla="*/ 40 w 162"/>
                <a:gd name="T3" fmla="*/ 51 h 51"/>
                <a:gd name="T4" fmla="*/ 0 w 162"/>
                <a:gd name="T5" fmla="*/ 0 h 51"/>
                <a:gd name="T6" fmla="*/ 122 w 16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51">
                  <a:moveTo>
                    <a:pt x="162" y="51"/>
                  </a:moveTo>
                  <a:lnTo>
                    <a:pt x="40" y="51"/>
                  </a:lnTo>
                  <a:lnTo>
                    <a:pt x="0" y="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śḷïdê"/>
            <p:cNvSpPr/>
            <p:nvPr/>
          </p:nvSpPr>
          <p:spPr bwMode="auto">
            <a:xfrm>
              <a:off x="7726363" y="4999038"/>
              <a:ext cx="257175" cy="82550"/>
            </a:xfrm>
            <a:custGeom>
              <a:avLst/>
              <a:gdLst>
                <a:gd name="T0" fmla="*/ 162 w 162"/>
                <a:gd name="T1" fmla="*/ 52 h 52"/>
                <a:gd name="T2" fmla="*/ 40 w 162"/>
                <a:gd name="T3" fmla="*/ 52 h 52"/>
                <a:gd name="T4" fmla="*/ 0 w 162"/>
                <a:gd name="T5" fmla="*/ 0 h 52"/>
                <a:gd name="T6" fmla="*/ 122 w 162"/>
                <a:gd name="T7" fmla="*/ 0 h 52"/>
                <a:gd name="T8" fmla="*/ 162 w 16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52">
                  <a:moveTo>
                    <a:pt x="162" y="52"/>
                  </a:moveTo>
                  <a:lnTo>
                    <a:pt x="40" y="52"/>
                  </a:lnTo>
                  <a:lnTo>
                    <a:pt x="0" y="0"/>
                  </a:lnTo>
                  <a:lnTo>
                    <a:pt x="122" y="0"/>
                  </a:lnTo>
                  <a:lnTo>
                    <a:pt x="162" y="52"/>
                  </a:lnTo>
                  <a:close/>
                </a:path>
              </a:pathLst>
            </a:custGeom>
            <a:solidFill>
              <a:srgbClr val="7A8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şľíḋè"/>
            <p:cNvSpPr/>
            <p:nvPr/>
          </p:nvSpPr>
          <p:spPr bwMode="auto">
            <a:xfrm>
              <a:off x="7726363" y="4999038"/>
              <a:ext cx="257175" cy="82550"/>
            </a:xfrm>
            <a:custGeom>
              <a:avLst/>
              <a:gdLst>
                <a:gd name="T0" fmla="*/ 162 w 162"/>
                <a:gd name="T1" fmla="*/ 52 h 52"/>
                <a:gd name="T2" fmla="*/ 40 w 162"/>
                <a:gd name="T3" fmla="*/ 52 h 52"/>
                <a:gd name="T4" fmla="*/ 0 w 162"/>
                <a:gd name="T5" fmla="*/ 0 h 52"/>
                <a:gd name="T6" fmla="*/ 122 w 16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52">
                  <a:moveTo>
                    <a:pt x="162" y="52"/>
                  </a:moveTo>
                  <a:lnTo>
                    <a:pt x="40" y="52"/>
                  </a:lnTo>
                  <a:lnTo>
                    <a:pt x="0" y="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ṧlíḋè"/>
            <p:cNvSpPr/>
            <p:nvPr/>
          </p:nvSpPr>
          <p:spPr bwMode="auto">
            <a:xfrm>
              <a:off x="3525838" y="5114926"/>
              <a:ext cx="5154613" cy="174625"/>
            </a:xfrm>
            <a:prstGeom prst="rect">
              <a:avLst/>
            </a:prstGeom>
            <a:solidFill>
              <a:srgbClr val="3949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şliḓe"/>
            <p:cNvSpPr/>
            <p:nvPr/>
          </p:nvSpPr>
          <p:spPr bwMode="auto">
            <a:xfrm>
              <a:off x="5084763" y="1504951"/>
              <a:ext cx="219075" cy="219075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ṡḻíḑé"/>
            <p:cNvSpPr/>
            <p:nvPr/>
          </p:nvSpPr>
          <p:spPr bwMode="auto">
            <a:xfrm>
              <a:off x="4905375" y="1266826"/>
              <a:ext cx="573088" cy="227013"/>
            </a:xfrm>
            <a:custGeom>
              <a:avLst/>
              <a:gdLst>
                <a:gd name="T0" fmla="*/ 18 w 154"/>
                <a:gd name="T1" fmla="*/ 60 h 61"/>
                <a:gd name="T2" fmla="*/ 8 w 154"/>
                <a:gd name="T3" fmla="*/ 56 h 61"/>
                <a:gd name="T4" fmla="*/ 6 w 154"/>
                <a:gd name="T5" fmla="*/ 34 h 61"/>
                <a:gd name="T6" fmla="*/ 78 w 154"/>
                <a:gd name="T7" fmla="*/ 0 h 61"/>
                <a:gd name="T8" fmla="*/ 149 w 154"/>
                <a:gd name="T9" fmla="*/ 33 h 61"/>
                <a:gd name="T10" fmla="*/ 147 w 154"/>
                <a:gd name="T11" fmla="*/ 55 h 61"/>
                <a:gd name="T12" fmla="*/ 124 w 154"/>
                <a:gd name="T13" fmla="*/ 53 h 61"/>
                <a:gd name="T14" fmla="*/ 78 w 154"/>
                <a:gd name="T15" fmla="*/ 32 h 61"/>
                <a:gd name="T16" fmla="*/ 30 w 154"/>
                <a:gd name="T17" fmla="*/ 54 h 61"/>
                <a:gd name="T18" fmla="*/ 18 w 154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61">
                  <a:moveTo>
                    <a:pt x="18" y="60"/>
                  </a:moveTo>
                  <a:cubicBezTo>
                    <a:pt x="14" y="60"/>
                    <a:pt x="11" y="58"/>
                    <a:pt x="8" y="56"/>
                  </a:cubicBezTo>
                  <a:cubicBezTo>
                    <a:pt x="1" y="50"/>
                    <a:pt x="0" y="40"/>
                    <a:pt x="6" y="34"/>
                  </a:cubicBezTo>
                  <a:cubicBezTo>
                    <a:pt x="24" y="12"/>
                    <a:pt x="50" y="0"/>
                    <a:pt x="78" y="0"/>
                  </a:cubicBezTo>
                  <a:cubicBezTo>
                    <a:pt x="105" y="0"/>
                    <a:pt x="131" y="12"/>
                    <a:pt x="149" y="33"/>
                  </a:cubicBezTo>
                  <a:cubicBezTo>
                    <a:pt x="154" y="40"/>
                    <a:pt x="153" y="50"/>
                    <a:pt x="147" y="55"/>
                  </a:cubicBezTo>
                  <a:cubicBezTo>
                    <a:pt x="140" y="61"/>
                    <a:pt x="130" y="60"/>
                    <a:pt x="124" y="53"/>
                  </a:cubicBezTo>
                  <a:cubicBezTo>
                    <a:pt x="113" y="40"/>
                    <a:pt x="96" y="32"/>
                    <a:pt x="78" y="32"/>
                  </a:cubicBezTo>
                  <a:cubicBezTo>
                    <a:pt x="59" y="32"/>
                    <a:pt x="42" y="40"/>
                    <a:pt x="30" y="54"/>
                  </a:cubicBezTo>
                  <a:cubicBezTo>
                    <a:pt x="27" y="58"/>
                    <a:pt x="23" y="60"/>
                    <a:pt x="18" y="60"/>
                  </a:cubicBezTo>
                  <a:close/>
                </a:path>
              </a:pathLst>
            </a:custGeom>
            <a:solidFill>
              <a:srgbClr val="FEF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liḍè"/>
            <p:cNvSpPr/>
            <p:nvPr/>
          </p:nvSpPr>
          <p:spPr bwMode="auto">
            <a:xfrm>
              <a:off x="4756150" y="1058863"/>
              <a:ext cx="871538" cy="285750"/>
            </a:xfrm>
            <a:custGeom>
              <a:avLst/>
              <a:gdLst>
                <a:gd name="T0" fmla="*/ 18 w 234"/>
                <a:gd name="T1" fmla="*/ 76 h 77"/>
                <a:gd name="T2" fmla="*/ 7 w 234"/>
                <a:gd name="T3" fmla="*/ 72 h 77"/>
                <a:gd name="T4" fmla="*/ 6 w 234"/>
                <a:gd name="T5" fmla="*/ 49 h 77"/>
                <a:gd name="T6" fmla="*/ 118 w 234"/>
                <a:gd name="T7" fmla="*/ 0 h 77"/>
                <a:gd name="T8" fmla="*/ 228 w 234"/>
                <a:gd name="T9" fmla="*/ 49 h 77"/>
                <a:gd name="T10" fmla="*/ 227 w 234"/>
                <a:gd name="T11" fmla="*/ 71 h 77"/>
                <a:gd name="T12" fmla="*/ 205 w 234"/>
                <a:gd name="T13" fmla="*/ 70 h 77"/>
                <a:gd name="T14" fmla="*/ 118 w 234"/>
                <a:gd name="T15" fmla="*/ 31 h 77"/>
                <a:gd name="T16" fmla="*/ 30 w 234"/>
                <a:gd name="T17" fmla="*/ 70 h 77"/>
                <a:gd name="T18" fmla="*/ 18 w 234"/>
                <a:gd name="T1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77">
                  <a:moveTo>
                    <a:pt x="18" y="76"/>
                  </a:moveTo>
                  <a:cubicBezTo>
                    <a:pt x="14" y="76"/>
                    <a:pt x="10" y="74"/>
                    <a:pt x="7" y="72"/>
                  </a:cubicBezTo>
                  <a:cubicBezTo>
                    <a:pt x="1" y="66"/>
                    <a:pt x="0" y="56"/>
                    <a:pt x="6" y="49"/>
                  </a:cubicBezTo>
                  <a:cubicBezTo>
                    <a:pt x="35" y="18"/>
                    <a:pt x="75" y="0"/>
                    <a:pt x="118" y="0"/>
                  </a:cubicBezTo>
                  <a:cubicBezTo>
                    <a:pt x="160" y="0"/>
                    <a:pt x="200" y="18"/>
                    <a:pt x="228" y="49"/>
                  </a:cubicBezTo>
                  <a:cubicBezTo>
                    <a:pt x="234" y="55"/>
                    <a:pt x="234" y="65"/>
                    <a:pt x="227" y="71"/>
                  </a:cubicBezTo>
                  <a:cubicBezTo>
                    <a:pt x="221" y="77"/>
                    <a:pt x="211" y="76"/>
                    <a:pt x="205" y="70"/>
                  </a:cubicBezTo>
                  <a:cubicBezTo>
                    <a:pt x="182" y="45"/>
                    <a:pt x="151" y="31"/>
                    <a:pt x="118" y="31"/>
                  </a:cubicBezTo>
                  <a:cubicBezTo>
                    <a:pt x="84" y="31"/>
                    <a:pt x="52" y="46"/>
                    <a:pt x="30" y="70"/>
                  </a:cubicBezTo>
                  <a:cubicBezTo>
                    <a:pt x="27" y="74"/>
                    <a:pt x="22" y="76"/>
                    <a:pt x="18" y="76"/>
                  </a:cubicBezTo>
                  <a:close/>
                </a:path>
              </a:pathLst>
            </a:custGeom>
            <a:solidFill>
              <a:srgbClr val="FEF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ḷiḓè"/>
            <p:cNvSpPr/>
            <p:nvPr/>
          </p:nvSpPr>
          <p:spPr bwMode="auto">
            <a:xfrm>
              <a:off x="6645275" y="3379788"/>
              <a:ext cx="1155700" cy="777875"/>
            </a:xfrm>
            <a:custGeom>
              <a:avLst/>
              <a:gdLst>
                <a:gd name="T0" fmla="*/ 728 w 728"/>
                <a:gd name="T1" fmla="*/ 490 h 490"/>
                <a:gd name="T2" fmla="*/ 0 w 728"/>
                <a:gd name="T3" fmla="*/ 490 h 490"/>
                <a:gd name="T4" fmla="*/ 0 w 728"/>
                <a:gd name="T5" fmla="*/ 0 h 490"/>
                <a:gd name="T6" fmla="*/ 728 w 728"/>
                <a:gd name="T7" fmla="*/ 0 h 490"/>
                <a:gd name="T8" fmla="*/ 728 w 728"/>
                <a:gd name="T9" fmla="*/ 490 h 490"/>
                <a:gd name="T10" fmla="*/ 10 w 728"/>
                <a:gd name="T11" fmla="*/ 481 h 490"/>
                <a:gd name="T12" fmla="*/ 718 w 728"/>
                <a:gd name="T13" fmla="*/ 481 h 490"/>
                <a:gd name="T14" fmla="*/ 718 w 728"/>
                <a:gd name="T15" fmla="*/ 10 h 490"/>
                <a:gd name="T16" fmla="*/ 10 w 728"/>
                <a:gd name="T17" fmla="*/ 10 h 490"/>
                <a:gd name="T18" fmla="*/ 10 w 728"/>
                <a:gd name="T19" fmla="*/ 481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8" h="490">
                  <a:moveTo>
                    <a:pt x="728" y="490"/>
                  </a:moveTo>
                  <a:lnTo>
                    <a:pt x="0" y="490"/>
                  </a:lnTo>
                  <a:lnTo>
                    <a:pt x="0" y="0"/>
                  </a:lnTo>
                  <a:lnTo>
                    <a:pt x="728" y="0"/>
                  </a:lnTo>
                  <a:lnTo>
                    <a:pt x="728" y="490"/>
                  </a:lnTo>
                  <a:close/>
                  <a:moveTo>
                    <a:pt x="10" y="481"/>
                  </a:moveTo>
                  <a:lnTo>
                    <a:pt x="718" y="481"/>
                  </a:lnTo>
                  <a:lnTo>
                    <a:pt x="718" y="10"/>
                  </a:lnTo>
                  <a:lnTo>
                    <a:pt x="10" y="10"/>
                  </a:lnTo>
                  <a:lnTo>
                    <a:pt x="10" y="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ŝ1iḓe"/>
            <p:cNvSpPr/>
            <p:nvPr/>
          </p:nvSpPr>
          <p:spPr bwMode="auto">
            <a:xfrm>
              <a:off x="5378450" y="2244726"/>
              <a:ext cx="2459038" cy="815975"/>
            </a:xfrm>
            <a:prstGeom prst="rect">
              <a:avLst/>
            </a:prstGeom>
            <a:solidFill>
              <a:srgbClr val="FFF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sľiḓê"/>
            <p:cNvSpPr/>
            <p:nvPr/>
          </p:nvSpPr>
          <p:spPr bwMode="auto">
            <a:xfrm>
              <a:off x="4338638" y="3387726"/>
              <a:ext cx="1266825" cy="822325"/>
            </a:xfrm>
            <a:prstGeom prst="rect">
              <a:avLst/>
            </a:prstGeom>
            <a:solidFill>
              <a:srgbClr val="F9D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šļîdé"/>
            <p:cNvSpPr/>
            <p:nvPr/>
          </p:nvSpPr>
          <p:spPr bwMode="auto">
            <a:xfrm>
              <a:off x="5461000" y="1427163"/>
              <a:ext cx="1903413" cy="1533525"/>
            </a:xfrm>
            <a:custGeom>
              <a:avLst/>
              <a:gdLst>
                <a:gd name="T0" fmla="*/ 0 w 1199"/>
                <a:gd name="T1" fmla="*/ 966 h 966"/>
                <a:gd name="T2" fmla="*/ 166 w 1199"/>
                <a:gd name="T3" fmla="*/ 757 h 966"/>
                <a:gd name="T4" fmla="*/ 267 w 1199"/>
                <a:gd name="T5" fmla="*/ 874 h 966"/>
                <a:gd name="T6" fmla="*/ 493 w 1199"/>
                <a:gd name="T7" fmla="*/ 628 h 966"/>
                <a:gd name="T8" fmla="*/ 561 w 1199"/>
                <a:gd name="T9" fmla="*/ 738 h 966"/>
                <a:gd name="T10" fmla="*/ 1054 w 1199"/>
                <a:gd name="T11" fmla="*/ 152 h 966"/>
                <a:gd name="T12" fmla="*/ 953 w 1199"/>
                <a:gd name="T13" fmla="*/ 96 h 966"/>
                <a:gd name="T14" fmla="*/ 1197 w 1199"/>
                <a:gd name="T15" fmla="*/ 0 h 966"/>
                <a:gd name="T16" fmla="*/ 1199 w 1199"/>
                <a:gd name="T17" fmla="*/ 236 h 966"/>
                <a:gd name="T18" fmla="*/ 1103 w 1199"/>
                <a:gd name="T19" fmla="*/ 183 h 966"/>
                <a:gd name="T20" fmla="*/ 554 w 1199"/>
                <a:gd name="T21" fmla="*/ 837 h 966"/>
                <a:gd name="T22" fmla="*/ 481 w 1199"/>
                <a:gd name="T23" fmla="*/ 733 h 966"/>
                <a:gd name="T24" fmla="*/ 272 w 1199"/>
                <a:gd name="T25" fmla="*/ 952 h 966"/>
                <a:gd name="T26" fmla="*/ 159 w 1199"/>
                <a:gd name="T27" fmla="*/ 839 h 966"/>
                <a:gd name="T28" fmla="*/ 0 w 1199"/>
                <a:gd name="T2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9" h="966">
                  <a:moveTo>
                    <a:pt x="0" y="966"/>
                  </a:moveTo>
                  <a:lnTo>
                    <a:pt x="166" y="757"/>
                  </a:lnTo>
                  <a:lnTo>
                    <a:pt x="267" y="874"/>
                  </a:lnTo>
                  <a:lnTo>
                    <a:pt x="493" y="628"/>
                  </a:lnTo>
                  <a:lnTo>
                    <a:pt x="561" y="738"/>
                  </a:lnTo>
                  <a:lnTo>
                    <a:pt x="1054" y="152"/>
                  </a:lnTo>
                  <a:lnTo>
                    <a:pt x="953" y="96"/>
                  </a:lnTo>
                  <a:lnTo>
                    <a:pt x="1197" y="0"/>
                  </a:lnTo>
                  <a:lnTo>
                    <a:pt x="1199" y="236"/>
                  </a:lnTo>
                  <a:lnTo>
                    <a:pt x="1103" y="183"/>
                  </a:lnTo>
                  <a:lnTo>
                    <a:pt x="554" y="837"/>
                  </a:lnTo>
                  <a:lnTo>
                    <a:pt x="481" y="733"/>
                  </a:lnTo>
                  <a:lnTo>
                    <a:pt x="272" y="952"/>
                  </a:lnTo>
                  <a:lnTo>
                    <a:pt x="159" y="839"/>
                  </a:lnTo>
                  <a:lnTo>
                    <a:pt x="0" y="966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ṥľïḓe"/>
            <p:cNvSpPr/>
            <p:nvPr/>
          </p:nvSpPr>
          <p:spPr bwMode="auto">
            <a:xfrm>
              <a:off x="3332163" y="2070101"/>
              <a:ext cx="928688" cy="927100"/>
            </a:xfrm>
            <a:custGeom>
              <a:avLst/>
              <a:gdLst>
                <a:gd name="T0" fmla="*/ 123 w 249"/>
                <a:gd name="T1" fmla="*/ 15 h 249"/>
                <a:gd name="T2" fmla="*/ 138 w 249"/>
                <a:gd name="T3" fmla="*/ 18 h 249"/>
                <a:gd name="T4" fmla="*/ 146 w 249"/>
                <a:gd name="T5" fmla="*/ 4 h 249"/>
                <a:gd name="T6" fmla="*/ 159 w 249"/>
                <a:gd name="T7" fmla="*/ 15 h 249"/>
                <a:gd name="T8" fmla="*/ 174 w 249"/>
                <a:gd name="T9" fmla="*/ 28 h 249"/>
                <a:gd name="T10" fmla="*/ 185 w 249"/>
                <a:gd name="T11" fmla="*/ 16 h 249"/>
                <a:gd name="T12" fmla="*/ 197 w 249"/>
                <a:gd name="T13" fmla="*/ 23 h 249"/>
                <a:gd name="T14" fmla="*/ 192 w 249"/>
                <a:gd name="T15" fmla="*/ 41 h 249"/>
                <a:gd name="T16" fmla="*/ 204 w 249"/>
                <a:gd name="T17" fmla="*/ 49 h 249"/>
                <a:gd name="T18" fmla="*/ 225 w 249"/>
                <a:gd name="T19" fmla="*/ 52 h 249"/>
                <a:gd name="T20" fmla="*/ 215 w 249"/>
                <a:gd name="T21" fmla="*/ 67 h 249"/>
                <a:gd name="T22" fmla="*/ 224 w 249"/>
                <a:gd name="T23" fmla="*/ 79 h 249"/>
                <a:gd name="T24" fmla="*/ 240 w 249"/>
                <a:gd name="T25" fmla="*/ 79 h 249"/>
                <a:gd name="T26" fmla="*/ 229 w 249"/>
                <a:gd name="T27" fmla="*/ 104 h 249"/>
                <a:gd name="T28" fmla="*/ 248 w 249"/>
                <a:gd name="T29" fmla="*/ 124 h 249"/>
                <a:gd name="T30" fmla="*/ 245 w 249"/>
                <a:gd name="T31" fmla="*/ 130 h 249"/>
                <a:gd name="T32" fmla="*/ 231 w 249"/>
                <a:gd name="T33" fmla="*/ 135 h 249"/>
                <a:gd name="T34" fmla="*/ 231 w 249"/>
                <a:gd name="T35" fmla="*/ 150 h 249"/>
                <a:gd name="T36" fmla="*/ 243 w 249"/>
                <a:gd name="T37" fmla="*/ 160 h 249"/>
                <a:gd name="T38" fmla="*/ 225 w 249"/>
                <a:gd name="T39" fmla="*/ 167 h 249"/>
                <a:gd name="T40" fmla="*/ 215 w 249"/>
                <a:gd name="T41" fmla="*/ 182 h 249"/>
                <a:gd name="T42" fmla="*/ 219 w 249"/>
                <a:gd name="T43" fmla="*/ 205 h 249"/>
                <a:gd name="T44" fmla="*/ 202 w 249"/>
                <a:gd name="T45" fmla="*/ 198 h 249"/>
                <a:gd name="T46" fmla="*/ 197 w 249"/>
                <a:gd name="T47" fmla="*/ 221 h 249"/>
                <a:gd name="T48" fmla="*/ 188 w 249"/>
                <a:gd name="T49" fmla="*/ 231 h 249"/>
                <a:gd name="T50" fmla="*/ 168 w 249"/>
                <a:gd name="T51" fmla="*/ 222 h 249"/>
                <a:gd name="T52" fmla="*/ 161 w 249"/>
                <a:gd name="T53" fmla="*/ 234 h 249"/>
                <a:gd name="T54" fmla="*/ 154 w 249"/>
                <a:gd name="T55" fmla="*/ 245 h 249"/>
                <a:gd name="T56" fmla="*/ 143 w 249"/>
                <a:gd name="T57" fmla="*/ 232 h 249"/>
                <a:gd name="T58" fmla="*/ 128 w 249"/>
                <a:gd name="T59" fmla="*/ 232 h 249"/>
                <a:gd name="T60" fmla="*/ 122 w 249"/>
                <a:gd name="T61" fmla="*/ 246 h 249"/>
                <a:gd name="T62" fmla="*/ 108 w 249"/>
                <a:gd name="T63" fmla="*/ 248 h 249"/>
                <a:gd name="T64" fmla="*/ 104 w 249"/>
                <a:gd name="T65" fmla="*/ 230 h 249"/>
                <a:gd name="T66" fmla="*/ 89 w 249"/>
                <a:gd name="T67" fmla="*/ 229 h 249"/>
                <a:gd name="T68" fmla="*/ 71 w 249"/>
                <a:gd name="T69" fmla="*/ 236 h 249"/>
                <a:gd name="T70" fmla="*/ 72 w 249"/>
                <a:gd name="T71" fmla="*/ 222 h 249"/>
                <a:gd name="T72" fmla="*/ 59 w 249"/>
                <a:gd name="T73" fmla="*/ 210 h 249"/>
                <a:gd name="T74" fmla="*/ 37 w 249"/>
                <a:gd name="T75" fmla="*/ 213 h 249"/>
                <a:gd name="T76" fmla="*/ 44 w 249"/>
                <a:gd name="T77" fmla="*/ 199 h 249"/>
                <a:gd name="T78" fmla="*/ 36 w 249"/>
                <a:gd name="T79" fmla="*/ 186 h 249"/>
                <a:gd name="T80" fmla="*/ 21 w 249"/>
                <a:gd name="T81" fmla="*/ 189 h 249"/>
                <a:gd name="T82" fmla="*/ 12 w 249"/>
                <a:gd name="T83" fmla="*/ 179 h 249"/>
                <a:gd name="T84" fmla="*/ 25 w 249"/>
                <a:gd name="T85" fmla="*/ 165 h 249"/>
                <a:gd name="T86" fmla="*/ 17 w 249"/>
                <a:gd name="T87" fmla="*/ 152 h 249"/>
                <a:gd name="T88" fmla="*/ 0 w 249"/>
                <a:gd name="T89" fmla="*/ 140 h 249"/>
                <a:gd name="T90" fmla="*/ 15 w 249"/>
                <a:gd name="T91" fmla="*/ 134 h 249"/>
                <a:gd name="T92" fmla="*/ 17 w 249"/>
                <a:gd name="T93" fmla="*/ 119 h 249"/>
                <a:gd name="T94" fmla="*/ 0 w 249"/>
                <a:gd name="T95" fmla="*/ 112 h 249"/>
                <a:gd name="T96" fmla="*/ 2 w 249"/>
                <a:gd name="T97" fmla="*/ 101 h 249"/>
                <a:gd name="T98" fmla="*/ 17 w 249"/>
                <a:gd name="T99" fmla="*/ 98 h 249"/>
                <a:gd name="T100" fmla="*/ 25 w 249"/>
                <a:gd name="T101" fmla="*/ 82 h 249"/>
                <a:gd name="T102" fmla="*/ 12 w 249"/>
                <a:gd name="T103" fmla="*/ 70 h 249"/>
                <a:gd name="T104" fmla="*/ 32 w 249"/>
                <a:gd name="T105" fmla="*/ 65 h 249"/>
                <a:gd name="T106" fmla="*/ 44 w 249"/>
                <a:gd name="T107" fmla="*/ 52 h 249"/>
                <a:gd name="T108" fmla="*/ 44 w 249"/>
                <a:gd name="T109" fmla="*/ 29 h 249"/>
                <a:gd name="T110" fmla="*/ 59 w 249"/>
                <a:gd name="T111" fmla="*/ 39 h 249"/>
                <a:gd name="T112" fmla="*/ 67 w 249"/>
                <a:gd name="T113" fmla="*/ 14 h 249"/>
                <a:gd name="T114" fmla="*/ 85 w 249"/>
                <a:gd name="T115" fmla="*/ 17 h 249"/>
                <a:gd name="T116" fmla="*/ 100 w 249"/>
                <a:gd name="T117" fmla="*/ 20 h 249"/>
                <a:gd name="T118" fmla="*/ 106 w 249"/>
                <a:gd name="T119" fmla="*/ 1 h 249"/>
                <a:gd name="T120" fmla="*/ 119 w 249"/>
                <a:gd name="T121" fmla="*/ 0 h 249"/>
                <a:gd name="T122" fmla="*/ 179 w 249"/>
                <a:gd name="T123" fmla="*/ 124 h 249"/>
                <a:gd name="T124" fmla="*/ 69 w 249"/>
                <a:gd name="T125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" h="249">
                  <a:moveTo>
                    <a:pt x="119" y="0"/>
                  </a:moveTo>
                  <a:cubicBezTo>
                    <a:pt x="121" y="5"/>
                    <a:pt x="122" y="10"/>
                    <a:pt x="123" y="15"/>
                  </a:cubicBezTo>
                  <a:cubicBezTo>
                    <a:pt x="124" y="16"/>
                    <a:pt x="125" y="17"/>
                    <a:pt x="126" y="17"/>
                  </a:cubicBezTo>
                  <a:cubicBezTo>
                    <a:pt x="130" y="17"/>
                    <a:pt x="134" y="18"/>
                    <a:pt x="138" y="18"/>
                  </a:cubicBezTo>
                  <a:cubicBezTo>
                    <a:pt x="139" y="18"/>
                    <a:pt x="140" y="17"/>
                    <a:pt x="141" y="16"/>
                  </a:cubicBezTo>
                  <a:cubicBezTo>
                    <a:pt x="143" y="12"/>
                    <a:pt x="144" y="8"/>
                    <a:pt x="146" y="4"/>
                  </a:cubicBezTo>
                  <a:cubicBezTo>
                    <a:pt x="147" y="2"/>
                    <a:pt x="147" y="2"/>
                    <a:pt x="149" y="2"/>
                  </a:cubicBezTo>
                  <a:cubicBezTo>
                    <a:pt x="160" y="4"/>
                    <a:pt x="160" y="4"/>
                    <a:pt x="159" y="15"/>
                  </a:cubicBezTo>
                  <a:cubicBezTo>
                    <a:pt x="158" y="22"/>
                    <a:pt x="158" y="22"/>
                    <a:pt x="165" y="25"/>
                  </a:cubicBezTo>
                  <a:cubicBezTo>
                    <a:pt x="168" y="26"/>
                    <a:pt x="171" y="29"/>
                    <a:pt x="174" y="28"/>
                  </a:cubicBezTo>
                  <a:cubicBezTo>
                    <a:pt x="176" y="28"/>
                    <a:pt x="178" y="24"/>
                    <a:pt x="180" y="22"/>
                  </a:cubicBezTo>
                  <a:cubicBezTo>
                    <a:pt x="182" y="20"/>
                    <a:pt x="183" y="18"/>
                    <a:pt x="185" y="16"/>
                  </a:cubicBezTo>
                  <a:cubicBezTo>
                    <a:pt x="187" y="17"/>
                    <a:pt x="189" y="18"/>
                    <a:pt x="191" y="20"/>
                  </a:cubicBezTo>
                  <a:cubicBezTo>
                    <a:pt x="193" y="21"/>
                    <a:pt x="195" y="22"/>
                    <a:pt x="197" y="23"/>
                  </a:cubicBezTo>
                  <a:cubicBezTo>
                    <a:pt x="195" y="28"/>
                    <a:pt x="193" y="32"/>
                    <a:pt x="191" y="37"/>
                  </a:cubicBezTo>
                  <a:cubicBezTo>
                    <a:pt x="190" y="39"/>
                    <a:pt x="190" y="40"/>
                    <a:pt x="192" y="41"/>
                  </a:cubicBezTo>
                  <a:cubicBezTo>
                    <a:pt x="195" y="43"/>
                    <a:pt x="197" y="46"/>
                    <a:pt x="200" y="49"/>
                  </a:cubicBezTo>
                  <a:cubicBezTo>
                    <a:pt x="201" y="49"/>
                    <a:pt x="203" y="50"/>
                    <a:pt x="204" y="49"/>
                  </a:cubicBezTo>
                  <a:cubicBezTo>
                    <a:pt x="208" y="47"/>
                    <a:pt x="213" y="44"/>
                    <a:pt x="217" y="42"/>
                  </a:cubicBezTo>
                  <a:cubicBezTo>
                    <a:pt x="220" y="45"/>
                    <a:pt x="223" y="49"/>
                    <a:pt x="225" y="52"/>
                  </a:cubicBezTo>
                  <a:cubicBezTo>
                    <a:pt x="222" y="56"/>
                    <a:pt x="219" y="60"/>
                    <a:pt x="215" y="63"/>
                  </a:cubicBezTo>
                  <a:cubicBezTo>
                    <a:pt x="214" y="65"/>
                    <a:pt x="214" y="66"/>
                    <a:pt x="215" y="67"/>
                  </a:cubicBezTo>
                  <a:cubicBezTo>
                    <a:pt x="217" y="71"/>
                    <a:pt x="219" y="74"/>
                    <a:pt x="220" y="77"/>
                  </a:cubicBezTo>
                  <a:cubicBezTo>
                    <a:pt x="221" y="79"/>
                    <a:pt x="222" y="80"/>
                    <a:pt x="224" y="79"/>
                  </a:cubicBezTo>
                  <a:cubicBezTo>
                    <a:pt x="228" y="78"/>
                    <a:pt x="232" y="78"/>
                    <a:pt x="236" y="77"/>
                  </a:cubicBezTo>
                  <a:cubicBezTo>
                    <a:pt x="238" y="77"/>
                    <a:pt x="239" y="77"/>
                    <a:pt x="240" y="79"/>
                  </a:cubicBezTo>
                  <a:cubicBezTo>
                    <a:pt x="244" y="89"/>
                    <a:pt x="244" y="89"/>
                    <a:pt x="234" y="94"/>
                  </a:cubicBezTo>
                  <a:cubicBezTo>
                    <a:pt x="228" y="97"/>
                    <a:pt x="228" y="97"/>
                    <a:pt x="229" y="104"/>
                  </a:cubicBezTo>
                  <a:cubicBezTo>
                    <a:pt x="231" y="114"/>
                    <a:pt x="231" y="114"/>
                    <a:pt x="241" y="115"/>
                  </a:cubicBezTo>
                  <a:cubicBezTo>
                    <a:pt x="249" y="117"/>
                    <a:pt x="248" y="115"/>
                    <a:pt x="248" y="124"/>
                  </a:cubicBezTo>
                  <a:cubicBezTo>
                    <a:pt x="248" y="125"/>
                    <a:pt x="248" y="125"/>
                    <a:pt x="248" y="126"/>
                  </a:cubicBezTo>
                  <a:cubicBezTo>
                    <a:pt x="249" y="129"/>
                    <a:pt x="248" y="130"/>
                    <a:pt x="245" y="130"/>
                  </a:cubicBezTo>
                  <a:cubicBezTo>
                    <a:pt x="241" y="131"/>
                    <a:pt x="237" y="132"/>
                    <a:pt x="234" y="132"/>
                  </a:cubicBezTo>
                  <a:cubicBezTo>
                    <a:pt x="232" y="133"/>
                    <a:pt x="231" y="133"/>
                    <a:pt x="231" y="135"/>
                  </a:cubicBezTo>
                  <a:cubicBezTo>
                    <a:pt x="230" y="139"/>
                    <a:pt x="230" y="143"/>
                    <a:pt x="229" y="147"/>
                  </a:cubicBezTo>
                  <a:cubicBezTo>
                    <a:pt x="228" y="149"/>
                    <a:pt x="229" y="150"/>
                    <a:pt x="231" y="150"/>
                  </a:cubicBezTo>
                  <a:cubicBezTo>
                    <a:pt x="234" y="152"/>
                    <a:pt x="238" y="154"/>
                    <a:pt x="242" y="156"/>
                  </a:cubicBezTo>
                  <a:cubicBezTo>
                    <a:pt x="243" y="157"/>
                    <a:pt x="244" y="158"/>
                    <a:pt x="243" y="160"/>
                  </a:cubicBezTo>
                  <a:cubicBezTo>
                    <a:pt x="242" y="163"/>
                    <a:pt x="241" y="166"/>
                    <a:pt x="240" y="170"/>
                  </a:cubicBezTo>
                  <a:cubicBezTo>
                    <a:pt x="235" y="169"/>
                    <a:pt x="230" y="168"/>
                    <a:pt x="225" y="167"/>
                  </a:cubicBezTo>
                  <a:cubicBezTo>
                    <a:pt x="223" y="167"/>
                    <a:pt x="222" y="168"/>
                    <a:pt x="221" y="169"/>
                  </a:cubicBezTo>
                  <a:cubicBezTo>
                    <a:pt x="219" y="173"/>
                    <a:pt x="217" y="177"/>
                    <a:pt x="215" y="182"/>
                  </a:cubicBezTo>
                  <a:cubicBezTo>
                    <a:pt x="219" y="186"/>
                    <a:pt x="223" y="190"/>
                    <a:pt x="227" y="194"/>
                  </a:cubicBezTo>
                  <a:cubicBezTo>
                    <a:pt x="224" y="198"/>
                    <a:pt x="221" y="201"/>
                    <a:pt x="219" y="205"/>
                  </a:cubicBezTo>
                  <a:cubicBezTo>
                    <a:pt x="214" y="203"/>
                    <a:pt x="210" y="200"/>
                    <a:pt x="205" y="198"/>
                  </a:cubicBezTo>
                  <a:cubicBezTo>
                    <a:pt x="204" y="198"/>
                    <a:pt x="203" y="198"/>
                    <a:pt x="202" y="198"/>
                  </a:cubicBezTo>
                  <a:cubicBezTo>
                    <a:pt x="198" y="201"/>
                    <a:pt x="195" y="205"/>
                    <a:pt x="191" y="208"/>
                  </a:cubicBezTo>
                  <a:cubicBezTo>
                    <a:pt x="193" y="212"/>
                    <a:pt x="195" y="217"/>
                    <a:pt x="197" y="221"/>
                  </a:cubicBezTo>
                  <a:cubicBezTo>
                    <a:pt x="198" y="223"/>
                    <a:pt x="198" y="225"/>
                    <a:pt x="196" y="226"/>
                  </a:cubicBezTo>
                  <a:cubicBezTo>
                    <a:pt x="193" y="227"/>
                    <a:pt x="190" y="231"/>
                    <a:pt x="188" y="231"/>
                  </a:cubicBezTo>
                  <a:cubicBezTo>
                    <a:pt x="185" y="230"/>
                    <a:pt x="183" y="227"/>
                    <a:pt x="181" y="225"/>
                  </a:cubicBezTo>
                  <a:cubicBezTo>
                    <a:pt x="175" y="219"/>
                    <a:pt x="175" y="219"/>
                    <a:pt x="168" y="222"/>
                  </a:cubicBezTo>
                  <a:cubicBezTo>
                    <a:pt x="166" y="223"/>
                    <a:pt x="162" y="224"/>
                    <a:pt x="161" y="226"/>
                  </a:cubicBezTo>
                  <a:cubicBezTo>
                    <a:pt x="160" y="228"/>
                    <a:pt x="161" y="231"/>
                    <a:pt x="161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2" y="243"/>
                    <a:pt x="162" y="243"/>
                    <a:pt x="154" y="245"/>
                  </a:cubicBezTo>
                  <a:cubicBezTo>
                    <a:pt x="152" y="245"/>
                    <a:pt x="151" y="246"/>
                    <a:pt x="149" y="246"/>
                  </a:cubicBezTo>
                  <a:cubicBezTo>
                    <a:pt x="147" y="241"/>
                    <a:pt x="145" y="237"/>
                    <a:pt x="143" y="232"/>
                  </a:cubicBezTo>
                  <a:cubicBezTo>
                    <a:pt x="142" y="231"/>
                    <a:pt x="141" y="230"/>
                    <a:pt x="140" y="230"/>
                  </a:cubicBezTo>
                  <a:cubicBezTo>
                    <a:pt x="136" y="231"/>
                    <a:pt x="132" y="231"/>
                    <a:pt x="128" y="232"/>
                  </a:cubicBezTo>
                  <a:cubicBezTo>
                    <a:pt x="127" y="232"/>
                    <a:pt x="125" y="233"/>
                    <a:pt x="125" y="234"/>
                  </a:cubicBezTo>
                  <a:cubicBezTo>
                    <a:pt x="124" y="238"/>
                    <a:pt x="123" y="242"/>
                    <a:pt x="122" y="246"/>
                  </a:cubicBezTo>
                  <a:cubicBezTo>
                    <a:pt x="122" y="248"/>
                    <a:pt x="121" y="249"/>
                    <a:pt x="119" y="249"/>
                  </a:cubicBezTo>
                  <a:cubicBezTo>
                    <a:pt x="115" y="248"/>
                    <a:pt x="112" y="248"/>
                    <a:pt x="108" y="248"/>
                  </a:cubicBezTo>
                  <a:cubicBezTo>
                    <a:pt x="108" y="243"/>
                    <a:pt x="107" y="238"/>
                    <a:pt x="107" y="233"/>
                  </a:cubicBezTo>
                  <a:cubicBezTo>
                    <a:pt x="107" y="231"/>
                    <a:pt x="106" y="230"/>
                    <a:pt x="104" y="230"/>
                  </a:cubicBezTo>
                  <a:cubicBezTo>
                    <a:pt x="100" y="229"/>
                    <a:pt x="97" y="228"/>
                    <a:pt x="93" y="227"/>
                  </a:cubicBezTo>
                  <a:cubicBezTo>
                    <a:pt x="91" y="226"/>
                    <a:pt x="90" y="227"/>
                    <a:pt x="89" y="229"/>
                  </a:cubicBezTo>
                  <a:cubicBezTo>
                    <a:pt x="87" y="233"/>
                    <a:pt x="84" y="237"/>
                    <a:pt x="81" y="241"/>
                  </a:cubicBezTo>
                  <a:cubicBezTo>
                    <a:pt x="78" y="240"/>
                    <a:pt x="74" y="238"/>
                    <a:pt x="71" y="236"/>
                  </a:cubicBezTo>
                  <a:cubicBezTo>
                    <a:pt x="70" y="236"/>
                    <a:pt x="69" y="234"/>
                    <a:pt x="70" y="233"/>
                  </a:cubicBezTo>
                  <a:cubicBezTo>
                    <a:pt x="70" y="229"/>
                    <a:pt x="71" y="225"/>
                    <a:pt x="72" y="222"/>
                  </a:cubicBezTo>
                  <a:cubicBezTo>
                    <a:pt x="73" y="220"/>
                    <a:pt x="73" y="219"/>
                    <a:pt x="71" y="217"/>
                  </a:cubicBezTo>
                  <a:cubicBezTo>
                    <a:pt x="67" y="215"/>
                    <a:pt x="63" y="213"/>
                    <a:pt x="59" y="210"/>
                  </a:cubicBezTo>
                  <a:cubicBezTo>
                    <a:pt x="55" y="213"/>
                    <a:pt x="50" y="217"/>
                    <a:pt x="46" y="221"/>
                  </a:cubicBezTo>
                  <a:cubicBezTo>
                    <a:pt x="43" y="218"/>
                    <a:pt x="40" y="216"/>
                    <a:pt x="37" y="213"/>
                  </a:cubicBezTo>
                  <a:cubicBezTo>
                    <a:pt x="37" y="212"/>
                    <a:pt x="37" y="211"/>
                    <a:pt x="37" y="210"/>
                  </a:cubicBezTo>
                  <a:cubicBezTo>
                    <a:pt x="39" y="206"/>
                    <a:pt x="42" y="203"/>
                    <a:pt x="44" y="199"/>
                  </a:cubicBezTo>
                  <a:cubicBezTo>
                    <a:pt x="44" y="198"/>
                    <a:pt x="44" y="196"/>
                    <a:pt x="44" y="196"/>
                  </a:cubicBezTo>
                  <a:cubicBezTo>
                    <a:pt x="41" y="192"/>
                    <a:pt x="39" y="189"/>
                    <a:pt x="36" y="186"/>
                  </a:cubicBezTo>
                  <a:cubicBezTo>
                    <a:pt x="36" y="185"/>
                    <a:pt x="34" y="185"/>
                    <a:pt x="33" y="185"/>
                  </a:cubicBezTo>
                  <a:cubicBezTo>
                    <a:pt x="29" y="186"/>
                    <a:pt x="25" y="188"/>
                    <a:pt x="21" y="189"/>
                  </a:cubicBezTo>
                  <a:cubicBezTo>
                    <a:pt x="19" y="190"/>
                    <a:pt x="18" y="190"/>
                    <a:pt x="17" y="188"/>
                  </a:cubicBezTo>
                  <a:cubicBezTo>
                    <a:pt x="16" y="185"/>
                    <a:pt x="14" y="182"/>
                    <a:pt x="12" y="179"/>
                  </a:cubicBezTo>
                  <a:cubicBezTo>
                    <a:pt x="16" y="176"/>
                    <a:pt x="20" y="172"/>
                    <a:pt x="23" y="170"/>
                  </a:cubicBezTo>
                  <a:cubicBezTo>
                    <a:pt x="25" y="168"/>
                    <a:pt x="26" y="167"/>
                    <a:pt x="25" y="165"/>
                  </a:cubicBezTo>
                  <a:cubicBezTo>
                    <a:pt x="23" y="162"/>
                    <a:pt x="22" y="158"/>
                    <a:pt x="21" y="155"/>
                  </a:cubicBezTo>
                  <a:cubicBezTo>
                    <a:pt x="21" y="153"/>
                    <a:pt x="20" y="152"/>
                    <a:pt x="17" y="152"/>
                  </a:cubicBezTo>
                  <a:cubicBezTo>
                    <a:pt x="13" y="152"/>
                    <a:pt x="8" y="152"/>
                    <a:pt x="3" y="152"/>
                  </a:cubicBezTo>
                  <a:cubicBezTo>
                    <a:pt x="2" y="148"/>
                    <a:pt x="1" y="144"/>
                    <a:pt x="0" y="14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5" y="138"/>
                    <a:pt x="10" y="136"/>
                    <a:pt x="15" y="134"/>
                  </a:cubicBezTo>
                  <a:cubicBezTo>
                    <a:pt x="16" y="134"/>
                    <a:pt x="17" y="133"/>
                    <a:pt x="17" y="131"/>
                  </a:cubicBezTo>
                  <a:cubicBezTo>
                    <a:pt x="17" y="127"/>
                    <a:pt x="17" y="123"/>
                    <a:pt x="17" y="119"/>
                  </a:cubicBezTo>
                  <a:cubicBezTo>
                    <a:pt x="17" y="118"/>
                    <a:pt x="16" y="117"/>
                    <a:pt x="16" y="117"/>
                  </a:cubicBezTo>
                  <a:cubicBezTo>
                    <a:pt x="10" y="115"/>
                    <a:pt x="5" y="113"/>
                    <a:pt x="0" y="112"/>
                  </a:cubicBezTo>
                  <a:cubicBezTo>
                    <a:pt x="0" y="111"/>
                    <a:pt x="0" y="110"/>
                    <a:pt x="0" y="109"/>
                  </a:cubicBezTo>
                  <a:cubicBezTo>
                    <a:pt x="1" y="106"/>
                    <a:pt x="1" y="104"/>
                    <a:pt x="2" y="101"/>
                  </a:cubicBezTo>
                  <a:cubicBezTo>
                    <a:pt x="2" y="99"/>
                    <a:pt x="3" y="98"/>
                    <a:pt x="5" y="98"/>
                  </a:cubicBezTo>
                  <a:cubicBezTo>
                    <a:pt x="9" y="98"/>
                    <a:pt x="13" y="98"/>
                    <a:pt x="17" y="98"/>
                  </a:cubicBezTo>
                  <a:cubicBezTo>
                    <a:pt x="18" y="98"/>
                    <a:pt x="20" y="98"/>
                    <a:pt x="20" y="97"/>
                  </a:cubicBezTo>
                  <a:cubicBezTo>
                    <a:pt x="22" y="92"/>
                    <a:pt x="23" y="87"/>
                    <a:pt x="25" y="82"/>
                  </a:cubicBezTo>
                  <a:cubicBezTo>
                    <a:pt x="21" y="79"/>
                    <a:pt x="17" y="77"/>
                    <a:pt x="13" y="73"/>
                  </a:cubicBezTo>
                  <a:cubicBezTo>
                    <a:pt x="12" y="73"/>
                    <a:pt x="12" y="71"/>
                    <a:pt x="12" y="70"/>
                  </a:cubicBezTo>
                  <a:cubicBezTo>
                    <a:pt x="14" y="67"/>
                    <a:pt x="15" y="64"/>
                    <a:pt x="17" y="60"/>
                  </a:cubicBezTo>
                  <a:cubicBezTo>
                    <a:pt x="22" y="62"/>
                    <a:pt x="27" y="64"/>
                    <a:pt x="32" y="65"/>
                  </a:cubicBezTo>
                  <a:cubicBezTo>
                    <a:pt x="33" y="65"/>
                    <a:pt x="34" y="65"/>
                    <a:pt x="35" y="65"/>
                  </a:cubicBezTo>
                  <a:cubicBezTo>
                    <a:pt x="38" y="61"/>
                    <a:pt x="41" y="57"/>
                    <a:pt x="44" y="52"/>
                  </a:cubicBezTo>
                  <a:cubicBezTo>
                    <a:pt x="41" y="48"/>
                    <a:pt x="37" y="43"/>
                    <a:pt x="34" y="38"/>
                  </a:cubicBezTo>
                  <a:cubicBezTo>
                    <a:pt x="38" y="35"/>
                    <a:pt x="41" y="32"/>
                    <a:pt x="44" y="29"/>
                  </a:cubicBezTo>
                  <a:cubicBezTo>
                    <a:pt x="48" y="32"/>
                    <a:pt x="52" y="35"/>
                    <a:pt x="56" y="38"/>
                  </a:cubicBezTo>
                  <a:cubicBezTo>
                    <a:pt x="57" y="39"/>
                    <a:pt x="58" y="39"/>
                    <a:pt x="59" y="39"/>
                  </a:cubicBezTo>
                  <a:cubicBezTo>
                    <a:pt x="63" y="36"/>
                    <a:pt x="67" y="33"/>
                    <a:pt x="71" y="30"/>
                  </a:cubicBezTo>
                  <a:cubicBezTo>
                    <a:pt x="70" y="25"/>
                    <a:pt x="69" y="19"/>
                    <a:pt x="67" y="14"/>
                  </a:cubicBezTo>
                  <a:cubicBezTo>
                    <a:pt x="71" y="12"/>
                    <a:pt x="75" y="10"/>
                    <a:pt x="79" y="8"/>
                  </a:cubicBezTo>
                  <a:cubicBezTo>
                    <a:pt x="81" y="11"/>
                    <a:pt x="83" y="14"/>
                    <a:pt x="85" y="17"/>
                  </a:cubicBezTo>
                  <a:cubicBezTo>
                    <a:pt x="89" y="23"/>
                    <a:pt x="89" y="23"/>
                    <a:pt x="95" y="21"/>
                  </a:cubicBezTo>
                  <a:cubicBezTo>
                    <a:pt x="97" y="20"/>
                    <a:pt x="98" y="20"/>
                    <a:pt x="100" y="20"/>
                  </a:cubicBezTo>
                  <a:cubicBezTo>
                    <a:pt x="105" y="19"/>
                    <a:pt x="105" y="19"/>
                    <a:pt x="105" y="13"/>
                  </a:cubicBezTo>
                  <a:cubicBezTo>
                    <a:pt x="105" y="9"/>
                    <a:pt x="106" y="5"/>
                    <a:pt x="106" y="1"/>
                  </a:cubicBezTo>
                  <a:cubicBezTo>
                    <a:pt x="110" y="1"/>
                    <a:pt x="113" y="0"/>
                    <a:pt x="116" y="0"/>
                  </a:cubicBezTo>
                  <a:cubicBezTo>
                    <a:pt x="117" y="0"/>
                    <a:pt x="118" y="0"/>
                    <a:pt x="119" y="0"/>
                  </a:cubicBezTo>
                  <a:close/>
                  <a:moveTo>
                    <a:pt x="124" y="180"/>
                  </a:moveTo>
                  <a:cubicBezTo>
                    <a:pt x="155" y="179"/>
                    <a:pt x="180" y="154"/>
                    <a:pt x="179" y="124"/>
                  </a:cubicBezTo>
                  <a:cubicBezTo>
                    <a:pt x="179" y="93"/>
                    <a:pt x="154" y="68"/>
                    <a:pt x="123" y="69"/>
                  </a:cubicBezTo>
                  <a:cubicBezTo>
                    <a:pt x="93" y="69"/>
                    <a:pt x="68" y="94"/>
                    <a:pt x="69" y="125"/>
                  </a:cubicBezTo>
                  <a:cubicBezTo>
                    <a:pt x="69" y="156"/>
                    <a:pt x="95" y="180"/>
                    <a:pt x="124" y="1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šľïḋe"/>
            <p:cNvSpPr/>
            <p:nvPr/>
          </p:nvSpPr>
          <p:spPr bwMode="auto">
            <a:xfrm>
              <a:off x="3802063" y="2974976"/>
              <a:ext cx="466725" cy="465138"/>
            </a:xfrm>
            <a:custGeom>
              <a:avLst/>
              <a:gdLst>
                <a:gd name="T0" fmla="*/ 62 w 125"/>
                <a:gd name="T1" fmla="*/ 8 h 125"/>
                <a:gd name="T2" fmla="*/ 69 w 125"/>
                <a:gd name="T3" fmla="*/ 9 h 125"/>
                <a:gd name="T4" fmla="*/ 73 w 125"/>
                <a:gd name="T5" fmla="*/ 2 h 125"/>
                <a:gd name="T6" fmla="*/ 80 w 125"/>
                <a:gd name="T7" fmla="*/ 8 h 125"/>
                <a:gd name="T8" fmla="*/ 87 w 125"/>
                <a:gd name="T9" fmla="*/ 14 h 125"/>
                <a:gd name="T10" fmla="*/ 93 w 125"/>
                <a:gd name="T11" fmla="*/ 8 h 125"/>
                <a:gd name="T12" fmla="*/ 98 w 125"/>
                <a:gd name="T13" fmla="*/ 12 h 125"/>
                <a:gd name="T14" fmla="*/ 96 w 125"/>
                <a:gd name="T15" fmla="*/ 21 h 125"/>
                <a:gd name="T16" fmla="*/ 102 w 125"/>
                <a:gd name="T17" fmla="*/ 25 h 125"/>
                <a:gd name="T18" fmla="*/ 113 w 125"/>
                <a:gd name="T19" fmla="*/ 26 h 125"/>
                <a:gd name="T20" fmla="*/ 107 w 125"/>
                <a:gd name="T21" fmla="*/ 34 h 125"/>
                <a:gd name="T22" fmla="*/ 112 w 125"/>
                <a:gd name="T23" fmla="*/ 40 h 125"/>
                <a:gd name="T24" fmla="*/ 120 w 125"/>
                <a:gd name="T25" fmla="*/ 40 h 125"/>
                <a:gd name="T26" fmla="*/ 115 w 125"/>
                <a:gd name="T27" fmla="*/ 52 h 125"/>
                <a:gd name="T28" fmla="*/ 124 w 125"/>
                <a:gd name="T29" fmla="*/ 62 h 125"/>
                <a:gd name="T30" fmla="*/ 122 w 125"/>
                <a:gd name="T31" fmla="*/ 65 h 125"/>
                <a:gd name="T32" fmla="*/ 115 w 125"/>
                <a:gd name="T33" fmla="*/ 68 h 125"/>
                <a:gd name="T34" fmla="*/ 115 w 125"/>
                <a:gd name="T35" fmla="*/ 75 h 125"/>
                <a:gd name="T36" fmla="*/ 122 w 125"/>
                <a:gd name="T37" fmla="*/ 80 h 125"/>
                <a:gd name="T38" fmla="*/ 113 w 125"/>
                <a:gd name="T39" fmla="*/ 84 h 125"/>
                <a:gd name="T40" fmla="*/ 107 w 125"/>
                <a:gd name="T41" fmla="*/ 91 h 125"/>
                <a:gd name="T42" fmla="*/ 109 w 125"/>
                <a:gd name="T43" fmla="*/ 103 h 125"/>
                <a:gd name="T44" fmla="*/ 101 w 125"/>
                <a:gd name="T45" fmla="*/ 99 h 125"/>
                <a:gd name="T46" fmla="*/ 99 w 125"/>
                <a:gd name="T47" fmla="*/ 111 h 125"/>
                <a:gd name="T48" fmla="*/ 94 w 125"/>
                <a:gd name="T49" fmla="*/ 115 h 125"/>
                <a:gd name="T50" fmla="*/ 84 w 125"/>
                <a:gd name="T51" fmla="*/ 111 h 125"/>
                <a:gd name="T52" fmla="*/ 81 w 125"/>
                <a:gd name="T53" fmla="*/ 117 h 125"/>
                <a:gd name="T54" fmla="*/ 77 w 125"/>
                <a:gd name="T55" fmla="*/ 123 h 125"/>
                <a:gd name="T56" fmla="*/ 72 w 125"/>
                <a:gd name="T57" fmla="*/ 116 h 125"/>
                <a:gd name="T58" fmla="*/ 64 w 125"/>
                <a:gd name="T59" fmla="*/ 116 h 125"/>
                <a:gd name="T60" fmla="*/ 61 w 125"/>
                <a:gd name="T61" fmla="*/ 123 h 125"/>
                <a:gd name="T62" fmla="*/ 54 w 125"/>
                <a:gd name="T63" fmla="*/ 124 h 125"/>
                <a:gd name="T64" fmla="*/ 52 w 125"/>
                <a:gd name="T65" fmla="*/ 115 h 125"/>
                <a:gd name="T66" fmla="*/ 44 w 125"/>
                <a:gd name="T67" fmla="*/ 115 h 125"/>
                <a:gd name="T68" fmla="*/ 35 w 125"/>
                <a:gd name="T69" fmla="*/ 118 h 125"/>
                <a:gd name="T70" fmla="*/ 36 w 125"/>
                <a:gd name="T71" fmla="*/ 111 h 125"/>
                <a:gd name="T72" fmla="*/ 30 w 125"/>
                <a:gd name="T73" fmla="*/ 105 h 125"/>
                <a:gd name="T74" fmla="*/ 19 w 125"/>
                <a:gd name="T75" fmla="*/ 107 h 125"/>
                <a:gd name="T76" fmla="*/ 22 w 125"/>
                <a:gd name="T77" fmla="*/ 100 h 125"/>
                <a:gd name="T78" fmla="*/ 18 w 125"/>
                <a:gd name="T79" fmla="*/ 93 h 125"/>
                <a:gd name="T80" fmla="*/ 10 w 125"/>
                <a:gd name="T81" fmla="*/ 95 h 125"/>
                <a:gd name="T82" fmla="*/ 6 w 125"/>
                <a:gd name="T83" fmla="*/ 89 h 125"/>
                <a:gd name="T84" fmla="*/ 12 w 125"/>
                <a:gd name="T85" fmla="*/ 83 h 125"/>
                <a:gd name="T86" fmla="*/ 9 w 125"/>
                <a:gd name="T87" fmla="*/ 76 h 125"/>
                <a:gd name="T88" fmla="*/ 0 w 125"/>
                <a:gd name="T89" fmla="*/ 70 h 125"/>
                <a:gd name="T90" fmla="*/ 7 w 125"/>
                <a:gd name="T91" fmla="*/ 67 h 125"/>
                <a:gd name="T92" fmla="*/ 8 w 125"/>
                <a:gd name="T93" fmla="*/ 60 h 125"/>
                <a:gd name="T94" fmla="*/ 0 w 125"/>
                <a:gd name="T95" fmla="*/ 56 h 125"/>
                <a:gd name="T96" fmla="*/ 1 w 125"/>
                <a:gd name="T97" fmla="*/ 51 h 125"/>
                <a:gd name="T98" fmla="*/ 9 w 125"/>
                <a:gd name="T99" fmla="*/ 49 h 125"/>
                <a:gd name="T100" fmla="*/ 12 w 125"/>
                <a:gd name="T101" fmla="*/ 41 h 125"/>
                <a:gd name="T102" fmla="*/ 6 w 125"/>
                <a:gd name="T103" fmla="*/ 35 h 125"/>
                <a:gd name="T104" fmla="*/ 16 w 125"/>
                <a:gd name="T105" fmla="*/ 33 h 125"/>
                <a:gd name="T106" fmla="*/ 22 w 125"/>
                <a:gd name="T107" fmla="*/ 26 h 125"/>
                <a:gd name="T108" fmla="*/ 22 w 125"/>
                <a:gd name="T109" fmla="*/ 15 h 125"/>
                <a:gd name="T110" fmla="*/ 29 w 125"/>
                <a:gd name="T111" fmla="*/ 19 h 125"/>
                <a:gd name="T112" fmla="*/ 34 w 125"/>
                <a:gd name="T113" fmla="*/ 7 h 125"/>
                <a:gd name="T114" fmla="*/ 43 w 125"/>
                <a:gd name="T115" fmla="*/ 9 h 125"/>
                <a:gd name="T116" fmla="*/ 50 w 125"/>
                <a:gd name="T117" fmla="*/ 10 h 125"/>
                <a:gd name="T118" fmla="*/ 53 w 125"/>
                <a:gd name="T119" fmla="*/ 1 h 125"/>
                <a:gd name="T120" fmla="*/ 60 w 125"/>
                <a:gd name="T121" fmla="*/ 0 h 125"/>
                <a:gd name="T122" fmla="*/ 105 w 125"/>
                <a:gd name="T123" fmla="*/ 62 h 125"/>
                <a:gd name="T124" fmla="*/ 19 w 125"/>
                <a:gd name="T125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5" h="125">
                  <a:moveTo>
                    <a:pt x="60" y="0"/>
                  </a:moveTo>
                  <a:cubicBezTo>
                    <a:pt x="60" y="3"/>
                    <a:pt x="61" y="5"/>
                    <a:pt x="62" y="8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5" y="9"/>
                    <a:pt x="67" y="9"/>
                    <a:pt x="69" y="9"/>
                  </a:cubicBezTo>
                  <a:cubicBezTo>
                    <a:pt x="69" y="9"/>
                    <a:pt x="70" y="9"/>
                    <a:pt x="70" y="8"/>
                  </a:cubicBezTo>
                  <a:cubicBezTo>
                    <a:pt x="71" y="6"/>
                    <a:pt x="72" y="4"/>
                    <a:pt x="73" y="2"/>
                  </a:cubicBezTo>
                  <a:cubicBezTo>
                    <a:pt x="73" y="1"/>
                    <a:pt x="74" y="1"/>
                    <a:pt x="75" y="1"/>
                  </a:cubicBezTo>
                  <a:cubicBezTo>
                    <a:pt x="80" y="2"/>
                    <a:pt x="80" y="2"/>
                    <a:pt x="80" y="8"/>
                  </a:cubicBezTo>
                  <a:cubicBezTo>
                    <a:pt x="79" y="11"/>
                    <a:pt x="79" y="11"/>
                    <a:pt x="83" y="13"/>
                  </a:cubicBezTo>
                  <a:cubicBezTo>
                    <a:pt x="84" y="13"/>
                    <a:pt x="86" y="15"/>
                    <a:pt x="87" y="14"/>
                  </a:cubicBezTo>
                  <a:cubicBezTo>
                    <a:pt x="88" y="14"/>
                    <a:pt x="89" y="12"/>
                    <a:pt x="90" y="11"/>
                  </a:cubicBezTo>
                  <a:cubicBezTo>
                    <a:pt x="91" y="10"/>
                    <a:pt x="92" y="9"/>
                    <a:pt x="93" y="8"/>
                  </a:cubicBezTo>
                  <a:cubicBezTo>
                    <a:pt x="94" y="9"/>
                    <a:pt x="95" y="9"/>
                    <a:pt x="96" y="10"/>
                  </a:cubicBezTo>
                  <a:cubicBezTo>
                    <a:pt x="96" y="10"/>
                    <a:pt x="97" y="11"/>
                    <a:pt x="98" y="12"/>
                  </a:cubicBezTo>
                  <a:cubicBezTo>
                    <a:pt x="97" y="14"/>
                    <a:pt x="96" y="16"/>
                    <a:pt x="95" y="19"/>
                  </a:cubicBezTo>
                  <a:cubicBezTo>
                    <a:pt x="95" y="19"/>
                    <a:pt x="95" y="20"/>
                    <a:pt x="96" y="21"/>
                  </a:cubicBezTo>
                  <a:cubicBezTo>
                    <a:pt x="97" y="22"/>
                    <a:pt x="99" y="23"/>
                    <a:pt x="100" y="24"/>
                  </a:cubicBezTo>
                  <a:cubicBezTo>
                    <a:pt x="101" y="25"/>
                    <a:pt x="101" y="25"/>
                    <a:pt x="102" y="25"/>
                  </a:cubicBezTo>
                  <a:cubicBezTo>
                    <a:pt x="104" y="24"/>
                    <a:pt x="106" y="22"/>
                    <a:pt x="109" y="21"/>
                  </a:cubicBezTo>
                  <a:cubicBezTo>
                    <a:pt x="110" y="23"/>
                    <a:pt x="111" y="25"/>
                    <a:pt x="113" y="26"/>
                  </a:cubicBezTo>
                  <a:cubicBezTo>
                    <a:pt x="111" y="28"/>
                    <a:pt x="109" y="30"/>
                    <a:pt x="108" y="32"/>
                  </a:cubicBezTo>
                  <a:cubicBezTo>
                    <a:pt x="107" y="32"/>
                    <a:pt x="107" y="33"/>
                    <a:pt x="107" y="34"/>
                  </a:cubicBezTo>
                  <a:cubicBezTo>
                    <a:pt x="108" y="35"/>
                    <a:pt x="109" y="37"/>
                    <a:pt x="110" y="39"/>
                  </a:cubicBezTo>
                  <a:cubicBezTo>
                    <a:pt x="111" y="40"/>
                    <a:pt x="111" y="40"/>
                    <a:pt x="112" y="40"/>
                  </a:cubicBezTo>
                  <a:cubicBezTo>
                    <a:pt x="114" y="39"/>
                    <a:pt x="116" y="39"/>
                    <a:pt x="118" y="39"/>
                  </a:cubicBezTo>
                  <a:cubicBezTo>
                    <a:pt x="119" y="38"/>
                    <a:pt x="120" y="39"/>
                    <a:pt x="120" y="40"/>
                  </a:cubicBezTo>
                  <a:cubicBezTo>
                    <a:pt x="122" y="45"/>
                    <a:pt x="122" y="45"/>
                    <a:pt x="117" y="47"/>
                  </a:cubicBezTo>
                  <a:cubicBezTo>
                    <a:pt x="114" y="49"/>
                    <a:pt x="114" y="49"/>
                    <a:pt x="115" y="52"/>
                  </a:cubicBezTo>
                  <a:cubicBezTo>
                    <a:pt x="116" y="57"/>
                    <a:pt x="116" y="57"/>
                    <a:pt x="120" y="58"/>
                  </a:cubicBezTo>
                  <a:cubicBezTo>
                    <a:pt x="125" y="59"/>
                    <a:pt x="124" y="57"/>
                    <a:pt x="124" y="62"/>
                  </a:cubicBezTo>
                  <a:cubicBezTo>
                    <a:pt x="124" y="62"/>
                    <a:pt x="124" y="63"/>
                    <a:pt x="124" y="63"/>
                  </a:cubicBezTo>
                  <a:cubicBezTo>
                    <a:pt x="124" y="65"/>
                    <a:pt x="124" y="65"/>
                    <a:pt x="122" y="65"/>
                  </a:cubicBezTo>
                  <a:cubicBezTo>
                    <a:pt x="120" y="66"/>
                    <a:pt x="119" y="66"/>
                    <a:pt x="117" y="66"/>
                  </a:cubicBezTo>
                  <a:cubicBezTo>
                    <a:pt x="116" y="66"/>
                    <a:pt x="115" y="67"/>
                    <a:pt x="115" y="68"/>
                  </a:cubicBezTo>
                  <a:cubicBezTo>
                    <a:pt x="115" y="70"/>
                    <a:pt x="115" y="72"/>
                    <a:pt x="114" y="74"/>
                  </a:cubicBezTo>
                  <a:cubicBezTo>
                    <a:pt x="114" y="75"/>
                    <a:pt x="115" y="75"/>
                    <a:pt x="115" y="75"/>
                  </a:cubicBezTo>
                  <a:cubicBezTo>
                    <a:pt x="117" y="76"/>
                    <a:pt x="119" y="77"/>
                    <a:pt x="121" y="78"/>
                  </a:cubicBezTo>
                  <a:cubicBezTo>
                    <a:pt x="122" y="79"/>
                    <a:pt x="122" y="79"/>
                    <a:pt x="122" y="80"/>
                  </a:cubicBezTo>
                  <a:cubicBezTo>
                    <a:pt x="121" y="82"/>
                    <a:pt x="120" y="83"/>
                    <a:pt x="120" y="85"/>
                  </a:cubicBezTo>
                  <a:cubicBezTo>
                    <a:pt x="117" y="85"/>
                    <a:pt x="115" y="84"/>
                    <a:pt x="113" y="84"/>
                  </a:cubicBezTo>
                  <a:cubicBezTo>
                    <a:pt x="112" y="84"/>
                    <a:pt x="111" y="84"/>
                    <a:pt x="111" y="85"/>
                  </a:cubicBezTo>
                  <a:cubicBezTo>
                    <a:pt x="110" y="87"/>
                    <a:pt x="109" y="89"/>
                    <a:pt x="107" y="91"/>
                  </a:cubicBezTo>
                  <a:cubicBezTo>
                    <a:pt x="109" y="93"/>
                    <a:pt x="111" y="95"/>
                    <a:pt x="113" y="97"/>
                  </a:cubicBezTo>
                  <a:cubicBezTo>
                    <a:pt x="112" y="99"/>
                    <a:pt x="111" y="101"/>
                    <a:pt x="109" y="103"/>
                  </a:cubicBezTo>
                  <a:cubicBezTo>
                    <a:pt x="107" y="101"/>
                    <a:pt x="105" y="100"/>
                    <a:pt x="103" y="99"/>
                  </a:cubicBezTo>
                  <a:cubicBezTo>
                    <a:pt x="102" y="99"/>
                    <a:pt x="101" y="99"/>
                    <a:pt x="101" y="99"/>
                  </a:cubicBezTo>
                  <a:cubicBezTo>
                    <a:pt x="99" y="101"/>
                    <a:pt x="97" y="102"/>
                    <a:pt x="96" y="104"/>
                  </a:cubicBezTo>
                  <a:cubicBezTo>
                    <a:pt x="97" y="106"/>
                    <a:pt x="97" y="109"/>
                    <a:pt x="99" y="111"/>
                  </a:cubicBezTo>
                  <a:cubicBezTo>
                    <a:pt x="99" y="112"/>
                    <a:pt x="99" y="112"/>
                    <a:pt x="98" y="113"/>
                  </a:cubicBezTo>
                  <a:cubicBezTo>
                    <a:pt x="97" y="114"/>
                    <a:pt x="95" y="115"/>
                    <a:pt x="94" y="115"/>
                  </a:cubicBezTo>
                  <a:cubicBezTo>
                    <a:pt x="93" y="115"/>
                    <a:pt x="92" y="113"/>
                    <a:pt x="90" y="112"/>
                  </a:cubicBezTo>
                  <a:cubicBezTo>
                    <a:pt x="88" y="110"/>
                    <a:pt x="88" y="110"/>
                    <a:pt x="84" y="111"/>
                  </a:cubicBezTo>
                  <a:cubicBezTo>
                    <a:pt x="83" y="112"/>
                    <a:pt x="81" y="112"/>
                    <a:pt x="80" y="113"/>
                  </a:cubicBezTo>
                  <a:cubicBezTo>
                    <a:pt x="80" y="114"/>
                    <a:pt x="80" y="116"/>
                    <a:pt x="8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1" y="122"/>
                    <a:pt x="81" y="122"/>
                    <a:pt x="77" y="123"/>
                  </a:cubicBezTo>
                  <a:cubicBezTo>
                    <a:pt x="76" y="123"/>
                    <a:pt x="75" y="123"/>
                    <a:pt x="75" y="123"/>
                  </a:cubicBezTo>
                  <a:cubicBezTo>
                    <a:pt x="73" y="121"/>
                    <a:pt x="72" y="119"/>
                    <a:pt x="72" y="116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68" y="116"/>
                    <a:pt x="66" y="116"/>
                    <a:pt x="64" y="116"/>
                  </a:cubicBezTo>
                  <a:cubicBezTo>
                    <a:pt x="63" y="116"/>
                    <a:pt x="63" y="117"/>
                    <a:pt x="63" y="117"/>
                  </a:cubicBezTo>
                  <a:cubicBezTo>
                    <a:pt x="62" y="119"/>
                    <a:pt x="61" y="121"/>
                    <a:pt x="61" y="123"/>
                  </a:cubicBezTo>
                  <a:cubicBezTo>
                    <a:pt x="61" y="124"/>
                    <a:pt x="60" y="125"/>
                    <a:pt x="59" y="124"/>
                  </a:cubicBezTo>
                  <a:cubicBezTo>
                    <a:pt x="58" y="124"/>
                    <a:pt x="56" y="124"/>
                    <a:pt x="54" y="124"/>
                  </a:cubicBezTo>
                  <a:cubicBezTo>
                    <a:pt x="54" y="121"/>
                    <a:pt x="54" y="119"/>
                    <a:pt x="53" y="117"/>
                  </a:cubicBezTo>
                  <a:cubicBezTo>
                    <a:pt x="53" y="116"/>
                    <a:pt x="53" y="115"/>
                    <a:pt x="52" y="115"/>
                  </a:cubicBezTo>
                  <a:cubicBezTo>
                    <a:pt x="50" y="115"/>
                    <a:pt x="48" y="114"/>
                    <a:pt x="47" y="114"/>
                  </a:cubicBezTo>
                  <a:cubicBezTo>
                    <a:pt x="46" y="113"/>
                    <a:pt x="45" y="114"/>
                    <a:pt x="44" y="115"/>
                  </a:cubicBezTo>
                  <a:cubicBezTo>
                    <a:pt x="43" y="117"/>
                    <a:pt x="42" y="119"/>
                    <a:pt x="41" y="121"/>
                  </a:cubicBezTo>
                  <a:cubicBezTo>
                    <a:pt x="39" y="120"/>
                    <a:pt x="37" y="119"/>
                    <a:pt x="35" y="118"/>
                  </a:cubicBezTo>
                  <a:cubicBezTo>
                    <a:pt x="35" y="118"/>
                    <a:pt x="35" y="117"/>
                    <a:pt x="35" y="117"/>
                  </a:cubicBezTo>
                  <a:cubicBezTo>
                    <a:pt x="35" y="115"/>
                    <a:pt x="36" y="113"/>
                    <a:pt x="36" y="111"/>
                  </a:cubicBezTo>
                  <a:cubicBezTo>
                    <a:pt x="37" y="110"/>
                    <a:pt x="36" y="109"/>
                    <a:pt x="35" y="109"/>
                  </a:cubicBezTo>
                  <a:cubicBezTo>
                    <a:pt x="33" y="108"/>
                    <a:pt x="32" y="106"/>
                    <a:pt x="30" y="105"/>
                  </a:cubicBezTo>
                  <a:cubicBezTo>
                    <a:pt x="27" y="107"/>
                    <a:pt x="25" y="109"/>
                    <a:pt x="23" y="111"/>
                  </a:cubicBezTo>
                  <a:cubicBezTo>
                    <a:pt x="21" y="109"/>
                    <a:pt x="20" y="108"/>
                    <a:pt x="19" y="107"/>
                  </a:cubicBezTo>
                  <a:cubicBezTo>
                    <a:pt x="18" y="106"/>
                    <a:pt x="18" y="105"/>
                    <a:pt x="19" y="105"/>
                  </a:cubicBezTo>
                  <a:cubicBezTo>
                    <a:pt x="20" y="103"/>
                    <a:pt x="21" y="101"/>
                    <a:pt x="22" y="100"/>
                  </a:cubicBezTo>
                  <a:cubicBezTo>
                    <a:pt x="22" y="99"/>
                    <a:pt x="22" y="98"/>
                    <a:pt x="22" y="98"/>
                  </a:cubicBezTo>
                  <a:cubicBezTo>
                    <a:pt x="21" y="96"/>
                    <a:pt x="19" y="95"/>
                    <a:pt x="18" y="93"/>
                  </a:cubicBezTo>
                  <a:cubicBezTo>
                    <a:pt x="18" y="93"/>
                    <a:pt x="17" y="93"/>
                    <a:pt x="16" y="93"/>
                  </a:cubicBezTo>
                  <a:cubicBezTo>
                    <a:pt x="14" y="93"/>
                    <a:pt x="12" y="94"/>
                    <a:pt x="10" y="95"/>
                  </a:cubicBezTo>
                  <a:cubicBezTo>
                    <a:pt x="10" y="95"/>
                    <a:pt x="9" y="95"/>
                    <a:pt x="9" y="94"/>
                  </a:cubicBezTo>
                  <a:cubicBezTo>
                    <a:pt x="8" y="93"/>
                    <a:pt x="7" y="91"/>
                    <a:pt x="6" y="89"/>
                  </a:cubicBezTo>
                  <a:cubicBezTo>
                    <a:pt x="8" y="88"/>
                    <a:pt x="10" y="86"/>
                    <a:pt x="12" y="85"/>
                  </a:cubicBezTo>
                  <a:cubicBezTo>
                    <a:pt x="13" y="84"/>
                    <a:pt x="13" y="84"/>
                    <a:pt x="12" y="83"/>
                  </a:cubicBezTo>
                  <a:cubicBezTo>
                    <a:pt x="12" y="81"/>
                    <a:pt x="11" y="79"/>
                    <a:pt x="11" y="77"/>
                  </a:cubicBezTo>
                  <a:cubicBezTo>
                    <a:pt x="10" y="76"/>
                    <a:pt x="10" y="76"/>
                    <a:pt x="9" y="76"/>
                  </a:cubicBezTo>
                  <a:cubicBezTo>
                    <a:pt x="6" y="76"/>
                    <a:pt x="4" y="76"/>
                    <a:pt x="1" y="76"/>
                  </a:cubicBezTo>
                  <a:cubicBezTo>
                    <a:pt x="1" y="74"/>
                    <a:pt x="1" y="72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69"/>
                    <a:pt x="5" y="68"/>
                    <a:pt x="7" y="67"/>
                  </a:cubicBezTo>
                  <a:cubicBezTo>
                    <a:pt x="8" y="67"/>
                    <a:pt x="9" y="67"/>
                    <a:pt x="8" y="66"/>
                  </a:cubicBezTo>
                  <a:cubicBezTo>
                    <a:pt x="8" y="64"/>
                    <a:pt x="8" y="62"/>
                    <a:pt x="8" y="60"/>
                  </a:cubicBezTo>
                  <a:cubicBezTo>
                    <a:pt x="8" y="59"/>
                    <a:pt x="8" y="59"/>
                    <a:pt x="8" y="58"/>
                  </a:cubicBezTo>
                  <a:cubicBezTo>
                    <a:pt x="5" y="58"/>
                    <a:pt x="3" y="57"/>
                    <a:pt x="0" y="56"/>
                  </a:cubicBezTo>
                  <a:cubicBezTo>
                    <a:pt x="0" y="56"/>
                    <a:pt x="0" y="55"/>
                    <a:pt x="0" y="55"/>
                  </a:cubicBezTo>
                  <a:cubicBezTo>
                    <a:pt x="0" y="53"/>
                    <a:pt x="1" y="52"/>
                    <a:pt x="1" y="51"/>
                  </a:cubicBezTo>
                  <a:cubicBezTo>
                    <a:pt x="1" y="50"/>
                    <a:pt x="1" y="49"/>
                    <a:pt x="2" y="49"/>
                  </a:cubicBezTo>
                  <a:cubicBezTo>
                    <a:pt x="4" y="49"/>
                    <a:pt x="7" y="49"/>
                    <a:pt x="9" y="49"/>
                  </a:cubicBezTo>
                  <a:cubicBezTo>
                    <a:pt x="9" y="49"/>
                    <a:pt x="10" y="49"/>
                    <a:pt x="10" y="49"/>
                  </a:cubicBezTo>
                  <a:cubicBezTo>
                    <a:pt x="11" y="46"/>
                    <a:pt x="12" y="44"/>
                    <a:pt x="12" y="41"/>
                  </a:cubicBezTo>
                  <a:cubicBezTo>
                    <a:pt x="10" y="40"/>
                    <a:pt x="8" y="38"/>
                    <a:pt x="7" y="37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7" y="34"/>
                    <a:pt x="8" y="32"/>
                    <a:pt x="9" y="30"/>
                  </a:cubicBezTo>
                  <a:cubicBezTo>
                    <a:pt x="11" y="31"/>
                    <a:pt x="13" y="32"/>
                    <a:pt x="16" y="33"/>
                  </a:cubicBezTo>
                  <a:cubicBezTo>
                    <a:pt x="16" y="33"/>
                    <a:pt x="17" y="33"/>
                    <a:pt x="17" y="32"/>
                  </a:cubicBezTo>
                  <a:cubicBezTo>
                    <a:pt x="19" y="30"/>
                    <a:pt x="20" y="28"/>
                    <a:pt x="22" y="26"/>
                  </a:cubicBezTo>
                  <a:cubicBezTo>
                    <a:pt x="20" y="24"/>
                    <a:pt x="19" y="22"/>
                    <a:pt x="17" y="19"/>
                  </a:cubicBezTo>
                  <a:cubicBezTo>
                    <a:pt x="19" y="18"/>
                    <a:pt x="20" y="16"/>
                    <a:pt x="22" y="15"/>
                  </a:cubicBezTo>
                  <a:cubicBezTo>
                    <a:pt x="24" y="16"/>
                    <a:pt x="26" y="18"/>
                    <a:pt x="28" y="19"/>
                  </a:cubicBezTo>
                  <a:cubicBezTo>
                    <a:pt x="28" y="20"/>
                    <a:pt x="29" y="20"/>
                    <a:pt x="29" y="19"/>
                  </a:cubicBezTo>
                  <a:cubicBezTo>
                    <a:pt x="32" y="18"/>
                    <a:pt x="34" y="17"/>
                    <a:pt x="36" y="15"/>
                  </a:cubicBezTo>
                  <a:cubicBezTo>
                    <a:pt x="35" y="12"/>
                    <a:pt x="34" y="10"/>
                    <a:pt x="34" y="7"/>
                  </a:cubicBezTo>
                  <a:cubicBezTo>
                    <a:pt x="36" y="6"/>
                    <a:pt x="38" y="5"/>
                    <a:pt x="40" y="4"/>
                  </a:cubicBezTo>
                  <a:cubicBezTo>
                    <a:pt x="41" y="6"/>
                    <a:pt x="42" y="7"/>
                    <a:pt x="43" y="9"/>
                  </a:cubicBezTo>
                  <a:cubicBezTo>
                    <a:pt x="44" y="11"/>
                    <a:pt x="44" y="11"/>
                    <a:pt x="47" y="11"/>
                  </a:cubicBezTo>
                  <a:cubicBezTo>
                    <a:pt x="48" y="10"/>
                    <a:pt x="49" y="10"/>
                    <a:pt x="50" y="10"/>
                  </a:cubicBezTo>
                  <a:cubicBezTo>
                    <a:pt x="53" y="9"/>
                    <a:pt x="52" y="9"/>
                    <a:pt x="53" y="7"/>
                  </a:cubicBezTo>
                  <a:cubicBezTo>
                    <a:pt x="53" y="5"/>
                    <a:pt x="53" y="3"/>
                    <a:pt x="53" y="1"/>
                  </a:cubicBezTo>
                  <a:cubicBezTo>
                    <a:pt x="55" y="1"/>
                    <a:pt x="56" y="0"/>
                    <a:pt x="58" y="0"/>
                  </a:cubicBezTo>
                  <a:cubicBezTo>
                    <a:pt x="59" y="0"/>
                    <a:pt x="59" y="0"/>
                    <a:pt x="60" y="0"/>
                  </a:cubicBezTo>
                  <a:close/>
                  <a:moveTo>
                    <a:pt x="62" y="105"/>
                  </a:moveTo>
                  <a:cubicBezTo>
                    <a:pt x="86" y="105"/>
                    <a:pt x="105" y="86"/>
                    <a:pt x="105" y="62"/>
                  </a:cubicBezTo>
                  <a:cubicBezTo>
                    <a:pt x="105" y="38"/>
                    <a:pt x="85" y="19"/>
                    <a:pt x="62" y="19"/>
                  </a:cubicBezTo>
                  <a:cubicBezTo>
                    <a:pt x="38" y="19"/>
                    <a:pt x="19" y="39"/>
                    <a:pt x="19" y="62"/>
                  </a:cubicBezTo>
                  <a:cubicBezTo>
                    <a:pt x="19" y="87"/>
                    <a:pt x="39" y="105"/>
                    <a:pt x="62" y="105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ṣlïdê"/>
            <p:cNvSpPr/>
            <p:nvPr/>
          </p:nvSpPr>
          <p:spPr bwMode="auto">
            <a:xfrm>
              <a:off x="7778750" y="1296988"/>
              <a:ext cx="927100" cy="925513"/>
            </a:xfrm>
            <a:custGeom>
              <a:avLst/>
              <a:gdLst>
                <a:gd name="T0" fmla="*/ 123 w 249"/>
                <a:gd name="T1" fmla="*/ 15 h 249"/>
                <a:gd name="T2" fmla="*/ 138 w 249"/>
                <a:gd name="T3" fmla="*/ 18 h 249"/>
                <a:gd name="T4" fmla="*/ 146 w 249"/>
                <a:gd name="T5" fmla="*/ 4 h 249"/>
                <a:gd name="T6" fmla="*/ 159 w 249"/>
                <a:gd name="T7" fmla="*/ 15 h 249"/>
                <a:gd name="T8" fmla="*/ 174 w 249"/>
                <a:gd name="T9" fmla="*/ 28 h 249"/>
                <a:gd name="T10" fmla="*/ 185 w 249"/>
                <a:gd name="T11" fmla="*/ 16 h 249"/>
                <a:gd name="T12" fmla="*/ 197 w 249"/>
                <a:gd name="T13" fmla="*/ 23 h 249"/>
                <a:gd name="T14" fmla="*/ 192 w 249"/>
                <a:gd name="T15" fmla="*/ 41 h 249"/>
                <a:gd name="T16" fmla="*/ 204 w 249"/>
                <a:gd name="T17" fmla="*/ 49 h 249"/>
                <a:gd name="T18" fmla="*/ 225 w 249"/>
                <a:gd name="T19" fmla="*/ 52 h 249"/>
                <a:gd name="T20" fmla="*/ 215 w 249"/>
                <a:gd name="T21" fmla="*/ 67 h 249"/>
                <a:gd name="T22" fmla="*/ 224 w 249"/>
                <a:gd name="T23" fmla="*/ 79 h 249"/>
                <a:gd name="T24" fmla="*/ 240 w 249"/>
                <a:gd name="T25" fmla="*/ 79 h 249"/>
                <a:gd name="T26" fmla="*/ 229 w 249"/>
                <a:gd name="T27" fmla="*/ 104 h 249"/>
                <a:gd name="T28" fmla="*/ 248 w 249"/>
                <a:gd name="T29" fmla="*/ 124 h 249"/>
                <a:gd name="T30" fmla="*/ 245 w 249"/>
                <a:gd name="T31" fmla="*/ 130 h 249"/>
                <a:gd name="T32" fmla="*/ 231 w 249"/>
                <a:gd name="T33" fmla="*/ 135 h 249"/>
                <a:gd name="T34" fmla="*/ 231 w 249"/>
                <a:gd name="T35" fmla="*/ 150 h 249"/>
                <a:gd name="T36" fmla="*/ 243 w 249"/>
                <a:gd name="T37" fmla="*/ 159 h 249"/>
                <a:gd name="T38" fmla="*/ 225 w 249"/>
                <a:gd name="T39" fmla="*/ 167 h 249"/>
                <a:gd name="T40" fmla="*/ 215 w 249"/>
                <a:gd name="T41" fmla="*/ 182 h 249"/>
                <a:gd name="T42" fmla="*/ 219 w 249"/>
                <a:gd name="T43" fmla="*/ 205 h 249"/>
                <a:gd name="T44" fmla="*/ 202 w 249"/>
                <a:gd name="T45" fmla="*/ 198 h 249"/>
                <a:gd name="T46" fmla="*/ 197 w 249"/>
                <a:gd name="T47" fmla="*/ 221 h 249"/>
                <a:gd name="T48" fmla="*/ 188 w 249"/>
                <a:gd name="T49" fmla="*/ 230 h 249"/>
                <a:gd name="T50" fmla="*/ 168 w 249"/>
                <a:gd name="T51" fmla="*/ 222 h 249"/>
                <a:gd name="T52" fmla="*/ 161 w 249"/>
                <a:gd name="T53" fmla="*/ 234 h 249"/>
                <a:gd name="T54" fmla="*/ 154 w 249"/>
                <a:gd name="T55" fmla="*/ 245 h 249"/>
                <a:gd name="T56" fmla="*/ 143 w 249"/>
                <a:gd name="T57" fmla="*/ 232 h 249"/>
                <a:gd name="T58" fmla="*/ 128 w 249"/>
                <a:gd name="T59" fmla="*/ 232 h 249"/>
                <a:gd name="T60" fmla="*/ 122 w 249"/>
                <a:gd name="T61" fmla="*/ 246 h 249"/>
                <a:gd name="T62" fmla="*/ 108 w 249"/>
                <a:gd name="T63" fmla="*/ 248 h 249"/>
                <a:gd name="T64" fmla="*/ 104 w 249"/>
                <a:gd name="T65" fmla="*/ 229 h 249"/>
                <a:gd name="T66" fmla="*/ 89 w 249"/>
                <a:gd name="T67" fmla="*/ 229 h 249"/>
                <a:gd name="T68" fmla="*/ 71 w 249"/>
                <a:gd name="T69" fmla="*/ 236 h 249"/>
                <a:gd name="T70" fmla="*/ 72 w 249"/>
                <a:gd name="T71" fmla="*/ 222 h 249"/>
                <a:gd name="T72" fmla="*/ 59 w 249"/>
                <a:gd name="T73" fmla="*/ 210 h 249"/>
                <a:gd name="T74" fmla="*/ 37 w 249"/>
                <a:gd name="T75" fmla="*/ 213 h 249"/>
                <a:gd name="T76" fmla="*/ 44 w 249"/>
                <a:gd name="T77" fmla="*/ 199 h 249"/>
                <a:gd name="T78" fmla="*/ 36 w 249"/>
                <a:gd name="T79" fmla="*/ 186 h 249"/>
                <a:gd name="T80" fmla="*/ 21 w 249"/>
                <a:gd name="T81" fmla="*/ 189 h 249"/>
                <a:gd name="T82" fmla="*/ 12 w 249"/>
                <a:gd name="T83" fmla="*/ 178 h 249"/>
                <a:gd name="T84" fmla="*/ 25 w 249"/>
                <a:gd name="T85" fmla="*/ 165 h 249"/>
                <a:gd name="T86" fmla="*/ 17 w 249"/>
                <a:gd name="T87" fmla="*/ 152 h 249"/>
                <a:gd name="T88" fmla="*/ 0 w 249"/>
                <a:gd name="T89" fmla="*/ 140 h 249"/>
                <a:gd name="T90" fmla="*/ 15 w 249"/>
                <a:gd name="T91" fmla="*/ 134 h 249"/>
                <a:gd name="T92" fmla="*/ 17 w 249"/>
                <a:gd name="T93" fmla="*/ 119 h 249"/>
                <a:gd name="T94" fmla="*/ 0 w 249"/>
                <a:gd name="T95" fmla="*/ 112 h 249"/>
                <a:gd name="T96" fmla="*/ 2 w 249"/>
                <a:gd name="T97" fmla="*/ 101 h 249"/>
                <a:gd name="T98" fmla="*/ 17 w 249"/>
                <a:gd name="T99" fmla="*/ 98 h 249"/>
                <a:gd name="T100" fmla="*/ 25 w 249"/>
                <a:gd name="T101" fmla="*/ 82 h 249"/>
                <a:gd name="T102" fmla="*/ 12 w 249"/>
                <a:gd name="T103" fmla="*/ 70 h 249"/>
                <a:gd name="T104" fmla="*/ 32 w 249"/>
                <a:gd name="T105" fmla="*/ 65 h 249"/>
                <a:gd name="T106" fmla="*/ 44 w 249"/>
                <a:gd name="T107" fmla="*/ 52 h 249"/>
                <a:gd name="T108" fmla="*/ 44 w 249"/>
                <a:gd name="T109" fmla="*/ 29 h 249"/>
                <a:gd name="T110" fmla="*/ 59 w 249"/>
                <a:gd name="T111" fmla="*/ 39 h 249"/>
                <a:gd name="T112" fmla="*/ 67 w 249"/>
                <a:gd name="T113" fmla="*/ 13 h 249"/>
                <a:gd name="T114" fmla="*/ 85 w 249"/>
                <a:gd name="T115" fmla="*/ 17 h 249"/>
                <a:gd name="T116" fmla="*/ 100 w 249"/>
                <a:gd name="T117" fmla="*/ 20 h 249"/>
                <a:gd name="T118" fmla="*/ 106 w 249"/>
                <a:gd name="T119" fmla="*/ 1 h 249"/>
                <a:gd name="T120" fmla="*/ 119 w 249"/>
                <a:gd name="T121" fmla="*/ 0 h 249"/>
                <a:gd name="T122" fmla="*/ 179 w 249"/>
                <a:gd name="T123" fmla="*/ 124 h 249"/>
                <a:gd name="T124" fmla="*/ 69 w 249"/>
                <a:gd name="T125" fmla="*/ 12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" h="249">
                  <a:moveTo>
                    <a:pt x="119" y="0"/>
                  </a:moveTo>
                  <a:cubicBezTo>
                    <a:pt x="121" y="5"/>
                    <a:pt x="122" y="10"/>
                    <a:pt x="123" y="15"/>
                  </a:cubicBezTo>
                  <a:cubicBezTo>
                    <a:pt x="123" y="16"/>
                    <a:pt x="125" y="17"/>
                    <a:pt x="126" y="17"/>
                  </a:cubicBezTo>
                  <a:cubicBezTo>
                    <a:pt x="130" y="17"/>
                    <a:pt x="134" y="18"/>
                    <a:pt x="138" y="18"/>
                  </a:cubicBezTo>
                  <a:cubicBezTo>
                    <a:pt x="139" y="18"/>
                    <a:pt x="140" y="17"/>
                    <a:pt x="141" y="16"/>
                  </a:cubicBezTo>
                  <a:cubicBezTo>
                    <a:pt x="143" y="12"/>
                    <a:pt x="144" y="8"/>
                    <a:pt x="146" y="4"/>
                  </a:cubicBezTo>
                  <a:cubicBezTo>
                    <a:pt x="147" y="2"/>
                    <a:pt x="147" y="2"/>
                    <a:pt x="149" y="2"/>
                  </a:cubicBezTo>
                  <a:cubicBezTo>
                    <a:pt x="160" y="4"/>
                    <a:pt x="160" y="4"/>
                    <a:pt x="159" y="15"/>
                  </a:cubicBezTo>
                  <a:cubicBezTo>
                    <a:pt x="158" y="22"/>
                    <a:pt x="158" y="22"/>
                    <a:pt x="165" y="25"/>
                  </a:cubicBezTo>
                  <a:cubicBezTo>
                    <a:pt x="168" y="26"/>
                    <a:pt x="171" y="29"/>
                    <a:pt x="174" y="28"/>
                  </a:cubicBezTo>
                  <a:cubicBezTo>
                    <a:pt x="176" y="28"/>
                    <a:pt x="178" y="24"/>
                    <a:pt x="180" y="22"/>
                  </a:cubicBezTo>
                  <a:cubicBezTo>
                    <a:pt x="182" y="20"/>
                    <a:pt x="183" y="18"/>
                    <a:pt x="185" y="16"/>
                  </a:cubicBezTo>
                  <a:cubicBezTo>
                    <a:pt x="187" y="17"/>
                    <a:pt x="189" y="18"/>
                    <a:pt x="191" y="19"/>
                  </a:cubicBezTo>
                  <a:cubicBezTo>
                    <a:pt x="193" y="21"/>
                    <a:pt x="195" y="22"/>
                    <a:pt x="197" y="23"/>
                  </a:cubicBezTo>
                  <a:cubicBezTo>
                    <a:pt x="195" y="28"/>
                    <a:pt x="193" y="32"/>
                    <a:pt x="191" y="37"/>
                  </a:cubicBezTo>
                  <a:cubicBezTo>
                    <a:pt x="190" y="39"/>
                    <a:pt x="190" y="40"/>
                    <a:pt x="192" y="41"/>
                  </a:cubicBezTo>
                  <a:cubicBezTo>
                    <a:pt x="195" y="43"/>
                    <a:pt x="197" y="46"/>
                    <a:pt x="200" y="49"/>
                  </a:cubicBezTo>
                  <a:cubicBezTo>
                    <a:pt x="201" y="49"/>
                    <a:pt x="203" y="50"/>
                    <a:pt x="204" y="49"/>
                  </a:cubicBezTo>
                  <a:cubicBezTo>
                    <a:pt x="208" y="47"/>
                    <a:pt x="213" y="44"/>
                    <a:pt x="217" y="42"/>
                  </a:cubicBezTo>
                  <a:cubicBezTo>
                    <a:pt x="220" y="45"/>
                    <a:pt x="223" y="49"/>
                    <a:pt x="225" y="52"/>
                  </a:cubicBezTo>
                  <a:cubicBezTo>
                    <a:pt x="222" y="56"/>
                    <a:pt x="219" y="60"/>
                    <a:pt x="215" y="63"/>
                  </a:cubicBezTo>
                  <a:cubicBezTo>
                    <a:pt x="214" y="65"/>
                    <a:pt x="214" y="66"/>
                    <a:pt x="215" y="67"/>
                  </a:cubicBezTo>
                  <a:cubicBezTo>
                    <a:pt x="217" y="70"/>
                    <a:pt x="219" y="74"/>
                    <a:pt x="220" y="77"/>
                  </a:cubicBezTo>
                  <a:cubicBezTo>
                    <a:pt x="221" y="79"/>
                    <a:pt x="222" y="80"/>
                    <a:pt x="224" y="79"/>
                  </a:cubicBezTo>
                  <a:cubicBezTo>
                    <a:pt x="228" y="78"/>
                    <a:pt x="232" y="78"/>
                    <a:pt x="236" y="77"/>
                  </a:cubicBezTo>
                  <a:cubicBezTo>
                    <a:pt x="238" y="76"/>
                    <a:pt x="239" y="77"/>
                    <a:pt x="240" y="79"/>
                  </a:cubicBezTo>
                  <a:cubicBezTo>
                    <a:pt x="244" y="89"/>
                    <a:pt x="244" y="89"/>
                    <a:pt x="234" y="94"/>
                  </a:cubicBezTo>
                  <a:cubicBezTo>
                    <a:pt x="228" y="97"/>
                    <a:pt x="228" y="97"/>
                    <a:pt x="229" y="104"/>
                  </a:cubicBezTo>
                  <a:cubicBezTo>
                    <a:pt x="231" y="114"/>
                    <a:pt x="231" y="114"/>
                    <a:pt x="241" y="115"/>
                  </a:cubicBezTo>
                  <a:cubicBezTo>
                    <a:pt x="249" y="117"/>
                    <a:pt x="248" y="115"/>
                    <a:pt x="248" y="124"/>
                  </a:cubicBezTo>
                  <a:cubicBezTo>
                    <a:pt x="248" y="124"/>
                    <a:pt x="248" y="125"/>
                    <a:pt x="248" y="126"/>
                  </a:cubicBezTo>
                  <a:cubicBezTo>
                    <a:pt x="249" y="129"/>
                    <a:pt x="248" y="130"/>
                    <a:pt x="245" y="130"/>
                  </a:cubicBezTo>
                  <a:cubicBezTo>
                    <a:pt x="241" y="131"/>
                    <a:pt x="237" y="132"/>
                    <a:pt x="234" y="132"/>
                  </a:cubicBezTo>
                  <a:cubicBezTo>
                    <a:pt x="232" y="132"/>
                    <a:pt x="231" y="133"/>
                    <a:pt x="231" y="135"/>
                  </a:cubicBezTo>
                  <a:cubicBezTo>
                    <a:pt x="230" y="139"/>
                    <a:pt x="230" y="143"/>
                    <a:pt x="229" y="147"/>
                  </a:cubicBezTo>
                  <a:cubicBezTo>
                    <a:pt x="228" y="149"/>
                    <a:pt x="229" y="149"/>
                    <a:pt x="231" y="150"/>
                  </a:cubicBezTo>
                  <a:cubicBezTo>
                    <a:pt x="234" y="152"/>
                    <a:pt x="238" y="154"/>
                    <a:pt x="242" y="156"/>
                  </a:cubicBezTo>
                  <a:cubicBezTo>
                    <a:pt x="243" y="157"/>
                    <a:pt x="244" y="158"/>
                    <a:pt x="243" y="159"/>
                  </a:cubicBezTo>
                  <a:cubicBezTo>
                    <a:pt x="242" y="163"/>
                    <a:pt x="241" y="166"/>
                    <a:pt x="240" y="170"/>
                  </a:cubicBezTo>
                  <a:cubicBezTo>
                    <a:pt x="235" y="169"/>
                    <a:pt x="230" y="168"/>
                    <a:pt x="225" y="167"/>
                  </a:cubicBezTo>
                  <a:cubicBezTo>
                    <a:pt x="223" y="167"/>
                    <a:pt x="222" y="167"/>
                    <a:pt x="221" y="169"/>
                  </a:cubicBezTo>
                  <a:cubicBezTo>
                    <a:pt x="219" y="173"/>
                    <a:pt x="217" y="177"/>
                    <a:pt x="215" y="182"/>
                  </a:cubicBezTo>
                  <a:cubicBezTo>
                    <a:pt x="219" y="186"/>
                    <a:pt x="223" y="190"/>
                    <a:pt x="227" y="194"/>
                  </a:cubicBezTo>
                  <a:cubicBezTo>
                    <a:pt x="224" y="198"/>
                    <a:pt x="221" y="201"/>
                    <a:pt x="219" y="205"/>
                  </a:cubicBezTo>
                  <a:cubicBezTo>
                    <a:pt x="214" y="202"/>
                    <a:pt x="210" y="200"/>
                    <a:pt x="205" y="198"/>
                  </a:cubicBezTo>
                  <a:cubicBezTo>
                    <a:pt x="204" y="197"/>
                    <a:pt x="203" y="198"/>
                    <a:pt x="202" y="198"/>
                  </a:cubicBezTo>
                  <a:cubicBezTo>
                    <a:pt x="198" y="201"/>
                    <a:pt x="195" y="205"/>
                    <a:pt x="191" y="208"/>
                  </a:cubicBezTo>
                  <a:cubicBezTo>
                    <a:pt x="193" y="212"/>
                    <a:pt x="195" y="217"/>
                    <a:pt x="197" y="221"/>
                  </a:cubicBezTo>
                  <a:cubicBezTo>
                    <a:pt x="198" y="223"/>
                    <a:pt x="198" y="224"/>
                    <a:pt x="196" y="226"/>
                  </a:cubicBezTo>
                  <a:cubicBezTo>
                    <a:pt x="193" y="227"/>
                    <a:pt x="190" y="231"/>
                    <a:pt x="188" y="230"/>
                  </a:cubicBezTo>
                  <a:cubicBezTo>
                    <a:pt x="185" y="230"/>
                    <a:pt x="183" y="227"/>
                    <a:pt x="181" y="224"/>
                  </a:cubicBezTo>
                  <a:cubicBezTo>
                    <a:pt x="175" y="219"/>
                    <a:pt x="175" y="219"/>
                    <a:pt x="168" y="222"/>
                  </a:cubicBezTo>
                  <a:cubicBezTo>
                    <a:pt x="166" y="223"/>
                    <a:pt x="162" y="224"/>
                    <a:pt x="161" y="226"/>
                  </a:cubicBezTo>
                  <a:cubicBezTo>
                    <a:pt x="160" y="228"/>
                    <a:pt x="161" y="231"/>
                    <a:pt x="161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2" y="243"/>
                    <a:pt x="162" y="243"/>
                    <a:pt x="154" y="245"/>
                  </a:cubicBezTo>
                  <a:cubicBezTo>
                    <a:pt x="152" y="245"/>
                    <a:pt x="151" y="246"/>
                    <a:pt x="149" y="246"/>
                  </a:cubicBezTo>
                  <a:cubicBezTo>
                    <a:pt x="147" y="241"/>
                    <a:pt x="145" y="237"/>
                    <a:pt x="143" y="232"/>
                  </a:cubicBezTo>
                  <a:cubicBezTo>
                    <a:pt x="142" y="231"/>
                    <a:pt x="141" y="230"/>
                    <a:pt x="140" y="230"/>
                  </a:cubicBezTo>
                  <a:cubicBezTo>
                    <a:pt x="136" y="231"/>
                    <a:pt x="132" y="231"/>
                    <a:pt x="128" y="232"/>
                  </a:cubicBezTo>
                  <a:cubicBezTo>
                    <a:pt x="127" y="232"/>
                    <a:pt x="125" y="233"/>
                    <a:pt x="125" y="234"/>
                  </a:cubicBezTo>
                  <a:cubicBezTo>
                    <a:pt x="124" y="238"/>
                    <a:pt x="123" y="242"/>
                    <a:pt x="122" y="246"/>
                  </a:cubicBezTo>
                  <a:cubicBezTo>
                    <a:pt x="122" y="248"/>
                    <a:pt x="121" y="249"/>
                    <a:pt x="119" y="248"/>
                  </a:cubicBezTo>
                  <a:cubicBezTo>
                    <a:pt x="115" y="248"/>
                    <a:pt x="112" y="248"/>
                    <a:pt x="108" y="248"/>
                  </a:cubicBezTo>
                  <a:cubicBezTo>
                    <a:pt x="108" y="243"/>
                    <a:pt x="107" y="238"/>
                    <a:pt x="107" y="233"/>
                  </a:cubicBezTo>
                  <a:cubicBezTo>
                    <a:pt x="107" y="231"/>
                    <a:pt x="106" y="230"/>
                    <a:pt x="104" y="229"/>
                  </a:cubicBezTo>
                  <a:cubicBezTo>
                    <a:pt x="100" y="229"/>
                    <a:pt x="97" y="228"/>
                    <a:pt x="93" y="227"/>
                  </a:cubicBezTo>
                  <a:cubicBezTo>
                    <a:pt x="91" y="226"/>
                    <a:pt x="90" y="227"/>
                    <a:pt x="89" y="229"/>
                  </a:cubicBezTo>
                  <a:cubicBezTo>
                    <a:pt x="87" y="233"/>
                    <a:pt x="84" y="237"/>
                    <a:pt x="81" y="241"/>
                  </a:cubicBezTo>
                  <a:cubicBezTo>
                    <a:pt x="78" y="239"/>
                    <a:pt x="74" y="238"/>
                    <a:pt x="71" y="236"/>
                  </a:cubicBezTo>
                  <a:cubicBezTo>
                    <a:pt x="70" y="236"/>
                    <a:pt x="69" y="234"/>
                    <a:pt x="70" y="233"/>
                  </a:cubicBezTo>
                  <a:cubicBezTo>
                    <a:pt x="70" y="229"/>
                    <a:pt x="71" y="225"/>
                    <a:pt x="72" y="222"/>
                  </a:cubicBezTo>
                  <a:cubicBezTo>
                    <a:pt x="73" y="220"/>
                    <a:pt x="73" y="218"/>
                    <a:pt x="71" y="217"/>
                  </a:cubicBezTo>
                  <a:cubicBezTo>
                    <a:pt x="67" y="215"/>
                    <a:pt x="63" y="213"/>
                    <a:pt x="59" y="210"/>
                  </a:cubicBezTo>
                  <a:cubicBezTo>
                    <a:pt x="55" y="213"/>
                    <a:pt x="50" y="217"/>
                    <a:pt x="46" y="221"/>
                  </a:cubicBezTo>
                  <a:cubicBezTo>
                    <a:pt x="43" y="218"/>
                    <a:pt x="40" y="216"/>
                    <a:pt x="37" y="213"/>
                  </a:cubicBezTo>
                  <a:cubicBezTo>
                    <a:pt x="37" y="212"/>
                    <a:pt x="37" y="211"/>
                    <a:pt x="37" y="210"/>
                  </a:cubicBezTo>
                  <a:cubicBezTo>
                    <a:pt x="39" y="206"/>
                    <a:pt x="42" y="203"/>
                    <a:pt x="44" y="199"/>
                  </a:cubicBezTo>
                  <a:cubicBezTo>
                    <a:pt x="44" y="198"/>
                    <a:pt x="44" y="196"/>
                    <a:pt x="44" y="195"/>
                  </a:cubicBezTo>
                  <a:cubicBezTo>
                    <a:pt x="41" y="192"/>
                    <a:pt x="39" y="189"/>
                    <a:pt x="36" y="186"/>
                  </a:cubicBezTo>
                  <a:cubicBezTo>
                    <a:pt x="36" y="185"/>
                    <a:pt x="34" y="185"/>
                    <a:pt x="33" y="185"/>
                  </a:cubicBezTo>
                  <a:cubicBezTo>
                    <a:pt x="29" y="186"/>
                    <a:pt x="25" y="188"/>
                    <a:pt x="21" y="189"/>
                  </a:cubicBezTo>
                  <a:cubicBezTo>
                    <a:pt x="19" y="190"/>
                    <a:pt x="18" y="190"/>
                    <a:pt x="17" y="188"/>
                  </a:cubicBezTo>
                  <a:cubicBezTo>
                    <a:pt x="16" y="185"/>
                    <a:pt x="14" y="182"/>
                    <a:pt x="12" y="178"/>
                  </a:cubicBezTo>
                  <a:cubicBezTo>
                    <a:pt x="16" y="175"/>
                    <a:pt x="20" y="172"/>
                    <a:pt x="23" y="170"/>
                  </a:cubicBezTo>
                  <a:cubicBezTo>
                    <a:pt x="25" y="168"/>
                    <a:pt x="26" y="167"/>
                    <a:pt x="25" y="165"/>
                  </a:cubicBezTo>
                  <a:cubicBezTo>
                    <a:pt x="23" y="162"/>
                    <a:pt x="22" y="158"/>
                    <a:pt x="21" y="155"/>
                  </a:cubicBezTo>
                  <a:cubicBezTo>
                    <a:pt x="21" y="152"/>
                    <a:pt x="20" y="152"/>
                    <a:pt x="17" y="152"/>
                  </a:cubicBezTo>
                  <a:cubicBezTo>
                    <a:pt x="13" y="152"/>
                    <a:pt x="8" y="152"/>
                    <a:pt x="3" y="152"/>
                  </a:cubicBezTo>
                  <a:cubicBezTo>
                    <a:pt x="2" y="148"/>
                    <a:pt x="1" y="144"/>
                    <a:pt x="0" y="14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5" y="138"/>
                    <a:pt x="10" y="136"/>
                    <a:pt x="15" y="134"/>
                  </a:cubicBezTo>
                  <a:cubicBezTo>
                    <a:pt x="16" y="134"/>
                    <a:pt x="17" y="133"/>
                    <a:pt x="17" y="131"/>
                  </a:cubicBezTo>
                  <a:cubicBezTo>
                    <a:pt x="17" y="127"/>
                    <a:pt x="17" y="123"/>
                    <a:pt x="17" y="119"/>
                  </a:cubicBezTo>
                  <a:cubicBezTo>
                    <a:pt x="17" y="118"/>
                    <a:pt x="16" y="117"/>
                    <a:pt x="16" y="116"/>
                  </a:cubicBezTo>
                  <a:cubicBezTo>
                    <a:pt x="10" y="115"/>
                    <a:pt x="5" y="113"/>
                    <a:pt x="0" y="112"/>
                  </a:cubicBezTo>
                  <a:cubicBezTo>
                    <a:pt x="0" y="111"/>
                    <a:pt x="0" y="110"/>
                    <a:pt x="0" y="109"/>
                  </a:cubicBezTo>
                  <a:cubicBezTo>
                    <a:pt x="1" y="106"/>
                    <a:pt x="1" y="103"/>
                    <a:pt x="2" y="101"/>
                  </a:cubicBezTo>
                  <a:cubicBezTo>
                    <a:pt x="2" y="99"/>
                    <a:pt x="3" y="98"/>
                    <a:pt x="5" y="98"/>
                  </a:cubicBezTo>
                  <a:cubicBezTo>
                    <a:pt x="9" y="98"/>
                    <a:pt x="13" y="98"/>
                    <a:pt x="17" y="98"/>
                  </a:cubicBezTo>
                  <a:cubicBezTo>
                    <a:pt x="18" y="98"/>
                    <a:pt x="20" y="98"/>
                    <a:pt x="20" y="97"/>
                  </a:cubicBezTo>
                  <a:cubicBezTo>
                    <a:pt x="22" y="92"/>
                    <a:pt x="23" y="87"/>
                    <a:pt x="25" y="82"/>
                  </a:cubicBezTo>
                  <a:cubicBezTo>
                    <a:pt x="21" y="79"/>
                    <a:pt x="17" y="76"/>
                    <a:pt x="13" y="73"/>
                  </a:cubicBezTo>
                  <a:cubicBezTo>
                    <a:pt x="12" y="73"/>
                    <a:pt x="12" y="71"/>
                    <a:pt x="12" y="70"/>
                  </a:cubicBezTo>
                  <a:cubicBezTo>
                    <a:pt x="14" y="67"/>
                    <a:pt x="15" y="63"/>
                    <a:pt x="17" y="60"/>
                  </a:cubicBezTo>
                  <a:cubicBezTo>
                    <a:pt x="22" y="62"/>
                    <a:pt x="27" y="63"/>
                    <a:pt x="32" y="65"/>
                  </a:cubicBezTo>
                  <a:cubicBezTo>
                    <a:pt x="33" y="65"/>
                    <a:pt x="34" y="65"/>
                    <a:pt x="35" y="64"/>
                  </a:cubicBezTo>
                  <a:cubicBezTo>
                    <a:pt x="38" y="61"/>
                    <a:pt x="41" y="56"/>
                    <a:pt x="44" y="52"/>
                  </a:cubicBezTo>
                  <a:cubicBezTo>
                    <a:pt x="41" y="48"/>
                    <a:pt x="37" y="43"/>
                    <a:pt x="34" y="38"/>
                  </a:cubicBezTo>
                  <a:cubicBezTo>
                    <a:pt x="38" y="35"/>
                    <a:pt x="41" y="32"/>
                    <a:pt x="44" y="29"/>
                  </a:cubicBezTo>
                  <a:cubicBezTo>
                    <a:pt x="48" y="32"/>
                    <a:pt x="52" y="35"/>
                    <a:pt x="56" y="38"/>
                  </a:cubicBezTo>
                  <a:cubicBezTo>
                    <a:pt x="57" y="39"/>
                    <a:pt x="58" y="39"/>
                    <a:pt x="59" y="39"/>
                  </a:cubicBezTo>
                  <a:cubicBezTo>
                    <a:pt x="63" y="36"/>
                    <a:pt x="67" y="33"/>
                    <a:pt x="71" y="30"/>
                  </a:cubicBezTo>
                  <a:cubicBezTo>
                    <a:pt x="70" y="25"/>
                    <a:pt x="69" y="19"/>
                    <a:pt x="67" y="13"/>
                  </a:cubicBezTo>
                  <a:cubicBezTo>
                    <a:pt x="71" y="12"/>
                    <a:pt x="75" y="10"/>
                    <a:pt x="79" y="8"/>
                  </a:cubicBezTo>
                  <a:cubicBezTo>
                    <a:pt x="81" y="11"/>
                    <a:pt x="83" y="14"/>
                    <a:pt x="85" y="17"/>
                  </a:cubicBezTo>
                  <a:cubicBezTo>
                    <a:pt x="89" y="23"/>
                    <a:pt x="89" y="22"/>
                    <a:pt x="95" y="21"/>
                  </a:cubicBezTo>
                  <a:cubicBezTo>
                    <a:pt x="97" y="20"/>
                    <a:pt x="98" y="20"/>
                    <a:pt x="100" y="20"/>
                  </a:cubicBezTo>
                  <a:cubicBezTo>
                    <a:pt x="105" y="19"/>
                    <a:pt x="105" y="19"/>
                    <a:pt x="105" y="13"/>
                  </a:cubicBezTo>
                  <a:cubicBezTo>
                    <a:pt x="105" y="9"/>
                    <a:pt x="106" y="5"/>
                    <a:pt x="106" y="1"/>
                  </a:cubicBezTo>
                  <a:cubicBezTo>
                    <a:pt x="109" y="1"/>
                    <a:pt x="113" y="0"/>
                    <a:pt x="116" y="0"/>
                  </a:cubicBezTo>
                  <a:cubicBezTo>
                    <a:pt x="117" y="0"/>
                    <a:pt x="118" y="0"/>
                    <a:pt x="119" y="0"/>
                  </a:cubicBezTo>
                  <a:close/>
                  <a:moveTo>
                    <a:pt x="124" y="180"/>
                  </a:moveTo>
                  <a:cubicBezTo>
                    <a:pt x="155" y="179"/>
                    <a:pt x="180" y="154"/>
                    <a:pt x="179" y="124"/>
                  </a:cubicBezTo>
                  <a:cubicBezTo>
                    <a:pt x="179" y="93"/>
                    <a:pt x="154" y="68"/>
                    <a:pt x="123" y="69"/>
                  </a:cubicBezTo>
                  <a:cubicBezTo>
                    <a:pt x="93" y="69"/>
                    <a:pt x="68" y="94"/>
                    <a:pt x="69" y="124"/>
                  </a:cubicBezTo>
                  <a:cubicBezTo>
                    <a:pt x="69" y="156"/>
                    <a:pt x="95" y="180"/>
                    <a:pt x="124" y="18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šļïḋè"/>
            <p:cNvSpPr/>
            <p:nvPr/>
          </p:nvSpPr>
          <p:spPr bwMode="auto">
            <a:xfrm>
              <a:off x="8224838" y="1962151"/>
              <a:ext cx="649288" cy="647700"/>
            </a:xfrm>
            <a:custGeom>
              <a:avLst/>
              <a:gdLst>
                <a:gd name="T0" fmla="*/ 139 w 174"/>
                <a:gd name="T1" fmla="*/ 32 h 174"/>
                <a:gd name="T2" fmla="*/ 145 w 174"/>
                <a:gd name="T3" fmla="*/ 40 h 174"/>
                <a:gd name="T4" fmla="*/ 156 w 174"/>
                <a:gd name="T5" fmla="*/ 38 h 174"/>
                <a:gd name="T6" fmla="*/ 157 w 174"/>
                <a:gd name="T7" fmla="*/ 49 h 174"/>
                <a:gd name="T8" fmla="*/ 158 w 174"/>
                <a:gd name="T9" fmla="*/ 63 h 174"/>
                <a:gd name="T10" fmla="*/ 170 w 174"/>
                <a:gd name="T11" fmla="*/ 63 h 174"/>
                <a:gd name="T12" fmla="*/ 172 w 174"/>
                <a:gd name="T13" fmla="*/ 72 h 174"/>
                <a:gd name="T14" fmla="*/ 161 w 174"/>
                <a:gd name="T15" fmla="*/ 78 h 174"/>
                <a:gd name="T16" fmla="*/ 163 w 174"/>
                <a:gd name="T17" fmla="*/ 88 h 174"/>
                <a:gd name="T18" fmla="*/ 173 w 174"/>
                <a:gd name="T19" fmla="*/ 100 h 174"/>
                <a:gd name="T20" fmla="*/ 160 w 174"/>
                <a:gd name="T21" fmla="*/ 103 h 174"/>
                <a:gd name="T22" fmla="*/ 159 w 174"/>
                <a:gd name="T23" fmla="*/ 113 h 174"/>
                <a:gd name="T24" fmla="*/ 167 w 174"/>
                <a:gd name="T25" fmla="*/ 121 h 174"/>
                <a:gd name="T26" fmla="*/ 150 w 174"/>
                <a:gd name="T27" fmla="*/ 129 h 174"/>
                <a:gd name="T28" fmla="*/ 150 w 174"/>
                <a:gd name="T29" fmla="*/ 148 h 174"/>
                <a:gd name="T30" fmla="*/ 145 w 174"/>
                <a:gd name="T31" fmla="*/ 149 h 174"/>
                <a:gd name="T32" fmla="*/ 135 w 174"/>
                <a:gd name="T33" fmla="*/ 145 h 174"/>
                <a:gd name="T34" fmla="*/ 128 w 174"/>
                <a:gd name="T35" fmla="*/ 152 h 174"/>
                <a:gd name="T36" fmla="*/ 130 w 174"/>
                <a:gd name="T37" fmla="*/ 163 h 174"/>
                <a:gd name="T38" fmla="*/ 117 w 174"/>
                <a:gd name="T39" fmla="*/ 158 h 174"/>
                <a:gd name="T40" fmla="*/ 105 w 174"/>
                <a:gd name="T41" fmla="*/ 161 h 174"/>
                <a:gd name="T42" fmla="*/ 95 w 174"/>
                <a:gd name="T43" fmla="*/ 174 h 174"/>
                <a:gd name="T44" fmla="*/ 90 w 174"/>
                <a:gd name="T45" fmla="*/ 163 h 174"/>
                <a:gd name="T46" fmla="*/ 77 w 174"/>
                <a:gd name="T47" fmla="*/ 172 h 174"/>
                <a:gd name="T48" fmla="*/ 67 w 174"/>
                <a:gd name="T49" fmla="*/ 172 h 174"/>
                <a:gd name="T50" fmla="*/ 62 w 174"/>
                <a:gd name="T51" fmla="*/ 158 h 174"/>
                <a:gd name="T52" fmla="*/ 52 w 174"/>
                <a:gd name="T53" fmla="*/ 161 h 174"/>
                <a:gd name="T54" fmla="*/ 43 w 174"/>
                <a:gd name="T55" fmla="*/ 163 h 174"/>
                <a:gd name="T56" fmla="*/ 44 w 174"/>
                <a:gd name="T57" fmla="*/ 151 h 174"/>
                <a:gd name="T58" fmla="*/ 37 w 174"/>
                <a:gd name="T59" fmla="*/ 144 h 174"/>
                <a:gd name="T60" fmla="*/ 27 w 174"/>
                <a:gd name="T61" fmla="*/ 148 h 174"/>
                <a:gd name="T62" fmla="*/ 19 w 174"/>
                <a:gd name="T63" fmla="*/ 142 h 174"/>
                <a:gd name="T64" fmla="*/ 25 w 174"/>
                <a:gd name="T65" fmla="*/ 131 h 174"/>
                <a:gd name="T66" fmla="*/ 18 w 174"/>
                <a:gd name="T67" fmla="*/ 123 h 174"/>
                <a:gd name="T68" fmla="*/ 5 w 174"/>
                <a:gd name="T69" fmla="*/ 118 h 174"/>
                <a:gd name="T70" fmla="*/ 13 w 174"/>
                <a:gd name="T71" fmla="*/ 112 h 174"/>
                <a:gd name="T72" fmla="*/ 12 w 174"/>
                <a:gd name="T73" fmla="*/ 100 h 174"/>
                <a:gd name="T74" fmla="*/ 0 w 174"/>
                <a:gd name="T75" fmla="*/ 90 h 174"/>
                <a:gd name="T76" fmla="*/ 10 w 174"/>
                <a:gd name="T77" fmla="*/ 87 h 174"/>
                <a:gd name="T78" fmla="*/ 12 w 174"/>
                <a:gd name="T79" fmla="*/ 76 h 174"/>
                <a:gd name="T80" fmla="*/ 3 w 174"/>
                <a:gd name="T81" fmla="*/ 71 h 174"/>
                <a:gd name="T82" fmla="*/ 4 w 174"/>
                <a:gd name="T83" fmla="*/ 61 h 174"/>
                <a:gd name="T84" fmla="*/ 17 w 174"/>
                <a:gd name="T85" fmla="*/ 60 h 174"/>
                <a:gd name="T86" fmla="*/ 19 w 174"/>
                <a:gd name="T87" fmla="*/ 50 h 174"/>
                <a:gd name="T88" fmla="*/ 16 w 174"/>
                <a:gd name="T89" fmla="*/ 36 h 174"/>
                <a:gd name="T90" fmla="*/ 27 w 174"/>
                <a:gd name="T91" fmla="*/ 40 h 174"/>
                <a:gd name="T92" fmla="*/ 35 w 174"/>
                <a:gd name="T93" fmla="*/ 33 h 174"/>
                <a:gd name="T94" fmla="*/ 30 w 174"/>
                <a:gd name="T95" fmla="*/ 21 h 174"/>
                <a:gd name="T96" fmla="*/ 36 w 174"/>
                <a:gd name="T97" fmla="*/ 17 h 174"/>
                <a:gd name="T98" fmla="*/ 45 w 174"/>
                <a:gd name="T99" fmla="*/ 23 h 174"/>
                <a:gd name="T100" fmla="*/ 57 w 174"/>
                <a:gd name="T101" fmla="*/ 18 h 174"/>
                <a:gd name="T102" fmla="*/ 56 w 174"/>
                <a:gd name="T103" fmla="*/ 6 h 174"/>
                <a:gd name="T104" fmla="*/ 69 w 174"/>
                <a:gd name="T105" fmla="*/ 13 h 174"/>
                <a:gd name="T106" fmla="*/ 81 w 174"/>
                <a:gd name="T107" fmla="*/ 12 h 174"/>
                <a:gd name="T108" fmla="*/ 92 w 174"/>
                <a:gd name="T109" fmla="*/ 1 h 174"/>
                <a:gd name="T110" fmla="*/ 95 w 174"/>
                <a:gd name="T111" fmla="*/ 13 h 174"/>
                <a:gd name="T112" fmla="*/ 111 w 174"/>
                <a:gd name="T113" fmla="*/ 4 h 174"/>
                <a:gd name="T114" fmla="*/ 119 w 174"/>
                <a:gd name="T115" fmla="*/ 15 h 174"/>
                <a:gd name="T116" fmla="*/ 125 w 174"/>
                <a:gd name="T117" fmla="*/ 23 h 174"/>
                <a:gd name="T118" fmla="*/ 137 w 174"/>
                <a:gd name="T119" fmla="*/ 17 h 174"/>
                <a:gd name="T120" fmla="*/ 145 w 174"/>
                <a:gd name="T121" fmla="*/ 22 h 174"/>
                <a:gd name="T122" fmla="*/ 115 w 174"/>
                <a:gd name="T123" fmla="*/ 114 h 174"/>
                <a:gd name="T124" fmla="*/ 59 w 174"/>
                <a:gd name="T125" fmla="*/ 6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4" h="174">
                  <a:moveTo>
                    <a:pt x="145" y="22"/>
                  </a:moveTo>
                  <a:cubicBezTo>
                    <a:pt x="143" y="26"/>
                    <a:pt x="141" y="29"/>
                    <a:pt x="139" y="32"/>
                  </a:cubicBezTo>
                  <a:cubicBezTo>
                    <a:pt x="139" y="33"/>
                    <a:pt x="139" y="34"/>
                    <a:pt x="140" y="34"/>
                  </a:cubicBezTo>
                  <a:cubicBezTo>
                    <a:pt x="141" y="36"/>
                    <a:pt x="143" y="39"/>
                    <a:pt x="145" y="40"/>
                  </a:cubicBezTo>
                  <a:cubicBezTo>
                    <a:pt x="146" y="41"/>
                    <a:pt x="147" y="41"/>
                    <a:pt x="148" y="41"/>
                  </a:cubicBezTo>
                  <a:cubicBezTo>
                    <a:pt x="150" y="40"/>
                    <a:pt x="153" y="39"/>
                    <a:pt x="156" y="38"/>
                  </a:cubicBezTo>
                  <a:cubicBezTo>
                    <a:pt x="157" y="37"/>
                    <a:pt x="158" y="37"/>
                    <a:pt x="158" y="38"/>
                  </a:cubicBezTo>
                  <a:cubicBezTo>
                    <a:pt x="163" y="44"/>
                    <a:pt x="163" y="44"/>
                    <a:pt x="157" y="49"/>
                  </a:cubicBezTo>
                  <a:cubicBezTo>
                    <a:pt x="153" y="53"/>
                    <a:pt x="153" y="53"/>
                    <a:pt x="156" y="57"/>
                  </a:cubicBezTo>
                  <a:cubicBezTo>
                    <a:pt x="156" y="59"/>
                    <a:pt x="157" y="62"/>
                    <a:pt x="158" y="63"/>
                  </a:cubicBezTo>
                  <a:cubicBezTo>
                    <a:pt x="160" y="64"/>
                    <a:pt x="162" y="63"/>
                    <a:pt x="164" y="63"/>
                  </a:cubicBezTo>
                  <a:cubicBezTo>
                    <a:pt x="166" y="63"/>
                    <a:pt x="168" y="63"/>
                    <a:pt x="170" y="63"/>
                  </a:cubicBezTo>
                  <a:cubicBezTo>
                    <a:pt x="170" y="64"/>
                    <a:pt x="171" y="66"/>
                    <a:pt x="171" y="67"/>
                  </a:cubicBezTo>
                  <a:cubicBezTo>
                    <a:pt x="172" y="69"/>
                    <a:pt x="172" y="70"/>
                    <a:pt x="172" y="72"/>
                  </a:cubicBezTo>
                  <a:cubicBezTo>
                    <a:pt x="169" y="73"/>
                    <a:pt x="166" y="74"/>
                    <a:pt x="163" y="76"/>
                  </a:cubicBezTo>
                  <a:cubicBezTo>
                    <a:pt x="161" y="76"/>
                    <a:pt x="161" y="77"/>
                    <a:pt x="161" y="78"/>
                  </a:cubicBezTo>
                  <a:cubicBezTo>
                    <a:pt x="162" y="81"/>
                    <a:pt x="161" y="84"/>
                    <a:pt x="162" y="86"/>
                  </a:cubicBezTo>
                  <a:cubicBezTo>
                    <a:pt x="162" y="87"/>
                    <a:pt x="163" y="88"/>
                    <a:pt x="163" y="88"/>
                  </a:cubicBezTo>
                  <a:cubicBezTo>
                    <a:pt x="167" y="89"/>
                    <a:pt x="170" y="90"/>
                    <a:pt x="174" y="91"/>
                  </a:cubicBezTo>
                  <a:cubicBezTo>
                    <a:pt x="173" y="94"/>
                    <a:pt x="173" y="97"/>
                    <a:pt x="173" y="100"/>
                  </a:cubicBezTo>
                  <a:cubicBezTo>
                    <a:pt x="169" y="101"/>
                    <a:pt x="166" y="101"/>
                    <a:pt x="162" y="101"/>
                  </a:cubicBezTo>
                  <a:cubicBezTo>
                    <a:pt x="161" y="101"/>
                    <a:pt x="160" y="101"/>
                    <a:pt x="160" y="103"/>
                  </a:cubicBezTo>
                  <a:cubicBezTo>
                    <a:pt x="160" y="105"/>
                    <a:pt x="159" y="108"/>
                    <a:pt x="158" y="111"/>
                  </a:cubicBezTo>
                  <a:cubicBezTo>
                    <a:pt x="158" y="112"/>
                    <a:pt x="158" y="113"/>
                    <a:pt x="159" y="113"/>
                  </a:cubicBezTo>
                  <a:cubicBezTo>
                    <a:pt x="162" y="115"/>
                    <a:pt x="164" y="117"/>
                    <a:pt x="166" y="118"/>
                  </a:cubicBezTo>
                  <a:cubicBezTo>
                    <a:pt x="168" y="119"/>
                    <a:pt x="168" y="120"/>
                    <a:pt x="167" y="121"/>
                  </a:cubicBezTo>
                  <a:cubicBezTo>
                    <a:pt x="165" y="128"/>
                    <a:pt x="164" y="128"/>
                    <a:pt x="157" y="126"/>
                  </a:cubicBezTo>
                  <a:cubicBezTo>
                    <a:pt x="152" y="124"/>
                    <a:pt x="152" y="124"/>
                    <a:pt x="150" y="129"/>
                  </a:cubicBezTo>
                  <a:cubicBezTo>
                    <a:pt x="146" y="134"/>
                    <a:pt x="146" y="134"/>
                    <a:pt x="150" y="140"/>
                  </a:cubicBezTo>
                  <a:cubicBezTo>
                    <a:pt x="154" y="145"/>
                    <a:pt x="154" y="143"/>
                    <a:pt x="150" y="148"/>
                  </a:cubicBezTo>
                  <a:cubicBezTo>
                    <a:pt x="149" y="148"/>
                    <a:pt x="149" y="148"/>
                    <a:pt x="149" y="149"/>
                  </a:cubicBezTo>
                  <a:cubicBezTo>
                    <a:pt x="147" y="150"/>
                    <a:pt x="146" y="150"/>
                    <a:pt x="145" y="149"/>
                  </a:cubicBezTo>
                  <a:cubicBezTo>
                    <a:pt x="143" y="148"/>
                    <a:pt x="140" y="146"/>
                    <a:pt x="138" y="145"/>
                  </a:cubicBezTo>
                  <a:cubicBezTo>
                    <a:pt x="137" y="144"/>
                    <a:pt x="136" y="144"/>
                    <a:pt x="135" y="145"/>
                  </a:cubicBezTo>
                  <a:cubicBezTo>
                    <a:pt x="133" y="146"/>
                    <a:pt x="131" y="148"/>
                    <a:pt x="129" y="150"/>
                  </a:cubicBezTo>
                  <a:cubicBezTo>
                    <a:pt x="128" y="151"/>
                    <a:pt x="128" y="151"/>
                    <a:pt x="128" y="152"/>
                  </a:cubicBezTo>
                  <a:cubicBezTo>
                    <a:pt x="129" y="155"/>
                    <a:pt x="130" y="158"/>
                    <a:pt x="131" y="161"/>
                  </a:cubicBezTo>
                  <a:cubicBezTo>
                    <a:pt x="131" y="162"/>
                    <a:pt x="131" y="163"/>
                    <a:pt x="130" y="163"/>
                  </a:cubicBezTo>
                  <a:cubicBezTo>
                    <a:pt x="128" y="164"/>
                    <a:pt x="125" y="165"/>
                    <a:pt x="123" y="167"/>
                  </a:cubicBezTo>
                  <a:cubicBezTo>
                    <a:pt x="121" y="164"/>
                    <a:pt x="119" y="161"/>
                    <a:pt x="117" y="158"/>
                  </a:cubicBezTo>
                  <a:cubicBezTo>
                    <a:pt x="116" y="157"/>
                    <a:pt x="115" y="157"/>
                    <a:pt x="114" y="157"/>
                  </a:cubicBezTo>
                  <a:cubicBezTo>
                    <a:pt x="111" y="159"/>
                    <a:pt x="108" y="160"/>
                    <a:pt x="105" y="161"/>
                  </a:cubicBezTo>
                  <a:cubicBezTo>
                    <a:pt x="105" y="165"/>
                    <a:pt x="105" y="169"/>
                    <a:pt x="105" y="173"/>
                  </a:cubicBezTo>
                  <a:cubicBezTo>
                    <a:pt x="101" y="173"/>
                    <a:pt x="99" y="174"/>
                    <a:pt x="95" y="174"/>
                  </a:cubicBezTo>
                  <a:cubicBezTo>
                    <a:pt x="94" y="171"/>
                    <a:pt x="93" y="167"/>
                    <a:pt x="92" y="164"/>
                  </a:cubicBezTo>
                  <a:cubicBezTo>
                    <a:pt x="92" y="164"/>
                    <a:pt x="91" y="163"/>
                    <a:pt x="90" y="163"/>
                  </a:cubicBezTo>
                  <a:cubicBezTo>
                    <a:pt x="87" y="162"/>
                    <a:pt x="84" y="163"/>
                    <a:pt x="80" y="163"/>
                  </a:cubicBezTo>
                  <a:cubicBezTo>
                    <a:pt x="79" y="166"/>
                    <a:pt x="78" y="169"/>
                    <a:pt x="77" y="172"/>
                  </a:cubicBezTo>
                  <a:cubicBezTo>
                    <a:pt x="76" y="173"/>
                    <a:pt x="76" y="174"/>
                    <a:pt x="74" y="174"/>
                  </a:cubicBezTo>
                  <a:cubicBezTo>
                    <a:pt x="72" y="173"/>
                    <a:pt x="69" y="173"/>
                    <a:pt x="67" y="172"/>
                  </a:cubicBezTo>
                  <a:cubicBezTo>
                    <a:pt x="66" y="171"/>
                    <a:pt x="67" y="168"/>
                    <a:pt x="67" y="166"/>
                  </a:cubicBezTo>
                  <a:cubicBezTo>
                    <a:pt x="67" y="160"/>
                    <a:pt x="67" y="160"/>
                    <a:pt x="62" y="158"/>
                  </a:cubicBezTo>
                  <a:cubicBezTo>
                    <a:pt x="60" y="158"/>
                    <a:pt x="58" y="156"/>
                    <a:pt x="56" y="157"/>
                  </a:cubicBezTo>
                  <a:cubicBezTo>
                    <a:pt x="55" y="157"/>
                    <a:pt x="54" y="159"/>
                    <a:pt x="52" y="161"/>
                  </a:cubicBezTo>
                  <a:cubicBezTo>
                    <a:pt x="52" y="161"/>
                    <a:pt x="52" y="161"/>
                    <a:pt x="52" y="161"/>
                  </a:cubicBezTo>
                  <a:cubicBezTo>
                    <a:pt x="48" y="166"/>
                    <a:pt x="48" y="166"/>
                    <a:pt x="43" y="163"/>
                  </a:cubicBezTo>
                  <a:cubicBezTo>
                    <a:pt x="42" y="162"/>
                    <a:pt x="41" y="162"/>
                    <a:pt x="40" y="161"/>
                  </a:cubicBezTo>
                  <a:cubicBezTo>
                    <a:pt x="42" y="158"/>
                    <a:pt x="43" y="155"/>
                    <a:pt x="44" y="151"/>
                  </a:cubicBezTo>
                  <a:cubicBezTo>
                    <a:pt x="44" y="150"/>
                    <a:pt x="44" y="150"/>
                    <a:pt x="43" y="149"/>
                  </a:cubicBezTo>
                  <a:cubicBezTo>
                    <a:pt x="41" y="147"/>
                    <a:pt x="39" y="145"/>
                    <a:pt x="37" y="144"/>
                  </a:cubicBezTo>
                  <a:cubicBezTo>
                    <a:pt x="36" y="143"/>
                    <a:pt x="35" y="143"/>
                    <a:pt x="34" y="144"/>
                  </a:cubicBezTo>
                  <a:cubicBezTo>
                    <a:pt x="32" y="145"/>
                    <a:pt x="29" y="147"/>
                    <a:pt x="27" y="148"/>
                  </a:cubicBezTo>
                  <a:cubicBezTo>
                    <a:pt x="26" y="149"/>
                    <a:pt x="25" y="149"/>
                    <a:pt x="24" y="148"/>
                  </a:cubicBezTo>
                  <a:cubicBezTo>
                    <a:pt x="22" y="146"/>
                    <a:pt x="21" y="144"/>
                    <a:pt x="19" y="142"/>
                  </a:cubicBezTo>
                  <a:cubicBezTo>
                    <a:pt x="21" y="140"/>
                    <a:pt x="23" y="137"/>
                    <a:pt x="25" y="134"/>
                  </a:cubicBezTo>
                  <a:cubicBezTo>
                    <a:pt x="26" y="133"/>
                    <a:pt x="27" y="132"/>
                    <a:pt x="25" y="131"/>
                  </a:cubicBezTo>
                  <a:cubicBezTo>
                    <a:pt x="24" y="129"/>
                    <a:pt x="23" y="127"/>
                    <a:pt x="21" y="125"/>
                  </a:cubicBezTo>
                  <a:cubicBezTo>
                    <a:pt x="21" y="123"/>
                    <a:pt x="20" y="123"/>
                    <a:pt x="18" y="123"/>
                  </a:cubicBezTo>
                  <a:cubicBezTo>
                    <a:pt x="15" y="124"/>
                    <a:pt x="12" y="125"/>
                    <a:pt x="8" y="126"/>
                  </a:cubicBezTo>
                  <a:cubicBezTo>
                    <a:pt x="7" y="123"/>
                    <a:pt x="6" y="121"/>
                    <a:pt x="5" y="118"/>
                  </a:cubicBezTo>
                  <a:cubicBezTo>
                    <a:pt x="5" y="118"/>
                    <a:pt x="6" y="117"/>
                    <a:pt x="6" y="116"/>
                  </a:cubicBezTo>
                  <a:cubicBezTo>
                    <a:pt x="9" y="115"/>
                    <a:pt x="11" y="113"/>
                    <a:pt x="13" y="112"/>
                  </a:cubicBezTo>
                  <a:cubicBezTo>
                    <a:pt x="15" y="111"/>
                    <a:pt x="15" y="110"/>
                    <a:pt x="15" y="109"/>
                  </a:cubicBezTo>
                  <a:cubicBezTo>
                    <a:pt x="14" y="106"/>
                    <a:pt x="13" y="103"/>
                    <a:pt x="12" y="100"/>
                  </a:cubicBezTo>
                  <a:cubicBezTo>
                    <a:pt x="9" y="99"/>
                    <a:pt x="5" y="99"/>
                    <a:pt x="0" y="98"/>
                  </a:cubicBezTo>
                  <a:cubicBezTo>
                    <a:pt x="0" y="96"/>
                    <a:pt x="0" y="93"/>
                    <a:pt x="0" y="90"/>
                  </a:cubicBezTo>
                  <a:cubicBezTo>
                    <a:pt x="0" y="90"/>
                    <a:pt x="1" y="89"/>
                    <a:pt x="1" y="89"/>
                  </a:cubicBezTo>
                  <a:cubicBezTo>
                    <a:pt x="4" y="88"/>
                    <a:pt x="7" y="87"/>
                    <a:pt x="10" y="87"/>
                  </a:cubicBezTo>
                  <a:cubicBezTo>
                    <a:pt x="11" y="86"/>
                    <a:pt x="11" y="85"/>
                    <a:pt x="12" y="85"/>
                  </a:cubicBezTo>
                  <a:cubicBezTo>
                    <a:pt x="12" y="82"/>
                    <a:pt x="12" y="79"/>
                    <a:pt x="12" y="76"/>
                  </a:cubicBezTo>
                  <a:cubicBezTo>
                    <a:pt x="12" y="76"/>
                    <a:pt x="12" y="74"/>
                    <a:pt x="11" y="74"/>
                  </a:cubicBezTo>
                  <a:cubicBezTo>
                    <a:pt x="8" y="73"/>
                    <a:pt x="6" y="72"/>
                    <a:pt x="3" y="71"/>
                  </a:cubicBezTo>
                  <a:cubicBezTo>
                    <a:pt x="2" y="70"/>
                    <a:pt x="1" y="69"/>
                    <a:pt x="2" y="68"/>
                  </a:cubicBezTo>
                  <a:cubicBezTo>
                    <a:pt x="2" y="66"/>
                    <a:pt x="3" y="63"/>
                    <a:pt x="4" y="61"/>
                  </a:cubicBezTo>
                  <a:cubicBezTo>
                    <a:pt x="7" y="61"/>
                    <a:pt x="11" y="61"/>
                    <a:pt x="14" y="62"/>
                  </a:cubicBezTo>
                  <a:cubicBezTo>
                    <a:pt x="15" y="62"/>
                    <a:pt x="16" y="62"/>
                    <a:pt x="17" y="60"/>
                  </a:cubicBezTo>
                  <a:cubicBezTo>
                    <a:pt x="18" y="58"/>
                    <a:pt x="19" y="55"/>
                    <a:pt x="20" y="53"/>
                  </a:cubicBezTo>
                  <a:cubicBezTo>
                    <a:pt x="21" y="52"/>
                    <a:pt x="20" y="51"/>
                    <a:pt x="19" y="50"/>
                  </a:cubicBezTo>
                  <a:cubicBezTo>
                    <a:pt x="17" y="48"/>
                    <a:pt x="14" y="45"/>
                    <a:pt x="12" y="43"/>
                  </a:cubicBezTo>
                  <a:cubicBezTo>
                    <a:pt x="13" y="40"/>
                    <a:pt x="15" y="38"/>
                    <a:pt x="16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0" y="37"/>
                    <a:pt x="23" y="38"/>
                    <a:pt x="27" y="40"/>
                  </a:cubicBezTo>
                  <a:cubicBezTo>
                    <a:pt x="28" y="40"/>
                    <a:pt x="28" y="40"/>
                    <a:pt x="29" y="39"/>
                  </a:cubicBezTo>
                  <a:cubicBezTo>
                    <a:pt x="31" y="37"/>
                    <a:pt x="33" y="35"/>
                    <a:pt x="35" y="33"/>
                  </a:cubicBezTo>
                  <a:cubicBezTo>
                    <a:pt x="35" y="33"/>
                    <a:pt x="36" y="32"/>
                    <a:pt x="36" y="31"/>
                  </a:cubicBezTo>
                  <a:cubicBezTo>
                    <a:pt x="34" y="28"/>
                    <a:pt x="32" y="25"/>
                    <a:pt x="30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3" y="19"/>
                    <a:pt x="35" y="18"/>
                    <a:pt x="36" y="17"/>
                  </a:cubicBezTo>
                  <a:cubicBezTo>
                    <a:pt x="37" y="16"/>
                    <a:pt x="38" y="16"/>
                    <a:pt x="39" y="17"/>
                  </a:cubicBezTo>
                  <a:cubicBezTo>
                    <a:pt x="41" y="19"/>
                    <a:pt x="43" y="21"/>
                    <a:pt x="45" y="23"/>
                  </a:cubicBezTo>
                  <a:cubicBezTo>
                    <a:pt x="46" y="23"/>
                    <a:pt x="47" y="24"/>
                    <a:pt x="47" y="23"/>
                  </a:cubicBezTo>
                  <a:cubicBezTo>
                    <a:pt x="50" y="22"/>
                    <a:pt x="54" y="20"/>
                    <a:pt x="57" y="18"/>
                  </a:cubicBezTo>
                  <a:cubicBezTo>
                    <a:pt x="56" y="15"/>
                    <a:pt x="56" y="12"/>
                    <a:pt x="55" y="8"/>
                  </a:cubicBezTo>
                  <a:cubicBezTo>
                    <a:pt x="55" y="8"/>
                    <a:pt x="56" y="6"/>
                    <a:pt x="56" y="6"/>
                  </a:cubicBezTo>
                  <a:cubicBezTo>
                    <a:pt x="59" y="5"/>
                    <a:pt x="61" y="4"/>
                    <a:pt x="64" y="3"/>
                  </a:cubicBezTo>
                  <a:cubicBezTo>
                    <a:pt x="65" y="7"/>
                    <a:pt x="67" y="10"/>
                    <a:pt x="69" y="13"/>
                  </a:cubicBezTo>
                  <a:cubicBezTo>
                    <a:pt x="69" y="13"/>
                    <a:pt x="70" y="14"/>
                    <a:pt x="70" y="14"/>
                  </a:cubicBezTo>
                  <a:cubicBezTo>
                    <a:pt x="74" y="14"/>
                    <a:pt x="77" y="13"/>
                    <a:pt x="81" y="12"/>
                  </a:cubicBezTo>
                  <a:cubicBezTo>
                    <a:pt x="82" y="8"/>
                    <a:pt x="82" y="5"/>
                    <a:pt x="83" y="0"/>
                  </a:cubicBezTo>
                  <a:cubicBezTo>
                    <a:pt x="86" y="1"/>
                    <a:pt x="89" y="1"/>
                    <a:pt x="92" y="1"/>
                  </a:cubicBezTo>
                  <a:cubicBezTo>
                    <a:pt x="93" y="4"/>
                    <a:pt x="93" y="8"/>
                    <a:pt x="94" y="11"/>
                  </a:cubicBezTo>
                  <a:cubicBezTo>
                    <a:pt x="94" y="12"/>
                    <a:pt x="95" y="13"/>
                    <a:pt x="95" y="13"/>
                  </a:cubicBezTo>
                  <a:cubicBezTo>
                    <a:pt x="99" y="14"/>
                    <a:pt x="102" y="14"/>
                    <a:pt x="106" y="15"/>
                  </a:cubicBezTo>
                  <a:cubicBezTo>
                    <a:pt x="108" y="11"/>
                    <a:pt x="109" y="8"/>
                    <a:pt x="111" y="4"/>
                  </a:cubicBezTo>
                  <a:cubicBezTo>
                    <a:pt x="114" y="5"/>
                    <a:pt x="117" y="6"/>
                    <a:pt x="120" y="7"/>
                  </a:cubicBezTo>
                  <a:cubicBezTo>
                    <a:pt x="120" y="10"/>
                    <a:pt x="119" y="12"/>
                    <a:pt x="119" y="15"/>
                  </a:cubicBezTo>
                  <a:cubicBezTo>
                    <a:pt x="118" y="19"/>
                    <a:pt x="118" y="19"/>
                    <a:pt x="122" y="21"/>
                  </a:cubicBezTo>
                  <a:cubicBezTo>
                    <a:pt x="123" y="22"/>
                    <a:pt x="124" y="22"/>
                    <a:pt x="125" y="23"/>
                  </a:cubicBezTo>
                  <a:cubicBezTo>
                    <a:pt x="128" y="25"/>
                    <a:pt x="128" y="25"/>
                    <a:pt x="131" y="22"/>
                  </a:cubicBezTo>
                  <a:cubicBezTo>
                    <a:pt x="133" y="20"/>
                    <a:pt x="135" y="19"/>
                    <a:pt x="137" y="17"/>
                  </a:cubicBezTo>
                  <a:cubicBezTo>
                    <a:pt x="139" y="18"/>
                    <a:pt x="141" y="19"/>
                    <a:pt x="143" y="21"/>
                  </a:cubicBezTo>
                  <a:cubicBezTo>
                    <a:pt x="143" y="21"/>
                    <a:pt x="144" y="22"/>
                    <a:pt x="145" y="22"/>
                  </a:cubicBezTo>
                  <a:close/>
                  <a:moveTo>
                    <a:pt x="60" y="116"/>
                  </a:moveTo>
                  <a:cubicBezTo>
                    <a:pt x="76" y="130"/>
                    <a:pt x="100" y="130"/>
                    <a:pt x="115" y="114"/>
                  </a:cubicBezTo>
                  <a:cubicBezTo>
                    <a:pt x="130" y="99"/>
                    <a:pt x="129" y="74"/>
                    <a:pt x="113" y="59"/>
                  </a:cubicBezTo>
                  <a:cubicBezTo>
                    <a:pt x="98" y="45"/>
                    <a:pt x="73" y="45"/>
                    <a:pt x="59" y="61"/>
                  </a:cubicBezTo>
                  <a:cubicBezTo>
                    <a:pt x="43" y="77"/>
                    <a:pt x="45" y="101"/>
                    <a:pt x="60" y="1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ṩlíḍé"/>
            <p:cNvSpPr/>
            <p:nvPr/>
          </p:nvSpPr>
          <p:spPr bwMode="auto">
            <a:xfrm>
              <a:off x="8396288" y="2714626"/>
              <a:ext cx="303213" cy="554038"/>
            </a:xfrm>
            <a:custGeom>
              <a:avLst/>
              <a:gdLst>
                <a:gd name="T0" fmla="*/ 44 w 81"/>
                <a:gd name="T1" fmla="*/ 0 h 149"/>
                <a:gd name="T2" fmla="*/ 81 w 81"/>
                <a:gd name="T3" fmla="*/ 95 h 149"/>
                <a:gd name="T4" fmla="*/ 56 w 81"/>
                <a:gd name="T5" fmla="*/ 149 h 149"/>
                <a:gd name="T6" fmla="*/ 25 w 81"/>
                <a:gd name="T7" fmla="*/ 149 h 149"/>
                <a:gd name="T8" fmla="*/ 0 w 81"/>
                <a:gd name="T9" fmla="*/ 95 h 149"/>
                <a:gd name="T10" fmla="*/ 37 w 81"/>
                <a:gd name="T11" fmla="*/ 0 h 149"/>
                <a:gd name="T12" fmla="*/ 37 w 81"/>
                <a:gd name="T13" fmla="*/ 89 h 149"/>
                <a:gd name="T14" fmla="*/ 27 w 81"/>
                <a:gd name="T15" fmla="*/ 103 h 149"/>
                <a:gd name="T16" fmla="*/ 41 w 81"/>
                <a:gd name="T17" fmla="*/ 116 h 149"/>
                <a:gd name="T18" fmla="*/ 54 w 81"/>
                <a:gd name="T19" fmla="*/ 103 h 149"/>
                <a:gd name="T20" fmla="*/ 44 w 81"/>
                <a:gd name="T21" fmla="*/ 89 h 149"/>
                <a:gd name="T22" fmla="*/ 44 w 81"/>
                <a:gd name="T2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49">
                  <a:moveTo>
                    <a:pt x="44" y="0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1" y="91"/>
                    <a:pt x="27" y="96"/>
                    <a:pt x="27" y="103"/>
                  </a:cubicBezTo>
                  <a:cubicBezTo>
                    <a:pt x="27" y="110"/>
                    <a:pt x="33" y="116"/>
                    <a:pt x="41" y="116"/>
                  </a:cubicBezTo>
                  <a:cubicBezTo>
                    <a:pt x="48" y="116"/>
                    <a:pt x="54" y="110"/>
                    <a:pt x="54" y="103"/>
                  </a:cubicBezTo>
                  <a:cubicBezTo>
                    <a:pt x="54" y="96"/>
                    <a:pt x="50" y="91"/>
                    <a:pt x="44" y="89"/>
                  </a:cubicBezTo>
                  <a:lnTo>
                    <a:pt x="44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59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ṡ1iḋe"/>
            <p:cNvSpPr/>
            <p:nvPr/>
          </p:nvSpPr>
          <p:spPr bwMode="auto">
            <a:xfrm>
              <a:off x="8442325" y="3268663"/>
              <a:ext cx="211138" cy="63500"/>
            </a:xfrm>
            <a:custGeom>
              <a:avLst/>
              <a:gdLst>
                <a:gd name="T0" fmla="*/ 133 w 133"/>
                <a:gd name="T1" fmla="*/ 0 h 40"/>
                <a:gd name="T2" fmla="*/ 133 w 133"/>
                <a:gd name="T3" fmla="*/ 40 h 40"/>
                <a:gd name="T4" fmla="*/ 115 w 133"/>
                <a:gd name="T5" fmla="*/ 40 h 40"/>
                <a:gd name="T6" fmla="*/ 18 w 133"/>
                <a:gd name="T7" fmla="*/ 40 h 40"/>
                <a:gd name="T8" fmla="*/ 0 w 133"/>
                <a:gd name="T9" fmla="*/ 40 h 40"/>
                <a:gd name="T10" fmla="*/ 0 w 133"/>
                <a:gd name="T11" fmla="*/ 0 h 40"/>
                <a:gd name="T12" fmla="*/ 30 w 133"/>
                <a:gd name="T13" fmla="*/ 0 h 40"/>
                <a:gd name="T14" fmla="*/ 103 w 133"/>
                <a:gd name="T15" fmla="*/ 0 h 40"/>
                <a:gd name="T16" fmla="*/ 133 w 133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0">
                  <a:moveTo>
                    <a:pt x="133" y="0"/>
                  </a:moveTo>
                  <a:lnTo>
                    <a:pt x="133" y="40"/>
                  </a:lnTo>
                  <a:lnTo>
                    <a:pt x="115" y="40"/>
                  </a:lnTo>
                  <a:lnTo>
                    <a:pt x="18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0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ṡ1ïḓê"/>
            <p:cNvSpPr/>
            <p:nvPr/>
          </p:nvSpPr>
          <p:spPr bwMode="auto">
            <a:xfrm>
              <a:off x="8378825" y="3332163"/>
              <a:ext cx="342900" cy="1422400"/>
            </a:xfrm>
            <a:custGeom>
              <a:avLst/>
              <a:gdLst>
                <a:gd name="T0" fmla="*/ 66 w 92"/>
                <a:gd name="T1" fmla="*/ 0 h 382"/>
                <a:gd name="T2" fmla="*/ 46 w 92"/>
                <a:gd name="T3" fmla="*/ 382 h 382"/>
                <a:gd name="T4" fmla="*/ 25 w 92"/>
                <a:gd name="T5" fmla="*/ 0 h 382"/>
                <a:gd name="T6" fmla="*/ 66 w 92"/>
                <a:gd name="T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82">
                  <a:moveTo>
                    <a:pt x="66" y="0"/>
                  </a:moveTo>
                  <a:cubicBezTo>
                    <a:pt x="66" y="0"/>
                    <a:pt x="92" y="281"/>
                    <a:pt x="46" y="382"/>
                  </a:cubicBezTo>
                  <a:cubicBezTo>
                    <a:pt x="0" y="281"/>
                    <a:pt x="25" y="0"/>
                    <a:pt x="25" y="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54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ṡḷíḑe"/>
            <p:cNvSpPr/>
            <p:nvPr/>
          </p:nvSpPr>
          <p:spPr bwMode="auto">
            <a:xfrm>
              <a:off x="3697288" y="4135438"/>
              <a:ext cx="731838" cy="901700"/>
            </a:xfrm>
            <a:custGeom>
              <a:avLst/>
              <a:gdLst>
                <a:gd name="T0" fmla="*/ 3 w 196"/>
                <a:gd name="T1" fmla="*/ 0 h 242"/>
                <a:gd name="T2" fmla="*/ 99 w 196"/>
                <a:gd name="T3" fmla="*/ 12 h 242"/>
                <a:gd name="T4" fmla="*/ 196 w 196"/>
                <a:gd name="T5" fmla="*/ 0 h 242"/>
                <a:gd name="T6" fmla="*/ 196 w 196"/>
                <a:gd name="T7" fmla="*/ 230 h 242"/>
                <a:gd name="T8" fmla="*/ 193 w 196"/>
                <a:gd name="T9" fmla="*/ 230 h 242"/>
                <a:gd name="T10" fmla="*/ 97 w 196"/>
                <a:gd name="T11" fmla="*/ 242 h 242"/>
                <a:gd name="T12" fmla="*/ 0 w 196"/>
                <a:gd name="T13" fmla="*/ 230 h 242"/>
                <a:gd name="T14" fmla="*/ 3 w 196"/>
                <a:gd name="T15" fmla="*/ 227 h 242"/>
                <a:gd name="T16" fmla="*/ 3 w 196"/>
                <a:gd name="T17" fmla="*/ 207 h 242"/>
                <a:gd name="T18" fmla="*/ 3 w 196"/>
                <a:gd name="T19" fmla="*/ 178 h 242"/>
                <a:gd name="T20" fmla="*/ 3 w 196"/>
                <a:gd name="T21" fmla="*/ 59 h 242"/>
                <a:gd name="T22" fmla="*/ 3 w 196"/>
                <a:gd name="T23" fmla="*/ 30 h 242"/>
                <a:gd name="T24" fmla="*/ 3 w 196"/>
                <a:gd name="T2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42">
                  <a:moveTo>
                    <a:pt x="3" y="0"/>
                  </a:moveTo>
                  <a:cubicBezTo>
                    <a:pt x="3" y="7"/>
                    <a:pt x="46" y="12"/>
                    <a:pt x="99" y="12"/>
                  </a:cubicBezTo>
                  <a:cubicBezTo>
                    <a:pt x="152" y="12"/>
                    <a:pt x="196" y="7"/>
                    <a:pt x="196" y="0"/>
                  </a:cubicBezTo>
                  <a:cubicBezTo>
                    <a:pt x="196" y="230"/>
                    <a:pt x="196" y="230"/>
                    <a:pt x="196" y="230"/>
                  </a:cubicBezTo>
                  <a:cubicBezTo>
                    <a:pt x="193" y="230"/>
                    <a:pt x="193" y="230"/>
                    <a:pt x="193" y="230"/>
                  </a:cubicBezTo>
                  <a:cubicBezTo>
                    <a:pt x="193" y="236"/>
                    <a:pt x="150" y="242"/>
                    <a:pt x="97" y="242"/>
                  </a:cubicBezTo>
                  <a:cubicBezTo>
                    <a:pt x="44" y="242"/>
                    <a:pt x="0" y="236"/>
                    <a:pt x="0" y="230"/>
                  </a:cubicBezTo>
                  <a:cubicBezTo>
                    <a:pt x="0" y="229"/>
                    <a:pt x="1" y="228"/>
                    <a:pt x="3" y="227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3" y="178"/>
                    <a:pt x="3" y="178"/>
                    <a:pt x="3" y="17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30"/>
                    <a:pt x="3" y="30"/>
                    <a:pt x="3" y="3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šḷîḍe"/>
            <p:cNvSpPr/>
            <p:nvPr/>
          </p:nvSpPr>
          <p:spPr bwMode="auto">
            <a:xfrm>
              <a:off x="3708400" y="4090988"/>
              <a:ext cx="720725" cy="90488"/>
            </a:xfrm>
            <a:custGeom>
              <a:avLst/>
              <a:gdLst>
                <a:gd name="T0" fmla="*/ 193 w 193"/>
                <a:gd name="T1" fmla="*/ 12 h 24"/>
                <a:gd name="T2" fmla="*/ 96 w 193"/>
                <a:gd name="T3" fmla="*/ 24 h 24"/>
                <a:gd name="T4" fmla="*/ 0 w 193"/>
                <a:gd name="T5" fmla="*/ 12 h 24"/>
                <a:gd name="T6" fmla="*/ 2 w 193"/>
                <a:gd name="T7" fmla="*/ 9 h 24"/>
                <a:gd name="T8" fmla="*/ 96 w 193"/>
                <a:gd name="T9" fmla="*/ 0 h 24"/>
                <a:gd name="T10" fmla="*/ 190 w 193"/>
                <a:gd name="T11" fmla="*/ 9 h 24"/>
                <a:gd name="T12" fmla="*/ 193 w 193"/>
                <a:gd name="T1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24">
                  <a:moveTo>
                    <a:pt x="193" y="12"/>
                  </a:moveTo>
                  <a:cubicBezTo>
                    <a:pt x="193" y="19"/>
                    <a:pt x="149" y="24"/>
                    <a:pt x="96" y="24"/>
                  </a:cubicBezTo>
                  <a:cubicBezTo>
                    <a:pt x="43" y="24"/>
                    <a:pt x="0" y="19"/>
                    <a:pt x="0" y="12"/>
                  </a:cubicBezTo>
                  <a:cubicBezTo>
                    <a:pt x="0" y="11"/>
                    <a:pt x="0" y="10"/>
                    <a:pt x="2" y="9"/>
                  </a:cubicBezTo>
                  <a:cubicBezTo>
                    <a:pt x="12" y="4"/>
                    <a:pt x="50" y="0"/>
                    <a:pt x="96" y="0"/>
                  </a:cubicBezTo>
                  <a:cubicBezTo>
                    <a:pt x="142" y="0"/>
                    <a:pt x="181" y="4"/>
                    <a:pt x="190" y="9"/>
                  </a:cubicBezTo>
                  <a:cubicBezTo>
                    <a:pt x="192" y="10"/>
                    <a:pt x="193" y="11"/>
                    <a:pt x="193" y="12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$lïḑè"/>
            <p:cNvSpPr/>
            <p:nvPr/>
          </p:nvSpPr>
          <p:spPr bwMode="auto">
            <a:xfrm>
              <a:off x="3417888" y="4248151"/>
              <a:ext cx="290513" cy="658813"/>
            </a:xfrm>
            <a:custGeom>
              <a:avLst/>
              <a:gdLst>
                <a:gd name="T0" fmla="*/ 78 w 78"/>
                <a:gd name="T1" fmla="*/ 148 h 177"/>
                <a:gd name="T2" fmla="*/ 78 w 78"/>
                <a:gd name="T3" fmla="*/ 177 h 177"/>
                <a:gd name="T4" fmla="*/ 43 w 78"/>
                <a:gd name="T5" fmla="*/ 177 h 177"/>
                <a:gd name="T6" fmla="*/ 0 w 78"/>
                <a:gd name="T7" fmla="*/ 134 h 177"/>
                <a:gd name="T8" fmla="*/ 0 w 78"/>
                <a:gd name="T9" fmla="*/ 43 h 177"/>
                <a:gd name="T10" fmla="*/ 43 w 78"/>
                <a:gd name="T11" fmla="*/ 0 h 177"/>
                <a:gd name="T12" fmla="*/ 78 w 78"/>
                <a:gd name="T13" fmla="*/ 0 h 177"/>
                <a:gd name="T14" fmla="*/ 78 w 78"/>
                <a:gd name="T15" fmla="*/ 29 h 177"/>
                <a:gd name="T16" fmla="*/ 49 w 78"/>
                <a:gd name="T17" fmla="*/ 29 h 177"/>
                <a:gd name="T18" fmla="*/ 31 w 78"/>
                <a:gd name="T19" fmla="*/ 47 h 177"/>
                <a:gd name="T20" fmla="*/ 31 w 78"/>
                <a:gd name="T21" fmla="*/ 130 h 177"/>
                <a:gd name="T22" fmla="*/ 49 w 78"/>
                <a:gd name="T23" fmla="*/ 148 h 177"/>
                <a:gd name="T24" fmla="*/ 78 w 78"/>
                <a:gd name="T25" fmla="*/ 14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77">
                  <a:moveTo>
                    <a:pt x="78" y="148"/>
                  </a:moveTo>
                  <a:cubicBezTo>
                    <a:pt x="78" y="177"/>
                    <a:pt x="78" y="177"/>
                    <a:pt x="78" y="177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20" y="177"/>
                    <a:pt x="0" y="158"/>
                    <a:pt x="0" y="1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20" y="0"/>
                    <a:pt x="43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1" y="37"/>
                    <a:pt x="31" y="47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31" y="140"/>
                    <a:pt x="39" y="148"/>
                    <a:pt x="49" y="148"/>
                  </a:cubicBezTo>
                  <a:lnTo>
                    <a:pt x="78" y="1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ṧľîdê"/>
            <p:cNvSpPr/>
            <p:nvPr/>
          </p:nvSpPr>
          <p:spPr bwMode="auto">
            <a:xfrm>
              <a:off x="3727450" y="4098926"/>
              <a:ext cx="671513" cy="74613"/>
            </a:xfrm>
            <a:custGeom>
              <a:avLst/>
              <a:gdLst>
                <a:gd name="T0" fmla="*/ 180 w 180"/>
                <a:gd name="T1" fmla="*/ 10 h 20"/>
                <a:gd name="T2" fmla="*/ 90 w 180"/>
                <a:gd name="T3" fmla="*/ 20 h 20"/>
                <a:gd name="T4" fmla="*/ 0 w 180"/>
                <a:gd name="T5" fmla="*/ 10 h 20"/>
                <a:gd name="T6" fmla="*/ 2 w 180"/>
                <a:gd name="T7" fmla="*/ 8 h 20"/>
                <a:gd name="T8" fmla="*/ 90 w 180"/>
                <a:gd name="T9" fmla="*/ 0 h 20"/>
                <a:gd name="T10" fmla="*/ 178 w 180"/>
                <a:gd name="T11" fmla="*/ 8 h 20"/>
                <a:gd name="T12" fmla="*/ 180 w 18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20">
                  <a:moveTo>
                    <a:pt x="180" y="10"/>
                  </a:moveTo>
                  <a:cubicBezTo>
                    <a:pt x="180" y="16"/>
                    <a:pt x="140" y="20"/>
                    <a:pt x="90" y="20"/>
                  </a:cubicBezTo>
                  <a:cubicBezTo>
                    <a:pt x="40" y="20"/>
                    <a:pt x="0" y="16"/>
                    <a:pt x="0" y="10"/>
                  </a:cubicBezTo>
                  <a:cubicBezTo>
                    <a:pt x="0" y="9"/>
                    <a:pt x="1" y="9"/>
                    <a:pt x="2" y="8"/>
                  </a:cubicBezTo>
                  <a:cubicBezTo>
                    <a:pt x="11" y="3"/>
                    <a:pt x="47" y="0"/>
                    <a:pt x="90" y="0"/>
                  </a:cubicBezTo>
                  <a:cubicBezTo>
                    <a:pt x="133" y="0"/>
                    <a:pt x="169" y="3"/>
                    <a:pt x="178" y="8"/>
                  </a:cubicBezTo>
                  <a:cubicBezTo>
                    <a:pt x="179" y="9"/>
                    <a:pt x="180" y="9"/>
                    <a:pt x="180" y="10"/>
                  </a:cubicBezTo>
                  <a:close/>
                </a:path>
              </a:pathLst>
            </a:custGeom>
            <a:solidFill>
              <a:srgbClr val="4F3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ṥľiďé"/>
            <p:cNvSpPr/>
            <p:nvPr/>
          </p:nvSpPr>
          <p:spPr bwMode="auto">
            <a:xfrm>
              <a:off x="5535613" y="3979863"/>
              <a:ext cx="1192213" cy="677863"/>
            </a:xfrm>
            <a:custGeom>
              <a:avLst/>
              <a:gdLst>
                <a:gd name="T0" fmla="*/ 310 w 320"/>
                <a:gd name="T1" fmla="*/ 40 h 182"/>
                <a:gd name="T2" fmla="*/ 320 w 320"/>
                <a:gd name="T3" fmla="*/ 58 h 182"/>
                <a:gd name="T4" fmla="*/ 317 w 320"/>
                <a:gd name="T5" fmla="*/ 69 h 182"/>
                <a:gd name="T6" fmla="*/ 262 w 320"/>
                <a:gd name="T7" fmla="*/ 150 h 182"/>
                <a:gd name="T8" fmla="*/ 249 w 320"/>
                <a:gd name="T9" fmla="*/ 142 h 182"/>
                <a:gd name="T10" fmla="*/ 249 w 320"/>
                <a:gd name="T11" fmla="*/ 142 h 182"/>
                <a:gd name="T12" fmla="*/ 237 w 320"/>
                <a:gd name="T13" fmla="*/ 134 h 182"/>
                <a:gd name="T14" fmla="*/ 227 w 320"/>
                <a:gd name="T15" fmla="*/ 128 h 182"/>
                <a:gd name="T16" fmla="*/ 267 w 320"/>
                <a:gd name="T17" fmla="*/ 68 h 182"/>
                <a:gd name="T18" fmla="*/ 228 w 320"/>
                <a:gd name="T19" fmla="*/ 53 h 182"/>
                <a:gd name="T20" fmla="*/ 221 w 320"/>
                <a:gd name="T21" fmla="*/ 146 h 182"/>
                <a:gd name="T22" fmla="*/ 221 w 320"/>
                <a:gd name="T23" fmla="*/ 156 h 182"/>
                <a:gd name="T24" fmla="*/ 220 w 320"/>
                <a:gd name="T25" fmla="*/ 163 h 182"/>
                <a:gd name="T26" fmla="*/ 222 w 320"/>
                <a:gd name="T27" fmla="*/ 171 h 182"/>
                <a:gd name="T28" fmla="*/ 224 w 320"/>
                <a:gd name="T29" fmla="*/ 182 h 182"/>
                <a:gd name="T30" fmla="*/ 95 w 320"/>
                <a:gd name="T31" fmla="*/ 182 h 182"/>
                <a:gd name="T32" fmla="*/ 96 w 320"/>
                <a:gd name="T33" fmla="*/ 171 h 182"/>
                <a:gd name="T34" fmla="*/ 98 w 320"/>
                <a:gd name="T35" fmla="*/ 164 h 182"/>
                <a:gd name="T36" fmla="*/ 97 w 320"/>
                <a:gd name="T37" fmla="*/ 156 h 182"/>
                <a:gd name="T38" fmla="*/ 97 w 320"/>
                <a:gd name="T39" fmla="*/ 153 h 182"/>
                <a:gd name="T40" fmla="*/ 98 w 320"/>
                <a:gd name="T41" fmla="*/ 148 h 182"/>
                <a:gd name="T42" fmla="*/ 96 w 320"/>
                <a:gd name="T43" fmla="*/ 141 h 182"/>
                <a:gd name="T44" fmla="*/ 92 w 320"/>
                <a:gd name="T45" fmla="*/ 53 h 182"/>
                <a:gd name="T46" fmla="*/ 53 w 320"/>
                <a:gd name="T47" fmla="*/ 68 h 182"/>
                <a:gd name="T48" fmla="*/ 94 w 320"/>
                <a:gd name="T49" fmla="*/ 128 h 182"/>
                <a:gd name="T50" fmla="*/ 84 w 320"/>
                <a:gd name="T51" fmla="*/ 134 h 182"/>
                <a:gd name="T52" fmla="*/ 72 w 320"/>
                <a:gd name="T53" fmla="*/ 142 h 182"/>
                <a:gd name="T54" fmla="*/ 58 w 320"/>
                <a:gd name="T55" fmla="*/ 150 h 182"/>
                <a:gd name="T56" fmla="*/ 4 w 320"/>
                <a:gd name="T57" fmla="*/ 69 h 182"/>
                <a:gd name="T58" fmla="*/ 0 w 320"/>
                <a:gd name="T59" fmla="*/ 58 h 182"/>
                <a:gd name="T60" fmla="*/ 10 w 320"/>
                <a:gd name="T61" fmla="*/ 40 h 182"/>
                <a:gd name="T62" fmla="*/ 13 w 320"/>
                <a:gd name="T63" fmla="*/ 39 h 182"/>
                <a:gd name="T64" fmla="*/ 13 w 320"/>
                <a:gd name="T65" fmla="*/ 39 h 182"/>
                <a:gd name="T66" fmla="*/ 15 w 320"/>
                <a:gd name="T67" fmla="*/ 38 h 182"/>
                <a:gd name="T68" fmla="*/ 109 w 320"/>
                <a:gd name="T69" fmla="*/ 1 h 182"/>
                <a:gd name="T70" fmla="*/ 117 w 320"/>
                <a:gd name="T71" fmla="*/ 0 h 182"/>
                <a:gd name="T72" fmla="*/ 141 w 320"/>
                <a:gd name="T73" fmla="*/ 0 h 182"/>
                <a:gd name="T74" fmla="*/ 179 w 320"/>
                <a:gd name="T75" fmla="*/ 0 h 182"/>
                <a:gd name="T76" fmla="*/ 203 w 320"/>
                <a:gd name="T77" fmla="*/ 0 h 182"/>
                <a:gd name="T78" fmla="*/ 212 w 320"/>
                <a:gd name="T79" fmla="*/ 1 h 182"/>
                <a:gd name="T80" fmla="*/ 306 w 320"/>
                <a:gd name="T81" fmla="*/ 38 h 182"/>
                <a:gd name="T82" fmla="*/ 307 w 320"/>
                <a:gd name="T83" fmla="*/ 39 h 182"/>
                <a:gd name="T84" fmla="*/ 308 w 320"/>
                <a:gd name="T85" fmla="*/ 39 h 182"/>
                <a:gd name="T86" fmla="*/ 310 w 320"/>
                <a:gd name="T87" fmla="*/ 4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0" h="182">
                  <a:moveTo>
                    <a:pt x="310" y="40"/>
                  </a:moveTo>
                  <a:cubicBezTo>
                    <a:pt x="316" y="44"/>
                    <a:pt x="320" y="51"/>
                    <a:pt x="320" y="58"/>
                  </a:cubicBezTo>
                  <a:cubicBezTo>
                    <a:pt x="320" y="62"/>
                    <a:pt x="319" y="66"/>
                    <a:pt x="317" y="69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237" y="134"/>
                    <a:pt x="237" y="134"/>
                    <a:pt x="237" y="134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28" y="53"/>
                    <a:pt x="228" y="53"/>
                    <a:pt x="228" y="53"/>
                  </a:cubicBezTo>
                  <a:cubicBezTo>
                    <a:pt x="221" y="146"/>
                    <a:pt x="221" y="146"/>
                    <a:pt x="221" y="146"/>
                  </a:cubicBezTo>
                  <a:cubicBezTo>
                    <a:pt x="221" y="156"/>
                    <a:pt x="221" y="156"/>
                    <a:pt x="221" y="156"/>
                  </a:cubicBezTo>
                  <a:cubicBezTo>
                    <a:pt x="221" y="159"/>
                    <a:pt x="220" y="161"/>
                    <a:pt x="220" y="163"/>
                  </a:cubicBezTo>
                  <a:cubicBezTo>
                    <a:pt x="221" y="166"/>
                    <a:pt x="222" y="168"/>
                    <a:pt x="222" y="171"/>
                  </a:cubicBezTo>
                  <a:cubicBezTo>
                    <a:pt x="224" y="182"/>
                    <a:pt x="224" y="182"/>
                    <a:pt x="224" y="182"/>
                  </a:cubicBezTo>
                  <a:cubicBezTo>
                    <a:pt x="95" y="182"/>
                    <a:pt x="95" y="182"/>
                    <a:pt x="95" y="182"/>
                  </a:cubicBezTo>
                  <a:cubicBezTo>
                    <a:pt x="96" y="171"/>
                    <a:pt x="96" y="171"/>
                    <a:pt x="96" y="171"/>
                  </a:cubicBezTo>
                  <a:cubicBezTo>
                    <a:pt x="96" y="168"/>
                    <a:pt x="97" y="166"/>
                    <a:pt x="98" y="164"/>
                  </a:cubicBezTo>
                  <a:cubicBezTo>
                    <a:pt x="98" y="162"/>
                    <a:pt x="97" y="159"/>
                    <a:pt x="97" y="156"/>
                  </a:cubicBezTo>
                  <a:cubicBezTo>
                    <a:pt x="97" y="153"/>
                    <a:pt x="97" y="153"/>
                    <a:pt x="97" y="153"/>
                  </a:cubicBezTo>
                  <a:cubicBezTo>
                    <a:pt x="98" y="151"/>
                    <a:pt x="98" y="150"/>
                    <a:pt x="98" y="148"/>
                  </a:cubicBezTo>
                  <a:cubicBezTo>
                    <a:pt x="98" y="146"/>
                    <a:pt x="97" y="143"/>
                    <a:pt x="96" y="141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58" y="150"/>
                    <a:pt x="58" y="150"/>
                    <a:pt x="58" y="15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1" y="66"/>
                    <a:pt x="0" y="62"/>
                    <a:pt x="0" y="58"/>
                  </a:cubicBezTo>
                  <a:cubicBezTo>
                    <a:pt x="0" y="51"/>
                    <a:pt x="4" y="44"/>
                    <a:pt x="10" y="40"/>
                  </a:cubicBezTo>
                  <a:cubicBezTo>
                    <a:pt x="11" y="40"/>
                    <a:pt x="12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8"/>
                    <a:pt x="14" y="38"/>
                    <a:pt x="15" y="38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12" y="0"/>
                    <a:pt x="114" y="0"/>
                    <a:pt x="117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6" y="0"/>
                    <a:pt x="209" y="0"/>
                    <a:pt x="212" y="1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38"/>
                    <a:pt x="307" y="38"/>
                    <a:pt x="307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8" y="39"/>
                    <a:pt x="309" y="40"/>
                    <a:pt x="310" y="40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ś1îďê"/>
            <p:cNvSpPr/>
            <p:nvPr/>
          </p:nvSpPr>
          <p:spPr bwMode="auto">
            <a:xfrm>
              <a:off x="6265863" y="5591176"/>
              <a:ext cx="252413" cy="107950"/>
            </a:xfrm>
            <a:custGeom>
              <a:avLst/>
              <a:gdLst>
                <a:gd name="T0" fmla="*/ 58 w 68"/>
                <a:gd name="T1" fmla="*/ 0 h 29"/>
                <a:gd name="T2" fmla="*/ 62 w 68"/>
                <a:gd name="T3" fmla="*/ 0 h 29"/>
                <a:gd name="T4" fmla="*/ 68 w 68"/>
                <a:gd name="T5" fmla="*/ 7 h 29"/>
                <a:gd name="T6" fmla="*/ 68 w 68"/>
                <a:gd name="T7" fmla="*/ 22 h 29"/>
                <a:gd name="T8" fmla="*/ 62 w 68"/>
                <a:gd name="T9" fmla="*/ 29 h 29"/>
                <a:gd name="T10" fmla="*/ 6 w 68"/>
                <a:gd name="T11" fmla="*/ 29 h 29"/>
                <a:gd name="T12" fmla="*/ 0 w 68"/>
                <a:gd name="T13" fmla="*/ 22 h 29"/>
                <a:gd name="T14" fmla="*/ 0 w 68"/>
                <a:gd name="T15" fmla="*/ 7 h 29"/>
                <a:gd name="T16" fmla="*/ 6 w 68"/>
                <a:gd name="T17" fmla="*/ 0 h 29"/>
                <a:gd name="T18" fmla="*/ 58 w 68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29">
                  <a:moveTo>
                    <a:pt x="58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5" y="0"/>
                    <a:pt x="68" y="3"/>
                    <a:pt x="68" y="7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6"/>
                    <a:pt x="65" y="29"/>
                    <a:pt x="62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26"/>
                    <a:pt x="0" y="2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8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şḻiḓé"/>
            <p:cNvSpPr/>
            <p:nvPr/>
          </p:nvSpPr>
          <p:spPr bwMode="auto">
            <a:xfrm>
              <a:off x="5773738" y="4657726"/>
              <a:ext cx="708025" cy="933450"/>
            </a:xfrm>
            <a:custGeom>
              <a:avLst/>
              <a:gdLst>
                <a:gd name="T0" fmla="*/ 375 w 446"/>
                <a:gd name="T1" fmla="*/ 0 h 588"/>
                <a:gd name="T2" fmla="*/ 446 w 446"/>
                <a:gd name="T3" fmla="*/ 588 h 588"/>
                <a:gd name="T4" fmla="*/ 324 w 446"/>
                <a:gd name="T5" fmla="*/ 588 h 588"/>
                <a:gd name="T6" fmla="*/ 321 w 446"/>
                <a:gd name="T7" fmla="*/ 588 h 588"/>
                <a:gd name="T8" fmla="*/ 258 w 446"/>
                <a:gd name="T9" fmla="*/ 65 h 588"/>
                <a:gd name="T10" fmla="*/ 188 w 446"/>
                <a:gd name="T11" fmla="*/ 65 h 588"/>
                <a:gd name="T12" fmla="*/ 127 w 446"/>
                <a:gd name="T13" fmla="*/ 588 h 588"/>
                <a:gd name="T14" fmla="*/ 115 w 446"/>
                <a:gd name="T15" fmla="*/ 588 h 588"/>
                <a:gd name="T16" fmla="*/ 0 w 446"/>
                <a:gd name="T17" fmla="*/ 588 h 588"/>
                <a:gd name="T18" fmla="*/ 73 w 446"/>
                <a:gd name="T19" fmla="*/ 0 h 588"/>
                <a:gd name="T20" fmla="*/ 375 w 446"/>
                <a:gd name="T21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6" h="588">
                  <a:moveTo>
                    <a:pt x="375" y="0"/>
                  </a:moveTo>
                  <a:lnTo>
                    <a:pt x="446" y="588"/>
                  </a:lnTo>
                  <a:lnTo>
                    <a:pt x="324" y="588"/>
                  </a:lnTo>
                  <a:lnTo>
                    <a:pt x="321" y="588"/>
                  </a:lnTo>
                  <a:lnTo>
                    <a:pt x="258" y="65"/>
                  </a:lnTo>
                  <a:lnTo>
                    <a:pt x="188" y="65"/>
                  </a:lnTo>
                  <a:lnTo>
                    <a:pt x="127" y="588"/>
                  </a:lnTo>
                  <a:lnTo>
                    <a:pt x="115" y="588"/>
                  </a:lnTo>
                  <a:lnTo>
                    <a:pt x="0" y="588"/>
                  </a:lnTo>
                  <a:lnTo>
                    <a:pt x="7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23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Sḻïďe"/>
            <p:cNvSpPr/>
            <p:nvPr/>
          </p:nvSpPr>
          <p:spPr bwMode="auto">
            <a:xfrm>
              <a:off x="6362700" y="4478338"/>
              <a:ext cx="155575" cy="168275"/>
            </a:xfrm>
            <a:custGeom>
              <a:avLst/>
              <a:gdLst>
                <a:gd name="T0" fmla="*/ 27 w 42"/>
                <a:gd name="T1" fmla="*/ 8 h 45"/>
                <a:gd name="T2" fmla="*/ 38 w 42"/>
                <a:gd name="T3" fmla="*/ 21 h 45"/>
                <a:gd name="T4" fmla="*/ 42 w 42"/>
                <a:gd name="T5" fmla="*/ 30 h 45"/>
                <a:gd name="T6" fmla="*/ 37 w 42"/>
                <a:gd name="T7" fmla="*/ 40 h 45"/>
                <a:gd name="T8" fmla="*/ 18 w 42"/>
                <a:gd name="T9" fmla="*/ 39 h 45"/>
                <a:gd name="T10" fmla="*/ 4 w 42"/>
                <a:gd name="T11" fmla="*/ 23 h 45"/>
                <a:gd name="T12" fmla="*/ 0 w 42"/>
                <a:gd name="T13" fmla="*/ 14 h 45"/>
                <a:gd name="T14" fmla="*/ 0 w 42"/>
                <a:gd name="T15" fmla="*/ 12 h 45"/>
                <a:gd name="T16" fmla="*/ 5 w 42"/>
                <a:gd name="T17" fmla="*/ 4 h 45"/>
                <a:gd name="T18" fmla="*/ 15 w 42"/>
                <a:gd name="T19" fmla="*/ 0 h 45"/>
                <a:gd name="T20" fmla="*/ 27 w 42"/>
                <a:gd name="T21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5">
                  <a:moveTo>
                    <a:pt x="27" y="8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41" y="24"/>
                    <a:pt x="42" y="27"/>
                    <a:pt x="42" y="30"/>
                  </a:cubicBezTo>
                  <a:cubicBezTo>
                    <a:pt x="42" y="34"/>
                    <a:pt x="40" y="37"/>
                    <a:pt x="37" y="40"/>
                  </a:cubicBezTo>
                  <a:cubicBezTo>
                    <a:pt x="32" y="45"/>
                    <a:pt x="23" y="45"/>
                    <a:pt x="18" y="3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0"/>
                    <a:pt x="0" y="17"/>
                    <a:pt x="0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27" y="8"/>
                    <a:pt x="27" y="8"/>
                    <a:pt x="27" y="8"/>
                  </a:cubicBezTo>
                  <a:close/>
                </a:path>
              </a:pathLst>
            </a:custGeom>
            <a:solidFill>
              <a:srgbClr val="FFE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$ḷïďê"/>
            <p:cNvSpPr/>
            <p:nvPr/>
          </p:nvSpPr>
          <p:spPr bwMode="auto">
            <a:xfrm>
              <a:off x="5856288" y="3503613"/>
              <a:ext cx="550863" cy="401638"/>
            </a:xfrm>
            <a:custGeom>
              <a:avLst/>
              <a:gdLst>
                <a:gd name="T0" fmla="*/ 148 w 148"/>
                <a:gd name="T1" fmla="*/ 14 h 108"/>
                <a:gd name="T2" fmla="*/ 148 w 148"/>
                <a:gd name="T3" fmla="*/ 27 h 108"/>
                <a:gd name="T4" fmla="*/ 134 w 148"/>
                <a:gd name="T5" fmla="*/ 41 h 108"/>
                <a:gd name="T6" fmla="*/ 134 w 148"/>
                <a:gd name="T7" fmla="*/ 73 h 108"/>
                <a:gd name="T8" fmla="*/ 99 w 148"/>
                <a:gd name="T9" fmla="*/ 108 h 108"/>
                <a:gd name="T10" fmla="*/ 93 w 148"/>
                <a:gd name="T11" fmla="*/ 108 h 108"/>
                <a:gd name="T12" fmla="*/ 93 w 148"/>
                <a:gd name="T13" fmla="*/ 108 h 108"/>
                <a:gd name="T14" fmla="*/ 55 w 148"/>
                <a:gd name="T15" fmla="*/ 108 h 108"/>
                <a:gd name="T16" fmla="*/ 55 w 148"/>
                <a:gd name="T17" fmla="*/ 108 h 108"/>
                <a:gd name="T18" fmla="*/ 49 w 148"/>
                <a:gd name="T19" fmla="*/ 108 h 108"/>
                <a:gd name="T20" fmla="*/ 14 w 148"/>
                <a:gd name="T21" fmla="*/ 73 h 108"/>
                <a:gd name="T22" fmla="*/ 14 w 148"/>
                <a:gd name="T23" fmla="*/ 41 h 108"/>
                <a:gd name="T24" fmla="*/ 0 w 148"/>
                <a:gd name="T25" fmla="*/ 27 h 108"/>
                <a:gd name="T26" fmla="*/ 0 w 148"/>
                <a:gd name="T27" fmla="*/ 14 h 108"/>
                <a:gd name="T28" fmla="*/ 14 w 148"/>
                <a:gd name="T29" fmla="*/ 0 h 108"/>
                <a:gd name="T30" fmla="*/ 28 w 148"/>
                <a:gd name="T31" fmla="*/ 55 h 108"/>
                <a:gd name="T32" fmla="*/ 74 w 148"/>
                <a:gd name="T33" fmla="*/ 89 h 108"/>
                <a:gd name="T34" fmla="*/ 120 w 148"/>
                <a:gd name="T35" fmla="*/ 55 h 108"/>
                <a:gd name="T36" fmla="*/ 134 w 148"/>
                <a:gd name="T37" fmla="*/ 0 h 108"/>
                <a:gd name="T38" fmla="*/ 144 w 148"/>
                <a:gd name="T39" fmla="*/ 4 h 108"/>
                <a:gd name="T40" fmla="*/ 148 w 148"/>
                <a:gd name="T41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08">
                  <a:moveTo>
                    <a:pt x="148" y="14"/>
                  </a:moveTo>
                  <a:cubicBezTo>
                    <a:pt x="148" y="27"/>
                    <a:pt x="148" y="27"/>
                    <a:pt x="148" y="27"/>
                  </a:cubicBezTo>
                  <a:cubicBezTo>
                    <a:pt x="148" y="35"/>
                    <a:pt x="142" y="41"/>
                    <a:pt x="134" y="41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4" y="92"/>
                    <a:pt x="118" y="108"/>
                    <a:pt x="99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30" y="108"/>
                    <a:pt x="14" y="92"/>
                    <a:pt x="14" y="7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7" y="41"/>
                    <a:pt x="0" y="35"/>
                    <a:pt x="0" y="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4" y="0"/>
                    <a:pt x="30" y="26"/>
                    <a:pt x="28" y="55"/>
                  </a:cubicBezTo>
                  <a:cubicBezTo>
                    <a:pt x="28" y="55"/>
                    <a:pt x="25" y="89"/>
                    <a:pt x="74" y="89"/>
                  </a:cubicBezTo>
                  <a:cubicBezTo>
                    <a:pt x="124" y="89"/>
                    <a:pt x="120" y="55"/>
                    <a:pt x="120" y="55"/>
                  </a:cubicBezTo>
                  <a:cubicBezTo>
                    <a:pt x="119" y="26"/>
                    <a:pt x="134" y="0"/>
                    <a:pt x="134" y="0"/>
                  </a:cubicBezTo>
                  <a:cubicBezTo>
                    <a:pt x="138" y="0"/>
                    <a:pt x="141" y="2"/>
                    <a:pt x="144" y="4"/>
                  </a:cubicBezTo>
                  <a:cubicBezTo>
                    <a:pt x="147" y="7"/>
                    <a:pt x="148" y="10"/>
                    <a:pt x="148" y="14"/>
                  </a:cubicBezTo>
                  <a:close/>
                </a:path>
              </a:pathLst>
            </a:custGeom>
            <a:solidFill>
              <a:srgbClr val="FFE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Sľïḋê"/>
            <p:cNvSpPr/>
            <p:nvPr/>
          </p:nvSpPr>
          <p:spPr bwMode="auto">
            <a:xfrm>
              <a:off x="5907088" y="3182938"/>
              <a:ext cx="447675" cy="652463"/>
            </a:xfrm>
            <a:custGeom>
              <a:avLst/>
              <a:gdLst>
                <a:gd name="T0" fmla="*/ 120 w 120"/>
                <a:gd name="T1" fmla="*/ 72 h 175"/>
                <a:gd name="T2" fmla="*/ 120 w 120"/>
                <a:gd name="T3" fmla="*/ 86 h 175"/>
                <a:gd name="T4" fmla="*/ 106 w 120"/>
                <a:gd name="T5" fmla="*/ 141 h 175"/>
                <a:gd name="T6" fmla="*/ 60 w 120"/>
                <a:gd name="T7" fmla="*/ 175 h 175"/>
                <a:gd name="T8" fmla="*/ 14 w 120"/>
                <a:gd name="T9" fmla="*/ 141 h 175"/>
                <a:gd name="T10" fmla="*/ 0 w 120"/>
                <a:gd name="T11" fmla="*/ 86 h 175"/>
                <a:gd name="T12" fmla="*/ 0 w 120"/>
                <a:gd name="T13" fmla="*/ 72 h 175"/>
                <a:gd name="T14" fmla="*/ 22 w 120"/>
                <a:gd name="T15" fmla="*/ 40 h 175"/>
                <a:gd name="T16" fmla="*/ 24 w 120"/>
                <a:gd name="T17" fmla="*/ 18 h 175"/>
                <a:gd name="T18" fmla="*/ 36 w 120"/>
                <a:gd name="T19" fmla="*/ 30 h 175"/>
                <a:gd name="T20" fmla="*/ 46 w 120"/>
                <a:gd name="T21" fmla="*/ 16 h 175"/>
                <a:gd name="T22" fmla="*/ 85 w 120"/>
                <a:gd name="T23" fmla="*/ 38 h 175"/>
                <a:gd name="T24" fmla="*/ 120 w 120"/>
                <a:gd name="T25" fmla="*/ 7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75">
                  <a:moveTo>
                    <a:pt x="120" y="72"/>
                  </a:moveTo>
                  <a:cubicBezTo>
                    <a:pt x="120" y="86"/>
                    <a:pt x="120" y="86"/>
                    <a:pt x="120" y="86"/>
                  </a:cubicBezTo>
                  <a:cubicBezTo>
                    <a:pt x="120" y="86"/>
                    <a:pt x="105" y="112"/>
                    <a:pt x="106" y="141"/>
                  </a:cubicBezTo>
                  <a:cubicBezTo>
                    <a:pt x="106" y="141"/>
                    <a:pt x="110" y="175"/>
                    <a:pt x="60" y="175"/>
                  </a:cubicBezTo>
                  <a:cubicBezTo>
                    <a:pt x="11" y="175"/>
                    <a:pt x="14" y="141"/>
                    <a:pt x="14" y="141"/>
                  </a:cubicBezTo>
                  <a:cubicBezTo>
                    <a:pt x="16" y="112"/>
                    <a:pt x="0" y="86"/>
                    <a:pt x="0" y="8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8"/>
                    <a:pt x="9" y="46"/>
                    <a:pt x="22" y="40"/>
                  </a:cubicBezTo>
                  <a:cubicBezTo>
                    <a:pt x="18" y="34"/>
                    <a:pt x="16" y="20"/>
                    <a:pt x="24" y="18"/>
                  </a:cubicBezTo>
                  <a:cubicBezTo>
                    <a:pt x="31" y="15"/>
                    <a:pt x="36" y="30"/>
                    <a:pt x="36" y="30"/>
                  </a:cubicBezTo>
                  <a:cubicBezTo>
                    <a:pt x="34" y="16"/>
                    <a:pt x="44" y="0"/>
                    <a:pt x="46" y="16"/>
                  </a:cubicBezTo>
                  <a:cubicBezTo>
                    <a:pt x="48" y="32"/>
                    <a:pt x="85" y="38"/>
                    <a:pt x="85" y="38"/>
                  </a:cubicBezTo>
                  <a:cubicBezTo>
                    <a:pt x="104" y="38"/>
                    <a:pt x="120" y="53"/>
                    <a:pt x="120" y="72"/>
                  </a:cubicBezTo>
                  <a:close/>
                </a:path>
              </a:pathLst>
            </a:custGeom>
            <a:solidFill>
              <a:srgbClr val="563F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ṣḻiḓe"/>
            <p:cNvSpPr/>
            <p:nvPr/>
          </p:nvSpPr>
          <p:spPr bwMode="auto">
            <a:xfrm>
              <a:off x="6061075" y="3905251"/>
              <a:ext cx="141288" cy="74613"/>
            </a:xfrm>
            <a:prstGeom prst="rect">
              <a:avLst/>
            </a:prstGeom>
            <a:solidFill>
              <a:srgbClr val="F4D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ṥlídé"/>
            <p:cNvSpPr/>
            <p:nvPr/>
          </p:nvSpPr>
          <p:spPr bwMode="auto">
            <a:xfrm>
              <a:off x="5724525" y="5591176"/>
              <a:ext cx="257175" cy="107950"/>
            </a:xfrm>
            <a:custGeom>
              <a:avLst/>
              <a:gdLst>
                <a:gd name="T0" fmla="*/ 69 w 69"/>
                <a:gd name="T1" fmla="*/ 7 h 29"/>
                <a:gd name="T2" fmla="*/ 69 w 69"/>
                <a:gd name="T3" fmla="*/ 22 h 29"/>
                <a:gd name="T4" fmla="*/ 62 w 69"/>
                <a:gd name="T5" fmla="*/ 29 h 29"/>
                <a:gd name="T6" fmla="*/ 7 w 69"/>
                <a:gd name="T7" fmla="*/ 29 h 29"/>
                <a:gd name="T8" fmla="*/ 0 w 69"/>
                <a:gd name="T9" fmla="*/ 22 h 29"/>
                <a:gd name="T10" fmla="*/ 0 w 69"/>
                <a:gd name="T11" fmla="*/ 7 h 29"/>
                <a:gd name="T12" fmla="*/ 7 w 69"/>
                <a:gd name="T13" fmla="*/ 0 h 29"/>
                <a:gd name="T14" fmla="*/ 13 w 69"/>
                <a:gd name="T15" fmla="*/ 0 h 29"/>
                <a:gd name="T16" fmla="*/ 62 w 69"/>
                <a:gd name="T17" fmla="*/ 0 h 29"/>
                <a:gd name="T18" fmla="*/ 69 w 69"/>
                <a:gd name="T1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29">
                  <a:moveTo>
                    <a:pt x="69" y="7"/>
                  </a:moveTo>
                  <a:cubicBezTo>
                    <a:pt x="69" y="22"/>
                    <a:pt x="69" y="22"/>
                    <a:pt x="69" y="22"/>
                  </a:cubicBezTo>
                  <a:cubicBezTo>
                    <a:pt x="69" y="26"/>
                    <a:pt x="66" y="29"/>
                    <a:pt x="62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3" y="29"/>
                    <a:pt x="0" y="26"/>
                    <a:pt x="0" y="2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6" y="0"/>
                    <a:pt x="69" y="3"/>
                    <a:pt x="6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ŝ1ïďê"/>
            <p:cNvSpPr/>
            <p:nvPr/>
          </p:nvSpPr>
          <p:spPr bwMode="auto">
            <a:xfrm>
              <a:off x="5743575" y="4478338"/>
              <a:ext cx="152400" cy="168275"/>
            </a:xfrm>
            <a:custGeom>
              <a:avLst/>
              <a:gdLst>
                <a:gd name="T0" fmla="*/ 40 w 41"/>
                <a:gd name="T1" fmla="*/ 7 h 45"/>
                <a:gd name="T2" fmla="*/ 41 w 41"/>
                <a:gd name="T3" fmla="*/ 19 h 45"/>
                <a:gd name="T4" fmla="*/ 39 w 41"/>
                <a:gd name="T5" fmla="*/ 23 h 45"/>
                <a:gd name="T6" fmla="*/ 24 w 41"/>
                <a:gd name="T7" fmla="*/ 39 h 45"/>
                <a:gd name="T8" fmla="*/ 5 w 41"/>
                <a:gd name="T9" fmla="*/ 40 h 45"/>
                <a:gd name="T10" fmla="*/ 0 w 41"/>
                <a:gd name="T11" fmla="*/ 30 h 45"/>
                <a:gd name="T12" fmla="*/ 4 w 41"/>
                <a:gd name="T13" fmla="*/ 21 h 45"/>
                <a:gd name="T14" fmla="*/ 16 w 41"/>
                <a:gd name="T15" fmla="*/ 8 h 45"/>
                <a:gd name="T16" fmla="*/ 28 w 41"/>
                <a:gd name="T17" fmla="*/ 0 h 45"/>
                <a:gd name="T18" fmla="*/ 38 w 41"/>
                <a:gd name="T19" fmla="*/ 4 h 45"/>
                <a:gd name="T20" fmla="*/ 40 w 41"/>
                <a:gd name="T2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5">
                  <a:moveTo>
                    <a:pt x="40" y="7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40" y="22"/>
                    <a:pt x="39" y="23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19" y="45"/>
                    <a:pt x="10" y="45"/>
                    <a:pt x="5" y="40"/>
                  </a:cubicBezTo>
                  <a:cubicBezTo>
                    <a:pt x="2" y="37"/>
                    <a:pt x="0" y="34"/>
                    <a:pt x="0" y="30"/>
                  </a:cubicBezTo>
                  <a:cubicBezTo>
                    <a:pt x="0" y="27"/>
                    <a:pt x="2" y="24"/>
                    <a:pt x="4" y="2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1"/>
                    <a:pt x="38" y="4"/>
                  </a:cubicBezTo>
                  <a:cubicBezTo>
                    <a:pt x="39" y="5"/>
                    <a:pt x="40" y="6"/>
                    <a:pt x="40" y="7"/>
                  </a:cubicBezTo>
                  <a:close/>
                </a:path>
              </a:pathLst>
            </a:custGeom>
            <a:solidFill>
              <a:srgbClr val="FFE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Sļíḋé"/>
            <p:cNvSpPr/>
            <p:nvPr/>
          </p:nvSpPr>
          <p:spPr bwMode="auto">
            <a:xfrm>
              <a:off x="4413250" y="2219326"/>
              <a:ext cx="820738" cy="628650"/>
            </a:xfrm>
            <a:custGeom>
              <a:avLst/>
              <a:gdLst>
                <a:gd name="T0" fmla="*/ 204 w 220"/>
                <a:gd name="T1" fmla="*/ 92 h 169"/>
                <a:gd name="T2" fmla="*/ 215 w 220"/>
                <a:gd name="T3" fmla="*/ 73 h 169"/>
                <a:gd name="T4" fmla="*/ 202 w 220"/>
                <a:gd name="T5" fmla="*/ 62 h 169"/>
                <a:gd name="T6" fmla="*/ 190 w 220"/>
                <a:gd name="T7" fmla="*/ 70 h 169"/>
                <a:gd name="T8" fmla="*/ 181 w 220"/>
                <a:gd name="T9" fmla="*/ 71 h 169"/>
                <a:gd name="T10" fmla="*/ 159 w 220"/>
                <a:gd name="T11" fmla="*/ 63 h 169"/>
                <a:gd name="T12" fmla="*/ 154 w 220"/>
                <a:gd name="T13" fmla="*/ 55 h 169"/>
                <a:gd name="T14" fmla="*/ 155 w 220"/>
                <a:gd name="T15" fmla="*/ 31 h 169"/>
                <a:gd name="T16" fmla="*/ 160 w 220"/>
                <a:gd name="T17" fmla="*/ 23 h 169"/>
                <a:gd name="T18" fmla="*/ 170 w 220"/>
                <a:gd name="T19" fmla="*/ 17 h 169"/>
                <a:gd name="T20" fmla="*/ 165 w 220"/>
                <a:gd name="T21" fmla="*/ 1 h 169"/>
                <a:gd name="T22" fmla="*/ 146 w 220"/>
                <a:gd name="T23" fmla="*/ 3 h 169"/>
                <a:gd name="T24" fmla="*/ 137 w 220"/>
                <a:gd name="T25" fmla="*/ 8 h 169"/>
                <a:gd name="T26" fmla="*/ 113 w 220"/>
                <a:gd name="T27" fmla="*/ 52 h 169"/>
                <a:gd name="T28" fmla="*/ 113 w 220"/>
                <a:gd name="T29" fmla="*/ 61 h 169"/>
                <a:gd name="T30" fmla="*/ 114 w 220"/>
                <a:gd name="T31" fmla="*/ 63 h 169"/>
                <a:gd name="T32" fmla="*/ 113 w 220"/>
                <a:gd name="T33" fmla="*/ 64 h 169"/>
                <a:gd name="T34" fmla="*/ 6 w 220"/>
                <a:gd name="T35" fmla="*/ 132 h 169"/>
                <a:gd name="T36" fmla="*/ 3 w 220"/>
                <a:gd name="T37" fmla="*/ 145 h 169"/>
                <a:gd name="T38" fmla="*/ 15 w 220"/>
                <a:gd name="T39" fmla="*/ 164 h 169"/>
                <a:gd name="T40" fmla="*/ 28 w 220"/>
                <a:gd name="T41" fmla="*/ 166 h 169"/>
                <a:gd name="T42" fmla="*/ 134 w 220"/>
                <a:gd name="T43" fmla="*/ 98 h 169"/>
                <a:gd name="T44" fmla="*/ 136 w 220"/>
                <a:gd name="T45" fmla="*/ 96 h 169"/>
                <a:gd name="T46" fmla="*/ 138 w 220"/>
                <a:gd name="T47" fmla="*/ 99 h 169"/>
                <a:gd name="T48" fmla="*/ 146 w 220"/>
                <a:gd name="T49" fmla="*/ 103 h 169"/>
                <a:gd name="T50" fmla="*/ 196 w 220"/>
                <a:gd name="T51" fmla="*/ 97 h 169"/>
                <a:gd name="T52" fmla="*/ 204 w 220"/>
                <a:gd name="T53" fmla="*/ 92 h 169"/>
                <a:gd name="T54" fmla="*/ 19 w 220"/>
                <a:gd name="T55" fmla="*/ 149 h 169"/>
                <a:gd name="T56" fmla="*/ 24 w 220"/>
                <a:gd name="T57" fmla="*/ 131 h 169"/>
                <a:gd name="T58" fmla="*/ 42 w 220"/>
                <a:gd name="T59" fmla="*/ 134 h 169"/>
                <a:gd name="T60" fmla="*/ 37 w 220"/>
                <a:gd name="T61" fmla="*/ 151 h 169"/>
                <a:gd name="T62" fmla="*/ 19 w 220"/>
                <a:gd name="T63" fmla="*/ 14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0" h="169">
                  <a:moveTo>
                    <a:pt x="204" y="92"/>
                  </a:moveTo>
                  <a:cubicBezTo>
                    <a:pt x="215" y="73"/>
                    <a:pt x="215" y="73"/>
                    <a:pt x="215" y="73"/>
                  </a:cubicBezTo>
                  <a:cubicBezTo>
                    <a:pt x="220" y="65"/>
                    <a:pt x="210" y="57"/>
                    <a:pt x="202" y="6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7" y="72"/>
                    <a:pt x="184" y="72"/>
                    <a:pt x="181" y="71"/>
                  </a:cubicBezTo>
                  <a:cubicBezTo>
                    <a:pt x="159" y="63"/>
                    <a:pt x="159" y="63"/>
                    <a:pt x="159" y="63"/>
                  </a:cubicBezTo>
                  <a:cubicBezTo>
                    <a:pt x="156" y="62"/>
                    <a:pt x="154" y="59"/>
                    <a:pt x="154" y="55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28"/>
                    <a:pt x="157" y="25"/>
                    <a:pt x="160" y="23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78" y="12"/>
                    <a:pt x="175" y="0"/>
                    <a:pt x="165" y="1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42" y="3"/>
                    <a:pt x="139" y="5"/>
                    <a:pt x="137" y="8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1" y="55"/>
                    <a:pt x="111" y="58"/>
                    <a:pt x="113" y="61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4"/>
                    <a:pt x="113" y="64"/>
                    <a:pt x="113" y="64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2" y="135"/>
                    <a:pt x="0" y="141"/>
                    <a:pt x="3" y="145"/>
                  </a:cubicBezTo>
                  <a:cubicBezTo>
                    <a:pt x="15" y="164"/>
                    <a:pt x="15" y="164"/>
                    <a:pt x="15" y="164"/>
                  </a:cubicBezTo>
                  <a:cubicBezTo>
                    <a:pt x="18" y="168"/>
                    <a:pt x="23" y="169"/>
                    <a:pt x="28" y="166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35" y="97"/>
                    <a:pt x="136" y="97"/>
                    <a:pt x="136" y="96"/>
                  </a:cubicBezTo>
                  <a:cubicBezTo>
                    <a:pt x="138" y="99"/>
                    <a:pt x="138" y="99"/>
                    <a:pt x="138" y="99"/>
                  </a:cubicBezTo>
                  <a:cubicBezTo>
                    <a:pt x="140" y="102"/>
                    <a:pt x="143" y="103"/>
                    <a:pt x="146" y="103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200" y="97"/>
                    <a:pt x="203" y="95"/>
                    <a:pt x="204" y="92"/>
                  </a:cubicBezTo>
                  <a:close/>
                  <a:moveTo>
                    <a:pt x="19" y="149"/>
                  </a:moveTo>
                  <a:cubicBezTo>
                    <a:pt x="15" y="143"/>
                    <a:pt x="18" y="135"/>
                    <a:pt x="24" y="131"/>
                  </a:cubicBezTo>
                  <a:cubicBezTo>
                    <a:pt x="30" y="127"/>
                    <a:pt x="38" y="129"/>
                    <a:pt x="42" y="134"/>
                  </a:cubicBezTo>
                  <a:cubicBezTo>
                    <a:pt x="45" y="140"/>
                    <a:pt x="43" y="147"/>
                    <a:pt x="37" y="151"/>
                  </a:cubicBezTo>
                  <a:cubicBezTo>
                    <a:pt x="30" y="155"/>
                    <a:pt x="22" y="154"/>
                    <a:pt x="19" y="14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sliḋê"/>
            <p:cNvSpPr/>
            <p:nvPr/>
          </p:nvSpPr>
          <p:spPr bwMode="auto">
            <a:xfrm>
              <a:off x="7331075" y="3625851"/>
              <a:ext cx="11113" cy="7938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3 h 5"/>
                <a:gd name="T4" fmla="*/ 0 w 7"/>
                <a:gd name="T5" fmla="*/ 5 h 5"/>
                <a:gd name="T6" fmla="*/ 2 w 7"/>
                <a:gd name="T7" fmla="*/ 3 h 5"/>
                <a:gd name="T8" fmla="*/ 7 w 7"/>
                <a:gd name="T9" fmla="*/ 0 h 5"/>
                <a:gd name="T10" fmla="*/ 7 w 7"/>
                <a:gd name="T11" fmla="*/ 0 h 5"/>
                <a:gd name="T12" fmla="*/ 2 w 7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3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šļïḍe"/>
            <p:cNvSpPr/>
            <p:nvPr/>
          </p:nvSpPr>
          <p:spPr bwMode="auto">
            <a:xfrm>
              <a:off x="7718425" y="3625851"/>
              <a:ext cx="11113" cy="7938"/>
            </a:xfrm>
            <a:custGeom>
              <a:avLst/>
              <a:gdLst>
                <a:gd name="T0" fmla="*/ 7 w 7"/>
                <a:gd name="T1" fmla="*/ 5 h 5"/>
                <a:gd name="T2" fmla="*/ 5 w 7"/>
                <a:gd name="T3" fmla="*/ 3 h 5"/>
                <a:gd name="T4" fmla="*/ 7 w 7"/>
                <a:gd name="T5" fmla="*/ 5 h 5"/>
                <a:gd name="T6" fmla="*/ 5 w 7"/>
                <a:gd name="T7" fmla="*/ 3 h 5"/>
                <a:gd name="T8" fmla="*/ 0 w 7"/>
                <a:gd name="T9" fmla="*/ 0 h 5"/>
                <a:gd name="T10" fmla="*/ 0 w 7"/>
                <a:gd name="T11" fmla="*/ 0 h 5"/>
                <a:gd name="T12" fmla="*/ 5 w 7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5" y="3"/>
                  </a:lnTo>
                  <a:lnTo>
                    <a:pt x="7" y="5"/>
                  </a:lnTo>
                  <a:close/>
                  <a:moveTo>
                    <a:pt x="5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ṣlïḓè"/>
            <p:cNvSpPr/>
            <p:nvPr/>
          </p:nvSpPr>
          <p:spPr bwMode="auto">
            <a:xfrm>
              <a:off x="7339013" y="3221038"/>
              <a:ext cx="520700" cy="673100"/>
            </a:xfrm>
            <a:custGeom>
              <a:avLst/>
              <a:gdLst>
                <a:gd name="T0" fmla="*/ 140 w 140"/>
                <a:gd name="T1" fmla="*/ 70 h 181"/>
                <a:gd name="T2" fmla="*/ 122 w 140"/>
                <a:gd name="T3" fmla="*/ 118 h 181"/>
                <a:gd name="T4" fmla="*/ 95 w 140"/>
                <a:gd name="T5" fmla="*/ 181 h 181"/>
                <a:gd name="T6" fmla="*/ 45 w 140"/>
                <a:gd name="T7" fmla="*/ 181 h 181"/>
                <a:gd name="T8" fmla="*/ 18 w 140"/>
                <a:gd name="T9" fmla="*/ 118 h 181"/>
                <a:gd name="T10" fmla="*/ 0 w 140"/>
                <a:gd name="T11" fmla="*/ 70 h 181"/>
                <a:gd name="T12" fmla="*/ 70 w 140"/>
                <a:gd name="T13" fmla="*/ 0 h 181"/>
                <a:gd name="T14" fmla="*/ 140 w 140"/>
                <a:gd name="T15" fmla="*/ 7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1">
                  <a:moveTo>
                    <a:pt x="140" y="70"/>
                  </a:moveTo>
                  <a:cubicBezTo>
                    <a:pt x="140" y="88"/>
                    <a:pt x="133" y="103"/>
                    <a:pt x="122" y="118"/>
                  </a:cubicBezTo>
                  <a:cubicBezTo>
                    <a:pt x="122" y="118"/>
                    <a:pt x="95" y="153"/>
                    <a:pt x="95" y="181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53"/>
                    <a:pt x="18" y="118"/>
                    <a:pt x="18" y="118"/>
                  </a:cubicBezTo>
                  <a:cubicBezTo>
                    <a:pt x="8" y="103"/>
                    <a:pt x="0" y="88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F9D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ṡ1iḍè"/>
            <p:cNvSpPr/>
            <p:nvPr/>
          </p:nvSpPr>
          <p:spPr bwMode="auto">
            <a:xfrm>
              <a:off x="7391400" y="3284538"/>
              <a:ext cx="211138" cy="274638"/>
            </a:xfrm>
            <a:custGeom>
              <a:avLst/>
              <a:gdLst>
                <a:gd name="T0" fmla="*/ 11 w 57"/>
                <a:gd name="T1" fmla="*/ 74 h 74"/>
                <a:gd name="T2" fmla="*/ 0 w 57"/>
                <a:gd name="T3" fmla="*/ 63 h 74"/>
                <a:gd name="T4" fmla="*/ 43 w 57"/>
                <a:gd name="T5" fmla="*/ 1 h 74"/>
                <a:gd name="T6" fmla="*/ 56 w 57"/>
                <a:gd name="T7" fmla="*/ 9 h 74"/>
                <a:gd name="T8" fmla="*/ 47 w 57"/>
                <a:gd name="T9" fmla="*/ 22 h 74"/>
                <a:gd name="T10" fmla="*/ 22 w 57"/>
                <a:gd name="T11" fmla="*/ 63 h 74"/>
                <a:gd name="T12" fmla="*/ 11 w 57"/>
                <a:gd name="T1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4">
                  <a:moveTo>
                    <a:pt x="11" y="74"/>
                  </a:moveTo>
                  <a:cubicBezTo>
                    <a:pt x="5" y="74"/>
                    <a:pt x="0" y="69"/>
                    <a:pt x="0" y="63"/>
                  </a:cubicBezTo>
                  <a:cubicBezTo>
                    <a:pt x="0" y="44"/>
                    <a:pt x="9" y="7"/>
                    <a:pt x="43" y="1"/>
                  </a:cubicBezTo>
                  <a:cubicBezTo>
                    <a:pt x="49" y="0"/>
                    <a:pt x="55" y="4"/>
                    <a:pt x="56" y="9"/>
                  </a:cubicBezTo>
                  <a:cubicBezTo>
                    <a:pt x="57" y="15"/>
                    <a:pt x="53" y="21"/>
                    <a:pt x="47" y="22"/>
                  </a:cubicBezTo>
                  <a:cubicBezTo>
                    <a:pt x="22" y="26"/>
                    <a:pt x="22" y="62"/>
                    <a:pt x="22" y="63"/>
                  </a:cubicBezTo>
                  <a:cubicBezTo>
                    <a:pt x="22" y="69"/>
                    <a:pt x="17" y="73"/>
                    <a:pt x="11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ṥ1íďè"/>
            <p:cNvSpPr/>
            <p:nvPr/>
          </p:nvSpPr>
          <p:spPr bwMode="auto">
            <a:xfrm>
              <a:off x="7480300" y="3894138"/>
              <a:ext cx="234950" cy="4445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ṡľídé"/>
            <p:cNvSpPr/>
            <p:nvPr/>
          </p:nvSpPr>
          <p:spPr bwMode="auto">
            <a:xfrm>
              <a:off x="7505700" y="3938588"/>
              <a:ext cx="187325" cy="26988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Sľíďè"/>
            <p:cNvSpPr/>
            <p:nvPr/>
          </p:nvSpPr>
          <p:spPr bwMode="auto">
            <a:xfrm>
              <a:off x="7483475" y="3965576"/>
              <a:ext cx="234950" cy="47625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ṡlïḋè"/>
            <p:cNvSpPr/>
            <p:nvPr/>
          </p:nvSpPr>
          <p:spPr bwMode="auto">
            <a:xfrm>
              <a:off x="7540625" y="4013201"/>
              <a:ext cx="119063" cy="25400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Slíḑê"/>
            <p:cNvSpPr/>
            <p:nvPr/>
          </p:nvSpPr>
          <p:spPr bwMode="auto">
            <a:xfrm>
              <a:off x="7499350" y="3689351"/>
              <a:ext cx="66675" cy="204788"/>
            </a:xfrm>
            <a:custGeom>
              <a:avLst/>
              <a:gdLst>
                <a:gd name="T0" fmla="*/ 33 w 42"/>
                <a:gd name="T1" fmla="*/ 129 h 129"/>
                <a:gd name="T2" fmla="*/ 0 w 42"/>
                <a:gd name="T3" fmla="*/ 2 h 129"/>
                <a:gd name="T4" fmla="*/ 9 w 42"/>
                <a:gd name="T5" fmla="*/ 0 h 129"/>
                <a:gd name="T6" fmla="*/ 42 w 42"/>
                <a:gd name="T7" fmla="*/ 127 h 129"/>
                <a:gd name="T8" fmla="*/ 33 w 42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9">
                  <a:moveTo>
                    <a:pt x="33" y="129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42" y="127"/>
                  </a:lnTo>
                  <a:lnTo>
                    <a:pt x="33" y="12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şḷïdé"/>
            <p:cNvSpPr/>
            <p:nvPr/>
          </p:nvSpPr>
          <p:spPr bwMode="auto">
            <a:xfrm>
              <a:off x="7648575" y="3678238"/>
              <a:ext cx="44450" cy="215900"/>
            </a:xfrm>
            <a:custGeom>
              <a:avLst/>
              <a:gdLst>
                <a:gd name="T0" fmla="*/ 7 w 28"/>
                <a:gd name="T1" fmla="*/ 136 h 136"/>
                <a:gd name="T2" fmla="*/ 0 w 28"/>
                <a:gd name="T3" fmla="*/ 134 h 136"/>
                <a:gd name="T4" fmla="*/ 18 w 28"/>
                <a:gd name="T5" fmla="*/ 0 h 136"/>
                <a:gd name="T6" fmla="*/ 28 w 28"/>
                <a:gd name="T7" fmla="*/ 2 h 136"/>
                <a:gd name="T8" fmla="*/ 7 w 2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6">
                  <a:moveTo>
                    <a:pt x="7" y="136"/>
                  </a:moveTo>
                  <a:lnTo>
                    <a:pt x="0" y="134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7" y="136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sḻíḑe"/>
            <p:cNvSpPr/>
            <p:nvPr/>
          </p:nvSpPr>
          <p:spPr bwMode="auto">
            <a:xfrm>
              <a:off x="7505700" y="3578226"/>
              <a:ext cx="182563" cy="166688"/>
            </a:xfrm>
            <a:custGeom>
              <a:avLst/>
              <a:gdLst>
                <a:gd name="T0" fmla="*/ 3 w 49"/>
                <a:gd name="T1" fmla="*/ 44 h 45"/>
                <a:gd name="T2" fmla="*/ 0 w 49"/>
                <a:gd name="T3" fmla="*/ 44 h 45"/>
                <a:gd name="T4" fmla="*/ 0 w 49"/>
                <a:gd name="T5" fmla="*/ 40 h 45"/>
                <a:gd name="T6" fmla="*/ 13 w 49"/>
                <a:gd name="T7" fmla="*/ 37 h 45"/>
                <a:gd name="T8" fmla="*/ 11 w 49"/>
                <a:gd name="T9" fmla="*/ 36 h 45"/>
                <a:gd name="T10" fmla="*/ 9 w 49"/>
                <a:gd name="T11" fmla="*/ 25 h 45"/>
                <a:gd name="T12" fmla="*/ 16 w 49"/>
                <a:gd name="T13" fmla="*/ 19 h 45"/>
                <a:gd name="T14" fmla="*/ 22 w 49"/>
                <a:gd name="T15" fmla="*/ 24 h 45"/>
                <a:gd name="T16" fmla="*/ 22 w 49"/>
                <a:gd name="T17" fmla="*/ 31 h 45"/>
                <a:gd name="T18" fmla="*/ 19 w 49"/>
                <a:gd name="T19" fmla="*/ 36 h 45"/>
                <a:gd name="T20" fmla="*/ 21 w 49"/>
                <a:gd name="T21" fmla="*/ 36 h 45"/>
                <a:gd name="T22" fmla="*/ 27 w 49"/>
                <a:gd name="T23" fmla="*/ 33 h 45"/>
                <a:gd name="T24" fmla="*/ 24 w 49"/>
                <a:gd name="T25" fmla="*/ 26 h 45"/>
                <a:gd name="T26" fmla="*/ 23 w 49"/>
                <a:gd name="T27" fmla="*/ 9 h 45"/>
                <a:gd name="T28" fmla="*/ 30 w 49"/>
                <a:gd name="T29" fmla="*/ 0 h 45"/>
                <a:gd name="T30" fmla="*/ 36 w 49"/>
                <a:gd name="T31" fmla="*/ 4 h 45"/>
                <a:gd name="T32" fmla="*/ 38 w 49"/>
                <a:gd name="T33" fmla="*/ 10 h 45"/>
                <a:gd name="T34" fmla="*/ 36 w 49"/>
                <a:gd name="T35" fmla="*/ 25 h 45"/>
                <a:gd name="T36" fmla="*/ 39 w 49"/>
                <a:gd name="T37" fmla="*/ 27 h 45"/>
                <a:gd name="T38" fmla="*/ 41 w 49"/>
                <a:gd name="T39" fmla="*/ 32 h 45"/>
                <a:gd name="T40" fmla="*/ 37 w 49"/>
                <a:gd name="T41" fmla="*/ 37 h 45"/>
                <a:gd name="T42" fmla="*/ 47 w 49"/>
                <a:gd name="T43" fmla="*/ 40 h 45"/>
                <a:gd name="T44" fmla="*/ 49 w 49"/>
                <a:gd name="T45" fmla="*/ 43 h 45"/>
                <a:gd name="T46" fmla="*/ 32 w 49"/>
                <a:gd name="T47" fmla="*/ 37 h 45"/>
                <a:gd name="T48" fmla="*/ 29 w 49"/>
                <a:gd name="T49" fmla="*/ 36 h 45"/>
                <a:gd name="T50" fmla="*/ 21 w 49"/>
                <a:gd name="T51" fmla="*/ 40 h 45"/>
                <a:gd name="T52" fmla="*/ 16 w 49"/>
                <a:gd name="T53" fmla="*/ 39 h 45"/>
                <a:gd name="T54" fmla="*/ 3 w 49"/>
                <a:gd name="T55" fmla="*/ 44 h 45"/>
                <a:gd name="T56" fmla="*/ 16 w 49"/>
                <a:gd name="T57" fmla="*/ 22 h 45"/>
                <a:gd name="T58" fmla="*/ 12 w 49"/>
                <a:gd name="T59" fmla="*/ 26 h 45"/>
                <a:gd name="T60" fmla="*/ 14 w 49"/>
                <a:gd name="T61" fmla="*/ 33 h 45"/>
                <a:gd name="T62" fmla="*/ 16 w 49"/>
                <a:gd name="T63" fmla="*/ 35 h 45"/>
                <a:gd name="T64" fmla="*/ 18 w 49"/>
                <a:gd name="T65" fmla="*/ 30 h 45"/>
                <a:gd name="T66" fmla="*/ 19 w 49"/>
                <a:gd name="T67" fmla="*/ 25 h 45"/>
                <a:gd name="T68" fmla="*/ 16 w 49"/>
                <a:gd name="T69" fmla="*/ 22 h 45"/>
                <a:gd name="T70" fmla="*/ 36 w 49"/>
                <a:gd name="T71" fmla="*/ 29 h 45"/>
                <a:gd name="T72" fmla="*/ 35 w 49"/>
                <a:gd name="T73" fmla="*/ 29 h 45"/>
                <a:gd name="T74" fmla="*/ 34 w 49"/>
                <a:gd name="T75" fmla="*/ 30 h 45"/>
                <a:gd name="T76" fmla="*/ 34 w 49"/>
                <a:gd name="T77" fmla="*/ 34 h 45"/>
                <a:gd name="T78" fmla="*/ 38 w 49"/>
                <a:gd name="T79" fmla="*/ 31 h 45"/>
                <a:gd name="T80" fmla="*/ 37 w 49"/>
                <a:gd name="T81" fmla="*/ 29 h 45"/>
                <a:gd name="T82" fmla="*/ 36 w 49"/>
                <a:gd name="T83" fmla="*/ 29 h 45"/>
                <a:gd name="T84" fmla="*/ 31 w 49"/>
                <a:gd name="T85" fmla="*/ 4 h 45"/>
                <a:gd name="T86" fmla="*/ 30 w 49"/>
                <a:gd name="T87" fmla="*/ 4 h 45"/>
                <a:gd name="T88" fmla="*/ 27 w 49"/>
                <a:gd name="T89" fmla="*/ 9 h 45"/>
                <a:gd name="T90" fmla="*/ 27 w 49"/>
                <a:gd name="T91" fmla="*/ 25 h 45"/>
                <a:gd name="T92" fmla="*/ 29 w 49"/>
                <a:gd name="T93" fmla="*/ 30 h 45"/>
                <a:gd name="T94" fmla="*/ 31 w 49"/>
                <a:gd name="T95" fmla="*/ 27 h 45"/>
                <a:gd name="T96" fmla="*/ 34 w 49"/>
                <a:gd name="T97" fmla="*/ 10 h 45"/>
                <a:gd name="T98" fmla="*/ 33 w 49"/>
                <a:gd name="T99" fmla="*/ 6 h 45"/>
                <a:gd name="T100" fmla="*/ 31 w 49"/>
                <a:gd name="T101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45">
                  <a:moveTo>
                    <a:pt x="3" y="44"/>
                  </a:moveTo>
                  <a:cubicBezTo>
                    <a:pt x="2" y="44"/>
                    <a:pt x="1" y="44"/>
                    <a:pt x="0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1"/>
                    <a:pt x="9" y="40"/>
                    <a:pt x="13" y="37"/>
                  </a:cubicBezTo>
                  <a:cubicBezTo>
                    <a:pt x="12" y="37"/>
                    <a:pt x="12" y="36"/>
                    <a:pt x="11" y="36"/>
                  </a:cubicBezTo>
                  <a:cubicBezTo>
                    <a:pt x="9" y="33"/>
                    <a:pt x="8" y="29"/>
                    <a:pt x="9" y="25"/>
                  </a:cubicBezTo>
                  <a:cubicBezTo>
                    <a:pt x="9" y="22"/>
                    <a:pt x="13" y="18"/>
                    <a:pt x="16" y="19"/>
                  </a:cubicBezTo>
                  <a:cubicBezTo>
                    <a:pt x="19" y="19"/>
                    <a:pt x="21" y="21"/>
                    <a:pt x="22" y="24"/>
                  </a:cubicBezTo>
                  <a:cubicBezTo>
                    <a:pt x="23" y="26"/>
                    <a:pt x="23" y="28"/>
                    <a:pt x="22" y="31"/>
                  </a:cubicBezTo>
                  <a:cubicBezTo>
                    <a:pt x="21" y="33"/>
                    <a:pt x="20" y="34"/>
                    <a:pt x="19" y="36"/>
                  </a:cubicBezTo>
                  <a:cubicBezTo>
                    <a:pt x="20" y="36"/>
                    <a:pt x="20" y="36"/>
                    <a:pt x="21" y="36"/>
                  </a:cubicBezTo>
                  <a:cubicBezTo>
                    <a:pt x="23" y="36"/>
                    <a:pt x="25" y="35"/>
                    <a:pt x="27" y="33"/>
                  </a:cubicBezTo>
                  <a:cubicBezTo>
                    <a:pt x="25" y="31"/>
                    <a:pt x="24" y="28"/>
                    <a:pt x="24" y="26"/>
                  </a:cubicBezTo>
                  <a:cubicBezTo>
                    <a:pt x="23" y="20"/>
                    <a:pt x="22" y="14"/>
                    <a:pt x="23" y="9"/>
                  </a:cubicBezTo>
                  <a:cubicBezTo>
                    <a:pt x="24" y="4"/>
                    <a:pt x="27" y="1"/>
                    <a:pt x="30" y="0"/>
                  </a:cubicBezTo>
                  <a:cubicBezTo>
                    <a:pt x="32" y="0"/>
                    <a:pt x="35" y="2"/>
                    <a:pt x="36" y="4"/>
                  </a:cubicBezTo>
                  <a:cubicBezTo>
                    <a:pt x="38" y="6"/>
                    <a:pt x="38" y="8"/>
                    <a:pt x="38" y="10"/>
                  </a:cubicBezTo>
                  <a:cubicBezTo>
                    <a:pt x="38" y="15"/>
                    <a:pt x="37" y="20"/>
                    <a:pt x="36" y="25"/>
                  </a:cubicBezTo>
                  <a:cubicBezTo>
                    <a:pt x="37" y="25"/>
                    <a:pt x="38" y="26"/>
                    <a:pt x="39" y="27"/>
                  </a:cubicBezTo>
                  <a:cubicBezTo>
                    <a:pt x="41" y="28"/>
                    <a:pt x="41" y="30"/>
                    <a:pt x="41" y="32"/>
                  </a:cubicBezTo>
                  <a:cubicBezTo>
                    <a:pt x="41" y="34"/>
                    <a:pt x="39" y="36"/>
                    <a:pt x="37" y="37"/>
                  </a:cubicBezTo>
                  <a:cubicBezTo>
                    <a:pt x="39" y="40"/>
                    <a:pt x="44" y="41"/>
                    <a:pt x="47" y="40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3" y="45"/>
                    <a:pt x="35" y="42"/>
                    <a:pt x="32" y="37"/>
                  </a:cubicBezTo>
                  <a:cubicBezTo>
                    <a:pt x="31" y="37"/>
                    <a:pt x="30" y="36"/>
                    <a:pt x="29" y="36"/>
                  </a:cubicBezTo>
                  <a:cubicBezTo>
                    <a:pt x="27" y="38"/>
                    <a:pt x="24" y="39"/>
                    <a:pt x="21" y="40"/>
                  </a:cubicBezTo>
                  <a:cubicBezTo>
                    <a:pt x="19" y="40"/>
                    <a:pt x="18" y="39"/>
                    <a:pt x="16" y="39"/>
                  </a:cubicBezTo>
                  <a:cubicBezTo>
                    <a:pt x="13" y="42"/>
                    <a:pt x="8" y="44"/>
                    <a:pt x="3" y="44"/>
                  </a:cubicBezTo>
                  <a:close/>
                  <a:moveTo>
                    <a:pt x="16" y="22"/>
                  </a:moveTo>
                  <a:cubicBezTo>
                    <a:pt x="14" y="22"/>
                    <a:pt x="13" y="24"/>
                    <a:pt x="12" y="26"/>
                  </a:cubicBezTo>
                  <a:cubicBezTo>
                    <a:pt x="12" y="29"/>
                    <a:pt x="12" y="31"/>
                    <a:pt x="14" y="33"/>
                  </a:cubicBezTo>
                  <a:cubicBezTo>
                    <a:pt x="14" y="34"/>
                    <a:pt x="15" y="34"/>
                    <a:pt x="16" y="35"/>
                  </a:cubicBezTo>
                  <a:cubicBezTo>
                    <a:pt x="17" y="33"/>
                    <a:pt x="18" y="31"/>
                    <a:pt x="18" y="30"/>
                  </a:cubicBezTo>
                  <a:cubicBezTo>
                    <a:pt x="19" y="28"/>
                    <a:pt x="19" y="26"/>
                    <a:pt x="19" y="25"/>
                  </a:cubicBezTo>
                  <a:cubicBezTo>
                    <a:pt x="18" y="23"/>
                    <a:pt x="17" y="22"/>
                    <a:pt x="16" y="22"/>
                  </a:cubicBezTo>
                  <a:close/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4" y="30"/>
                  </a:cubicBezTo>
                  <a:cubicBezTo>
                    <a:pt x="34" y="31"/>
                    <a:pt x="34" y="32"/>
                    <a:pt x="34" y="34"/>
                  </a:cubicBezTo>
                  <a:cubicBezTo>
                    <a:pt x="36" y="34"/>
                    <a:pt x="37" y="33"/>
                    <a:pt x="38" y="31"/>
                  </a:cubicBezTo>
                  <a:cubicBezTo>
                    <a:pt x="38" y="31"/>
                    <a:pt x="37" y="30"/>
                    <a:pt x="37" y="29"/>
                  </a:cubicBezTo>
                  <a:cubicBezTo>
                    <a:pt x="37" y="29"/>
                    <a:pt x="36" y="29"/>
                    <a:pt x="36" y="29"/>
                  </a:cubicBezTo>
                  <a:close/>
                  <a:moveTo>
                    <a:pt x="31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7" y="7"/>
                    <a:pt x="27" y="9"/>
                  </a:cubicBezTo>
                  <a:cubicBezTo>
                    <a:pt x="26" y="14"/>
                    <a:pt x="26" y="20"/>
                    <a:pt x="27" y="25"/>
                  </a:cubicBezTo>
                  <a:cubicBezTo>
                    <a:pt x="28" y="27"/>
                    <a:pt x="28" y="29"/>
                    <a:pt x="29" y="30"/>
                  </a:cubicBezTo>
                  <a:cubicBezTo>
                    <a:pt x="30" y="29"/>
                    <a:pt x="31" y="28"/>
                    <a:pt x="31" y="27"/>
                  </a:cubicBezTo>
                  <a:cubicBezTo>
                    <a:pt x="34" y="22"/>
                    <a:pt x="35" y="16"/>
                    <a:pt x="34" y="10"/>
                  </a:cubicBezTo>
                  <a:cubicBezTo>
                    <a:pt x="34" y="9"/>
                    <a:pt x="34" y="7"/>
                    <a:pt x="33" y="6"/>
                  </a:cubicBezTo>
                  <a:cubicBezTo>
                    <a:pt x="33" y="5"/>
                    <a:pt x="32" y="4"/>
                    <a:pt x="31" y="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śļîdê"/>
            <p:cNvSpPr/>
            <p:nvPr/>
          </p:nvSpPr>
          <p:spPr bwMode="auto">
            <a:xfrm>
              <a:off x="4741863" y="3451226"/>
              <a:ext cx="796925" cy="82550"/>
            </a:xfrm>
            <a:prstGeom prst="rect">
              <a:avLst/>
            </a:prstGeom>
            <a:solidFill>
              <a:srgbClr val="92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ṥľîďe"/>
            <p:cNvSpPr/>
            <p:nvPr/>
          </p:nvSpPr>
          <p:spPr bwMode="auto">
            <a:xfrm>
              <a:off x="4435475" y="3622676"/>
              <a:ext cx="1103313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slïḓê"/>
            <p:cNvSpPr/>
            <p:nvPr/>
          </p:nvSpPr>
          <p:spPr bwMode="auto">
            <a:xfrm>
              <a:off x="4435475" y="3708401"/>
              <a:ext cx="1103313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Sḷîḑe"/>
            <p:cNvSpPr/>
            <p:nvPr/>
          </p:nvSpPr>
          <p:spPr bwMode="auto">
            <a:xfrm>
              <a:off x="3317875" y="1150938"/>
              <a:ext cx="1304925" cy="1303338"/>
            </a:xfrm>
            <a:prstGeom prst="ellipse">
              <a:avLst/>
            </a:pr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šḻïḍê"/>
            <p:cNvSpPr/>
            <p:nvPr/>
          </p:nvSpPr>
          <p:spPr bwMode="auto">
            <a:xfrm>
              <a:off x="3440113" y="1281113"/>
              <a:ext cx="1044575" cy="1042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ṧḷidê"/>
            <p:cNvSpPr/>
            <p:nvPr/>
          </p:nvSpPr>
          <p:spPr bwMode="auto">
            <a:xfrm>
              <a:off x="3937000" y="1404938"/>
              <a:ext cx="357188" cy="568325"/>
            </a:xfrm>
            <a:custGeom>
              <a:avLst/>
              <a:gdLst>
                <a:gd name="T0" fmla="*/ 51 w 225"/>
                <a:gd name="T1" fmla="*/ 0 h 358"/>
                <a:gd name="T2" fmla="*/ 0 w 225"/>
                <a:gd name="T3" fmla="*/ 0 h 358"/>
                <a:gd name="T4" fmla="*/ 0 w 225"/>
                <a:gd name="T5" fmla="*/ 276 h 358"/>
                <a:gd name="T6" fmla="*/ 206 w 225"/>
                <a:gd name="T7" fmla="*/ 358 h 358"/>
                <a:gd name="T8" fmla="*/ 225 w 225"/>
                <a:gd name="T9" fmla="*/ 311 h 358"/>
                <a:gd name="T10" fmla="*/ 51 w 225"/>
                <a:gd name="T11" fmla="*/ 241 h 358"/>
                <a:gd name="T12" fmla="*/ 51 w 225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358">
                  <a:moveTo>
                    <a:pt x="51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206" y="358"/>
                  </a:lnTo>
                  <a:lnTo>
                    <a:pt x="225" y="311"/>
                  </a:lnTo>
                  <a:lnTo>
                    <a:pt x="51" y="24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S1íḋe"/>
            <p:cNvSpPr/>
            <p:nvPr/>
          </p:nvSpPr>
          <p:spPr bwMode="auto">
            <a:xfrm>
              <a:off x="3937000" y="1404938"/>
              <a:ext cx="357188" cy="568325"/>
            </a:xfrm>
            <a:custGeom>
              <a:avLst/>
              <a:gdLst>
                <a:gd name="T0" fmla="*/ 51 w 225"/>
                <a:gd name="T1" fmla="*/ 0 h 358"/>
                <a:gd name="T2" fmla="*/ 0 w 225"/>
                <a:gd name="T3" fmla="*/ 0 h 358"/>
                <a:gd name="T4" fmla="*/ 0 w 225"/>
                <a:gd name="T5" fmla="*/ 276 h 358"/>
                <a:gd name="T6" fmla="*/ 206 w 225"/>
                <a:gd name="T7" fmla="*/ 358 h 358"/>
                <a:gd name="T8" fmla="*/ 225 w 225"/>
                <a:gd name="T9" fmla="*/ 311 h 358"/>
                <a:gd name="T10" fmla="*/ 51 w 225"/>
                <a:gd name="T11" fmla="*/ 241 h 358"/>
                <a:gd name="T12" fmla="*/ 51 w 225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358">
                  <a:moveTo>
                    <a:pt x="51" y="0"/>
                  </a:moveTo>
                  <a:lnTo>
                    <a:pt x="0" y="0"/>
                  </a:lnTo>
                  <a:lnTo>
                    <a:pt x="0" y="276"/>
                  </a:lnTo>
                  <a:lnTo>
                    <a:pt x="206" y="358"/>
                  </a:lnTo>
                  <a:lnTo>
                    <a:pt x="225" y="311"/>
                  </a:lnTo>
                  <a:lnTo>
                    <a:pt x="51" y="24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şḻîďê"/>
            <p:cNvSpPr/>
            <p:nvPr/>
          </p:nvSpPr>
          <p:spPr bwMode="auto">
            <a:xfrm>
              <a:off x="3921125" y="1389063"/>
              <a:ext cx="358775" cy="569913"/>
            </a:xfrm>
            <a:custGeom>
              <a:avLst/>
              <a:gdLst>
                <a:gd name="T0" fmla="*/ 207 w 226"/>
                <a:gd name="T1" fmla="*/ 359 h 359"/>
                <a:gd name="T2" fmla="*/ 0 w 226"/>
                <a:gd name="T3" fmla="*/ 277 h 359"/>
                <a:gd name="T4" fmla="*/ 0 w 226"/>
                <a:gd name="T5" fmla="*/ 0 h 359"/>
                <a:gd name="T6" fmla="*/ 52 w 226"/>
                <a:gd name="T7" fmla="*/ 0 h 359"/>
                <a:gd name="T8" fmla="*/ 52 w 226"/>
                <a:gd name="T9" fmla="*/ 242 h 359"/>
                <a:gd name="T10" fmla="*/ 226 w 226"/>
                <a:gd name="T11" fmla="*/ 312 h 359"/>
                <a:gd name="T12" fmla="*/ 207 w 22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359">
                  <a:moveTo>
                    <a:pt x="207" y="359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242"/>
                  </a:lnTo>
                  <a:lnTo>
                    <a:pt x="226" y="312"/>
                  </a:lnTo>
                  <a:lnTo>
                    <a:pt x="207" y="359"/>
                  </a:lnTo>
                  <a:close/>
                </a:path>
              </a:pathLst>
            </a:custGeom>
            <a:solidFill>
              <a:srgbClr val="354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Sľiḋé"/>
            <p:cNvSpPr/>
            <p:nvPr/>
          </p:nvSpPr>
          <p:spPr bwMode="auto">
            <a:xfrm>
              <a:off x="6940550" y="2836863"/>
              <a:ext cx="804863" cy="101600"/>
            </a:xfrm>
            <a:prstGeom prst="rect">
              <a:avLst/>
            </a:prstGeom>
            <a:solidFill>
              <a:srgbClr val="5D6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sļíḑe"/>
            <p:cNvSpPr/>
            <p:nvPr/>
          </p:nvSpPr>
          <p:spPr bwMode="auto">
            <a:xfrm>
              <a:off x="6973888" y="2736851"/>
              <a:ext cx="766763" cy="52388"/>
            </a:xfrm>
            <a:prstGeom prst="rect">
              <a:avLst/>
            </a:prstGeom>
            <a:solidFill>
              <a:srgbClr val="5D6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ś1íḋe"/>
            <p:cNvSpPr/>
            <p:nvPr/>
          </p:nvSpPr>
          <p:spPr bwMode="auto">
            <a:xfrm>
              <a:off x="5494338" y="5599113"/>
              <a:ext cx="1277938" cy="200025"/>
            </a:xfrm>
            <a:prstGeom prst="ellipse">
              <a:avLst/>
            </a:prstGeom>
            <a:solidFill>
              <a:srgbClr val="39496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S1íďé"/>
            <p:cNvSpPr/>
            <p:nvPr/>
          </p:nvSpPr>
          <p:spPr bwMode="auto">
            <a:xfrm>
              <a:off x="4465638" y="2971801"/>
              <a:ext cx="271463" cy="263525"/>
            </a:xfrm>
            <a:custGeom>
              <a:avLst/>
              <a:gdLst>
                <a:gd name="T0" fmla="*/ 46 w 73"/>
                <a:gd name="T1" fmla="*/ 0 h 71"/>
                <a:gd name="T2" fmla="*/ 27 w 73"/>
                <a:gd name="T3" fmla="*/ 0 h 71"/>
                <a:gd name="T4" fmla="*/ 0 w 73"/>
                <a:gd name="T5" fmla="*/ 30 h 71"/>
                <a:gd name="T6" fmla="*/ 0 w 73"/>
                <a:gd name="T7" fmla="*/ 46 h 71"/>
                <a:gd name="T8" fmla="*/ 7 w 73"/>
                <a:gd name="T9" fmla="*/ 53 h 71"/>
                <a:gd name="T10" fmla="*/ 8 w 73"/>
                <a:gd name="T11" fmla="*/ 53 h 71"/>
                <a:gd name="T12" fmla="*/ 15 w 73"/>
                <a:gd name="T13" fmla="*/ 46 h 71"/>
                <a:gd name="T14" fmla="*/ 15 w 73"/>
                <a:gd name="T15" fmla="*/ 30 h 71"/>
                <a:gd name="T16" fmla="*/ 27 w 73"/>
                <a:gd name="T17" fmla="*/ 16 h 71"/>
                <a:gd name="T18" fmla="*/ 46 w 73"/>
                <a:gd name="T19" fmla="*/ 16 h 71"/>
                <a:gd name="T20" fmla="*/ 58 w 73"/>
                <a:gd name="T21" fmla="*/ 30 h 71"/>
                <a:gd name="T22" fmla="*/ 58 w 73"/>
                <a:gd name="T23" fmla="*/ 64 h 71"/>
                <a:gd name="T24" fmla="*/ 65 w 73"/>
                <a:gd name="T25" fmla="*/ 71 h 71"/>
                <a:gd name="T26" fmla="*/ 66 w 73"/>
                <a:gd name="T27" fmla="*/ 71 h 71"/>
                <a:gd name="T28" fmla="*/ 73 w 73"/>
                <a:gd name="T29" fmla="*/ 64 h 71"/>
                <a:gd name="T30" fmla="*/ 73 w 73"/>
                <a:gd name="T31" fmla="*/ 30 h 71"/>
                <a:gd name="T32" fmla="*/ 46 w 73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1">
                  <a:moveTo>
                    <a:pt x="4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4"/>
                    <a:pt x="0" y="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0"/>
                    <a:pt x="3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1" y="53"/>
                    <a:pt x="15" y="50"/>
                    <a:pt x="15" y="46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3"/>
                    <a:pt x="20" y="16"/>
                    <a:pt x="27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2" y="16"/>
                    <a:pt x="58" y="23"/>
                    <a:pt x="58" y="3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68"/>
                    <a:pt x="61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70" y="71"/>
                    <a:pt x="73" y="68"/>
                    <a:pt x="73" y="6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14"/>
                    <a:pt x="61" y="0"/>
                    <a:pt x="46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ṥḷïdé"/>
            <p:cNvSpPr/>
            <p:nvPr/>
          </p:nvSpPr>
          <p:spPr bwMode="auto">
            <a:xfrm>
              <a:off x="4405313" y="3201988"/>
              <a:ext cx="392113" cy="365125"/>
            </a:xfrm>
            <a:custGeom>
              <a:avLst/>
              <a:gdLst>
                <a:gd name="T0" fmla="*/ 105 w 105"/>
                <a:gd name="T1" fmla="*/ 11 h 98"/>
                <a:gd name="T2" fmla="*/ 105 w 105"/>
                <a:gd name="T3" fmla="*/ 87 h 98"/>
                <a:gd name="T4" fmla="*/ 94 w 105"/>
                <a:gd name="T5" fmla="*/ 98 h 98"/>
                <a:gd name="T6" fmla="*/ 11 w 105"/>
                <a:gd name="T7" fmla="*/ 98 h 98"/>
                <a:gd name="T8" fmla="*/ 0 w 105"/>
                <a:gd name="T9" fmla="*/ 87 h 98"/>
                <a:gd name="T10" fmla="*/ 0 w 105"/>
                <a:gd name="T11" fmla="*/ 11 h 98"/>
                <a:gd name="T12" fmla="*/ 11 w 105"/>
                <a:gd name="T13" fmla="*/ 0 h 98"/>
                <a:gd name="T14" fmla="*/ 94 w 105"/>
                <a:gd name="T15" fmla="*/ 0 h 98"/>
                <a:gd name="T16" fmla="*/ 105 w 105"/>
                <a:gd name="T17" fmla="*/ 1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11"/>
                  </a:moveTo>
                  <a:cubicBezTo>
                    <a:pt x="105" y="87"/>
                    <a:pt x="105" y="87"/>
                    <a:pt x="105" y="87"/>
                  </a:cubicBezTo>
                  <a:cubicBezTo>
                    <a:pt x="105" y="93"/>
                    <a:pt x="100" y="98"/>
                    <a:pt x="94" y="98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5" y="98"/>
                    <a:pt x="0" y="93"/>
                    <a:pt x="0" y="8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0" y="0"/>
                    <a:pt x="105" y="5"/>
                    <a:pt x="105" y="11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śḻiḍè"/>
            <p:cNvSpPr/>
            <p:nvPr/>
          </p:nvSpPr>
          <p:spPr bwMode="auto">
            <a:xfrm>
              <a:off x="4537075" y="3273426"/>
              <a:ext cx="130175" cy="241300"/>
            </a:xfrm>
            <a:custGeom>
              <a:avLst/>
              <a:gdLst>
                <a:gd name="T0" fmla="*/ 26 w 35"/>
                <a:gd name="T1" fmla="*/ 34 h 65"/>
                <a:gd name="T2" fmla="*/ 33 w 35"/>
                <a:gd name="T3" fmla="*/ 57 h 65"/>
                <a:gd name="T4" fmla="*/ 29 w 35"/>
                <a:gd name="T5" fmla="*/ 65 h 65"/>
                <a:gd name="T6" fmla="*/ 6 w 35"/>
                <a:gd name="T7" fmla="*/ 65 h 65"/>
                <a:gd name="T8" fmla="*/ 2 w 35"/>
                <a:gd name="T9" fmla="*/ 57 h 65"/>
                <a:gd name="T10" fmla="*/ 8 w 35"/>
                <a:gd name="T11" fmla="*/ 34 h 65"/>
                <a:gd name="T12" fmla="*/ 0 w 35"/>
                <a:gd name="T13" fmla="*/ 19 h 65"/>
                <a:gd name="T14" fmla="*/ 0 w 35"/>
                <a:gd name="T15" fmla="*/ 17 h 65"/>
                <a:gd name="T16" fmla="*/ 17 w 35"/>
                <a:gd name="T17" fmla="*/ 0 h 65"/>
                <a:gd name="T18" fmla="*/ 30 w 35"/>
                <a:gd name="T19" fmla="*/ 5 h 65"/>
                <a:gd name="T20" fmla="*/ 35 w 35"/>
                <a:gd name="T21" fmla="*/ 17 h 65"/>
                <a:gd name="T22" fmla="*/ 35 w 35"/>
                <a:gd name="T23" fmla="*/ 19 h 65"/>
                <a:gd name="T24" fmla="*/ 26 w 35"/>
                <a:gd name="T25" fmla="*/ 3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5">
                  <a:moveTo>
                    <a:pt x="26" y="34"/>
                  </a:moveTo>
                  <a:cubicBezTo>
                    <a:pt x="33" y="57"/>
                    <a:pt x="33" y="57"/>
                    <a:pt x="33" y="57"/>
                  </a:cubicBezTo>
                  <a:cubicBezTo>
                    <a:pt x="34" y="61"/>
                    <a:pt x="32" y="65"/>
                    <a:pt x="29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1" y="61"/>
                    <a:pt x="2" y="57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1"/>
                    <a:pt x="0" y="25"/>
                    <a:pt x="0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2" y="0"/>
                    <a:pt x="27" y="2"/>
                    <a:pt x="30" y="5"/>
                  </a:cubicBezTo>
                  <a:cubicBezTo>
                    <a:pt x="33" y="8"/>
                    <a:pt x="35" y="13"/>
                    <a:pt x="35" y="17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5"/>
                    <a:pt x="31" y="31"/>
                    <a:pt x="26" y="34"/>
                  </a:cubicBezTo>
                  <a:close/>
                </a:path>
              </a:pathLst>
            </a:custGeom>
            <a:solidFill>
              <a:srgbClr val="3949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76" y="3021013"/>
            <a:ext cx="902813" cy="679450"/>
            <a:chOff x="4836151" y="3409950"/>
            <a:chExt cx="903198" cy="679450"/>
          </a:xfrm>
        </p:grpSpPr>
        <p:sp>
          <p:nvSpPr>
            <p:cNvPr id="6" name="矩形 6"/>
            <p:cNvSpPr/>
            <p:nvPr/>
          </p:nvSpPr>
          <p:spPr>
            <a:xfrm>
              <a:off x="4836151" y="4043681"/>
              <a:ext cx="903198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52" y="3409950"/>
              <a:ext cx="90319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事务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/>
              <a:t>事务</a:t>
            </a:r>
            <a:r>
              <a:rPr lang="en-US" altLang="zh-CN"/>
              <a:t>：也称工作单元，是由一个或多个SQL语句所组成的操作序列，这些SQL语句作为一个完整的工作单元，要么全部执行成功，要么全部执行失败。在数据库中，通过事务来保证数据的一致性。</a:t>
            </a:r>
            <a:endParaRPr lang="zh-CN" altLang="zh-CN"/>
          </a:p>
          <a:p>
            <a:r>
              <a:rPr lang="en-US" altLang="zh-CN" b="1"/>
              <a:t>事务处理语言</a:t>
            </a:r>
            <a:r>
              <a:rPr lang="en-US" altLang="zh-CN"/>
              <a:t>：Transaction Process Language ,简称TPL，主要用来对组成事务的DML语句的操作结果进行确认或取消。确认也就是使DML操作生效，使用提交(COMMIT)命令实现；取消也就是使DML操作失效，使用回滚(ROLLBACK)命令实现。</a:t>
            </a:r>
            <a:endParaRPr lang="zh-CN" altLang="zh-CN"/>
          </a:p>
          <a:p>
            <a:r>
              <a:rPr lang="en-US" altLang="zh-CN" b="1"/>
              <a:t>通过事务的使用，能防止数据库中出现数据不一致现象。</a:t>
            </a:r>
            <a:r>
              <a:rPr lang="en-US" altLang="zh-CN"/>
              <a:t>如两个银行账户进行转账，涉及到两条更新操作，这两条更新操作只允许全部成功或失败，否则数据会出现不一致的现象。</a:t>
            </a:r>
            <a:endParaRPr lang="zh-CN" altLang="zh-CN"/>
          </a:p>
          <a:p>
            <a:r>
              <a:rPr lang="en-US" altLang="zh-CN" b="1"/>
              <a:t>MySQL是支持事务的</a:t>
            </a:r>
            <a:r>
              <a:rPr lang="en-US" altLang="zh-CN"/>
              <a:t>，跟使用的引擎相关。MySQL中支持多种引擎，默认使用Innodb引擎支持事务。</a:t>
            </a:r>
            <a:endParaRPr lang="zh-CN" altLang="zh-CN"/>
          </a:p>
          <a:p>
            <a:pPr lvl="1"/>
            <a:r>
              <a:rPr lang="en-US" altLang="zh-CN"/>
              <a:t>MyISAM：不支持事务，用于只读程序提高性能 </a:t>
            </a:r>
            <a:endParaRPr lang="zh-CN" altLang="zh-CN"/>
          </a:p>
          <a:p>
            <a:pPr lvl="1"/>
            <a:r>
              <a:rPr lang="en-US" altLang="zh-CN"/>
              <a:t>InnoDB：支持ACID事务、支持行级锁</a:t>
            </a:r>
            <a:endParaRPr lang="zh-CN" altLang="zh-CN"/>
          </a:p>
          <a:p>
            <a:pPr lvl="1"/>
            <a:r>
              <a:rPr lang="en-US" altLang="zh-CN"/>
              <a:t>Berkeley DB：支持事务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事务概述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事务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/>
              <a:t>原子性（</a:t>
            </a:r>
            <a:r>
              <a:rPr lang="en-US" altLang="zh-CN"/>
              <a:t>Atomicity</a:t>
            </a:r>
            <a:r>
              <a:rPr lang="zh-CN" altLang="zh-CN"/>
              <a:t>）：事务就像</a:t>
            </a:r>
            <a:r>
              <a:rPr lang="en-US" altLang="zh-CN"/>
              <a:t>“</a:t>
            </a:r>
            <a:r>
              <a:rPr lang="zh-CN" altLang="zh-CN"/>
              <a:t>原子</a:t>
            </a:r>
            <a:r>
              <a:rPr lang="en-US" altLang="zh-CN"/>
              <a:t>”</a:t>
            </a:r>
            <a:r>
              <a:rPr lang="zh-CN" altLang="zh-CN"/>
              <a:t>一样，不可被分割，组成事务的</a:t>
            </a:r>
            <a:r>
              <a:rPr lang="en-US" altLang="zh-CN"/>
              <a:t>DML</a:t>
            </a:r>
            <a:r>
              <a:rPr lang="zh-CN" altLang="zh-CN"/>
              <a:t>操作语句要么全成功，要么全失败，不可能出现部分成功部分失败的情况。 </a:t>
            </a:r>
          </a:p>
          <a:p>
            <a:r>
              <a:rPr lang="zh-CN" altLang="zh-CN"/>
              <a:t>一致性（</a:t>
            </a:r>
            <a:r>
              <a:rPr lang="en-US" altLang="zh-CN"/>
              <a:t>Consistency</a:t>
            </a:r>
            <a:r>
              <a:rPr lang="zh-CN" altLang="zh-CN"/>
              <a:t>）：一旦事务完成，不管是成功的，还是失败的，整个系统处于数据一致的状态。 </a:t>
            </a:r>
          </a:p>
          <a:p>
            <a:r>
              <a:rPr lang="zh-CN" altLang="zh-CN"/>
              <a:t>隔离性（</a:t>
            </a:r>
            <a:r>
              <a:rPr lang="en-US" altLang="zh-CN"/>
              <a:t>Isolation</a:t>
            </a:r>
            <a:r>
              <a:rPr lang="zh-CN" altLang="zh-CN"/>
              <a:t>）：一个事务的执行不会被另一个事务所干扰。比如两个人同时从一个账户从取钱，通过事务的隔离性确保账户余额的正确性。 </a:t>
            </a:r>
          </a:p>
          <a:p>
            <a:r>
              <a:rPr lang="zh-CN" altLang="zh-CN"/>
              <a:t>持久性（</a:t>
            </a:r>
            <a:r>
              <a:rPr lang="en-US" altLang="zh-CN"/>
              <a:t>Durability</a:t>
            </a:r>
            <a:r>
              <a:rPr lang="zh-CN" altLang="zh-CN"/>
              <a:t>）：也称为永久性，指事务一旦提交，对数据的改变就是永久的，不可以再被回滚。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事务的特性(ACID)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事务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sz="2000"/>
              <a:t>用</a:t>
            </a:r>
            <a:r>
              <a:rPr lang="en-US" altLang="zh-CN" sz="2000"/>
              <a:t>begin,rollback,commit</a:t>
            </a:r>
            <a:r>
              <a:rPr lang="zh-CN" altLang="zh-CN" sz="2000"/>
              <a:t>来实现，用</a:t>
            </a:r>
            <a:r>
              <a:rPr lang="en-US" altLang="zh-CN" sz="2000"/>
              <a:t>begin</a:t>
            </a:r>
            <a:r>
              <a:rPr lang="zh-CN" altLang="zh-CN" sz="2000"/>
              <a:t>开启事务后在没有</a:t>
            </a:r>
            <a:r>
              <a:rPr lang="en-US" altLang="zh-CN" sz="2000"/>
              <a:t>commit</a:t>
            </a:r>
            <a:r>
              <a:rPr lang="zh-CN" altLang="zh-CN" sz="2000"/>
              <a:t>提交之前执行修改命令，变更会维护到本地缓存中，而不维护到务理表中，只有在</a:t>
            </a:r>
            <a:r>
              <a:rPr lang="en-US" altLang="zh-CN" sz="2000"/>
              <a:t>commit</a:t>
            </a:r>
            <a:r>
              <a:rPr lang="zh-CN" altLang="zh-CN" sz="2000"/>
              <a:t>提交后才会更新到务理表中。如果中间执行错误，那么用</a:t>
            </a:r>
            <a:r>
              <a:rPr lang="en-US" altLang="zh-CN" sz="2000"/>
              <a:t>rollback</a:t>
            </a:r>
            <a:r>
              <a:rPr lang="zh-CN" altLang="zh-CN" sz="2000"/>
              <a:t>回滚事务，恢复到执行事务前的状态。</a:t>
            </a:r>
          </a:p>
          <a:p>
            <a:r>
              <a:rPr lang="en-US" altLang="zh-CN" sz="2000"/>
              <a:t>begin 开启事务 </a:t>
            </a:r>
            <a:endParaRPr lang="zh-CN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事务处理</a:t>
            </a:r>
            <a:r>
              <a:rPr lang="en-US" altLang="zh-CN"/>
              <a:t>-</a:t>
            </a:r>
            <a:r>
              <a:rPr lang="zh-CN" altLang="zh-CN"/>
              <a:t>手动提交事务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事务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96789" y="2962836"/>
            <a:ext cx="6445623" cy="308667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/>
              <a:t>commit 提交事务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事务处理</a:t>
            </a:r>
            <a:r>
              <a:rPr lang="en-US" altLang="zh-CN"/>
              <a:t>-</a:t>
            </a:r>
            <a:r>
              <a:rPr lang="zh-CN" altLang="zh-CN"/>
              <a:t>手动提交事务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事务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03512" y="2171848"/>
            <a:ext cx="6414247" cy="365520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389529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sz="2000"/>
              <a:t>rollback事务回滚</a:t>
            </a:r>
            <a:endParaRPr lang="zh-CN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事务处理</a:t>
            </a:r>
            <a:r>
              <a:rPr lang="en-US" altLang="zh-CN"/>
              <a:t>-</a:t>
            </a:r>
            <a:r>
              <a:rPr lang="zh-CN" altLang="zh-CN"/>
              <a:t>手动提交事务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事务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85582" y="1823889"/>
            <a:ext cx="6701118" cy="4030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4594" y="3021013"/>
            <a:ext cx="902811" cy="679450"/>
            <a:chOff x="4857762" y="3409950"/>
            <a:chExt cx="903193" cy="679450"/>
          </a:xfrm>
        </p:grpSpPr>
        <p:sp>
          <p:nvSpPr>
            <p:cNvPr id="6" name="矩形 6"/>
            <p:cNvSpPr/>
            <p:nvPr/>
          </p:nvSpPr>
          <p:spPr>
            <a:xfrm>
              <a:off x="4857762" y="4043681"/>
              <a:ext cx="90319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57762" y="3409950"/>
              <a:ext cx="9031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复习</a:t>
              </a:r>
              <a:endParaRPr lang="zh-CN" altLang="zh-CN" sz="280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/>
              <a:t>执行rollback回滚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事务处理</a:t>
            </a:r>
            <a:r>
              <a:rPr lang="en-US" altLang="zh-CN"/>
              <a:t>-</a:t>
            </a:r>
            <a:r>
              <a:rPr lang="zh-CN" altLang="zh-CN"/>
              <a:t>手动提交事务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事务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12477" y="2058055"/>
            <a:ext cx="6360459" cy="295887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/>
              <a:t>MySQL</a:t>
            </a:r>
            <a:r>
              <a:rPr lang="zh-CN" altLang="zh-CN"/>
              <a:t>默认是自动提交的，也就是你提交一个</a:t>
            </a:r>
            <a:r>
              <a:rPr lang="en-US" altLang="zh-CN"/>
              <a:t>sql</a:t>
            </a:r>
            <a:r>
              <a:rPr lang="zh-CN" altLang="zh-CN"/>
              <a:t>，就直接执行。可以通过</a:t>
            </a:r>
            <a:r>
              <a:rPr lang="en-US" altLang="zh-CN"/>
              <a:t> set autocommit = 0 </a:t>
            </a:r>
            <a:r>
              <a:rPr lang="zh-CN" altLang="zh-CN"/>
              <a:t>禁止自动提交，</a:t>
            </a:r>
            <a:r>
              <a:rPr lang="en-US" altLang="zh-CN"/>
              <a:t>set autocommit = 1 </a:t>
            </a:r>
            <a:r>
              <a:rPr lang="zh-CN" altLang="zh-CN"/>
              <a:t>开启自动提交， 来实现事务的处理。</a:t>
            </a:r>
          </a:p>
          <a:p>
            <a:r>
              <a:rPr lang="zh-CN" altLang="zh-CN"/>
              <a:t>但要注意当用</a:t>
            </a:r>
            <a:r>
              <a:rPr lang="en-US" altLang="zh-CN"/>
              <a:t>set autocommit = 0 </a:t>
            </a:r>
            <a:r>
              <a:rPr lang="zh-CN" altLang="zh-CN"/>
              <a:t>的时候，以后所有的</a:t>
            </a:r>
            <a:r>
              <a:rPr lang="en-US" altLang="zh-CN"/>
              <a:t>sql</a:t>
            </a:r>
            <a:r>
              <a:rPr lang="zh-CN" altLang="zh-CN"/>
              <a:t>都将作为事务处理，直到用</a:t>
            </a:r>
            <a:r>
              <a:rPr lang="en-US" altLang="zh-CN"/>
              <a:t>commit</a:t>
            </a:r>
            <a:r>
              <a:rPr lang="zh-CN" altLang="zh-CN"/>
              <a:t>确认或</a:t>
            </a:r>
            <a:r>
              <a:rPr lang="en-US" altLang="zh-CN"/>
              <a:t> rollback</a:t>
            </a:r>
            <a:r>
              <a:rPr lang="zh-CN" altLang="zh-CN"/>
              <a:t>结束，注意当结束这个事务的同时也开启了新的事务。按第一种方法只将当前的做为一个事务。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事务处理</a:t>
            </a:r>
            <a:r>
              <a:rPr lang="en-US" altLang="zh-CN"/>
              <a:t>-</a:t>
            </a:r>
            <a:r>
              <a:rPr lang="zh-CN" altLang="zh-CN"/>
              <a:t>自动提交模式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事务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/>
              <a:t>隐式提交：当下列任意一种情况发生时，会发生隐式提交</a:t>
            </a:r>
          </a:p>
          <a:p>
            <a:pPr lvl="1"/>
            <a:r>
              <a:rPr lang="en-US" altLang="zh-CN"/>
              <a:t>执行一个DDL(CREATE、ALTER、DROP、TRUNCATE、RENAME）语句；</a:t>
            </a:r>
            <a:endParaRPr lang="zh-CN" altLang="zh-CN"/>
          </a:p>
          <a:p>
            <a:pPr lvl="1"/>
            <a:r>
              <a:rPr lang="en-US" altLang="zh-CN"/>
              <a:t>执行一个DCL(GRANT、REVOKE)语句；</a:t>
            </a:r>
          </a:p>
          <a:p>
            <a:pPr lvl="1"/>
            <a:endParaRPr lang="zh-CN" altLang="zh-CN"/>
          </a:p>
          <a:p>
            <a:r>
              <a:rPr lang="zh-CN" altLang="zh-CN"/>
              <a:t>隐式回滚：当下列任意一种情况发生时，会发生隐式回滚</a:t>
            </a:r>
          </a:p>
          <a:p>
            <a:pPr lvl="1"/>
            <a:r>
              <a:rPr lang="en-US" altLang="zh-CN"/>
              <a:t>客户端强行退出</a:t>
            </a:r>
            <a:endParaRPr lang="zh-CN" altLang="zh-CN"/>
          </a:p>
          <a:p>
            <a:pPr lvl="1"/>
            <a:r>
              <a:rPr lang="zh-CN" altLang="zh-CN"/>
              <a:t>客户端连接到服务器端异常中断</a:t>
            </a:r>
          </a:p>
          <a:p>
            <a:pPr lvl="1"/>
            <a:r>
              <a:rPr lang="en-US" altLang="zh-CN"/>
              <a:t>系统崩溃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事务处理</a:t>
            </a:r>
            <a:r>
              <a:rPr lang="en-US" altLang="zh-CN"/>
              <a:t>-</a:t>
            </a:r>
            <a:r>
              <a:rPr lang="zh-CN" altLang="zh-CN"/>
              <a:t>隐式处理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事务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084368" y="3021013"/>
            <a:ext cx="1980030" cy="679450"/>
            <a:chOff x="4297313" y="3409950"/>
            <a:chExt cx="1980874" cy="679450"/>
          </a:xfrm>
        </p:grpSpPr>
        <p:sp>
          <p:nvSpPr>
            <p:cNvPr id="6" name="矩形 6"/>
            <p:cNvSpPr/>
            <p:nvPr/>
          </p:nvSpPr>
          <p:spPr>
            <a:xfrm>
              <a:off x="4297313" y="4043681"/>
              <a:ext cx="1980874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297313" y="3409950"/>
              <a:ext cx="198087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视图和索引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/>
              <a:t>对于复杂的查询，在多个地方被使用，如果需求发生了改变，需要更改</a:t>
            </a:r>
            <a:r>
              <a:rPr lang="en-US" altLang="zh-CN"/>
              <a:t>sql</a:t>
            </a:r>
            <a:r>
              <a:rPr lang="zh-CN" altLang="zh-CN"/>
              <a:t>语句，则需要在多个地方进行修改，维护起来非常麻烦。这种情况下可以定义视图解决，视图本质上就是对查询语句的封装。视图实际上就是查询。</a:t>
            </a:r>
          </a:p>
          <a:p>
            <a:r>
              <a:rPr lang="zh-CN" altLang="zh-CN"/>
              <a:t>创建视图：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示</a:t>
            </a:r>
            <a:r>
              <a:rPr lang="zh-CN" altLang="zh-CN"/>
              <a:t>例：创建视图，查询学生对应的成绩信息</a:t>
            </a:r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视图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视图和索引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9516" y="4614608"/>
            <a:ext cx="5264262" cy="138499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create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view v_stu_sco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as</a:t>
            </a:r>
            <a:endParaRPr lang="zh-CN" altLang="zh-CN">
              <a:solidFill>
                <a:srgbClr val="770088"/>
              </a:solidFill>
              <a:latin typeface="Arial Unicode MS" panose="020B0604020202020204" pitchFamily="34" charset="-122"/>
              <a:ea typeface="inherit"/>
              <a:cs typeface="Consolas" panose="020B0609020204030204" pitchFamily="49" charset="0"/>
            </a:endParaRPr>
          </a:p>
          <a:p>
            <a:pPr lvl="1"/>
            <a:r>
              <a:rPr lang="zh-CN" altLang="zh-CN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select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students.*,scores</a:t>
            </a:r>
            <a:r>
              <a:rPr lang="zh-CN" altLang="zh-CN">
                <a:solidFill>
                  <a:srgbClr val="0055AA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.score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</a:t>
            </a:r>
            <a:r>
              <a:rPr lang="zh-CN" altLang="zh-CN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from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scores</a:t>
            </a:r>
          </a:p>
          <a:p>
            <a:pPr lvl="1"/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inner </a:t>
            </a:r>
            <a:r>
              <a:rPr lang="zh-CN" altLang="zh-CN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join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students </a:t>
            </a:r>
            <a:r>
              <a:rPr lang="zh-CN" altLang="zh-CN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on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scores</a:t>
            </a:r>
            <a:r>
              <a:rPr lang="zh-CN" altLang="zh-CN">
                <a:solidFill>
                  <a:srgbClr val="0055AA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.stuid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=students</a:t>
            </a:r>
            <a:r>
              <a:rPr lang="zh-CN" altLang="zh-CN">
                <a:solidFill>
                  <a:srgbClr val="0055AA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.id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;</a:t>
            </a:r>
            <a:endParaRPr lang="zh-CN" altLang="zh-CN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49516" y="3326406"/>
            <a:ext cx="5264262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create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view 视图名称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语句;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/>
              <a:t>查看视图：查看表会将所有的视图也列出来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zh-CN"/>
              <a:t>删除视图：</a:t>
            </a:r>
          </a:p>
          <a:p>
            <a:endParaRPr lang="zh-CN" altLang="zh-CN"/>
          </a:p>
          <a:p>
            <a:r>
              <a:rPr lang="zh-CN" altLang="zh-CN"/>
              <a:t>调用视图：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视图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视图和索引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7907" y="2143470"/>
            <a:ext cx="6743941" cy="5539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show tables;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show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>
                <a:solidFill>
                  <a:srgbClr val="77008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status</a:t>
            </a:r>
            <a:r>
              <a:rPr lang="zh-CN" altLang="zh-CN">
                <a:solidFill>
                  <a:srgbClr val="3333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2026" y="2558969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7907" y="3429000"/>
            <a:ext cx="6743941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drop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view 视图名称;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33155" y="4393160"/>
            <a:ext cx="6743940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*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from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v_stu_score;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b="1"/>
              <a:t>索引概述</a:t>
            </a:r>
          </a:p>
          <a:p>
            <a:pPr lvl="1"/>
            <a:r>
              <a:rPr lang="zh-CN" altLang="zh-CN"/>
              <a:t>一般的应用对数据库大部分操作都是查询，所以查询速度显得尤为重要。当数据库中数据量很大时，查找数据会变得很慢，这个时候就需要做相应的优化处理。</a:t>
            </a:r>
          </a:p>
          <a:p>
            <a:pPr lvl="1"/>
            <a:r>
              <a:rPr lang="zh-CN" altLang="zh-CN"/>
              <a:t>建立索引是一个有效的优化方案，索引就好比一本书的目录，它会让你更快的找到内容，显然目录（索引）并不是越多越好，假如这本书</a:t>
            </a:r>
            <a:r>
              <a:rPr lang="en-US" altLang="zh-CN"/>
              <a:t>1000</a:t>
            </a:r>
            <a:r>
              <a:rPr lang="zh-CN" altLang="zh-CN"/>
              <a:t>页，有</a:t>
            </a:r>
            <a:r>
              <a:rPr lang="en-US" altLang="zh-CN"/>
              <a:t>500</a:t>
            </a:r>
            <a:r>
              <a:rPr lang="zh-CN" altLang="zh-CN"/>
              <a:t>也是目录，它当然效率低，目录是要占纸张的，而索引是要占磁盘空间的。</a:t>
            </a:r>
          </a:p>
          <a:p>
            <a:pPr lvl="1"/>
            <a:r>
              <a:rPr lang="zh-CN" altLang="zh-CN"/>
              <a:t>选择索引的数据类型，越小的数据类型越好，越小的数据类型通常在磁盘、内存和</a:t>
            </a:r>
            <a:r>
              <a:rPr lang="en-US" altLang="zh-CN"/>
              <a:t>CPU</a:t>
            </a:r>
            <a:r>
              <a:rPr lang="zh-CN" altLang="zh-CN"/>
              <a:t>缓存中都需要更少的空间，处理起来更快。简单的数据类型更好，整型数据比起字符串，处理开销更小，因为字符串的比较更复杂。</a:t>
            </a:r>
          </a:p>
          <a:p>
            <a:pPr lvl="1"/>
            <a:r>
              <a:rPr lang="en-US" altLang="zh-CN"/>
              <a:t>MySQL</a:t>
            </a:r>
            <a:r>
              <a:rPr lang="zh-CN" altLang="zh-CN"/>
              <a:t>常见索引有：主键索引、唯一索引、普通索引、全文索引、组合索引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索引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视图和索引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PRIMARY KEY</a:t>
            </a:r>
            <a:r>
              <a:rPr lang="zh-CN" altLang="en-US" sz="1800" dirty="0"/>
              <a:t>（主键索引）：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UNIQUE(</a:t>
            </a:r>
            <a:r>
              <a:rPr lang="zh-CN" altLang="en-US" sz="1800" dirty="0"/>
              <a:t>唯一索引</a:t>
            </a:r>
            <a:r>
              <a:rPr lang="en-US" altLang="zh-CN" sz="1800" dirty="0"/>
              <a:t>)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INDEX(</a:t>
            </a:r>
            <a:r>
              <a:rPr lang="zh-CN" altLang="en-US" sz="1800" dirty="0"/>
              <a:t>普通索引</a:t>
            </a:r>
            <a:r>
              <a:rPr lang="en-US" altLang="zh-CN" sz="1800" dirty="0"/>
              <a:t>)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FULLTEXT(</a:t>
            </a:r>
            <a:r>
              <a:rPr lang="zh-CN" altLang="en-US" sz="1800" dirty="0"/>
              <a:t>全文索引</a:t>
            </a:r>
            <a:r>
              <a:rPr lang="en-US" altLang="zh-CN" sz="1800" dirty="0"/>
              <a:t>)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组合索引：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创建索引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视图和索引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1623" y="1974930"/>
            <a:ext cx="6463553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alter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table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表名 add primary key (列名);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1623" y="2642802"/>
            <a:ext cx="6463552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alter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table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表名 add unique (列名);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11622" y="3414068"/>
            <a:ext cx="6463551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alter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table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表名 add index 索引名称 （列名);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11623" y="4149626"/>
            <a:ext cx="6463550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alter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table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add fulltext (列名);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11623" y="5011423"/>
            <a:ext cx="6463553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alter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table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表名 add index 索引名 (列1，列2，列2);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dirty="0"/>
              <a:t>查看索引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 err="1"/>
              <a:t>删除索引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查看、删除索引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视图和索引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66184" y="2193728"/>
            <a:ext cx="5664921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show index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from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表名;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6185" y="4076230"/>
            <a:ext cx="5664921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770088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drop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index 索引名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表名;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30250" y="1323878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创建一个表myindex表</a:t>
            </a:r>
            <a:r>
              <a:rPr lang="en-US" altLang="zh-CN" sz="2000" dirty="0"/>
              <a:t>，</a:t>
            </a:r>
            <a:r>
              <a:rPr lang="zh-CN" altLang="en-US" sz="2000" dirty="0"/>
              <a:t>写一段</a:t>
            </a:r>
            <a:r>
              <a:rPr lang="en-US" altLang="zh-CN" sz="2000" dirty="0"/>
              <a:t>python</a:t>
            </a:r>
            <a:r>
              <a:rPr lang="zh-CN" altLang="en-US" sz="2000" dirty="0"/>
              <a:t>脚本插入将</a:t>
            </a:r>
            <a:r>
              <a:rPr lang="en-US" altLang="zh-CN" sz="2000" dirty="0"/>
              <a:t>50</a:t>
            </a:r>
            <a:r>
              <a:rPr lang="zh-CN" altLang="en-US" sz="2000" dirty="0"/>
              <a:t>万条数据插入</a:t>
            </a: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624969"/>
          </a:xfrm>
        </p:spPr>
        <p:txBody>
          <a:bodyPr/>
          <a:lstStyle/>
          <a:p>
            <a:r>
              <a:rPr lang="en-US" altLang="zh-CN"/>
              <a:t>查询速度测试-</a:t>
            </a:r>
            <a:r>
              <a:rPr lang="zh-CN" altLang="en-US"/>
              <a:t>数据准备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视图和索引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36488" y="1588883"/>
            <a:ext cx="9048806" cy="138499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create table </a:t>
            </a:r>
            <a:r>
              <a:rPr lang="en-US" altLang="zh-CN" dirty="0" err="1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myindex</a:t>
            </a:r>
            <a:r>
              <a:rPr lang="en-US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(</a:t>
            </a:r>
          </a:p>
          <a:p>
            <a:pPr lvl="1"/>
            <a:r>
              <a:rPr lang="en-US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id int NOT NULL AUTO_INCREMENT,</a:t>
            </a:r>
          </a:p>
          <a:p>
            <a:pPr lvl="1"/>
            <a:r>
              <a:rPr lang="en-US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test varchar(10),</a:t>
            </a:r>
          </a:p>
          <a:p>
            <a:pPr lvl="1"/>
            <a:r>
              <a:rPr lang="en-US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PRIMARY KEY (`id`)</a:t>
            </a:r>
          </a:p>
          <a:p>
            <a:pPr lvl="0"/>
            <a:r>
              <a:rPr lang="en-US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)ENGINE=</a:t>
            </a:r>
            <a:r>
              <a:rPr lang="en-US" altLang="zh-CN" dirty="0" err="1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InnoDB</a:t>
            </a:r>
            <a:r>
              <a:rPr lang="en-US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AUTO_INCREMENT=4 DEFAULT CHARSET=utf8;</a:t>
            </a:r>
            <a:endParaRPr lang="zh-CN" altLang="zh-CN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36487" y="3080031"/>
            <a:ext cx="9048807" cy="320087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coding=utf-8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pymysql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'127.0.0.1'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3306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'python'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'root'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'mysql'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'utf8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500000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"insert into myindex values(0,%s);"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复习知识点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查询条件</a:t>
            </a:r>
            <a:endParaRPr lang="en-US" altLang="zh-CN"/>
          </a:p>
          <a:p>
            <a:r>
              <a:rPr lang="zh-CN" altLang="en-US"/>
              <a:t>聚合函数</a:t>
            </a:r>
            <a:endParaRPr lang="en-US" altLang="zh-CN"/>
          </a:p>
          <a:p>
            <a:r>
              <a:rPr lang="zh-CN" altLang="en-US"/>
              <a:t>分组与分页</a:t>
            </a:r>
            <a:endParaRPr lang="en-US" altLang="zh-CN"/>
          </a:p>
          <a:p>
            <a:r>
              <a:rPr lang="zh-CN" altLang="en-US"/>
              <a:t>连接查询</a:t>
            </a:r>
            <a:endParaRPr lang="en-US" altLang="zh-CN"/>
          </a:p>
          <a:p>
            <a:r>
              <a:rPr lang="zh-CN" altLang="en-US"/>
              <a:t>子查询</a:t>
            </a:r>
            <a:endParaRPr lang="en-US" altLang="zh-CN"/>
          </a:p>
          <a:p>
            <a:r>
              <a:rPr lang="zh-CN" altLang="en-US"/>
              <a:t>保存查询结果</a:t>
            </a:r>
            <a:endParaRPr lang="zh-CN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dirty="0"/>
              <a:t>创建好表之后开始查询不建索引与建立索引需要的时间</a:t>
            </a:r>
          </a:p>
          <a:p>
            <a:r>
              <a:rPr lang="en-US" altLang="zh-CN" dirty="0" err="1"/>
              <a:t>开启</a:t>
            </a:r>
            <a:r>
              <a:rPr lang="en-US" altLang="zh-CN" dirty="0"/>
              <a:t> profiling </a:t>
            </a:r>
            <a:r>
              <a:rPr lang="en-US" altLang="zh-CN" dirty="0" err="1"/>
              <a:t>参数，MySQL</a:t>
            </a:r>
            <a:r>
              <a:rPr lang="en-US" altLang="zh-CN" dirty="0"/>
              <a:t> 的 Query Profiler </a:t>
            </a:r>
            <a:r>
              <a:rPr lang="en-US" altLang="zh-CN" dirty="0" err="1"/>
              <a:t>是一个使用非常方便的</a:t>
            </a:r>
            <a:r>
              <a:rPr lang="en-US" altLang="zh-CN" dirty="0"/>
              <a:t> Query </a:t>
            </a:r>
            <a:r>
              <a:rPr lang="en-US" altLang="zh-CN" dirty="0" err="1"/>
              <a:t>诊断分析工具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没有给test字段创建索引的时候,查找第400000条数据</a:t>
            </a:r>
          </a:p>
          <a:p>
            <a:endParaRPr lang="en-US" altLang="zh-CN" dirty="0"/>
          </a:p>
          <a:p>
            <a:r>
              <a:rPr lang="en-US" altLang="zh-CN" dirty="0" err="1"/>
              <a:t>查看执行时间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查询速度测试-</a:t>
            </a:r>
            <a:r>
              <a:rPr lang="zh-CN" altLang="en-US"/>
              <a:t>无索引查询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视图和索引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0235" y="2833979"/>
            <a:ext cx="6705600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profiling=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34" charset="-122"/>
                <a:ea typeface="inherit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0235" y="3756441"/>
            <a:ext cx="6705600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from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myindex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where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test=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'test400000'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0235" y="4689703"/>
            <a:ext cx="6705600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show profiles;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建立索引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查找第400000条数据</a:t>
            </a:r>
          </a:p>
          <a:p>
            <a:endParaRPr lang="en-US" altLang="zh-CN" dirty="0"/>
          </a:p>
          <a:p>
            <a:r>
              <a:rPr lang="en-US" altLang="zh-CN" dirty="0" err="1"/>
              <a:t>查看执行时间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查询速度测试-</a:t>
            </a:r>
            <a:r>
              <a:rPr lang="zh-CN" altLang="en-US"/>
              <a:t>有索引查询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视图和索引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4474" y="2062562"/>
            <a:ext cx="6287950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alter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table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myindex add index index_name test;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4473" y="2912549"/>
            <a:ext cx="6287949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*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from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myindex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where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test=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'test400000'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24474" y="3909533"/>
            <a:ext cx="6287948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show profiles;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05" y="3021013"/>
            <a:ext cx="1620957" cy="679450"/>
            <a:chOff x="4476926" y="3409950"/>
            <a:chExt cx="1621648" cy="679450"/>
          </a:xfrm>
        </p:grpSpPr>
        <p:sp>
          <p:nvSpPr>
            <p:cNvPr id="6" name="矩形 6"/>
            <p:cNvSpPr/>
            <p:nvPr/>
          </p:nvSpPr>
          <p:spPr>
            <a:xfrm>
              <a:off x="4476926" y="4043681"/>
              <a:ext cx="1621648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6" y="3409950"/>
              <a:ext cx="162164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存储过程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dirty="0"/>
              <a:t>存储过程，也翻译为存储程序，是一条或者多条</a:t>
            </a:r>
            <a:r>
              <a:rPr lang="en-US" altLang="zh-CN" dirty="0"/>
              <a:t>SQL</a:t>
            </a:r>
            <a:r>
              <a:rPr lang="zh-CN" altLang="zh-CN" dirty="0"/>
              <a:t>语句的集合，可以视为批处理，但是其作用不仅仅局限于批处理。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本节主要介绍如何创建存储过程，以及如何调用、查看、修改、删除存储过程</a:t>
            </a:r>
            <a:r>
              <a:rPr lang="zh-CN" altLang="en-US" dirty="0"/>
              <a:t>。</a:t>
            </a:r>
            <a:r>
              <a:rPr lang="zh-CN" altLang="zh-CN" dirty="0"/>
              <a:t>存储过程也可以调用其他存储过程。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存储过程概述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存储过程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076045"/>
            <a:ext cx="10515600" cy="5507791"/>
          </a:xfrm>
        </p:spPr>
        <p:txBody>
          <a:bodyPr>
            <a:normAutofit/>
          </a:bodyPr>
          <a:lstStyle/>
          <a:p>
            <a:r>
              <a:rPr lang="zh-CN" altLang="zh-CN" sz="2000" b="1"/>
              <a:t>语法</a:t>
            </a:r>
            <a:endParaRPr lang="en-US" altLang="zh-CN" sz="2000" b="1"/>
          </a:p>
          <a:p>
            <a:endParaRPr lang="en-US" altLang="zh-CN"/>
          </a:p>
          <a:p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delimiter用于设置sql语句分割符，默认为分号</a:t>
            </a:r>
            <a:endParaRPr lang="zh-CN" altLang="zh-CN"/>
          </a:p>
          <a:p>
            <a:pPr lvl="1"/>
            <a:r>
              <a:rPr lang="zh-CN" altLang="zh-CN"/>
              <a:t>在</a:t>
            </a:r>
            <a:r>
              <a:rPr lang="en-US" altLang="zh-CN"/>
              <a:t>“sql</a:t>
            </a:r>
            <a:r>
              <a:rPr lang="zh-CN" altLang="zh-CN"/>
              <a:t>语句</a:t>
            </a:r>
            <a:r>
              <a:rPr lang="en-US" altLang="zh-CN"/>
              <a:t>”</a:t>
            </a:r>
            <a:r>
              <a:rPr lang="zh-CN" altLang="zh-CN"/>
              <a:t>部分编写的语句需要以分号结尾，此时回车会直接执行，所以要创建存储过程前需要指定其它符号作为分割符，此处使用</a:t>
            </a:r>
            <a:r>
              <a:rPr lang="en-US" altLang="zh-CN"/>
              <a:t>//</a:t>
            </a:r>
            <a:r>
              <a:rPr lang="zh-CN" altLang="zh-CN"/>
              <a:t>，也可以使用其它字符</a:t>
            </a:r>
          </a:p>
          <a:p>
            <a:pPr lvl="1"/>
            <a:r>
              <a:rPr lang="zh-CN" altLang="zh-CN"/>
              <a:t>示例：创建储存过程查询学生信息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519953"/>
          </a:xfrm>
        </p:spPr>
        <p:txBody>
          <a:bodyPr/>
          <a:lstStyle/>
          <a:p>
            <a:r>
              <a:rPr lang="zh-CN" altLang="zh-CN"/>
              <a:t>创建储存过程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存储过程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52596" y="1360440"/>
            <a:ext cx="9099175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//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procedure 存储过程名称(参数列表)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sql语句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1571" y="4727014"/>
            <a:ext cx="9341223" cy="178510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//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procedure proc_stu()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* from students;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b="1" dirty="0"/>
              <a:t>查看创建的存储过程</a:t>
            </a:r>
            <a:endParaRPr lang="en-US" altLang="zh-CN" b="1" dirty="0"/>
          </a:p>
          <a:p>
            <a:r>
              <a:rPr lang="zh-CN" altLang="zh-CN" dirty="0"/>
              <a:t>所有存储过程和函数，都存储在</a:t>
            </a:r>
            <a:r>
              <a:rPr lang="en-US" altLang="zh-CN" dirty="0" err="1"/>
              <a:t>mysql</a:t>
            </a:r>
            <a:r>
              <a:rPr lang="zh-CN" altLang="zh-CN" dirty="0"/>
              <a:t>数据库下的</a:t>
            </a:r>
            <a:r>
              <a:rPr lang="en-US" altLang="zh-CN" dirty="0"/>
              <a:t>proc</a:t>
            </a:r>
            <a:r>
              <a:rPr lang="zh-CN" altLang="zh-CN" dirty="0"/>
              <a:t>表中</a:t>
            </a:r>
          </a:p>
          <a:p>
            <a:pPr lvl="1"/>
            <a:r>
              <a:rPr lang="en-US" altLang="zh-CN" dirty="0"/>
              <a:t>proc </a:t>
            </a:r>
            <a:r>
              <a:rPr lang="en-US" altLang="zh-CN" dirty="0" err="1"/>
              <a:t>表中的字段说明</a:t>
            </a:r>
            <a:endParaRPr lang="zh-CN" altLang="zh-CN" dirty="0"/>
          </a:p>
          <a:p>
            <a:pPr lvl="2"/>
            <a:r>
              <a:rPr lang="en-US" altLang="zh-CN" dirty="0"/>
              <a:t> </a:t>
            </a:r>
            <a:r>
              <a:rPr lang="en-US" altLang="zh-CN" dirty="0" err="1"/>
              <a:t>name表示名称</a:t>
            </a:r>
            <a:endParaRPr lang="zh-CN" altLang="zh-CN" dirty="0"/>
          </a:p>
          <a:p>
            <a:pPr lvl="2"/>
            <a:r>
              <a:rPr lang="en-US" altLang="zh-CN" dirty="0"/>
              <a:t>type</a:t>
            </a:r>
            <a:r>
              <a:rPr lang="zh-CN" altLang="zh-CN" dirty="0"/>
              <a:t>表示类型，为存储过程、函数</a:t>
            </a:r>
          </a:p>
          <a:p>
            <a:pPr lvl="2"/>
            <a:r>
              <a:rPr lang="en-US" altLang="zh-CN" dirty="0" err="1"/>
              <a:t>body表示正文脚本</a:t>
            </a:r>
            <a:endParaRPr lang="zh-CN" altLang="zh-CN" dirty="0"/>
          </a:p>
          <a:p>
            <a:pPr lvl="2"/>
            <a:r>
              <a:rPr lang="en-US" altLang="zh-CN" dirty="0" err="1"/>
              <a:t>db表示属于的数据库</a:t>
            </a:r>
            <a:endParaRPr lang="zh-CN" altLang="zh-CN" dirty="0"/>
          </a:p>
          <a:p>
            <a:r>
              <a:rPr lang="zh-CN" altLang="zh-CN" dirty="0"/>
              <a:t>查询刚才创建的储存过程</a:t>
            </a:r>
          </a:p>
          <a:p>
            <a:endParaRPr lang="en-US" altLang="zh-CN" dirty="0"/>
          </a:p>
          <a:p>
            <a:r>
              <a:rPr lang="zh-CN" altLang="zh-CN" dirty="0"/>
              <a:t>查询</a:t>
            </a:r>
            <a:r>
              <a:rPr lang="en-US" altLang="zh-CN" dirty="0"/>
              <a:t>python</a:t>
            </a:r>
            <a:r>
              <a:rPr lang="zh-CN" altLang="zh-CN" dirty="0"/>
              <a:t>表中的存储过程和函数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创建储存过程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存储过程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91938" y="4550950"/>
            <a:ext cx="7154203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name,type,body from mysql.proc where db='python';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91938" y="5550063"/>
            <a:ext cx="7154203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name,type,body from mysql.proc where db='python';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b="1"/>
              <a:t>调用储存过程</a:t>
            </a:r>
          </a:p>
          <a:p>
            <a:pPr lvl="1"/>
            <a:r>
              <a:rPr lang="zh-CN" altLang="zh-CN"/>
              <a:t>调用存储过程语法：</a:t>
            </a:r>
          </a:p>
          <a:p>
            <a:pPr lvl="2" latinLnBrk="1"/>
            <a:r>
              <a:rPr lang="en-US" altLang="zh-CN"/>
              <a:t>call </a:t>
            </a:r>
            <a:r>
              <a:rPr lang="zh-CN" altLang="zh-CN"/>
              <a:t>存储过程</a:t>
            </a:r>
            <a:r>
              <a:rPr lang="en-US" altLang="zh-CN"/>
              <a:t>(</a:t>
            </a:r>
            <a:r>
              <a:rPr lang="zh-CN" altLang="zh-CN"/>
              <a:t>参数列表</a:t>
            </a:r>
            <a:r>
              <a:rPr lang="en-US" altLang="zh-CN"/>
              <a:t>);</a:t>
            </a:r>
            <a:endParaRPr lang="zh-CN" altLang="zh-CN"/>
          </a:p>
          <a:p>
            <a:pPr lvl="1"/>
            <a:r>
              <a:rPr lang="en-US" altLang="zh-CN"/>
              <a:t>调用 proc_stu 储存过程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en-US" altLang="zh-CN" b="1"/>
              <a:t>删除储存过程</a:t>
            </a:r>
            <a:endParaRPr lang="zh-CN" altLang="zh-CN" b="1"/>
          </a:p>
          <a:p>
            <a:pPr lvl="1"/>
            <a:r>
              <a:rPr lang="en-US" altLang="zh-CN"/>
              <a:t>语法：</a:t>
            </a:r>
            <a:endParaRPr lang="zh-CN" altLang="zh-CN"/>
          </a:p>
          <a:p>
            <a:pPr lvl="2" latinLnBrk="1"/>
            <a:r>
              <a:rPr lang="en-US" altLang="zh-CN"/>
              <a:t>drop procedure 存储过程名称;</a:t>
            </a:r>
            <a:endParaRPr lang="zh-CN" altLang="zh-CN"/>
          </a:p>
          <a:p>
            <a:pPr lvl="2"/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创建储存过程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存储过程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86753" y="3066383"/>
            <a:ext cx="5002306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 proc_stu();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/>
              <a:t>要在存储过程中声明一个变量，可以使用DECLARE语句</a:t>
            </a:r>
          </a:p>
          <a:p>
            <a:r>
              <a:rPr lang="zh-CN" altLang="en-US"/>
              <a:t>语法</a:t>
            </a:r>
            <a:r>
              <a:rPr lang="en-US" altLang="zh-CN"/>
              <a:t>：</a:t>
            </a:r>
            <a:endParaRPr lang="zh-CN" altLang="zh-CN"/>
          </a:p>
          <a:p>
            <a:pPr lvl="1" latinLnBrk="1"/>
            <a:r>
              <a:rPr lang="en-US" altLang="zh-CN"/>
              <a:t>DECLARE variable_name datatype DEFAULT default_value;</a:t>
            </a:r>
          </a:p>
          <a:p>
            <a:pPr lvl="1" latinLnBrk="1"/>
            <a:r>
              <a:rPr lang="zh-CN" altLang="en-US"/>
              <a:t>说明：</a:t>
            </a:r>
            <a:endParaRPr lang="zh-CN" altLang="zh-CN"/>
          </a:p>
          <a:p>
            <a:pPr lvl="2"/>
            <a:r>
              <a:rPr lang="zh-CN" altLang="zh-CN"/>
              <a:t>在</a:t>
            </a:r>
            <a:r>
              <a:rPr lang="en-US" altLang="zh-CN"/>
              <a:t>DECLARE</a:t>
            </a:r>
            <a:r>
              <a:rPr lang="zh-CN" altLang="zh-CN"/>
              <a:t>关键字后面要指定变量名。变量名必须遵循</a:t>
            </a:r>
            <a:r>
              <a:rPr lang="en-US" altLang="zh-CN"/>
              <a:t>MySQL</a:t>
            </a:r>
            <a:r>
              <a:rPr lang="zh-CN" altLang="zh-CN"/>
              <a:t>表列名称的命名规则。</a:t>
            </a:r>
          </a:p>
          <a:p>
            <a:pPr lvl="2"/>
            <a:r>
              <a:rPr lang="zh-CN" altLang="zh-CN"/>
              <a:t>指定变量的数据类型及其大小。</a:t>
            </a:r>
            <a:r>
              <a:rPr lang="en-US" altLang="zh-CN"/>
              <a:t>变量可以有任何MySQL数据类型，如INT，VARCHAR，DATETIME等。</a:t>
            </a:r>
            <a:endParaRPr lang="zh-CN" altLang="zh-CN"/>
          </a:p>
          <a:p>
            <a:pPr lvl="2"/>
            <a:r>
              <a:rPr lang="zh-CN" altLang="zh-CN"/>
              <a:t>当声明一个变量时，它的初始值为</a:t>
            </a:r>
            <a:r>
              <a:rPr lang="en-US" altLang="zh-CN"/>
              <a:t>NULL</a:t>
            </a:r>
            <a:r>
              <a:rPr lang="zh-CN" altLang="zh-CN"/>
              <a:t>。但是可以使用</a:t>
            </a:r>
            <a:r>
              <a:rPr lang="en-US" altLang="zh-CN"/>
              <a:t>DEFAULT</a:t>
            </a:r>
            <a:r>
              <a:rPr lang="zh-CN" altLang="zh-CN"/>
              <a:t>关键字为变量分配默认值。</a:t>
            </a:r>
          </a:p>
          <a:p>
            <a:r>
              <a:rPr lang="zh-CN" altLang="zh-CN"/>
              <a:t>示例：</a:t>
            </a:r>
            <a:endParaRPr lang="en-US" altLang="zh-CN"/>
          </a:p>
          <a:p>
            <a:pPr lvl="1"/>
            <a:r>
              <a:rPr lang="zh-CN" altLang="zh-CN"/>
              <a:t>可以声明一个名为</a:t>
            </a:r>
            <a:r>
              <a:rPr lang="en-US" altLang="zh-CN"/>
              <a:t>total_sale</a:t>
            </a:r>
            <a:r>
              <a:rPr lang="zh-CN" altLang="zh-CN"/>
              <a:t>的变量，数据类型为</a:t>
            </a:r>
            <a:r>
              <a:rPr lang="en-US" altLang="zh-CN"/>
              <a:t>INT</a:t>
            </a:r>
            <a:r>
              <a:rPr lang="zh-CN" altLang="zh-CN"/>
              <a:t>，默认值为</a:t>
            </a:r>
            <a:r>
              <a:rPr lang="en-US" altLang="zh-CN"/>
              <a:t>0</a:t>
            </a:r>
          </a:p>
          <a:p>
            <a:pPr lvl="1"/>
            <a:endParaRPr lang="zh-CN" altLang="zh-CN"/>
          </a:p>
          <a:p>
            <a:pPr lvl="1"/>
            <a:r>
              <a:rPr lang="en-US" altLang="zh-CN"/>
              <a:t>设置变量值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存储过程中的变量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存储过程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85364" y="5075385"/>
            <a:ext cx="7126942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 total_sale INT DEFAULT 0;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5364" y="5771509"/>
            <a:ext cx="7126942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 total_count INT DEFAULT 0;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total_count = 10;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除了SET语句之外，还可以使用SELECT</a:t>
            </a:r>
            <a:r>
              <a:rPr lang="en-US" altLang="zh-CN" dirty="0"/>
              <a:t> </a:t>
            </a:r>
            <a:r>
              <a:rPr lang="en-US" altLang="zh-CN" dirty="0" err="1"/>
              <a:t>INTO语句将查询的结果分配给一个变量</a:t>
            </a:r>
            <a:r>
              <a:rPr lang="en-US" altLang="zh-CN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存储过程中的变量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存储过程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43317" y="2404355"/>
            <a:ext cx="930536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 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total_count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DEFAULT 0;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COUNT(*) INTO 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total_count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1246" y="3769204"/>
            <a:ext cx="6014467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//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procedure proc_stu_2()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 total_count INT DEFAULT 0;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COUNT(*) INTO total_count FROM students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zh-CN" dirty="0"/>
              <a:t> </a:t>
            </a:r>
            <a:endParaRPr lang="zh-CN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b="1"/>
              <a:t>IF</a:t>
            </a:r>
            <a:r>
              <a:rPr lang="zh-CN" altLang="zh-CN" b="1"/>
              <a:t>语句</a:t>
            </a:r>
          </a:p>
          <a:p>
            <a:r>
              <a:rPr lang="en-US" altLang="zh-CN"/>
              <a:t>语法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如果表达式(expression)计算结果为TRUE，那么将执行statements语句，否则控制流将传递到END IF之后的下一个语句。</a:t>
            </a:r>
            <a:endParaRPr lang="zh-CN" altLang="zh-CN"/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条件语句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存储过程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5717" y="2500753"/>
            <a:ext cx="9565342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expression THEN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IF;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8961" y="3021013"/>
            <a:ext cx="894080" cy="725169"/>
            <a:chOff x="4862127" y="3409950"/>
            <a:chExt cx="894458" cy="725169"/>
          </a:xfrm>
        </p:grpSpPr>
        <p:sp>
          <p:nvSpPr>
            <p:cNvPr id="6" name="矩形 6"/>
            <p:cNvSpPr/>
            <p:nvPr/>
          </p:nvSpPr>
          <p:spPr>
            <a:xfrm flipV="1">
              <a:off x="4862127" y="4089400"/>
              <a:ext cx="894458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62127" y="3409950"/>
              <a:ext cx="894458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zh-CN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/>
              <a:t>IF...ELSE</a:t>
            </a:r>
            <a:r>
              <a:rPr lang="zh-CN" altLang="zh-CN"/>
              <a:t>语句</a:t>
            </a:r>
            <a:endParaRPr lang="en-US" altLang="zh-CN"/>
          </a:p>
          <a:p>
            <a:r>
              <a:rPr lang="zh-CN" altLang="zh-CN"/>
              <a:t>如果表达式计算结果为</a:t>
            </a:r>
            <a:r>
              <a:rPr lang="en-US" altLang="zh-CN"/>
              <a:t>FALSE</a:t>
            </a:r>
            <a:r>
              <a:rPr lang="zh-CN" altLang="zh-CN"/>
              <a:t>时执行语句，请使用</a:t>
            </a:r>
            <a:r>
              <a:rPr lang="en-US" altLang="zh-CN"/>
              <a:t>IF ELSE</a:t>
            </a:r>
            <a:r>
              <a:rPr lang="zh-CN" altLang="zh-CN"/>
              <a:t>语句，如下所示：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条件语句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存储过程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52" y="2628927"/>
            <a:ext cx="9368119" cy="13849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expression THEN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else-statements;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IF;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/>
              <a:t>IF...ELSEIF...ELSE语句</a:t>
            </a:r>
          </a:p>
          <a:p>
            <a:r>
              <a:rPr lang="en-US" altLang="zh-CN"/>
              <a:t>如果要基于多个表达式有条件地执行语句，则使用IF ELSEIF ELSE语句如下：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条件语句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存储过程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01588" y="2526338"/>
            <a:ext cx="9498106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expression THEN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ELSEIF elseif-expression THEN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elseif-statements;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else-statements;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IF;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9788" y="1285394"/>
            <a:ext cx="5498300" cy="46260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WHILE语句的语法如下</a:t>
            </a:r>
            <a:r>
              <a:rPr lang="en-US" altLang="zh-CN" sz="1800" dirty="0"/>
              <a:t>：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 err="1"/>
              <a:t>WHILE循环在每次迭代开始时检查表达式</a:t>
            </a:r>
            <a:r>
              <a:rPr lang="en-US" altLang="zh-CN" sz="1800" dirty="0"/>
              <a:t>。 </a:t>
            </a:r>
            <a:r>
              <a:rPr lang="en-US" altLang="zh-CN" sz="1800" dirty="0" err="1"/>
              <a:t>如果</a:t>
            </a:r>
            <a:r>
              <a:rPr lang="en-US" altLang="zh-CN" sz="1800" dirty="0"/>
              <a:t> expression </a:t>
            </a:r>
            <a:r>
              <a:rPr lang="en-US" altLang="zh-CN" sz="1800" dirty="0" err="1"/>
              <a:t>为TRUE，MySQL将执行WHILE和END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WHILE之间的语句，直到expression为FALSE</a:t>
            </a:r>
            <a:r>
              <a:rPr lang="en-US" altLang="zh-CN" sz="1800" dirty="0"/>
              <a:t>。 WHILE</a:t>
            </a:r>
            <a:r>
              <a:rPr lang="zh-CN" altLang="zh-CN" sz="1800" dirty="0"/>
              <a:t>循环称为预先测试条件循环，因为它总是在执行前检查语句的表达式。</a:t>
            </a:r>
          </a:p>
          <a:p>
            <a:endParaRPr lang="zh-CN" altLang="zh-CN" sz="1800" dirty="0"/>
          </a:p>
          <a:p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9788" y="606501"/>
            <a:ext cx="10515600" cy="46616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WHILE循环语句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存储过程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25389" y="1595783"/>
            <a:ext cx="3765176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expression DO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statements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WHILE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38088" y="1285394"/>
            <a:ext cx="5498300" cy="41857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$$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DROP PROCEDURE IF EXISTS test_mysql_while_loop$$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PROCEDURE test_mysql_while_loop()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 x INT;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 str VARCHAR(255);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x = 1;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str =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x &lt;= 5 DO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str = CONCAT(str,x,',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x = x + 1;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WHILE;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str;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$$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9185809" y="4749497"/>
            <a:ext cx="2895573" cy="1443317"/>
          </a:xfrm>
          <a:prstGeom prst="wedgeRoundRectCallout">
            <a:avLst>
              <a:gd name="adj1" fmla="val -46530"/>
              <a:gd name="adj2" fmla="val -88431"/>
              <a:gd name="adj3" fmla="val 16667"/>
            </a:avLst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ysClr val="windowText" lastClr="000000"/>
                </a:solidFill>
              </a:rPr>
              <a:t>CONCAT(str1,str2，',') 字符串拼接方法。 </a:t>
            </a:r>
            <a:r>
              <a:rPr lang="zh-CN" altLang="zh-CN" sz="1600">
                <a:solidFill>
                  <a:sysClr val="windowText" lastClr="000000"/>
                </a:solidFill>
              </a:rPr>
              <a:t>利用逗号对字符串进行拼接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77" y="3021013"/>
            <a:ext cx="902812" cy="725168"/>
            <a:chOff x="4836152" y="3409950"/>
            <a:chExt cx="903197" cy="725168"/>
          </a:xfrm>
        </p:grpSpPr>
        <p:sp>
          <p:nvSpPr>
            <p:cNvPr id="6" name="矩形 6"/>
            <p:cNvSpPr/>
            <p:nvPr/>
          </p:nvSpPr>
          <p:spPr>
            <a:xfrm flipV="1">
              <a:off x="4836152" y="4089399"/>
              <a:ext cx="903197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52" y="3409950"/>
              <a:ext cx="90319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6483" y="1550894"/>
            <a:ext cx="10515600" cy="462606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查看字符的ascii码值ascii</a:t>
            </a:r>
            <a:r>
              <a:rPr lang="en-US" altLang="zh-CN" dirty="0"/>
              <a:t>(str)，str是空串时返回0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 err="1"/>
              <a:t>查看ascii码值对应的字符char</a:t>
            </a:r>
            <a:r>
              <a:rPr lang="en-US" altLang="zh-CN" dirty="0"/>
              <a:t>(</a:t>
            </a:r>
            <a:r>
              <a:rPr lang="en-US" altLang="zh-CN" dirty="0" err="1"/>
              <a:t>数字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 err="1"/>
              <a:t>拼接字符串concat</a:t>
            </a:r>
            <a:r>
              <a:rPr lang="en-US" altLang="zh-CN" dirty="0"/>
              <a:t>(str1,str2...)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 err="1"/>
              <a:t>包含字符个数length</a:t>
            </a:r>
            <a:r>
              <a:rPr lang="en-US" altLang="zh-CN" dirty="0"/>
              <a:t>(str)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 err="1"/>
              <a:t>截取字符串</a:t>
            </a:r>
            <a:endParaRPr lang="zh-CN" altLang="zh-CN" dirty="0"/>
          </a:p>
          <a:p>
            <a:pPr lvl="1" latinLnBrk="1"/>
            <a:r>
              <a:rPr lang="en-US" altLang="zh-CN" dirty="0"/>
              <a:t>left(</a:t>
            </a:r>
            <a:r>
              <a:rPr lang="en-US" altLang="zh-CN" dirty="0" err="1"/>
              <a:t>str,len</a:t>
            </a:r>
            <a:r>
              <a:rPr lang="en-US" altLang="zh-CN" dirty="0"/>
              <a:t>)</a:t>
            </a:r>
            <a:r>
              <a:rPr lang="en-US" altLang="zh-CN" dirty="0" err="1"/>
              <a:t>返回字符串str的左端len个字符</a:t>
            </a:r>
            <a:endParaRPr lang="en-US" altLang="zh-CN" dirty="0"/>
          </a:p>
          <a:p>
            <a:pPr lvl="1" latinLnBrk="1"/>
            <a:r>
              <a:rPr lang="en-US" altLang="zh-CN" dirty="0"/>
              <a:t>right(</a:t>
            </a:r>
            <a:r>
              <a:rPr lang="en-US" altLang="zh-CN" dirty="0" err="1"/>
              <a:t>str,len</a:t>
            </a:r>
            <a:r>
              <a:rPr lang="en-US" altLang="zh-CN" dirty="0"/>
              <a:t>)</a:t>
            </a:r>
            <a:r>
              <a:rPr lang="en-US" altLang="zh-CN" dirty="0" err="1"/>
              <a:t>返回字符串str的右端len个字符</a:t>
            </a:r>
            <a:endParaRPr lang="en-US" altLang="zh-CN" dirty="0"/>
          </a:p>
          <a:p>
            <a:pPr lvl="1" latinLnBrk="1"/>
            <a:r>
              <a:rPr lang="en-US" altLang="zh-CN" dirty="0"/>
              <a:t>substring(</a:t>
            </a:r>
            <a:r>
              <a:rPr lang="en-US" altLang="zh-CN" dirty="0" err="1"/>
              <a:t>str,pos,len</a:t>
            </a:r>
            <a:r>
              <a:rPr lang="en-US" altLang="zh-CN" dirty="0"/>
              <a:t>)</a:t>
            </a:r>
            <a:r>
              <a:rPr lang="en-US" altLang="zh-CN" dirty="0" err="1"/>
              <a:t>返回字符串str的位置pos起len个字符</a:t>
            </a:r>
            <a:br>
              <a:rPr lang="en-US" altLang="zh-CN" dirty="0"/>
            </a:b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内置函数</a:t>
            </a:r>
            <a:r>
              <a:rPr lang="en-US" altLang="zh-CN" dirty="0"/>
              <a:t>-</a:t>
            </a:r>
            <a:r>
              <a:rPr lang="zh-CN" altLang="zh-CN" dirty="0"/>
              <a:t>字符串函数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函数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2658" y="1896490"/>
            <a:ext cx="4867836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ascii(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'a'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02658" y="2631823"/>
            <a:ext cx="4867836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00AA"/>
                </a:solidFill>
                <a:effectLst/>
                <a:latin typeface="Arial Unicode MS" panose="020B0604020202020204" pitchFamily="34" charset="-122"/>
                <a:ea typeface="inherit"/>
              </a:rPr>
              <a:t>char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34" charset="-122"/>
                <a:ea typeface="inherit"/>
              </a:rPr>
              <a:t>97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02658" y="3363037"/>
            <a:ext cx="4867836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concat(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34" charset="-122"/>
                <a:ea typeface="inherit"/>
              </a:rPr>
              <a:t>12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34" charset="-122"/>
                <a:ea typeface="inherit"/>
              </a:rPr>
              <a:t>34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'ab'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02658" y="5741713"/>
            <a:ext cx="4867836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substring(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'abc123'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34" charset="-122"/>
                <a:ea typeface="inherit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34" charset="-122"/>
                <a:ea typeface="inherit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02658" y="4085286"/>
            <a:ext cx="4867836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length(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'abc'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6483" y="1550894"/>
            <a:ext cx="10515600" cy="462606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去除空格</a:t>
            </a:r>
            <a:endParaRPr lang="zh-CN" altLang="zh-CN" dirty="0"/>
          </a:p>
          <a:p>
            <a:pPr lvl="1" latinLnBrk="1"/>
            <a:r>
              <a:rPr lang="en-US" altLang="zh-CN" dirty="0" err="1"/>
              <a:t>ltrim</a:t>
            </a:r>
            <a:r>
              <a:rPr lang="en-US" altLang="zh-CN" dirty="0"/>
              <a:t>(str)</a:t>
            </a:r>
            <a:r>
              <a:rPr lang="en-US" altLang="zh-CN" dirty="0" err="1"/>
              <a:t>返回删除了左空格的字符串str</a:t>
            </a:r>
            <a:endParaRPr lang="en-US" altLang="zh-CN" dirty="0"/>
          </a:p>
          <a:p>
            <a:pPr lvl="1" latinLnBrk="1"/>
            <a:r>
              <a:rPr lang="en-US" altLang="zh-CN" dirty="0" err="1"/>
              <a:t>rtrim</a:t>
            </a:r>
            <a:r>
              <a:rPr lang="en-US" altLang="zh-CN" dirty="0"/>
              <a:t>(str)</a:t>
            </a:r>
            <a:r>
              <a:rPr lang="en-US" altLang="zh-CN" dirty="0" err="1"/>
              <a:t>返回删除了右空格的字符串str</a:t>
            </a:r>
            <a:endParaRPr lang="en-US" altLang="zh-CN" dirty="0"/>
          </a:p>
          <a:p>
            <a:pPr lvl="1" latinLnBrk="1"/>
            <a:r>
              <a:rPr lang="en-US" altLang="zh-CN" dirty="0"/>
              <a:t>trim([</a:t>
            </a:r>
            <a:r>
              <a:rPr lang="en-US" altLang="zh-CN" dirty="0" err="1"/>
              <a:t>方向</a:t>
            </a:r>
            <a:r>
              <a:rPr lang="en-US" altLang="zh-CN" dirty="0"/>
              <a:t> </a:t>
            </a:r>
            <a:r>
              <a:rPr lang="en-US" altLang="zh-CN" dirty="0" err="1"/>
              <a:t>remstr</a:t>
            </a:r>
            <a:r>
              <a:rPr lang="en-US" altLang="zh-CN" dirty="0"/>
              <a:t> </a:t>
            </a:r>
            <a:r>
              <a:rPr lang="en-US" altLang="zh-CN" b="1" dirty="0"/>
              <a:t>from</a:t>
            </a:r>
            <a:r>
              <a:rPr lang="en-US" altLang="zh-CN" dirty="0"/>
              <a:t> str)</a:t>
            </a:r>
            <a:r>
              <a:rPr lang="en-US" altLang="zh-CN" dirty="0" err="1"/>
              <a:t>返回从某侧删除remstr后的字符串str</a:t>
            </a:r>
            <a:endParaRPr lang="en-US" altLang="zh-CN" dirty="0"/>
          </a:p>
          <a:p>
            <a:pPr lvl="2" latinLnBrk="1"/>
            <a:r>
              <a:rPr lang="en-US" altLang="zh-CN" dirty="0" err="1"/>
              <a:t>方向词包括both、leading、trailing，表示两侧、左、右</a:t>
            </a:r>
            <a:r>
              <a:rPr lang="en-US" altLang="zh-CN" dirty="0"/>
              <a:t>)</a:t>
            </a:r>
          </a:p>
          <a:p>
            <a:pPr lvl="1" latinLnBrk="1"/>
            <a:endParaRPr lang="en-US" altLang="zh-CN" dirty="0"/>
          </a:p>
          <a:p>
            <a:pPr lvl="1" latinLnBrk="1"/>
            <a:endParaRPr lang="en-US" altLang="zh-CN" dirty="0"/>
          </a:p>
          <a:p>
            <a:pPr lvl="1" latinLnBrk="1"/>
            <a:endParaRPr lang="en-US" altLang="zh-CN" dirty="0"/>
          </a:p>
          <a:p>
            <a:pPr lvl="1" latinLnBrk="1"/>
            <a:endParaRPr lang="en-US" altLang="zh-CN" dirty="0"/>
          </a:p>
          <a:p>
            <a:pPr lvl="1" latinLnBrk="1"/>
            <a:endParaRPr lang="en-US" altLang="zh-CN" dirty="0"/>
          </a:p>
          <a:p>
            <a:pPr marL="457200" lvl="1" indent="0" latinLnBrk="1">
              <a:buNone/>
            </a:pPr>
            <a:endParaRPr lang="en-US" altLang="zh-CN" dirty="0"/>
          </a:p>
          <a:p>
            <a:pPr latinLnBrk="1"/>
            <a:r>
              <a:rPr lang="en-US" altLang="zh-CN" dirty="0" err="1"/>
              <a:t>返回由n个空格字符组成的一个字符串space</a:t>
            </a:r>
            <a:r>
              <a:rPr lang="en-US" altLang="zh-CN" dirty="0"/>
              <a:t>(n)</a:t>
            </a:r>
          </a:p>
          <a:p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内置函数</a:t>
            </a:r>
            <a:r>
              <a:rPr lang="en-US" altLang="zh-CN"/>
              <a:t>-</a:t>
            </a:r>
            <a:r>
              <a:rPr lang="zh-CN" altLang="zh-CN"/>
              <a:t>字符串函数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函数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271" y="3033459"/>
            <a:ext cx="7968257" cy="110799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trim(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 bar   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CN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trim(leading </a:t>
            </a:r>
            <a:r>
              <a:rPr lang="zh-CN" altLang="zh-CN" dirty="0">
                <a:solidFill>
                  <a:srgbClr val="AA1111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'x'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</a:t>
            </a:r>
            <a:r>
              <a:rPr lang="zh-CN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FROM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</a:t>
            </a:r>
            <a:r>
              <a:rPr lang="zh-CN" altLang="zh-CN" dirty="0">
                <a:solidFill>
                  <a:srgbClr val="AA1111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'xxxbarxxx'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);</a:t>
            </a:r>
            <a:endParaRPr lang="zh-CN" altLang="zh-CN" dirty="0"/>
          </a:p>
          <a:p>
            <a:r>
              <a:rPr lang="zh-CN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trim(both </a:t>
            </a:r>
            <a:r>
              <a:rPr lang="zh-CN" altLang="zh-CN" dirty="0">
                <a:solidFill>
                  <a:srgbClr val="AA1111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'x'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</a:t>
            </a:r>
            <a:r>
              <a:rPr lang="zh-CN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FROM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</a:t>
            </a:r>
            <a:r>
              <a:rPr lang="zh-CN" altLang="zh-CN" dirty="0">
                <a:solidFill>
                  <a:srgbClr val="AA1111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'xxxbarxxx'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);</a:t>
            </a:r>
            <a:endParaRPr lang="zh-CN" altLang="zh-CN" dirty="0"/>
          </a:p>
          <a:p>
            <a:r>
              <a:rPr lang="zh-CN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select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trim(trailing </a:t>
            </a:r>
            <a:r>
              <a:rPr lang="zh-CN" altLang="zh-CN" dirty="0">
                <a:solidFill>
                  <a:srgbClr val="AA1111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'x'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</a:t>
            </a:r>
            <a:r>
              <a:rPr lang="zh-CN" altLang="zh-CN" dirty="0">
                <a:solidFill>
                  <a:srgbClr val="770088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FROM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 </a:t>
            </a:r>
            <a:r>
              <a:rPr lang="zh-CN" altLang="zh-CN" dirty="0">
                <a:solidFill>
                  <a:srgbClr val="AA1111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'xxxbarxxx'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inherit"/>
                <a:cs typeface="Consolas" panose="020B0609020204030204" pitchFamily="49" charset="0"/>
              </a:rPr>
              <a:t>);</a:t>
            </a:r>
            <a:endParaRPr lang="zh-CN" altLang="zh-CN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41271" y="5099358"/>
            <a:ext cx="7968257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space(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34" charset="-122"/>
                <a:ea typeface="inherit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6483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替换字符串replace</a:t>
            </a:r>
            <a:r>
              <a:rPr lang="en-US" altLang="zh-CN" dirty="0"/>
              <a:t>(</a:t>
            </a:r>
            <a:r>
              <a:rPr lang="en-US" altLang="zh-CN" dirty="0" err="1"/>
              <a:t>str,from</a:t>
            </a:r>
            <a:r>
              <a:rPr lang="en-US" altLang="zh-CN" i="1" dirty="0" err="1"/>
              <a:t>str,to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大小写转换，函数如下</a:t>
            </a:r>
            <a:endParaRPr lang="zh-CN" altLang="zh-CN" dirty="0"/>
          </a:p>
          <a:p>
            <a:pPr lvl="1" latinLnBrk="1"/>
            <a:r>
              <a:rPr lang="en-US" altLang="zh-CN" dirty="0"/>
              <a:t>lower(str)</a:t>
            </a:r>
          </a:p>
          <a:p>
            <a:pPr lvl="1" latinLnBrk="1"/>
            <a:r>
              <a:rPr lang="en-US" altLang="zh-CN" dirty="0"/>
              <a:t>upper(str)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内置函数</a:t>
            </a:r>
            <a:r>
              <a:rPr lang="en-US" altLang="zh-CN"/>
              <a:t>-</a:t>
            </a:r>
            <a:r>
              <a:rPr lang="zh-CN" altLang="zh-CN"/>
              <a:t>字符串函数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函数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765" y="1999130"/>
            <a:ext cx="6580094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770088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replace(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'abc123'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'123'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'def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5764" y="4609220"/>
            <a:ext cx="6580093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770088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lower(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'aBcD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dirty="0"/>
              <a:t>获取子值，值为整数类型，函数如下</a:t>
            </a:r>
          </a:p>
          <a:p>
            <a:pPr lvl="1" latinLnBrk="1"/>
            <a:r>
              <a:rPr lang="en-US" altLang="zh-CN" dirty="0"/>
              <a:t>year(date)</a:t>
            </a:r>
            <a:r>
              <a:rPr lang="en-US" altLang="zh-CN" dirty="0" err="1"/>
              <a:t>返回date的年份</a:t>
            </a:r>
            <a:r>
              <a:rPr lang="en-US" altLang="zh-CN" dirty="0"/>
              <a:t>(范围在1000到9999)</a:t>
            </a:r>
          </a:p>
          <a:p>
            <a:pPr lvl="1" latinLnBrk="1"/>
            <a:r>
              <a:rPr lang="en-US" altLang="zh-CN" dirty="0"/>
              <a:t>month(date)</a:t>
            </a:r>
            <a:r>
              <a:rPr lang="en-US" altLang="zh-CN" dirty="0" err="1"/>
              <a:t>返回date中的月份数值</a:t>
            </a:r>
            <a:endParaRPr lang="en-US" altLang="zh-CN" dirty="0"/>
          </a:p>
          <a:p>
            <a:pPr lvl="1" latinLnBrk="1"/>
            <a:r>
              <a:rPr lang="en-US" altLang="zh-CN" dirty="0"/>
              <a:t>day(date)</a:t>
            </a:r>
            <a:r>
              <a:rPr lang="en-US" altLang="zh-CN" dirty="0" err="1"/>
              <a:t>返回date中的日期数值</a:t>
            </a:r>
            <a:endParaRPr lang="en-US" altLang="zh-CN" dirty="0"/>
          </a:p>
          <a:p>
            <a:pPr lvl="1" latinLnBrk="1"/>
            <a:r>
              <a:rPr lang="en-US" altLang="zh-CN" dirty="0"/>
              <a:t>hour(time)</a:t>
            </a:r>
            <a:r>
              <a:rPr lang="en-US" altLang="zh-CN" dirty="0" err="1"/>
              <a:t>返回time的小时数</a:t>
            </a:r>
            <a:r>
              <a:rPr lang="en-US" altLang="zh-CN" dirty="0"/>
              <a:t>(范围是0到23)</a:t>
            </a:r>
          </a:p>
          <a:p>
            <a:pPr lvl="1" latinLnBrk="1"/>
            <a:r>
              <a:rPr lang="en-US" altLang="zh-CN" dirty="0"/>
              <a:t>minute(time)</a:t>
            </a:r>
            <a:r>
              <a:rPr lang="en-US" altLang="zh-CN" dirty="0" err="1"/>
              <a:t>返回time的分钟数</a:t>
            </a:r>
            <a:r>
              <a:rPr lang="en-US" altLang="zh-CN" dirty="0"/>
              <a:t>(范围是0到59)</a:t>
            </a:r>
          </a:p>
          <a:p>
            <a:pPr lvl="1" latinLnBrk="1"/>
            <a:r>
              <a:rPr lang="en-US" altLang="zh-CN" dirty="0"/>
              <a:t>second(time)</a:t>
            </a:r>
            <a:r>
              <a:rPr lang="en-US" altLang="zh-CN" dirty="0" err="1"/>
              <a:t>返回time的秒数</a:t>
            </a:r>
            <a:r>
              <a:rPr lang="en-US" altLang="zh-CN" dirty="0"/>
              <a:t>(范围是0到59)</a:t>
            </a:r>
          </a:p>
          <a:p>
            <a:pPr lvl="1" latinLnBrk="1"/>
            <a:endParaRPr lang="en-US" altLang="zh-CN" dirty="0"/>
          </a:p>
          <a:p>
            <a:pPr lvl="1" latinLnBrk="1"/>
            <a:endParaRPr lang="en-US" altLang="zh-CN" dirty="0"/>
          </a:p>
          <a:p>
            <a:r>
              <a:rPr lang="zh-CN" altLang="en-US" dirty="0"/>
              <a:t>日期计算，使用</a:t>
            </a:r>
            <a:r>
              <a:rPr lang="en-US" altLang="zh-CN" dirty="0"/>
              <a:t>+-</a:t>
            </a:r>
            <a:r>
              <a:rPr lang="zh-CN" altLang="en-US" dirty="0"/>
              <a:t>运算符，数字后面的关键字为</a:t>
            </a:r>
            <a:r>
              <a:rPr lang="en-US" altLang="zh-CN" dirty="0"/>
              <a:t>year</a:t>
            </a:r>
            <a:r>
              <a:rPr lang="zh-CN" altLang="en-US" dirty="0"/>
              <a:t>、</a:t>
            </a:r>
            <a:r>
              <a:rPr lang="en-US" altLang="zh-CN" dirty="0"/>
              <a:t>month</a:t>
            </a:r>
            <a:r>
              <a:rPr lang="zh-CN" altLang="en-US" dirty="0"/>
              <a:t>、</a:t>
            </a:r>
            <a:r>
              <a:rPr lang="en-US" altLang="zh-CN" dirty="0"/>
              <a:t>day</a:t>
            </a:r>
            <a:r>
              <a:rPr lang="zh-CN" altLang="en-US" dirty="0"/>
              <a:t>、</a:t>
            </a:r>
            <a:r>
              <a:rPr lang="en-US" altLang="zh-CN" dirty="0"/>
              <a:t>hour</a:t>
            </a:r>
            <a:r>
              <a:rPr lang="zh-CN" altLang="en-US" dirty="0"/>
              <a:t>、</a:t>
            </a:r>
            <a:r>
              <a:rPr lang="en-US" altLang="zh-CN" dirty="0"/>
              <a:t>minute</a:t>
            </a:r>
            <a:r>
              <a:rPr lang="zh-CN" altLang="en-US" dirty="0"/>
              <a:t>、</a:t>
            </a:r>
            <a:r>
              <a:rPr lang="en-US" altLang="zh-CN" dirty="0"/>
              <a:t>second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日期时间函数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函数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3340" y="4070430"/>
            <a:ext cx="6893859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00AA"/>
                </a:solidFill>
                <a:effectLst/>
                <a:latin typeface="Arial Unicode MS" panose="020B0604020202020204" pitchFamily="34" charset="-122"/>
                <a:ea typeface="inherit"/>
              </a:rPr>
              <a:t>year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'2016-12-21'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3340" y="5586651"/>
            <a:ext cx="6974542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‘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20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20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-12-21'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+interval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34" charset="-122"/>
                <a:ea typeface="inherit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day;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00926" y="1372151"/>
            <a:ext cx="10515600" cy="4626069"/>
          </a:xfrm>
        </p:spPr>
        <p:txBody>
          <a:bodyPr>
            <a:normAutofit fontScale="85000" lnSpcReduction="20000"/>
          </a:bodyPr>
          <a:lstStyle/>
          <a:p>
            <a:pPr latinLnBrk="1"/>
            <a:r>
              <a:rPr lang="en-US" altLang="zh-CN"/>
              <a:t>日期格式化date_format(date,format)</a:t>
            </a:r>
            <a:endParaRPr lang="zh-CN" altLang="zh-CN"/>
          </a:p>
          <a:p>
            <a:pPr lvl="1"/>
            <a:r>
              <a:rPr lang="zh-CN" altLang="zh-CN"/>
              <a:t>参数</a:t>
            </a:r>
            <a:r>
              <a:rPr lang="en-US" altLang="zh-CN"/>
              <a:t>format</a:t>
            </a:r>
            <a:r>
              <a:rPr lang="zh-CN" altLang="zh-CN"/>
              <a:t>可选值如下</a:t>
            </a:r>
          </a:p>
          <a:p>
            <a:pPr lvl="2" latinLnBrk="1"/>
            <a:r>
              <a:rPr lang="en-US" altLang="zh-CN"/>
              <a:t>%Y </a:t>
            </a:r>
            <a:r>
              <a:rPr lang="zh-CN" altLang="zh-CN"/>
              <a:t>获取年，返回完整年份</a:t>
            </a:r>
            <a:br>
              <a:rPr lang="en-US" altLang="zh-CN"/>
            </a:br>
            <a:r>
              <a:rPr lang="en-US" altLang="zh-CN"/>
              <a:t>%y </a:t>
            </a:r>
            <a:r>
              <a:rPr lang="zh-CN" altLang="zh-CN"/>
              <a:t>获取年，返回简写年份</a:t>
            </a:r>
            <a:br>
              <a:rPr lang="en-US" altLang="zh-CN"/>
            </a:br>
            <a:r>
              <a:rPr lang="en-US" altLang="zh-CN"/>
              <a:t>%m </a:t>
            </a:r>
            <a:r>
              <a:rPr lang="zh-CN" altLang="zh-CN"/>
              <a:t>获取月，返回月份</a:t>
            </a:r>
            <a:br>
              <a:rPr lang="en-US" altLang="zh-CN"/>
            </a:br>
            <a:r>
              <a:rPr lang="en-US" altLang="zh-CN"/>
              <a:t>%d </a:t>
            </a:r>
            <a:r>
              <a:rPr lang="zh-CN" altLang="zh-CN"/>
              <a:t>获取日，返回天值</a:t>
            </a:r>
            <a:br>
              <a:rPr lang="en-US" altLang="zh-CN"/>
            </a:br>
            <a:r>
              <a:rPr lang="en-US" altLang="zh-CN"/>
              <a:t>%H </a:t>
            </a:r>
            <a:r>
              <a:rPr lang="zh-CN" altLang="zh-CN"/>
              <a:t>获取时，返回</a:t>
            </a:r>
            <a:r>
              <a:rPr lang="en-US" altLang="zh-CN"/>
              <a:t>24</a:t>
            </a:r>
            <a:r>
              <a:rPr lang="zh-CN" altLang="zh-CN"/>
              <a:t>进制的小时数</a:t>
            </a:r>
            <a:br>
              <a:rPr lang="en-US" altLang="zh-CN"/>
            </a:br>
            <a:r>
              <a:rPr lang="en-US" altLang="zh-CN"/>
              <a:t>%h </a:t>
            </a:r>
            <a:r>
              <a:rPr lang="zh-CN" altLang="zh-CN"/>
              <a:t>获取时，返回</a:t>
            </a:r>
            <a:r>
              <a:rPr lang="en-US" altLang="zh-CN"/>
              <a:t>12</a:t>
            </a:r>
            <a:r>
              <a:rPr lang="zh-CN" altLang="zh-CN"/>
              <a:t>进制的小时数</a:t>
            </a:r>
            <a:br>
              <a:rPr lang="en-US" altLang="zh-CN"/>
            </a:br>
            <a:r>
              <a:rPr lang="en-US" altLang="zh-CN"/>
              <a:t>%i </a:t>
            </a:r>
            <a:r>
              <a:rPr lang="zh-CN" altLang="zh-CN"/>
              <a:t>获取分，返回分钟数</a:t>
            </a:r>
            <a:br>
              <a:rPr lang="en-US" altLang="zh-CN"/>
            </a:br>
            <a:r>
              <a:rPr lang="en-US" altLang="zh-CN"/>
              <a:t>%s </a:t>
            </a:r>
            <a:r>
              <a:rPr lang="zh-CN" altLang="zh-CN"/>
              <a:t>获取秒，返回秒数</a:t>
            </a:r>
            <a:endParaRPr lang="en-US" altLang="zh-CN"/>
          </a:p>
          <a:p>
            <a:r>
              <a:rPr lang="zh-CN" altLang="zh-CN"/>
              <a:t>示例</a:t>
            </a:r>
            <a:r>
              <a:rPr lang="zh-CN" altLang="en-US"/>
              <a:t>：</a:t>
            </a:r>
            <a:r>
              <a:rPr lang="zh-CN" altLang="zh-CN"/>
              <a:t>将使用</a:t>
            </a:r>
            <a:r>
              <a:rPr lang="en-US" altLang="zh-CN"/>
              <a:t>-</a:t>
            </a:r>
            <a:r>
              <a:rPr lang="zh-CN" altLang="zh-CN"/>
              <a:t>拼接的日期转换为使用空格拼接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当前日期current_date()</a:t>
            </a:r>
            <a:r>
              <a:rPr lang="zh-CN" altLang="en-US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当前时间current_time()</a:t>
            </a:r>
            <a:r>
              <a:rPr lang="zh-CN" altLang="en-US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当前日期时间now()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日期时间函数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函数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0306" y="3651272"/>
            <a:ext cx="5764306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date_format(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‘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20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20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-12-21'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34" charset="-122"/>
                <a:ea typeface="inherit"/>
              </a:rPr>
              <a:t>'%Y %m %d'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0306" y="4313984"/>
            <a:ext cx="2999318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current_date();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66718" y="4989765"/>
            <a:ext cx="2986494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current_time();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7482" y="5721221"/>
            <a:ext cx="3012142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Arial Unicode MS" panose="020B0604020202020204" pitchFamily="34" charset="-122"/>
                <a:ea typeface="inherit"/>
              </a:rPr>
              <a:t>select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 now();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335741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创建自定义函数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 err="1"/>
              <a:t>语法</a:t>
            </a:r>
            <a:r>
              <a:rPr lang="en-US" altLang="zh-CN" dirty="0"/>
              <a:t>：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示例</a:t>
            </a:r>
            <a:r>
              <a:rPr lang="en-US" altLang="zh-CN" dirty="0"/>
              <a:t>：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自定义函数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函数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51530" y="1818948"/>
            <a:ext cx="8579223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$$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function 函数名称(参数列表) returns 返回类型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sql语句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$$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531" y="3938789"/>
            <a:ext cx="8579222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$$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function py_trim(str varchar(100)) returns varchar(100)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 x varchar(100);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x=ltrim(rtrim(str));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x;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$$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6d1204a3-d616-49af-9765-33eec687d4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85891" y="742633"/>
            <a:ext cx="9876804" cy="5484922"/>
            <a:chOff x="1963738" y="1363663"/>
            <a:chExt cx="7947026" cy="4413251"/>
          </a:xfrm>
        </p:grpSpPr>
        <p:sp>
          <p:nvSpPr>
            <p:cNvPr id="655" name="islïḑe"/>
            <p:cNvSpPr/>
            <p:nvPr/>
          </p:nvSpPr>
          <p:spPr bwMode="auto">
            <a:xfrm>
              <a:off x="2260601" y="4035426"/>
              <a:ext cx="7521574" cy="1741488"/>
            </a:xfrm>
            <a:custGeom>
              <a:avLst/>
              <a:gdLst>
                <a:gd name="T0" fmla="*/ 484 w 3687"/>
                <a:gd name="T1" fmla="*/ 0 h 853"/>
                <a:gd name="T2" fmla="*/ 220 w 3687"/>
                <a:gd name="T3" fmla="*/ 61 h 853"/>
                <a:gd name="T4" fmla="*/ 151 w 3687"/>
                <a:gd name="T5" fmla="*/ 121 h 853"/>
                <a:gd name="T6" fmla="*/ 144 w 3687"/>
                <a:gd name="T7" fmla="*/ 361 h 853"/>
                <a:gd name="T8" fmla="*/ 10 w 3687"/>
                <a:gd name="T9" fmla="*/ 556 h 853"/>
                <a:gd name="T10" fmla="*/ 37 w 3687"/>
                <a:gd name="T11" fmla="*/ 613 h 853"/>
                <a:gd name="T12" fmla="*/ 290 w 3687"/>
                <a:gd name="T13" fmla="*/ 712 h 853"/>
                <a:gd name="T14" fmla="*/ 407 w 3687"/>
                <a:gd name="T15" fmla="*/ 701 h 853"/>
                <a:gd name="T16" fmla="*/ 776 w 3687"/>
                <a:gd name="T17" fmla="*/ 628 h 853"/>
                <a:gd name="T18" fmla="*/ 799 w 3687"/>
                <a:gd name="T19" fmla="*/ 629 h 853"/>
                <a:gd name="T20" fmla="*/ 1162 w 3687"/>
                <a:gd name="T21" fmla="*/ 748 h 853"/>
                <a:gd name="T22" fmla="*/ 1578 w 3687"/>
                <a:gd name="T23" fmla="*/ 853 h 853"/>
                <a:gd name="T24" fmla="*/ 1788 w 3687"/>
                <a:gd name="T25" fmla="*/ 811 h 853"/>
                <a:gd name="T26" fmla="*/ 2040 w 3687"/>
                <a:gd name="T27" fmla="*/ 654 h 853"/>
                <a:gd name="T28" fmla="*/ 2338 w 3687"/>
                <a:gd name="T29" fmla="*/ 578 h 853"/>
                <a:gd name="T30" fmla="*/ 2423 w 3687"/>
                <a:gd name="T31" fmla="*/ 584 h 853"/>
                <a:gd name="T32" fmla="*/ 2681 w 3687"/>
                <a:gd name="T33" fmla="*/ 649 h 853"/>
                <a:gd name="T34" fmla="*/ 3168 w 3687"/>
                <a:gd name="T35" fmla="*/ 695 h 853"/>
                <a:gd name="T36" fmla="*/ 3282 w 3687"/>
                <a:gd name="T37" fmla="*/ 694 h 853"/>
                <a:gd name="T38" fmla="*/ 3394 w 3687"/>
                <a:gd name="T39" fmla="*/ 683 h 853"/>
                <a:gd name="T40" fmla="*/ 3533 w 3687"/>
                <a:gd name="T41" fmla="*/ 594 h 853"/>
                <a:gd name="T42" fmla="*/ 3665 w 3687"/>
                <a:gd name="T43" fmla="*/ 424 h 853"/>
                <a:gd name="T44" fmla="*/ 3578 w 3687"/>
                <a:gd name="T45" fmla="*/ 193 h 853"/>
                <a:gd name="T46" fmla="*/ 3349 w 3687"/>
                <a:gd name="T47" fmla="*/ 75 h 853"/>
                <a:gd name="T48" fmla="*/ 3302 w 3687"/>
                <a:gd name="T49" fmla="*/ 64 h 853"/>
                <a:gd name="T50" fmla="*/ 3287 w 3687"/>
                <a:gd name="T51" fmla="*/ 66 h 853"/>
                <a:gd name="T52" fmla="*/ 3252 w 3687"/>
                <a:gd name="T53" fmla="*/ 88 h 853"/>
                <a:gd name="T54" fmla="*/ 3084 w 3687"/>
                <a:gd name="T55" fmla="*/ 223 h 853"/>
                <a:gd name="T56" fmla="*/ 3068 w 3687"/>
                <a:gd name="T57" fmla="*/ 222 h 853"/>
                <a:gd name="T58" fmla="*/ 2995 w 3687"/>
                <a:gd name="T59" fmla="*/ 179 h 853"/>
                <a:gd name="T60" fmla="*/ 2675 w 3687"/>
                <a:gd name="T61" fmla="*/ 44 h 853"/>
                <a:gd name="T62" fmla="*/ 2574 w 3687"/>
                <a:gd name="T63" fmla="*/ 62 h 853"/>
                <a:gd name="T64" fmla="*/ 2290 w 3687"/>
                <a:gd name="T65" fmla="*/ 236 h 853"/>
                <a:gd name="T66" fmla="*/ 2054 w 3687"/>
                <a:gd name="T67" fmla="*/ 255 h 853"/>
                <a:gd name="T68" fmla="*/ 1722 w 3687"/>
                <a:gd name="T69" fmla="*/ 300 h 853"/>
                <a:gd name="T70" fmla="*/ 1711 w 3687"/>
                <a:gd name="T71" fmla="*/ 300 h 853"/>
                <a:gd name="T72" fmla="*/ 919 w 3687"/>
                <a:gd name="T73" fmla="*/ 37 h 853"/>
                <a:gd name="T74" fmla="*/ 879 w 3687"/>
                <a:gd name="T75" fmla="*/ 39 h 853"/>
                <a:gd name="T76" fmla="*/ 822 w 3687"/>
                <a:gd name="T77" fmla="*/ 59 h 853"/>
                <a:gd name="T78" fmla="*/ 484 w 3687"/>
                <a:gd name="T7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87" h="853">
                  <a:moveTo>
                    <a:pt x="484" y="0"/>
                  </a:moveTo>
                  <a:cubicBezTo>
                    <a:pt x="392" y="0"/>
                    <a:pt x="302" y="17"/>
                    <a:pt x="220" y="61"/>
                  </a:cubicBezTo>
                  <a:cubicBezTo>
                    <a:pt x="193" y="76"/>
                    <a:pt x="166" y="94"/>
                    <a:pt x="151" y="121"/>
                  </a:cubicBezTo>
                  <a:cubicBezTo>
                    <a:pt x="112" y="193"/>
                    <a:pt x="174" y="286"/>
                    <a:pt x="144" y="361"/>
                  </a:cubicBezTo>
                  <a:cubicBezTo>
                    <a:pt x="114" y="437"/>
                    <a:pt x="0" y="475"/>
                    <a:pt x="10" y="556"/>
                  </a:cubicBezTo>
                  <a:cubicBezTo>
                    <a:pt x="12" y="577"/>
                    <a:pt x="23" y="596"/>
                    <a:pt x="37" y="613"/>
                  </a:cubicBezTo>
                  <a:cubicBezTo>
                    <a:pt x="97" y="686"/>
                    <a:pt x="192" y="712"/>
                    <a:pt x="290" y="712"/>
                  </a:cubicBezTo>
                  <a:cubicBezTo>
                    <a:pt x="329" y="712"/>
                    <a:pt x="369" y="708"/>
                    <a:pt x="407" y="701"/>
                  </a:cubicBezTo>
                  <a:cubicBezTo>
                    <a:pt x="530" y="676"/>
                    <a:pt x="651" y="628"/>
                    <a:pt x="776" y="628"/>
                  </a:cubicBezTo>
                  <a:cubicBezTo>
                    <a:pt x="783" y="628"/>
                    <a:pt x="791" y="628"/>
                    <a:pt x="799" y="629"/>
                  </a:cubicBezTo>
                  <a:cubicBezTo>
                    <a:pt x="927" y="635"/>
                    <a:pt x="1045" y="697"/>
                    <a:pt x="1162" y="748"/>
                  </a:cubicBezTo>
                  <a:cubicBezTo>
                    <a:pt x="1292" y="806"/>
                    <a:pt x="1437" y="853"/>
                    <a:pt x="1578" y="853"/>
                  </a:cubicBezTo>
                  <a:cubicBezTo>
                    <a:pt x="1650" y="853"/>
                    <a:pt x="1721" y="840"/>
                    <a:pt x="1788" y="811"/>
                  </a:cubicBezTo>
                  <a:cubicBezTo>
                    <a:pt x="1879" y="770"/>
                    <a:pt x="1954" y="702"/>
                    <a:pt x="2040" y="654"/>
                  </a:cubicBezTo>
                  <a:cubicBezTo>
                    <a:pt x="2132" y="604"/>
                    <a:pt x="2234" y="578"/>
                    <a:pt x="2338" y="578"/>
                  </a:cubicBezTo>
                  <a:cubicBezTo>
                    <a:pt x="2366" y="578"/>
                    <a:pt x="2395" y="580"/>
                    <a:pt x="2423" y="584"/>
                  </a:cubicBezTo>
                  <a:cubicBezTo>
                    <a:pt x="2511" y="596"/>
                    <a:pt x="2595" y="627"/>
                    <a:pt x="2681" y="649"/>
                  </a:cubicBezTo>
                  <a:cubicBezTo>
                    <a:pt x="2840" y="688"/>
                    <a:pt x="3004" y="695"/>
                    <a:pt x="3168" y="695"/>
                  </a:cubicBezTo>
                  <a:cubicBezTo>
                    <a:pt x="3206" y="695"/>
                    <a:pt x="3244" y="694"/>
                    <a:pt x="3282" y="694"/>
                  </a:cubicBezTo>
                  <a:cubicBezTo>
                    <a:pt x="3320" y="694"/>
                    <a:pt x="3358" y="693"/>
                    <a:pt x="3394" y="683"/>
                  </a:cubicBezTo>
                  <a:cubicBezTo>
                    <a:pt x="3447" y="667"/>
                    <a:pt x="3491" y="630"/>
                    <a:pt x="3533" y="594"/>
                  </a:cubicBezTo>
                  <a:cubicBezTo>
                    <a:pt x="3589" y="546"/>
                    <a:pt x="3648" y="494"/>
                    <a:pt x="3665" y="424"/>
                  </a:cubicBezTo>
                  <a:cubicBezTo>
                    <a:pt x="3687" y="340"/>
                    <a:pt x="3643" y="250"/>
                    <a:pt x="3578" y="193"/>
                  </a:cubicBezTo>
                  <a:cubicBezTo>
                    <a:pt x="3513" y="136"/>
                    <a:pt x="3430" y="105"/>
                    <a:pt x="3349" y="75"/>
                  </a:cubicBezTo>
                  <a:cubicBezTo>
                    <a:pt x="3334" y="69"/>
                    <a:pt x="3318" y="64"/>
                    <a:pt x="3302" y="64"/>
                  </a:cubicBezTo>
                  <a:cubicBezTo>
                    <a:pt x="3297" y="64"/>
                    <a:pt x="3292" y="64"/>
                    <a:pt x="3287" y="66"/>
                  </a:cubicBezTo>
                  <a:cubicBezTo>
                    <a:pt x="3274" y="69"/>
                    <a:pt x="3262" y="78"/>
                    <a:pt x="3252" y="88"/>
                  </a:cubicBezTo>
                  <a:cubicBezTo>
                    <a:pt x="3199" y="139"/>
                    <a:pt x="3153" y="223"/>
                    <a:pt x="3084" y="223"/>
                  </a:cubicBezTo>
                  <a:cubicBezTo>
                    <a:pt x="3079" y="223"/>
                    <a:pt x="3073" y="223"/>
                    <a:pt x="3068" y="222"/>
                  </a:cubicBezTo>
                  <a:cubicBezTo>
                    <a:pt x="3040" y="217"/>
                    <a:pt x="3017" y="197"/>
                    <a:pt x="2995" y="179"/>
                  </a:cubicBezTo>
                  <a:cubicBezTo>
                    <a:pt x="2904" y="105"/>
                    <a:pt x="2788" y="44"/>
                    <a:pt x="2675" y="44"/>
                  </a:cubicBezTo>
                  <a:cubicBezTo>
                    <a:pt x="2641" y="44"/>
                    <a:pt x="2607" y="50"/>
                    <a:pt x="2574" y="62"/>
                  </a:cubicBezTo>
                  <a:cubicBezTo>
                    <a:pt x="2470" y="101"/>
                    <a:pt x="2396" y="200"/>
                    <a:pt x="2290" y="236"/>
                  </a:cubicBezTo>
                  <a:cubicBezTo>
                    <a:pt x="2215" y="261"/>
                    <a:pt x="2133" y="250"/>
                    <a:pt x="2054" y="255"/>
                  </a:cubicBezTo>
                  <a:cubicBezTo>
                    <a:pt x="1942" y="261"/>
                    <a:pt x="1833" y="300"/>
                    <a:pt x="1722" y="300"/>
                  </a:cubicBezTo>
                  <a:cubicBezTo>
                    <a:pt x="1718" y="300"/>
                    <a:pt x="1715" y="300"/>
                    <a:pt x="1711" y="300"/>
                  </a:cubicBezTo>
                  <a:cubicBezTo>
                    <a:pt x="1431" y="294"/>
                    <a:pt x="1194" y="37"/>
                    <a:pt x="919" y="37"/>
                  </a:cubicBezTo>
                  <a:cubicBezTo>
                    <a:pt x="906" y="37"/>
                    <a:pt x="892" y="38"/>
                    <a:pt x="879" y="39"/>
                  </a:cubicBezTo>
                  <a:cubicBezTo>
                    <a:pt x="859" y="41"/>
                    <a:pt x="837" y="45"/>
                    <a:pt x="822" y="59"/>
                  </a:cubicBezTo>
                  <a:cubicBezTo>
                    <a:pt x="711" y="26"/>
                    <a:pt x="596" y="0"/>
                    <a:pt x="48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ïSlîḑè"/>
            <p:cNvSpPr/>
            <p:nvPr/>
          </p:nvSpPr>
          <p:spPr bwMode="auto">
            <a:xfrm>
              <a:off x="2973388" y="3608388"/>
              <a:ext cx="1090613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9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9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$lîḍê"/>
            <p:cNvSpPr/>
            <p:nvPr/>
          </p:nvSpPr>
          <p:spPr bwMode="auto">
            <a:xfrm>
              <a:off x="3463926" y="3678238"/>
              <a:ext cx="412750" cy="747713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ṩḷîdê"/>
            <p:cNvSpPr/>
            <p:nvPr/>
          </p:nvSpPr>
          <p:spPr bwMode="auto">
            <a:xfrm>
              <a:off x="8178801" y="2852738"/>
              <a:ext cx="1503363" cy="1966913"/>
            </a:xfrm>
            <a:custGeom>
              <a:avLst/>
              <a:gdLst>
                <a:gd name="T0" fmla="*/ 710 w 759"/>
                <a:gd name="T1" fmla="*/ 298 h 994"/>
                <a:gd name="T2" fmla="*/ 548 w 759"/>
                <a:gd name="T3" fmla="*/ 994 h 994"/>
                <a:gd name="T4" fmla="*/ 54 w 759"/>
                <a:gd name="T5" fmla="*/ 477 h 994"/>
                <a:gd name="T6" fmla="*/ 282 w 759"/>
                <a:gd name="T7" fmla="*/ 54 h 994"/>
                <a:gd name="T8" fmla="*/ 705 w 759"/>
                <a:gd name="T9" fmla="*/ 282 h 994"/>
                <a:gd name="T10" fmla="*/ 710 w 759"/>
                <a:gd name="T11" fmla="*/ 297 h 994"/>
                <a:gd name="T12" fmla="*/ 710 w 759"/>
                <a:gd name="T13" fmla="*/ 29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994">
                  <a:moveTo>
                    <a:pt x="710" y="298"/>
                  </a:moveTo>
                  <a:cubicBezTo>
                    <a:pt x="759" y="479"/>
                    <a:pt x="548" y="994"/>
                    <a:pt x="548" y="994"/>
                  </a:cubicBezTo>
                  <a:cubicBezTo>
                    <a:pt x="548" y="994"/>
                    <a:pt x="103" y="658"/>
                    <a:pt x="54" y="477"/>
                  </a:cubicBezTo>
                  <a:cubicBezTo>
                    <a:pt x="0" y="297"/>
                    <a:pt x="102" y="108"/>
                    <a:pt x="282" y="54"/>
                  </a:cubicBezTo>
                  <a:cubicBezTo>
                    <a:pt x="462" y="0"/>
                    <a:pt x="652" y="102"/>
                    <a:pt x="705" y="282"/>
                  </a:cubicBezTo>
                  <a:cubicBezTo>
                    <a:pt x="707" y="287"/>
                    <a:pt x="708" y="292"/>
                    <a:pt x="710" y="297"/>
                  </a:cubicBezTo>
                  <a:cubicBezTo>
                    <a:pt x="710" y="298"/>
                    <a:pt x="710" y="298"/>
                    <a:pt x="710" y="298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ŝľîďé"/>
            <p:cNvSpPr/>
            <p:nvPr/>
          </p:nvSpPr>
          <p:spPr bwMode="auto">
            <a:xfrm>
              <a:off x="8855076" y="2943226"/>
              <a:ext cx="742950" cy="1876425"/>
            </a:xfrm>
            <a:custGeom>
              <a:avLst/>
              <a:gdLst>
                <a:gd name="T0" fmla="*/ 56 w 375"/>
                <a:gd name="T1" fmla="*/ 217 h 948"/>
                <a:gd name="T2" fmla="*/ 34 w 375"/>
                <a:gd name="T3" fmla="*/ 324 h 948"/>
                <a:gd name="T4" fmla="*/ 15 w 375"/>
                <a:gd name="T5" fmla="*/ 608 h 948"/>
                <a:gd name="T6" fmla="*/ 17 w 375"/>
                <a:gd name="T7" fmla="*/ 681 h 948"/>
                <a:gd name="T8" fmla="*/ 98 w 375"/>
                <a:gd name="T9" fmla="*/ 723 h 948"/>
                <a:gd name="T10" fmla="*/ 105 w 375"/>
                <a:gd name="T11" fmla="*/ 722 h 948"/>
                <a:gd name="T12" fmla="*/ 156 w 375"/>
                <a:gd name="T13" fmla="*/ 732 h 948"/>
                <a:gd name="T14" fmla="*/ 169 w 375"/>
                <a:gd name="T15" fmla="*/ 745 h 948"/>
                <a:gd name="T16" fmla="*/ 183 w 375"/>
                <a:gd name="T17" fmla="*/ 770 h 948"/>
                <a:gd name="T18" fmla="*/ 156 w 375"/>
                <a:gd name="T19" fmla="*/ 909 h 948"/>
                <a:gd name="T20" fmla="*/ 206 w 375"/>
                <a:gd name="T21" fmla="*/ 948 h 948"/>
                <a:gd name="T22" fmla="*/ 207 w 375"/>
                <a:gd name="T23" fmla="*/ 894 h 948"/>
                <a:gd name="T24" fmla="*/ 56 w 375"/>
                <a:gd name="T25" fmla="*/ 217 h 948"/>
                <a:gd name="T26" fmla="*/ 104 w 375"/>
                <a:gd name="T27" fmla="*/ 0 h 948"/>
                <a:gd name="T28" fmla="*/ 101 w 375"/>
                <a:gd name="T29" fmla="*/ 5 h 948"/>
                <a:gd name="T30" fmla="*/ 100 w 375"/>
                <a:gd name="T31" fmla="*/ 6 h 948"/>
                <a:gd name="T32" fmla="*/ 61 w 375"/>
                <a:gd name="T33" fmla="*/ 171 h 948"/>
                <a:gd name="T34" fmla="*/ 58 w 375"/>
                <a:gd name="T35" fmla="*/ 166 h 948"/>
                <a:gd name="T36" fmla="*/ 57 w 375"/>
                <a:gd name="T37" fmla="*/ 209 h 948"/>
                <a:gd name="T38" fmla="*/ 211 w 375"/>
                <a:gd name="T39" fmla="*/ 894 h 948"/>
                <a:gd name="T40" fmla="*/ 210 w 375"/>
                <a:gd name="T41" fmla="*/ 938 h 948"/>
                <a:gd name="T42" fmla="*/ 375 w 375"/>
                <a:gd name="T43" fmla="*/ 319 h 948"/>
                <a:gd name="T44" fmla="*/ 368 w 375"/>
                <a:gd name="T45" fmla="*/ 252 h 948"/>
                <a:gd name="T46" fmla="*/ 368 w 375"/>
                <a:gd name="T47" fmla="*/ 251 h 948"/>
                <a:gd name="T48" fmla="*/ 363 w 375"/>
                <a:gd name="T49" fmla="*/ 236 h 948"/>
                <a:gd name="T50" fmla="*/ 104 w 375"/>
                <a:gd name="T51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948">
                  <a:moveTo>
                    <a:pt x="56" y="217"/>
                  </a:moveTo>
                  <a:cubicBezTo>
                    <a:pt x="50" y="273"/>
                    <a:pt x="34" y="324"/>
                    <a:pt x="34" y="324"/>
                  </a:cubicBezTo>
                  <a:cubicBezTo>
                    <a:pt x="34" y="324"/>
                    <a:pt x="0" y="437"/>
                    <a:pt x="15" y="608"/>
                  </a:cubicBezTo>
                  <a:cubicBezTo>
                    <a:pt x="17" y="632"/>
                    <a:pt x="18" y="657"/>
                    <a:pt x="17" y="681"/>
                  </a:cubicBezTo>
                  <a:cubicBezTo>
                    <a:pt x="46" y="703"/>
                    <a:pt x="82" y="717"/>
                    <a:pt x="98" y="723"/>
                  </a:cubicBezTo>
                  <a:cubicBezTo>
                    <a:pt x="100" y="723"/>
                    <a:pt x="103" y="722"/>
                    <a:pt x="105" y="722"/>
                  </a:cubicBezTo>
                  <a:cubicBezTo>
                    <a:pt x="123" y="722"/>
                    <a:pt x="142" y="728"/>
                    <a:pt x="156" y="732"/>
                  </a:cubicBezTo>
                  <a:cubicBezTo>
                    <a:pt x="162" y="734"/>
                    <a:pt x="167" y="739"/>
                    <a:pt x="169" y="745"/>
                  </a:cubicBezTo>
                  <a:cubicBezTo>
                    <a:pt x="179" y="748"/>
                    <a:pt x="185" y="759"/>
                    <a:pt x="183" y="770"/>
                  </a:cubicBezTo>
                  <a:cubicBezTo>
                    <a:pt x="176" y="799"/>
                    <a:pt x="163" y="860"/>
                    <a:pt x="156" y="909"/>
                  </a:cubicBezTo>
                  <a:cubicBezTo>
                    <a:pt x="187" y="934"/>
                    <a:pt x="206" y="948"/>
                    <a:pt x="206" y="948"/>
                  </a:cubicBezTo>
                  <a:cubicBezTo>
                    <a:pt x="207" y="930"/>
                    <a:pt x="207" y="912"/>
                    <a:pt x="207" y="894"/>
                  </a:cubicBezTo>
                  <a:cubicBezTo>
                    <a:pt x="207" y="619"/>
                    <a:pt x="127" y="377"/>
                    <a:pt x="56" y="217"/>
                  </a:cubicBezTo>
                  <a:moveTo>
                    <a:pt x="104" y="0"/>
                  </a:move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0" y="5"/>
                    <a:pt x="100" y="6"/>
                  </a:cubicBezTo>
                  <a:cubicBezTo>
                    <a:pt x="84" y="45"/>
                    <a:pt x="63" y="109"/>
                    <a:pt x="61" y="171"/>
                  </a:cubicBezTo>
                  <a:cubicBezTo>
                    <a:pt x="61" y="171"/>
                    <a:pt x="60" y="169"/>
                    <a:pt x="58" y="166"/>
                  </a:cubicBezTo>
                  <a:cubicBezTo>
                    <a:pt x="58" y="180"/>
                    <a:pt x="58" y="194"/>
                    <a:pt x="57" y="209"/>
                  </a:cubicBezTo>
                  <a:cubicBezTo>
                    <a:pt x="128" y="369"/>
                    <a:pt x="211" y="615"/>
                    <a:pt x="211" y="894"/>
                  </a:cubicBezTo>
                  <a:cubicBezTo>
                    <a:pt x="211" y="908"/>
                    <a:pt x="211" y="923"/>
                    <a:pt x="210" y="938"/>
                  </a:cubicBezTo>
                  <a:cubicBezTo>
                    <a:pt x="237" y="871"/>
                    <a:pt x="375" y="514"/>
                    <a:pt x="375" y="319"/>
                  </a:cubicBezTo>
                  <a:cubicBezTo>
                    <a:pt x="375" y="293"/>
                    <a:pt x="373" y="271"/>
                    <a:pt x="368" y="252"/>
                  </a:cubicBezTo>
                  <a:cubicBezTo>
                    <a:pt x="368" y="251"/>
                    <a:pt x="368" y="251"/>
                    <a:pt x="368" y="251"/>
                  </a:cubicBezTo>
                  <a:cubicBezTo>
                    <a:pt x="366" y="246"/>
                    <a:pt x="365" y="241"/>
                    <a:pt x="363" y="236"/>
                  </a:cubicBezTo>
                  <a:cubicBezTo>
                    <a:pt x="326" y="111"/>
                    <a:pt x="223" y="24"/>
                    <a:pt x="10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ïṩļîḓè"/>
            <p:cNvSpPr/>
            <p:nvPr/>
          </p:nvSpPr>
          <p:spPr bwMode="auto">
            <a:xfrm>
              <a:off x="8756651" y="2968626"/>
              <a:ext cx="517525" cy="1855788"/>
            </a:xfrm>
            <a:custGeom>
              <a:avLst/>
              <a:gdLst>
                <a:gd name="T0" fmla="*/ 0 w 261"/>
                <a:gd name="T1" fmla="*/ 2 h 937"/>
                <a:gd name="T2" fmla="*/ 3 w 261"/>
                <a:gd name="T3" fmla="*/ 7 h 937"/>
                <a:gd name="T4" fmla="*/ 257 w 261"/>
                <a:gd name="T5" fmla="*/ 881 h 937"/>
                <a:gd name="T6" fmla="*/ 256 w 261"/>
                <a:gd name="T7" fmla="*/ 936 h 937"/>
                <a:gd name="T8" fmla="*/ 260 w 261"/>
                <a:gd name="T9" fmla="*/ 937 h 937"/>
                <a:gd name="T10" fmla="*/ 261 w 261"/>
                <a:gd name="T11" fmla="*/ 881 h 937"/>
                <a:gd name="T12" fmla="*/ 4 w 261"/>
                <a:gd name="T13" fmla="*/ 0 h 937"/>
                <a:gd name="T14" fmla="*/ 0 w 261"/>
                <a:gd name="T15" fmla="*/ 2 h 937"/>
                <a:gd name="T16" fmla="*/ 0 w 261"/>
                <a:gd name="T17" fmla="*/ 2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937">
                  <a:moveTo>
                    <a:pt x="0" y="2"/>
                  </a:moveTo>
                  <a:cubicBezTo>
                    <a:pt x="0" y="2"/>
                    <a:pt x="1" y="4"/>
                    <a:pt x="3" y="7"/>
                  </a:cubicBezTo>
                  <a:cubicBezTo>
                    <a:pt x="31" y="51"/>
                    <a:pt x="257" y="421"/>
                    <a:pt x="257" y="881"/>
                  </a:cubicBezTo>
                  <a:cubicBezTo>
                    <a:pt x="257" y="899"/>
                    <a:pt x="257" y="918"/>
                    <a:pt x="256" y="936"/>
                  </a:cubicBezTo>
                  <a:cubicBezTo>
                    <a:pt x="260" y="937"/>
                    <a:pt x="260" y="937"/>
                    <a:pt x="260" y="937"/>
                  </a:cubicBezTo>
                  <a:cubicBezTo>
                    <a:pt x="261" y="918"/>
                    <a:pt x="261" y="899"/>
                    <a:pt x="261" y="881"/>
                  </a:cubicBezTo>
                  <a:cubicBezTo>
                    <a:pt x="261" y="389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işḻïďe"/>
            <p:cNvSpPr/>
            <p:nvPr/>
          </p:nvSpPr>
          <p:spPr bwMode="auto">
            <a:xfrm>
              <a:off x="9226551" y="3825876"/>
              <a:ext cx="684213" cy="998538"/>
            </a:xfrm>
            <a:custGeom>
              <a:avLst/>
              <a:gdLst>
                <a:gd name="T0" fmla="*/ 251 w 346"/>
                <a:gd name="T1" fmla="*/ 136 h 504"/>
                <a:gd name="T2" fmla="*/ 32 w 346"/>
                <a:gd name="T3" fmla="*/ 504 h 504"/>
                <a:gd name="T4" fmla="*/ 316 w 346"/>
                <a:gd name="T5" fmla="*/ 326 h 504"/>
                <a:gd name="T6" fmla="*/ 255 w 346"/>
                <a:gd name="T7" fmla="*/ 139 h 504"/>
                <a:gd name="T8" fmla="*/ 251 w 346"/>
                <a:gd name="T9" fmla="*/ 13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504">
                  <a:moveTo>
                    <a:pt x="251" y="136"/>
                  </a:moveTo>
                  <a:cubicBezTo>
                    <a:pt x="251" y="136"/>
                    <a:pt x="0" y="0"/>
                    <a:pt x="32" y="504"/>
                  </a:cubicBezTo>
                  <a:cubicBezTo>
                    <a:pt x="32" y="504"/>
                    <a:pt x="241" y="496"/>
                    <a:pt x="316" y="326"/>
                  </a:cubicBezTo>
                  <a:cubicBezTo>
                    <a:pt x="346" y="257"/>
                    <a:pt x="320" y="177"/>
                    <a:pt x="255" y="139"/>
                  </a:cubicBezTo>
                  <a:lnTo>
                    <a:pt x="251" y="136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iSḻîḍé"/>
            <p:cNvSpPr/>
            <p:nvPr/>
          </p:nvSpPr>
          <p:spPr bwMode="auto">
            <a:xfrm>
              <a:off x="9290051" y="4097338"/>
              <a:ext cx="441325" cy="727075"/>
            </a:xfrm>
            <a:custGeom>
              <a:avLst/>
              <a:gdLst>
                <a:gd name="T0" fmla="*/ 223 w 223"/>
                <a:gd name="T1" fmla="*/ 0 h 367"/>
                <a:gd name="T2" fmla="*/ 0 w 223"/>
                <a:gd name="T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3" h="367">
                  <a:moveTo>
                    <a:pt x="223" y="0"/>
                  </a:moveTo>
                  <a:cubicBezTo>
                    <a:pt x="223" y="0"/>
                    <a:pt x="191" y="262"/>
                    <a:pt x="0" y="367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$ľïďé"/>
            <p:cNvSpPr/>
            <p:nvPr/>
          </p:nvSpPr>
          <p:spPr bwMode="auto">
            <a:xfrm>
              <a:off x="1963738" y="3910013"/>
              <a:ext cx="1089025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8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8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iṩ1íḓê"/>
            <p:cNvSpPr/>
            <p:nvPr/>
          </p:nvSpPr>
          <p:spPr bwMode="auto">
            <a:xfrm>
              <a:off x="2452688" y="3978276"/>
              <a:ext cx="414338" cy="749300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ṡ1îḓe"/>
            <p:cNvSpPr/>
            <p:nvPr/>
          </p:nvSpPr>
          <p:spPr bwMode="auto">
            <a:xfrm>
              <a:off x="3163888" y="1803401"/>
              <a:ext cx="5375275" cy="2895600"/>
            </a:xfrm>
            <a:custGeom>
              <a:avLst/>
              <a:gdLst>
                <a:gd name="T0" fmla="*/ 2690 w 2713"/>
                <a:gd name="T1" fmla="*/ 1294 h 1463"/>
                <a:gd name="T2" fmla="*/ 2433 w 2713"/>
                <a:gd name="T3" fmla="*/ 1294 h 1463"/>
                <a:gd name="T4" fmla="*/ 2442 w 2713"/>
                <a:gd name="T5" fmla="*/ 1256 h 1463"/>
                <a:gd name="T6" fmla="*/ 2442 w 2713"/>
                <a:gd name="T7" fmla="*/ 86 h 1463"/>
                <a:gd name="T8" fmla="*/ 2356 w 2713"/>
                <a:gd name="T9" fmla="*/ 0 h 1463"/>
                <a:gd name="T10" fmla="*/ 366 w 2713"/>
                <a:gd name="T11" fmla="*/ 0 h 1463"/>
                <a:gd name="T12" fmla="*/ 280 w 2713"/>
                <a:gd name="T13" fmla="*/ 86 h 1463"/>
                <a:gd name="T14" fmla="*/ 280 w 2713"/>
                <a:gd name="T15" fmla="*/ 1256 h 1463"/>
                <a:gd name="T16" fmla="*/ 289 w 2713"/>
                <a:gd name="T17" fmla="*/ 1294 h 1463"/>
                <a:gd name="T18" fmla="*/ 23 w 2713"/>
                <a:gd name="T19" fmla="*/ 1294 h 1463"/>
                <a:gd name="T20" fmla="*/ 0 w 2713"/>
                <a:gd name="T21" fmla="*/ 1317 h 1463"/>
                <a:gd name="T22" fmla="*/ 0 w 2713"/>
                <a:gd name="T23" fmla="*/ 1317 h 1463"/>
                <a:gd name="T24" fmla="*/ 0 w 2713"/>
                <a:gd name="T25" fmla="*/ 1336 h 1463"/>
                <a:gd name="T26" fmla="*/ 128 w 2713"/>
                <a:gd name="T27" fmla="*/ 1463 h 1463"/>
                <a:gd name="T28" fmla="*/ 2585 w 2713"/>
                <a:gd name="T29" fmla="*/ 1463 h 1463"/>
                <a:gd name="T30" fmla="*/ 2712 w 2713"/>
                <a:gd name="T31" fmla="*/ 1336 h 1463"/>
                <a:gd name="T32" fmla="*/ 2712 w 2713"/>
                <a:gd name="T33" fmla="*/ 1317 h 1463"/>
                <a:gd name="T34" fmla="*/ 2690 w 2713"/>
                <a:gd name="T35" fmla="*/ 1294 h 1463"/>
                <a:gd name="T36" fmla="*/ 2690 w 2713"/>
                <a:gd name="T37" fmla="*/ 1294 h 1463"/>
                <a:gd name="T38" fmla="*/ 1106 w 2713"/>
                <a:gd name="T39" fmla="*/ 1367 h 1463"/>
                <a:gd name="T40" fmla="*/ 1084 w 2713"/>
                <a:gd name="T41" fmla="*/ 1342 h 1463"/>
                <a:gd name="T42" fmla="*/ 1631 w 2713"/>
                <a:gd name="T43" fmla="*/ 1342 h 1463"/>
                <a:gd name="T44" fmla="*/ 1607 w 2713"/>
                <a:gd name="T45" fmla="*/ 1367 h 1463"/>
                <a:gd name="T46" fmla="*/ 1106 w 2713"/>
                <a:gd name="T47" fmla="*/ 1367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13" h="1463">
                  <a:moveTo>
                    <a:pt x="2690" y="1294"/>
                  </a:moveTo>
                  <a:cubicBezTo>
                    <a:pt x="2433" y="1294"/>
                    <a:pt x="2433" y="1294"/>
                    <a:pt x="2433" y="1294"/>
                  </a:cubicBezTo>
                  <a:cubicBezTo>
                    <a:pt x="2439" y="1282"/>
                    <a:pt x="2442" y="1269"/>
                    <a:pt x="2442" y="1256"/>
                  </a:cubicBezTo>
                  <a:cubicBezTo>
                    <a:pt x="2442" y="86"/>
                    <a:pt x="2442" y="86"/>
                    <a:pt x="2442" y="86"/>
                  </a:cubicBezTo>
                  <a:cubicBezTo>
                    <a:pt x="2442" y="38"/>
                    <a:pt x="2403" y="0"/>
                    <a:pt x="2356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19" y="0"/>
                    <a:pt x="280" y="38"/>
                    <a:pt x="280" y="86"/>
                  </a:cubicBezTo>
                  <a:cubicBezTo>
                    <a:pt x="280" y="1256"/>
                    <a:pt x="280" y="1256"/>
                    <a:pt x="280" y="1256"/>
                  </a:cubicBezTo>
                  <a:cubicBezTo>
                    <a:pt x="280" y="1269"/>
                    <a:pt x="283" y="1283"/>
                    <a:pt x="289" y="1294"/>
                  </a:cubicBezTo>
                  <a:cubicBezTo>
                    <a:pt x="23" y="1294"/>
                    <a:pt x="23" y="1294"/>
                    <a:pt x="23" y="1294"/>
                  </a:cubicBezTo>
                  <a:cubicBezTo>
                    <a:pt x="11" y="1294"/>
                    <a:pt x="0" y="1305"/>
                    <a:pt x="0" y="1317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0" y="1336"/>
                    <a:pt x="0" y="1336"/>
                    <a:pt x="0" y="1336"/>
                  </a:cubicBezTo>
                  <a:cubicBezTo>
                    <a:pt x="0" y="1406"/>
                    <a:pt x="57" y="1463"/>
                    <a:pt x="128" y="1463"/>
                  </a:cubicBezTo>
                  <a:cubicBezTo>
                    <a:pt x="2585" y="1463"/>
                    <a:pt x="2585" y="1463"/>
                    <a:pt x="2585" y="1463"/>
                  </a:cubicBezTo>
                  <a:cubicBezTo>
                    <a:pt x="2655" y="1463"/>
                    <a:pt x="2712" y="1406"/>
                    <a:pt x="2712" y="1336"/>
                  </a:cubicBezTo>
                  <a:cubicBezTo>
                    <a:pt x="2712" y="1317"/>
                    <a:pt x="2712" y="1317"/>
                    <a:pt x="2712" y="1317"/>
                  </a:cubicBezTo>
                  <a:cubicBezTo>
                    <a:pt x="2713" y="1305"/>
                    <a:pt x="2702" y="1294"/>
                    <a:pt x="2690" y="1294"/>
                  </a:cubicBezTo>
                  <a:cubicBezTo>
                    <a:pt x="2690" y="1294"/>
                    <a:pt x="2690" y="1294"/>
                    <a:pt x="2690" y="1294"/>
                  </a:cubicBezTo>
                  <a:moveTo>
                    <a:pt x="1106" y="1367"/>
                  </a:moveTo>
                  <a:cubicBezTo>
                    <a:pt x="1084" y="1342"/>
                    <a:pt x="1084" y="1342"/>
                    <a:pt x="1084" y="1342"/>
                  </a:cubicBezTo>
                  <a:cubicBezTo>
                    <a:pt x="1631" y="1342"/>
                    <a:pt x="1631" y="1342"/>
                    <a:pt x="1631" y="1342"/>
                  </a:cubicBezTo>
                  <a:cubicBezTo>
                    <a:pt x="1607" y="1367"/>
                    <a:pt x="1607" y="1367"/>
                    <a:pt x="1607" y="1367"/>
                  </a:cubicBezTo>
                  <a:cubicBezTo>
                    <a:pt x="1106" y="1367"/>
                    <a:pt x="1106" y="1367"/>
                    <a:pt x="1106" y="1367"/>
                  </a:cubicBezTo>
                </a:path>
              </a:pathLst>
            </a:custGeom>
            <a:solidFill>
              <a:srgbClr val="E0E0E0">
                <a:alpha val="61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ï$ľïḑè"/>
            <p:cNvSpPr/>
            <p:nvPr/>
          </p:nvSpPr>
          <p:spPr bwMode="auto">
            <a:xfrm>
              <a:off x="3768726" y="1835151"/>
              <a:ext cx="4183063" cy="2597150"/>
            </a:xfrm>
            <a:custGeom>
              <a:avLst/>
              <a:gdLst>
                <a:gd name="T0" fmla="*/ 93 w 2112"/>
                <a:gd name="T1" fmla="*/ 0 h 1312"/>
                <a:gd name="T2" fmla="*/ 2019 w 2112"/>
                <a:gd name="T3" fmla="*/ 0 h 1312"/>
                <a:gd name="T4" fmla="*/ 2112 w 2112"/>
                <a:gd name="T5" fmla="*/ 93 h 1312"/>
                <a:gd name="T6" fmla="*/ 2112 w 2112"/>
                <a:gd name="T7" fmla="*/ 1219 h 1312"/>
                <a:gd name="T8" fmla="*/ 2019 w 2112"/>
                <a:gd name="T9" fmla="*/ 1312 h 1312"/>
                <a:gd name="T10" fmla="*/ 93 w 2112"/>
                <a:gd name="T11" fmla="*/ 1312 h 1312"/>
                <a:gd name="T12" fmla="*/ 0 w 2112"/>
                <a:gd name="T13" fmla="*/ 1219 h 1312"/>
                <a:gd name="T14" fmla="*/ 0 w 2112"/>
                <a:gd name="T15" fmla="*/ 93 h 1312"/>
                <a:gd name="T16" fmla="*/ 93 w 2112"/>
                <a:gd name="T17" fmla="*/ 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1312">
                  <a:moveTo>
                    <a:pt x="93" y="0"/>
                  </a:moveTo>
                  <a:cubicBezTo>
                    <a:pt x="2019" y="0"/>
                    <a:pt x="2019" y="0"/>
                    <a:pt x="2019" y="0"/>
                  </a:cubicBezTo>
                  <a:cubicBezTo>
                    <a:pt x="2070" y="0"/>
                    <a:pt x="2112" y="42"/>
                    <a:pt x="2112" y="93"/>
                  </a:cubicBezTo>
                  <a:cubicBezTo>
                    <a:pt x="2112" y="1219"/>
                    <a:pt x="2112" y="1219"/>
                    <a:pt x="2112" y="1219"/>
                  </a:cubicBezTo>
                  <a:cubicBezTo>
                    <a:pt x="2112" y="1271"/>
                    <a:pt x="2070" y="1312"/>
                    <a:pt x="2019" y="1312"/>
                  </a:cubicBezTo>
                  <a:cubicBezTo>
                    <a:pt x="93" y="1312"/>
                    <a:pt x="93" y="1312"/>
                    <a:pt x="93" y="1312"/>
                  </a:cubicBezTo>
                  <a:cubicBezTo>
                    <a:pt x="41" y="1312"/>
                    <a:pt x="0" y="1271"/>
                    <a:pt x="0" y="12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2"/>
                    <a:pt x="41" y="0"/>
                    <a:pt x="93" y="0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sļîḍe"/>
            <p:cNvSpPr/>
            <p:nvPr/>
          </p:nvSpPr>
          <p:spPr bwMode="auto">
            <a:xfrm>
              <a:off x="3856038" y="2076452"/>
              <a:ext cx="3998913" cy="2259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/>
            <a:lstStyle/>
            <a:p>
              <a:r>
                <a:rPr lang="zh-CN" altLang="en-US" sz="2400" b="1"/>
                <a:t>导入</a:t>
              </a:r>
              <a:endParaRPr lang="en-US" altLang="zh-CN" sz="2400" b="1"/>
            </a:p>
            <a:p>
              <a:r>
                <a:rPr lang="en-US" altLang="zh-CN"/>
                <a:t>        ——</a:t>
              </a:r>
              <a:r>
                <a:rPr lang="en-US" altLang="zh-CN" i="1"/>
                <a:t>MySQL</a:t>
              </a:r>
              <a:r>
                <a:rPr lang="zh-CN" altLang="en-US" i="1"/>
                <a:t>高级</a:t>
              </a:r>
              <a:endParaRPr lang="en-US" altLang="zh-CN" i="1">
                <a:solidFill>
                  <a:srgbClr val="C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前面学习的数据库基础，只能满足基本的需求，面对更复杂的功能需求或优化需求，我们需要使用事务、视图、索引、函数、存储过程等MySQL的高级部分来完成，以及如何通过Python来连接、操作数据库也是我们学习的重点。</a:t>
              </a:r>
              <a:endParaRPr lang="zh-CN" altLang="zh-CN"/>
            </a:p>
          </p:txBody>
        </p:sp>
        <p:sp>
          <p:nvSpPr>
            <p:cNvPr id="668" name="ïṧľïḍé"/>
            <p:cNvSpPr/>
            <p:nvPr/>
          </p:nvSpPr>
          <p:spPr bwMode="auto">
            <a:xfrm>
              <a:off x="3856038" y="2214563"/>
              <a:ext cx="3998913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šļïḑè"/>
            <p:cNvSpPr/>
            <p:nvPr/>
          </p:nvSpPr>
          <p:spPr bwMode="auto">
            <a:xfrm>
              <a:off x="5821363" y="1993901"/>
              <a:ext cx="68263" cy="69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ṣlidè"/>
            <p:cNvSpPr/>
            <p:nvPr/>
          </p:nvSpPr>
          <p:spPr bwMode="auto">
            <a:xfrm>
              <a:off x="3225801" y="4340226"/>
              <a:ext cx="5251450" cy="325438"/>
            </a:xfrm>
            <a:custGeom>
              <a:avLst/>
              <a:gdLst>
                <a:gd name="T0" fmla="*/ 1639 w 2651"/>
                <a:gd name="T1" fmla="*/ 0 h 164"/>
                <a:gd name="T2" fmla="*/ 1570 w 2651"/>
                <a:gd name="T3" fmla="*/ 71 h 164"/>
                <a:gd name="T4" fmla="*/ 1081 w 2651"/>
                <a:gd name="T5" fmla="*/ 71 h 164"/>
                <a:gd name="T6" fmla="*/ 1018 w 2651"/>
                <a:gd name="T7" fmla="*/ 0 h 164"/>
                <a:gd name="T8" fmla="*/ 22 w 2651"/>
                <a:gd name="T9" fmla="*/ 0 h 164"/>
                <a:gd name="T10" fmla="*/ 0 w 2651"/>
                <a:gd name="T11" fmla="*/ 22 h 164"/>
                <a:gd name="T12" fmla="*/ 0 w 2651"/>
                <a:gd name="T13" fmla="*/ 40 h 164"/>
                <a:gd name="T14" fmla="*/ 125 w 2651"/>
                <a:gd name="T15" fmla="*/ 164 h 164"/>
                <a:gd name="T16" fmla="*/ 2526 w 2651"/>
                <a:gd name="T17" fmla="*/ 164 h 164"/>
                <a:gd name="T18" fmla="*/ 2651 w 2651"/>
                <a:gd name="T19" fmla="*/ 40 h 164"/>
                <a:gd name="T20" fmla="*/ 2651 w 2651"/>
                <a:gd name="T21" fmla="*/ 22 h 164"/>
                <a:gd name="T22" fmla="*/ 2629 w 2651"/>
                <a:gd name="T23" fmla="*/ 0 h 164"/>
                <a:gd name="T24" fmla="*/ 1639 w 2651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1" h="164">
                  <a:moveTo>
                    <a:pt x="1639" y="0"/>
                  </a:moveTo>
                  <a:cubicBezTo>
                    <a:pt x="1570" y="71"/>
                    <a:pt x="1570" y="71"/>
                    <a:pt x="1570" y="71"/>
                  </a:cubicBezTo>
                  <a:cubicBezTo>
                    <a:pt x="1081" y="71"/>
                    <a:pt x="1081" y="71"/>
                    <a:pt x="1081" y="71"/>
                  </a:cubicBezTo>
                  <a:cubicBezTo>
                    <a:pt x="1018" y="0"/>
                    <a:pt x="1018" y="0"/>
                    <a:pt x="10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8"/>
                    <a:pt x="56" y="164"/>
                    <a:pt x="125" y="164"/>
                  </a:cubicBezTo>
                  <a:cubicBezTo>
                    <a:pt x="2526" y="164"/>
                    <a:pt x="2526" y="164"/>
                    <a:pt x="2526" y="164"/>
                  </a:cubicBezTo>
                  <a:cubicBezTo>
                    <a:pt x="2595" y="164"/>
                    <a:pt x="2651" y="108"/>
                    <a:pt x="2651" y="40"/>
                  </a:cubicBezTo>
                  <a:cubicBezTo>
                    <a:pt x="2651" y="22"/>
                    <a:pt x="2651" y="22"/>
                    <a:pt x="2651" y="22"/>
                  </a:cubicBezTo>
                  <a:cubicBezTo>
                    <a:pt x="2651" y="10"/>
                    <a:pt x="2641" y="0"/>
                    <a:pt x="2629" y="0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iṩ1ïḍê"/>
            <p:cNvSpPr/>
            <p:nvPr/>
          </p:nvSpPr>
          <p:spPr bwMode="auto">
            <a:xfrm>
              <a:off x="4630738" y="3605213"/>
              <a:ext cx="307975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şļiḑê"/>
            <p:cNvSpPr/>
            <p:nvPr/>
          </p:nvSpPr>
          <p:spPr bwMode="auto">
            <a:xfrm>
              <a:off x="5159376" y="3182938"/>
              <a:ext cx="307975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$liḑè"/>
            <p:cNvSpPr/>
            <p:nvPr/>
          </p:nvSpPr>
          <p:spPr bwMode="auto">
            <a:xfrm>
              <a:off x="5688013" y="3438526"/>
              <a:ext cx="3095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iṡlíḑè"/>
            <p:cNvSpPr/>
            <p:nvPr/>
          </p:nvSpPr>
          <p:spPr bwMode="auto">
            <a:xfrm>
              <a:off x="6216651" y="3041651"/>
              <a:ext cx="309563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ś1iḓê"/>
            <p:cNvSpPr/>
            <p:nvPr/>
          </p:nvSpPr>
          <p:spPr bwMode="auto">
            <a:xfrm>
              <a:off x="7383463" y="1363663"/>
              <a:ext cx="1838325" cy="3721100"/>
            </a:xfrm>
            <a:custGeom>
              <a:avLst/>
              <a:gdLst>
                <a:gd name="T0" fmla="*/ 851 w 928"/>
                <a:gd name="T1" fmla="*/ 1533 h 1880"/>
                <a:gd name="T2" fmla="*/ 758 w 928"/>
                <a:gd name="T3" fmla="*/ 1406 h 1880"/>
                <a:gd name="T4" fmla="*/ 801 w 928"/>
                <a:gd name="T5" fmla="*/ 964 h 1880"/>
                <a:gd name="T6" fmla="*/ 843 w 928"/>
                <a:gd name="T7" fmla="*/ 804 h 1880"/>
                <a:gd name="T8" fmla="*/ 862 w 928"/>
                <a:gd name="T9" fmla="*/ 761 h 1880"/>
                <a:gd name="T10" fmla="*/ 868 w 928"/>
                <a:gd name="T11" fmla="*/ 747 h 1880"/>
                <a:gd name="T12" fmla="*/ 868 w 928"/>
                <a:gd name="T13" fmla="*/ 743 h 1880"/>
                <a:gd name="T14" fmla="*/ 847 w 928"/>
                <a:gd name="T15" fmla="*/ 391 h 1880"/>
                <a:gd name="T16" fmla="*/ 726 w 928"/>
                <a:gd name="T17" fmla="*/ 290 h 1880"/>
                <a:gd name="T18" fmla="*/ 720 w 928"/>
                <a:gd name="T19" fmla="*/ 272 h 1880"/>
                <a:gd name="T20" fmla="*/ 759 w 928"/>
                <a:gd name="T21" fmla="*/ 213 h 1880"/>
                <a:gd name="T22" fmla="*/ 759 w 928"/>
                <a:gd name="T23" fmla="*/ 119 h 1880"/>
                <a:gd name="T24" fmla="*/ 665 w 928"/>
                <a:gd name="T25" fmla="*/ 20 h 1880"/>
                <a:gd name="T26" fmla="*/ 593 w 928"/>
                <a:gd name="T27" fmla="*/ 22 h 1880"/>
                <a:gd name="T28" fmla="*/ 589 w 928"/>
                <a:gd name="T29" fmla="*/ 18 h 1880"/>
                <a:gd name="T30" fmla="*/ 598 w 928"/>
                <a:gd name="T31" fmla="*/ 2 h 1880"/>
                <a:gd name="T32" fmla="*/ 600 w 928"/>
                <a:gd name="T33" fmla="*/ 0 h 1880"/>
                <a:gd name="T34" fmla="*/ 563 w 928"/>
                <a:gd name="T35" fmla="*/ 17 h 1880"/>
                <a:gd name="T36" fmla="*/ 542 w 928"/>
                <a:gd name="T37" fmla="*/ 20 h 1880"/>
                <a:gd name="T38" fmla="*/ 540 w 928"/>
                <a:gd name="T39" fmla="*/ 15 h 1880"/>
                <a:gd name="T40" fmla="*/ 524 w 928"/>
                <a:gd name="T41" fmla="*/ 46 h 1880"/>
                <a:gd name="T42" fmla="*/ 519 w 928"/>
                <a:gd name="T43" fmla="*/ 43 h 1880"/>
                <a:gd name="T44" fmla="*/ 513 w 928"/>
                <a:gd name="T45" fmla="*/ 84 h 1880"/>
                <a:gd name="T46" fmla="*/ 538 w 928"/>
                <a:gd name="T47" fmla="*/ 128 h 1880"/>
                <a:gd name="T48" fmla="*/ 607 w 928"/>
                <a:gd name="T49" fmla="*/ 284 h 1880"/>
                <a:gd name="T50" fmla="*/ 608 w 928"/>
                <a:gd name="T51" fmla="*/ 290 h 1880"/>
                <a:gd name="T52" fmla="*/ 596 w 928"/>
                <a:gd name="T53" fmla="*/ 313 h 1880"/>
                <a:gd name="T54" fmla="*/ 498 w 928"/>
                <a:gd name="T55" fmla="*/ 344 h 1880"/>
                <a:gd name="T56" fmla="*/ 336 w 928"/>
                <a:gd name="T57" fmla="*/ 478 h 1880"/>
                <a:gd name="T58" fmla="*/ 320 w 928"/>
                <a:gd name="T59" fmla="*/ 477 h 1880"/>
                <a:gd name="T60" fmla="*/ 317 w 928"/>
                <a:gd name="T61" fmla="*/ 477 h 1880"/>
                <a:gd name="T62" fmla="*/ 316 w 928"/>
                <a:gd name="T63" fmla="*/ 477 h 1880"/>
                <a:gd name="T64" fmla="*/ 312 w 928"/>
                <a:gd name="T65" fmla="*/ 477 h 1880"/>
                <a:gd name="T66" fmla="*/ 189 w 928"/>
                <a:gd name="T67" fmla="*/ 402 h 1880"/>
                <a:gd name="T68" fmla="*/ 0 w 928"/>
                <a:gd name="T69" fmla="*/ 370 h 1880"/>
                <a:gd name="T70" fmla="*/ 47 w 928"/>
                <a:gd name="T71" fmla="*/ 393 h 1880"/>
                <a:gd name="T72" fmla="*/ 64 w 928"/>
                <a:gd name="T73" fmla="*/ 423 h 1880"/>
                <a:gd name="T74" fmla="*/ 320 w 928"/>
                <a:gd name="T75" fmla="*/ 582 h 1880"/>
                <a:gd name="T76" fmla="*/ 328 w 928"/>
                <a:gd name="T77" fmla="*/ 589 h 1880"/>
                <a:gd name="T78" fmla="*/ 330 w 928"/>
                <a:gd name="T79" fmla="*/ 589 h 1880"/>
                <a:gd name="T80" fmla="*/ 450 w 928"/>
                <a:gd name="T81" fmla="*/ 556 h 1880"/>
                <a:gd name="T82" fmla="*/ 425 w 928"/>
                <a:gd name="T83" fmla="*/ 946 h 1880"/>
                <a:gd name="T84" fmla="*/ 425 w 928"/>
                <a:gd name="T85" fmla="*/ 949 h 1880"/>
                <a:gd name="T86" fmla="*/ 442 w 928"/>
                <a:gd name="T87" fmla="*/ 1095 h 1880"/>
                <a:gd name="T88" fmla="*/ 488 w 928"/>
                <a:gd name="T89" fmla="*/ 1409 h 1880"/>
                <a:gd name="T90" fmla="*/ 636 w 928"/>
                <a:gd name="T91" fmla="*/ 1525 h 1880"/>
                <a:gd name="T92" fmla="*/ 604 w 928"/>
                <a:gd name="T93" fmla="*/ 1759 h 1880"/>
                <a:gd name="T94" fmla="*/ 528 w 928"/>
                <a:gd name="T95" fmla="*/ 1870 h 1880"/>
                <a:gd name="T96" fmla="*/ 712 w 928"/>
                <a:gd name="T97" fmla="*/ 1826 h 1880"/>
                <a:gd name="T98" fmla="*/ 709 w 928"/>
                <a:gd name="T99" fmla="*/ 1787 h 1880"/>
                <a:gd name="T100" fmla="*/ 746 w 928"/>
                <a:gd name="T101" fmla="*/ 1620 h 1880"/>
                <a:gd name="T102" fmla="*/ 805 w 928"/>
                <a:gd name="T103" fmla="*/ 1664 h 1880"/>
                <a:gd name="T104" fmla="*/ 894 w 928"/>
                <a:gd name="T105" fmla="*/ 1776 h 1880"/>
                <a:gd name="T106" fmla="*/ 911 w 928"/>
                <a:gd name="T107" fmla="*/ 1543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8" h="1880">
                  <a:moveTo>
                    <a:pt x="911" y="1543"/>
                  </a:moveTo>
                  <a:cubicBezTo>
                    <a:pt x="895" y="1537"/>
                    <a:pt x="871" y="1531"/>
                    <a:pt x="851" y="1533"/>
                  </a:cubicBezTo>
                  <a:cubicBezTo>
                    <a:pt x="833" y="1526"/>
                    <a:pt x="790" y="1509"/>
                    <a:pt x="760" y="1483"/>
                  </a:cubicBezTo>
                  <a:cubicBezTo>
                    <a:pt x="761" y="1457"/>
                    <a:pt x="760" y="1432"/>
                    <a:pt x="758" y="1406"/>
                  </a:cubicBezTo>
                  <a:cubicBezTo>
                    <a:pt x="743" y="1235"/>
                    <a:pt x="777" y="1122"/>
                    <a:pt x="777" y="1122"/>
                  </a:cubicBezTo>
                  <a:cubicBezTo>
                    <a:pt x="777" y="1122"/>
                    <a:pt x="804" y="1035"/>
                    <a:pt x="801" y="964"/>
                  </a:cubicBezTo>
                  <a:cubicBezTo>
                    <a:pt x="803" y="967"/>
                    <a:pt x="804" y="969"/>
                    <a:pt x="804" y="969"/>
                  </a:cubicBezTo>
                  <a:cubicBezTo>
                    <a:pt x="806" y="907"/>
                    <a:pt x="827" y="843"/>
                    <a:pt x="843" y="804"/>
                  </a:cubicBezTo>
                  <a:cubicBezTo>
                    <a:pt x="843" y="803"/>
                    <a:pt x="844" y="803"/>
                    <a:pt x="844" y="803"/>
                  </a:cubicBezTo>
                  <a:cubicBezTo>
                    <a:pt x="862" y="761"/>
                    <a:pt x="862" y="761"/>
                    <a:pt x="862" y="761"/>
                  </a:cubicBezTo>
                  <a:cubicBezTo>
                    <a:pt x="863" y="759"/>
                    <a:pt x="865" y="756"/>
                    <a:pt x="865" y="753"/>
                  </a:cubicBezTo>
                  <a:cubicBezTo>
                    <a:pt x="868" y="747"/>
                    <a:pt x="868" y="747"/>
                    <a:pt x="868" y="747"/>
                  </a:cubicBezTo>
                  <a:cubicBezTo>
                    <a:pt x="867" y="747"/>
                    <a:pt x="867" y="747"/>
                    <a:pt x="867" y="747"/>
                  </a:cubicBezTo>
                  <a:cubicBezTo>
                    <a:pt x="868" y="745"/>
                    <a:pt x="868" y="744"/>
                    <a:pt x="868" y="743"/>
                  </a:cubicBezTo>
                  <a:cubicBezTo>
                    <a:pt x="879" y="696"/>
                    <a:pt x="888" y="583"/>
                    <a:pt x="888" y="583"/>
                  </a:cubicBezTo>
                  <a:cubicBezTo>
                    <a:pt x="918" y="464"/>
                    <a:pt x="847" y="391"/>
                    <a:pt x="847" y="391"/>
                  </a:cubicBezTo>
                  <a:cubicBezTo>
                    <a:pt x="725" y="286"/>
                    <a:pt x="725" y="286"/>
                    <a:pt x="725" y="286"/>
                  </a:cubicBezTo>
                  <a:cubicBezTo>
                    <a:pt x="726" y="288"/>
                    <a:pt x="726" y="289"/>
                    <a:pt x="726" y="290"/>
                  </a:cubicBezTo>
                  <a:cubicBezTo>
                    <a:pt x="725" y="290"/>
                    <a:pt x="725" y="290"/>
                    <a:pt x="725" y="290"/>
                  </a:cubicBezTo>
                  <a:cubicBezTo>
                    <a:pt x="724" y="285"/>
                    <a:pt x="722" y="279"/>
                    <a:pt x="720" y="272"/>
                  </a:cubicBezTo>
                  <a:cubicBezTo>
                    <a:pt x="724" y="269"/>
                    <a:pt x="728" y="266"/>
                    <a:pt x="732" y="262"/>
                  </a:cubicBezTo>
                  <a:cubicBezTo>
                    <a:pt x="746" y="249"/>
                    <a:pt x="755" y="232"/>
                    <a:pt x="759" y="213"/>
                  </a:cubicBezTo>
                  <a:cubicBezTo>
                    <a:pt x="762" y="199"/>
                    <a:pt x="762" y="184"/>
                    <a:pt x="761" y="169"/>
                  </a:cubicBezTo>
                  <a:cubicBezTo>
                    <a:pt x="759" y="119"/>
                    <a:pt x="759" y="119"/>
                    <a:pt x="759" y="119"/>
                  </a:cubicBezTo>
                  <a:cubicBezTo>
                    <a:pt x="759" y="109"/>
                    <a:pt x="758" y="99"/>
                    <a:pt x="756" y="89"/>
                  </a:cubicBezTo>
                  <a:cubicBezTo>
                    <a:pt x="747" y="49"/>
                    <a:pt x="706" y="21"/>
                    <a:pt x="665" y="20"/>
                  </a:cubicBezTo>
                  <a:cubicBezTo>
                    <a:pt x="652" y="19"/>
                    <a:pt x="638" y="20"/>
                    <a:pt x="625" y="22"/>
                  </a:cubicBezTo>
                  <a:cubicBezTo>
                    <a:pt x="615" y="22"/>
                    <a:pt x="604" y="23"/>
                    <a:pt x="593" y="22"/>
                  </a:cubicBezTo>
                  <a:cubicBezTo>
                    <a:pt x="592" y="22"/>
                    <a:pt x="591" y="22"/>
                    <a:pt x="590" y="21"/>
                  </a:cubicBezTo>
                  <a:cubicBezTo>
                    <a:pt x="589" y="20"/>
                    <a:pt x="589" y="19"/>
                    <a:pt x="589" y="18"/>
                  </a:cubicBezTo>
                  <a:cubicBezTo>
                    <a:pt x="588" y="13"/>
                    <a:pt x="590" y="8"/>
                    <a:pt x="593" y="5"/>
                  </a:cubicBezTo>
                  <a:cubicBezTo>
                    <a:pt x="594" y="3"/>
                    <a:pt x="596" y="2"/>
                    <a:pt x="598" y="2"/>
                  </a:cubicBezTo>
                  <a:cubicBezTo>
                    <a:pt x="595" y="2"/>
                    <a:pt x="595" y="2"/>
                    <a:pt x="595" y="2"/>
                  </a:cubicBezTo>
                  <a:cubicBezTo>
                    <a:pt x="597" y="1"/>
                    <a:pt x="598" y="0"/>
                    <a:pt x="600" y="0"/>
                  </a:cubicBezTo>
                  <a:cubicBezTo>
                    <a:pt x="590" y="2"/>
                    <a:pt x="579" y="5"/>
                    <a:pt x="570" y="11"/>
                  </a:cubicBezTo>
                  <a:cubicBezTo>
                    <a:pt x="567" y="12"/>
                    <a:pt x="565" y="15"/>
                    <a:pt x="563" y="17"/>
                  </a:cubicBezTo>
                  <a:cubicBezTo>
                    <a:pt x="557" y="22"/>
                    <a:pt x="554" y="28"/>
                    <a:pt x="553" y="36"/>
                  </a:cubicBezTo>
                  <a:cubicBezTo>
                    <a:pt x="548" y="32"/>
                    <a:pt x="544" y="26"/>
                    <a:pt x="542" y="20"/>
                  </a:cubicBezTo>
                  <a:cubicBezTo>
                    <a:pt x="541" y="17"/>
                    <a:pt x="541" y="15"/>
                    <a:pt x="542" y="12"/>
                  </a:cubicBezTo>
                  <a:cubicBezTo>
                    <a:pt x="541" y="13"/>
                    <a:pt x="540" y="14"/>
                    <a:pt x="540" y="15"/>
                  </a:cubicBezTo>
                  <a:cubicBezTo>
                    <a:pt x="540" y="14"/>
                    <a:pt x="540" y="14"/>
                    <a:pt x="540" y="14"/>
                  </a:cubicBezTo>
                  <a:cubicBezTo>
                    <a:pt x="532" y="23"/>
                    <a:pt x="526" y="35"/>
                    <a:pt x="524" y="46"/>
                  </a:cubicBezTo>
                  <a:cubicBezTo>
                    <a:pt x="522" y="44"/>
                    <a:pt x="520" y="40"/>
                    <a:pt x="521" y="37"/>
                  </a:cubicBezTo>
                  <a:cubicBezTo>
                    <a:pt x="520" y="39"/>
                    <a:pt x="520" y="41"/>
                    <a:pt x="519" y="43"/>
                  </a:cubicBezTo>
                  <a:cubicBezTo>
                    <a:pt x="519" y="42"/>
                    <a:pt x="519" y="40"/>
                    <a:pt x="519" y="39"/>
                  </a:cubicBezTo>
                  <a:cubicBezTo>
                    <a:pt x="514" y="53"/>
                    <a:pt x="512" y="69"/>
                    <a:pt x="513" y="84"/>
                  </a:cubicBezTo>
                  <a:cubicBezTo>
                    <a:pt x="513" y="99"/>
                    <a:pt x="520" y="122"/>
                    <a:pt x="536" y="128"/>
                  </a:cubicBezTo>
                  <a:cubicBezTo>
                    <a:pt x="537" y="128"/>
                    <a:pt x="537" y="128"/>
                    <a:pt x="538" y="128"/>
                  </a:cubicBezTo>
                  <a:cubicBezTo>
                    <a:pt x="508" y="176"/>
                    <a:pt x="522" y="239"/>
                    <a:pt x="569" y="269"/>
                  </a:cubicBezTo>
                  <a:cubicBezTo>
                    <a:pt x="580" y="276"/>
                    <a:pt x="593" y="281"/>
                    <a:pt x="607" y="284"/>
                  </a:cubicBezTo>
                  <a:cubicBezTo>
                    <a:pt x="607" y="286"/>
                    <a:pt x="607" y="288"/>
                    <a:pt x="608" y="290"/>
                  </a:cubicBezTo>
                  <a:cubicBezTo>
                    <a:pt x="608" y="290"/>
                    <a:pt x="608" y="290"/>
                    <a:pt x="608" y="290"/>
                  </a:cubicBezTo>
                  <a:cubicBezTo>
                    <a:pt x="609" y="294"/>
                    <a:pt x="609" y="298"/>
                    <a:pt x="609" y="302"/>
                  </a:cubicBezTo>
                  <a:cubicBezTo>
                    <a:pt x="605" y="306"/>
                    <a:pt x="601" y="310"/>
                    <a:pt x="596" y="313"/>
                  </a:cubicBezTo>
                  <a:cubicBezTo>
                    <a:pt x="582" y="321"/>
                    <a:pt x="567" y="326"/>
                    <a:pt x="552" y="328"/>
                  </a:cubicBezTo>
                  <a:cubicBezTo>
                    <a:pt x="533" y="329"/>
                    <a:pt x="515" y="335"/>
                    <a:pt x="498" y="344"/>
                  </a:cubicBezTo>
                  <a:cubicBezTo>
                    <a:pt x="479" y="355"/>
                    <a:pt x="457" y="371"/>
                    <a:pt x="451" y="390"/>
                  </a:cubicBezTo>
                  <a:cubicBezTo>
                    <a:pt x="439" y="422"/>
                    <a:pt x="378" y="472"/>
                    <a:pt x="336" y="478"/>
                  </a:cubicBezTo>
                  <a:cubicBezTo>
                    <a:pt x="322" y="477"/>
                    <a:pt x="322" y="477"/>
                    <a:pt x="322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2" y="477"/>
                    <a:pt x="312" y="477"/>
                    <a:pt x="312" y="477"/>
                  </a:cubicBezTo>
                  <a:cubicBezTo>
                    <a:pt x="312" y="477"/>
                    <a:pt x="312" y="478"/>
                    <a:pt x="311" y="481"/>
                  </a:cubicBezTo>
                  <a:cubicBezTo>
                    <a:pt x="290" y="474"/>
                    <a:pt x="246" y="454"/>
                    <a:pt x="189" y="402"/>
                  </a:cubicBezTo>
                  <a:cubicBezTo>
                    <a:pt x="125" y="344"/>
                    <a:pt x="38" y="356"/>
                    <a:pt x="5" y="363"/>
                  </a:cubicBezTo>
                  <a:cubicBezTo>
                    <a:pt x="2" y="364"/>
                    <a:pt x="0" y="367"/>
                    <a:pt x="0" y="370"/>
                  </a:cubicBezTo>
                  <a:cubicBezTo>
                    <a:pt x="1" y="371"/>
                    <a:pt x="2" y="373"/>
                    <a:pt x="3" y="373"/>
                  </a:cubicBezTo>
                  <a:cubicBezTo>
                    <a:pt x="17" y="381"/>
                    <a:pt x="37" y="392"/>
                    <a:pt x="47" y="393"/>
                  </a:cubicBezTo>
                  <a:cubicBezTo>
                    <a:pt x="47" y="393"/>
                    <a:pt x="27" y="414"/>
                    <a:pt x="48" y="425"/>
                  </a:cubicBezTo>
                  <a:cubicBezTo>
                    <a:pt x="54" y="427"/>
                    <a:pt x="60" y="427"/>
                    <a:pt x="64" y="423"/>
                  </a:cubicBezTo>
                  <a:cubicBezTo>
                    <a:pt x="75" y="416"/>
                    <a:pt x="103" y="433"/>
                    <a:pt x="145" y="442"/>
                  </a:cubicBezTo>
                  <a:cubicBezTo>
                    <a:pt x="145" y="442"/>
                    <a:pt x="262" y="563"/>
                    <a:pt x="320" y="582"/>
                  </a:cubicBezTo>
                  <a:cubicBezTo>
                    <a:pt x="322" y="584"/>
                    <a:pt x="323" y="587"/>
                    <a:pt x="325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30" y="589"/>
                    <a:pt x="330" y="589"/>
                    <a:pt x="330" y="589"/>
                  </a:cubicBezTo>
                  <a:cubicBezTo>
                    <a:pt x="330" y="593"/>
                    <a:pt x="330" y="593"/>
                    <a:pt x="330" y="593"/>
                  </a:cubicBezTo>
                  <a:cubicBezTo>
                    <a:pt x="330" y="593"/>
                    <a:pt x="421" y="589"/>
                    <a:pt x="450" y="556"/>
                  </a:cubicBezTo>
                  <a:cubicBezTo>
                    <a:pt x="453" y="554"/>
                    <a:pt x="454" y="552"/>
                    <a:pt x="456" y="550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9"/>
                    <a:pt x="425" y="949"/>
                    <a:pt x="425" y="949"/>
                  </a:cubicBezTo>
                  <a:cubicBezTo>
                    <a:pt x="448" y="949"/>
                    <a:pt x="448" y="949"/>
                    <a:pt x="448" y="949"/>
                  </a:cubicBezTo>
                  <a:cubicBezTo>
                    <a:pt x="450" y="998"/>
                    <a:pt x="448" y="1047"/>
                    <a:pt x="442" y="1095"/>
                  </a:cubicBezTo>
                  <a:cubicBezTo>
                    <a:pt x="442" y="1353"/>
                    <a:pt x="442" y="1353"/>
                    <a:pt x="442" y="1353"/>
                  </a:cubicBezTo>
                  <a:cubicBezTo>
                    <a:pt x="442" y="1353"/>
                    <a:pt x="440" y="1376"/>
                    <a:pt x="488" y="1409"/>
                  </a:cubicBezTo>
                  <a:cubicBezTo>
                    <a:pt x="537" y="1444"/>
                    <a:pt x="585" y="1481"/>
                    <a:pt x="630" y="1520"/>
                  </a:cubicBezTo>
                  <a:cubicBezTo>
                    <a:pt x="636" y="1525"/>
                    <a:pt x="636" y="1525"/>
                    <a:pt x="636" y="1525"/>
                  </a:cubicBezTo>
                  <a:cubicBezTo>
                    <a:pt x="627" y="1604"/>
                    <a:pt x="609" y="1751"/>
                    <a:pt x="594" y="1757"/>
                  </a:cubicBezTo>
                  <a:cubicBezTo>
                    <a:pt x="604" y="1759"/>
                    <a:pt x="604" y="1759"/>
                    <a:pt x="604" y="1759"/>
                  </a:cubicBezTo>
                  <a:cubicBezTo>
                    <a:pt x="588" y="1779"/>
                    <a:pt x="542" y="1835"/>
                    <a:pt x="528" y="1836"/>
                  </a:cubicBezTo>
                  <a:cubicBezTo>
                    <a:pt x="511" y="1838"/>
                    <a:pt x="500" y="1864"/>
                    <a:pt x="528" y="1870"/>
                  </a:cubicBezTo>
                  <a:cubicBezTo>
                    <a:pt x="585" y="1880"/>
                    <a:pt x="643" y="1874"/>
                    <a:pt x="696" y="1853"/>
                  </a:cubicBezTo>
                  <a:cubicBezTo>
                    <a:pt x="707" y="1849"/>
                    <a:pt x="714" y="1838"/>
                    <a:pt x="712" y="1826"/>
                  </a:cubicBezTo>
                  <a:cubicBezTo>
                    <a:pt x="707" y="1784"/>
                    <a:pt x="707" y="1784"/>
                    <a:pt x="707" y="1784"/>
                  </a:cubicBezTo>
                  <a:cubicBezTo>
                    <a:pt x="708" y="1785"/>
                    <a:pt x="709" y="1786"/>
                    <a:pt x="709" y="1787"/>
                  </a:cubicBezTo>
                  <a:cubicBezTo>
                    <a:pt x="713" y="1798"/>
                    <a:pt x="709" y="1772"/>
                    <a:pt x="709" y="1772"/>
                  </a:cubicBezTo>
                  <a:cubicBezTo>
                    <a:pt x="725" y="1722"/>
                    <a:pt x="737" y="1671"/>
                    <a:pt x="746" y="1620"/>
                  </a:cubicBezTo>
                  <a:cubicBezTo>
                    <a:pt x="802" y="1668"/>
                    <a:pt x="802" y="1668"/>
                    <a:pt x="802" y="1668"/>
                  </a:cubicBezTo>
                  <a:cubicBezTo>
                    <a:pt x="802" y="1668"/>
                    <a:pt x="803" y="1667"/>
                    <a:pt x="805" y="1664"/>
                  </a:cubicBezTo>
                  <a:cubicBezTo>
                    <a:pt x="818" y="1695"/>
                    <a:pt x="843" y="1759"/>
                    <a:pt x="837" y="1806"/>
                  </a:cubicBezTo>
                  <a:cubicBezTo>
                    <a:pt x="830" y="1870"/>
                    <a:pt x="901" y="1813"/>
                    <a:pt x="894" y="1776"/>
                  </a:cubicBezTo>
                  <a:cubicBezTo>
                    <a:pt x="888" y="1745"/>
                    <a:pt x="915" y="1616"/>
                    <a:pt x="926" y="1568"/>
                  </a:cubicBezTo>
                  <a:cubicBezTo>
                    <a:pt x="928" y="1557"/>
                    <a:pt x="922" y="1546"/>
                    <a:pt x="911" y="1543"/>
                  </a:cubicBezTo>
                </a:path>
              </a:pathLst>
            </a:custGeom>
            <a:solidFill>
              <a:srgbClr val="DDDDDD">
                <a:alpha val="3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íŝliḍe"/>
            <p:cNvSpPr/>
            <p:nvPr/>
          </p:nvSpPr>
          <p:spPr bwMode="auto">
            <a:xfrm>
              <a:off x="7400926" y="2076451"/>
              <a:ext cx="668338" cy="512763"/>
            </a:xfrm>
            <a:custGeom>
              <a:avLst/>
              <a:gdLst>
                <a:gd name="T0" fmla="*/ 317 w 337"/>
                <a:gd name="T1" fmla="*/ 137 h 259"/>
                <a:gd name="T2" fmla="*/ 185 w 337"/>
                <a:gd name="T3" fmla="*/ 56 h 259"/>
                <a:gd name="T4" fmla="*/ 5 w 337"/>
                <a:gd name="T5" fmla="*/ 18 h 259"/>
                <a:gd name="T6" fmla="*/ 1 w 337"/>
                <a:gd name="T7" fmla="*/ 24 h 259"/>
                <a:gd name="T8" fmla="*/ 3 w 337"/>
                <a:gd name="T9" fmla="*/ 28 h 259"/>
                <a:gd name="T10" fmla="*/ 47 w 337"/>
                <a:gd name="T11" fmla="*/ 47 h 259"/>
                <a:gd name="T12" fmla="*/ 48 w 337"/>
                <a:gd name="T13" fmla="*/ 78 h 259"/>
                <a:gd name="T14" fmla="*/ 64 w 337"/>
                <a:gd name="T15" fmla="*/ 77 h 259"/>
                <a:gd name="T16" fmla="*/ 142 w 337"/>
                <a:gd name="T17" fmla="*/ 95 h 259"/>
                <a:gd name="T18" fmla="*/ 337 w 337"/>
                <a:gd name="T19" fmla="*/ 231 h 259"/>
                <a:gd name="T20" fmla="*/ 317 w 337"/>
                <a:gd name="T21" fmla="*/ 13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59">
                  <a:moveTo>
                    <a:pt x="317" y="137"/>
                  </a:moveTo>
                  <a:cubicBezTo>
                    <a:pt x="317" y="137"/>
                    <a:pt x="264" y="128"/>
                    <a:pt x="185" y="56"/>
                  </a:cubicBezTo>
                  <a:cubicBezTo>
                    <a:pt x="122" y="0"/>
                    <a:pt x="37" y="11"/>
                    <a:pt x="5" y="18"/>
                  </a:cubicBezTo>
                  <a:cubicBezTo>
                    <a:pt x="2" y="18"/>
                    <a:pt x="0" y="21"/>
                    <a:pt x="1" y="24"/>
                  </a:cubicBezTo>
                  <a:cubicBezTo>
                    <a:pt x="1" y="26"/>
                    <a:pt x="2" y="27"/>
                    <a:pt x="3" y="28"/>
                  </a:cubicBezTo>
                  <a:cubicBezTo>
                    <a:pt x="17" y="35"/>
                    <a:pt x="37" y="46"/>
                    <a:pt x="47" y="47"/>
                  </a:cubicBezTo>
                  <a:cubicBezTo>
                    <a:pt x="47" y="47"/>
                    <a:pt x="27" y="67"/>
                    <a:pt x="48" y="78"/>
                  </a:cubicBezTo>
                  <a:cubicBezTo>
                    <a:pt x="53" y="81"/>
                    <a:pt x="59" y="80"/>
                    <a:pt x="64" y="77"/>
                  </a:cubicBezTo>
                  <a:cubicBezTo>
                    <a:pt x="74" y="70"/>
                    <a:pt x="102" y="86"/>
                    <a:pt x="142" y="95"/>
                  </a:cubicBezTo>
                  <a:cubicBezTo>
                    <a:pt x="142" y="95"/>
                    <a:pt x="300" y="259"/>
                    <a:pt x="337" y="231"/>
                  </a:cubicBezTo>
                  <a:cubicBezTo>
                    <a:pt x="317" y="137"/>
                    <a:pt x="317" y="137"/>
                    <a:pt x="317" y="137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išlîḋè"/>
            <p:cNvSpPr/>
            <p:nvPr/>
          </p:nvSpPr>
          <p:spPr bwMode="auto">
            <a:xfrm>
              <a:off x="8567738" y="1749426"/>
              <a:ext cx="250825" cy="388938"/>
            </a:xfrm>
            <a:custGeom>
              <a:avLst/>
              <a:gdLst>
                <a:gd name="T0" fmla="*/ 0 w 126"/>
                <a:gd name="T1" fmla="*/ 80 h 196"/>
                <a:gd name="T2" fmla="*/ 0 w 126"/>
                <a:gd name="T3" fmla="*/ 186 h 196"/>
                <a:gd name="T4" fmla="*/ 67 w 126"/>
                <a:gd name="T5" fmla="*/ 196 h 196"/>
                <a:gd name="T6" fmla="*/ 126 w 126"/>
                <a:gd name="T7" fmla="*/ 166 h 196"/>
                <a:gd name="T8" fmla="*/ 126 w 126"/>
                <a:gd name="T9" fmla="*/ 127 h 196"/>
                <a:gd name="T10" fmla="*/ 105 w 126"/>
                <a:gd name="T11" fmla="*/ 0 h 196"/>
                <a:gd name="T12" fmla="*/ 0 w 126"/>
                <a:gd name="T13" fmla="*/ 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96">
                  <a:moveTo>
                    <a:pt x="0" y="80"/>
                  </a:moveTo>
                  <a:cubicBezTo>
                    <a:pt x="0" y="80"/>
                    <a:pt x="15" y="142"/>
                    <a:pt x="0" y="186"/>
                  </a:cubicBezTo>
                  <a:cubicBezTo>
                    <a:pt x="67" y="196"/>
                    <a:pt x="67" y="196"/>
                    <a:pt x="67" y="196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26" y="127"/>
                    <a:pt x="98" y="69"/>
                    <a:pt x="105" y="0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í$ḻíďe"/>
            <p:cNvSpPr/>
            <p:nvPr/>
          </p:nvSpPr>
          <p:spPr bwMode="auto">
            <a:xfrm>
              <a:off x="8940801" y="4360863"/>
              <a:ext cx="255588" cy="665163"/>
            </a:xfrm>
            <a:custGeom>
              <a:avLst/>
              <a:gdLst>
                <a:gd name="T0" fmla="*/ 0 w 129"/>
                <a:gd name="T1" fmla="*/ 117 h 336"/>
                <a:gd name="T2" fmla="*/ 40 w 129"/>
                <a:gd name="T3" fmla="*/ 273 h 336"/>
                <a:gd name="T4" fmla="*/ 96 w 129"/>
                <a:gd name="T5" fmla="*/ 244 h 336"/>
                <a:gd name="T6" fmla="*/ 127 w 129"/>
                <a:gd name="T7" fmla="*/ 41 h 336"/>
                <a:gd name="T8" fmla="*/ 113 w 129"/>
                <a:gd name="T9" fmla="*/ 16 h 336"/>
                <a:gd name="T10" fmla="*/ 35 w 129"/>
                <a:gd name="T11" fmla="*/ 14 h 336"/>
                <a:gd name="T12" fmla="*/ 0 w 129"/>
                <a:gd name="T13" fmla="*/ 1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36">
                  <a:moveTo>
                    <a:pt x="0" y="117"/>
                  </a:moveTo>
                  <a:cubicBezTo>
                    <a:pt x="0" y="117"/>
                    <a:pt x="48" y="210"/>
                    <a:pt x="40" y="273"/>
                  </a:cubicBezTo>
                  <a:cubicBezTo>
                    <a:pt x="33" y="336"/>
                    <a:pt x="103" y="280"/>
                    <a:pt x="96" y="244"/>
                  </a:cubicBezTo>
                  <a:cubicBezTo>
                    <a:pt x="90" y="214"/>
                    <a:pt x="116" y="88"/>
                    <a:pt x="127" y="41"/>
                  </a:cubicBezTo>
                  <a:cubicBezTo>
                    <a:pt x="129" y="30"/>
                    <a:pt x="123" y="20"/>
                    <a:pt x="113" y="16"/>
                  </a:cubicBezTo>
                  <a:cubicBezTo>
                    <a:pt x="91" y="9"/>
                    <a:pt x="54" y="0"/>
                    <a:pt x="35" y="14"/>
                  </a:cubicBezTo>
                  <a:cubicBezTo>
                    <a:pt x="7" y="34"/>
                    <a:pt x="0" y="117"/>
                    <a:pt x="0" y="117"/>
                  </a:cubicBezTo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$ľïḓé"/>
            <p:cNvSpPr/>
            <p:nvPr/>
          </p:nvSpPr>
          <p:spPr bwMode="auto">
            <a:xfrm>
              <a:off x="8367713" y="4784726"/>
              <a:ext cx="414338" cy="258763"/>
            </a:xfrm>
            <a:custGeom>
              <a:avLst/>
              <a:gdLst>
                <a:gd name="T0" fmla="*/ 107 w 209"/>
                <a:gd name="T1" fmla="*/ 6 h 131"/>
                <a:gd name="T2" fmla="*/ 28 w 209"/>
                <a:gd name="T3" fmla="*/ 88 h 131"/>
                <a:gd name="T4" fmla="*/ 28 w 209"/>
                <a:gd name="T5" fmla="*/ 122 h 131"/>
                <a:gd name="T6" fmla="*/ 192 w 209"/>
                <a:gd name="T7" fmla="*/ 106 h 131"/>
                <a:gd name="T8" fmla="*/ 208 w 209"/>
                <a:gd name="T9" fmla="*/ 79 h 131"/>
                <a:gd name="T10" fmla="*/ 197 w 209"/>
                <a:gd name="T11" fmla="*/ 0 h 131"/>
                <a:gd name="T12" fmla="*/ 107 w 209"/>
                <a:gd name="T13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31">
                  <a:moveTo>
                    <a:pt x="107" y="6"/>
                  </a:moveTo>
                  <a:cubicBezTo>
                    <a:pt x="107" y="6"/>
                    <a:pt x="44" y="87"/>
                    <a:pt x="28" y="88"/>
                  </a:cubicBezTo>
                  <a:cubicBezTo>
                    <a:pt x="11" y="90"/>
                    <a:pt x="0" y="116"/>
                    <a:pt x="28" y="122"/>
                  </a:cubicBezTo>
                  <a:cubicBezTo>
                    <a:pt x="83" y="131"/>
                    <a:pt x="140" y="126"/>
                    <a:pt x="192" y="106"/>
                  </a:cubicBezTo>
                  <a:cubicBezTo>
                    <a:pt x="203" y="101"/>
                    <a:pt x="209" y="90"/>
                    <a:pt x="208" y="79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07" y="6"/>
                  </a:lnTo>
                  <a:close/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$ḻîďe"/>
            <p:cNvSpPr/>
            <p:nvPr/>
          </p:nvSpPr>
          <p:spPr bwMode="auto">
            <a:xfrm>
              <a:off x="8253413" y="3094038"/>
              <a:ext cx="830263" cy="1539875"/>
            </a:xfrm>
            <a:custGeom>
              <a:avLst/>
              <a:gdLst>
                <a:gd name="T0" fmla="*/ 62 w 419"/>
                <a:gd name="T1" fmla="*/ 0 h 778"/>
                <a:gd name="T2" fmla="*/ 2 w 419"/>
                <a:gd name="T3" fmla="*/ 8 h 778"/>
                <a:gd name="T4" fmla="*/ 1 w 419"/>
                <a:gd name="T5" fmla="*/ 219 h 778"/>
                <a:gd name="T6" fmla="*/ 1 w 419"/>
                <a:gd name="T7" fmla="*/ 471 h 778"/>
                <a:gd name="T8" fmla="*/ 46 w 419"/>
                <a:gd name="T9" fmla="*/ 526 h 778"/>
                <a:gd name="T10" fmla="*/ 186 w 419"/>
                <a:gd name="T11" fmla="*/ 634 h 778"/>
                <a:gd name="T12" fmla="*/ 353 w 419"/>
                <a:gd name="T13" fmla="*/ 778 h 778"/>
                <a:gd name="T14" fmla="*/ 410 w 419"/>
                <a:gd name="T15" fmla="*/ 650 h 778"/>
                <a:gd name="T16" fmla="*/ 285 w 419"/>
                <a:gd name="T17" fmla="*/ 558 h 778"/>
                <a:gd name="T18" fmla="*/ 198 w 419"/>
                <a:gd name="T19" fmla="*/ 480 h 778"/>
                <a:gd name="T20" fmla="*/ 141 w 419"/>
                <a:gd name="T21" fmla="*/ 359 h 778"/>
                <a:gd name="T22" fmla="*/ 150 w 419"/>
                <a:gd name="T23" fmla="*/ 335 h 778"/>
                <a:gd name="T24" fmla="*/ 222 w 419"/>
                <a:gd name="T25" fmla="*/ 168 h 778"/>
                <a:gd name="T26" fmla="*/ 141 w 419"/>
                <a:gd name="T27" fmla="*/ 13 h 778"/>
                <a:gd name="T28" fmla="*/ 62 w 419"/>
                <a:gd name="T2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9" h="778">
                  <a:moveTo>
                    <a:pt x="62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0" y="78"/>
                    <a:pt x="10" y="149"/>
                    <a:pt x="1" y="219"/>
                  </a:cubicBezTo>
                  <a:cubicBezTo>
                    <a:pt x="1" y="471"/>
                    <a:pt x="1" y="471"/>
                    <a:pt x="1" y="471"/>
                  </a:cubicBezTo>
                  <a:cubicBezTo>
                    <a:pt x="1" y="471"/>
                    <a:pt x="0" y="494"/>
                    <a:pt x="46" y="526"/>
                  </a:cubicBezTo>
                  <a:cubicBezTo>
                    <a:pt x="94" y="559"/>
                    <a:pt x="141" y="595"/>
                    <a:pt x="186" y="634"/>
                  </a:cubicBezTo>
                  <a:cubicBezTo>
                    <a:pt x="353" y="778"/>
                    <a:pt x="353" y="778"/>
                    <a:pt x="353" y="778"/>
                  </a:cubicBezTo>
                  <a:cubicBezTo>
                    <a:pt x="353" y="778"/>
                    <a:pt x="419" y="697"/>
                    <a:pt x="410" y="650"/>
                  </a:cubicBezTo>
                  <a:cubicBezTo>
                    <a:pt x="410" y="650"/>
                    <a:pt x="299" y="615"/>
                    <a:pt x="285" y="558"/>
                  </a:cubicBezTo>
                  <a:cubicBezTo>
                    <a:pt x="276" y="525"/>
                    <a:pt x="233" y="498"/>
                    <a:pt x="198" y="480"/>
                  </a:cubicBezTo>
                  <a:cubicBezTo>
                    <a:pt x="153" y="458"/>
                    <a:pt x="129" y="408"/>
                    <a:pt x="141" y="359"/>
                  </a:cubicBezTo>
                  <a:cubicBezTo>
                    <a:pt x="143" y="350"/>
                    <a:pt x="146" y="342"/>
                    <a:pt x="150" y="335"/>
                  </a:cubicBezTo>
                  <a:cubicBezTo>
                    <a:pt x="180" y="284"/>
                    <a:pt x="222" y="168"/>
                    <a:pt x="222" y="168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íS1ídè"/>
            <p:cNvSpPr/>
            <p:nvPr/>
          </p:nvSpPr>
          <p:spPr bwMode="auto">
            <a:xfrm>
              <a:off x="8255001" y="3173413"/>
              <a:ext cx="387350" cy="1185863"/>
            </a:xfrm>
            <a:custGeom>
              <a:avLst/>
              <a:gdLst>
                <a:gd name="T0" fmla="*/ 20 w 195"/>
                <a:gd name="T1" fmla="*/ 0 h 599"/>
                <a:gd name="T2" fmla="*/ 15 w 195"/>
                <a:gd name="T3" fmla="*/ 33 h 599"/>
                <a:gd name="T4" fmla="*/ 12 w 195"/>
                <a:gd name="T5" fmla="*/ 33 h 599"/>
                <a:gd name="T6" fmla="*/ 11 w 195"/>
                <a:gd name="T7" fmla="*/ 37 h 599"/>
                <a:gd name="T8" fmla="*/ 6 w 195"/>
                <a:gd name="T9" fmla="*/ 37 h 599"/>
                <a:gd name="T10" fmla="*/ 7 w 195"/>
                <a:gd name="T11" fmla="*/ 71 h 599"/>
                <a:gd name="T12" fmla="*/ 0 w 195"/>
                <a:gd name="T13" fmla="*/ 179 h 599"/>
                <a:gd name="T14" fmla="*/ 0 w 195"/>
                <a:gd name="T15" fmla="*/ 431 h 599"/>
                <a:gd name="T16" fmla="*/ 0 w 195"/>
                <a:gd name="T17" fmla="*/ 431 h 599"/>
                <a:gd name="T18" fmla="*/ 0 w 195"/>
                <a:gd name="T19" fmla="*/ 431 h 599"/>
                <a:gd name="T20" fmla="*/ 45 w 195"/>
                <a:gd name="T21" fmla="*/ 486 h 599"/>
                <a:gd name="T22" fmla="*/ 185 w 195"/>
                <a:gd name="T23" fmla="*/ 594 h 599"/>
                <a:gd name="T24" fmla="*/ 190 w 195"/>
                <a:gd name="T25" fmla="*/ 599 h 599"/>
                <a:gd name="T26" fmla="*/ 195 w 195"/>
                <a:gd name="T27" fmla="*/ 551 h 599"/>
                <a:gd name="T28" fmla="*/ 195 w 195"/>
                <a:gd name="T29" fmla="*/ 551 h 599"/>
                <a:gd name="T30" fmla="*/ 179 w 195"/>
                <a:gd name="T31" fmla="*/ 429 h 599"/>
                <a:gd name="T32" fmla="*/ 137 w 195"/>
                <a:gd name="T33" fmla="*/ 344 h 599"/>
                <a:gd name="T34" fmla="*/ 140 w 195"/>
                <a:gd name="T35" fmla="*/ 319 h 599"/>
                <a:gd name="T36" fmla="*/ 149 w 195"/>
                <a:gd name="T37" fmla="*/ 295 h 599"/>
                <a:gd name="T38" fmla="*/ 170 w 195"/>
                <a:gd name="T39" fmla="*/ 254 h 599"/>
                <a:gd name="T40" fmla="*/ 170 w 195"/>
                <a:gd name="T41" fmla="*/ 248 h 599"/>
                <a:gd name="T42" fmla="*/ 106 w 195"/>
                <a:gd name="T43" fmla="*/ 7 h 599"/>
                <a:gd name="T44" fmla="*/ 20 w 195"/>
                <a:gd name="T45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599">
                  <a:moveTo>
                    <a:pt x="20" y="0"/>
                  </a:moveTo>
                  <a:cubicBezTo>
                    <a:pt x="17" y="19"/>
                    <a:pt x="15" y="33"/>
                    <a:pt x="15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8"/>
                    <a:pt x="7" y="59"/>
                    <a:pt x="7" y="71"/>
                  </a:cubicBezTo>
                  <a:cubicBezTo>
                    <a:pt x="7" y="107"/>
                    <a:pt x="5" y="143"/>
                    <a:pt x="0" y="179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3"/>
                    <a:pt x="1" y="455"/>
                    <a:pt x="45" y="486"/>
                  </a:cubicBezTo>
                  <a:cubicBezTo>
                    <a:pt x="93" y="519"/>
                    <a:pt x="140" y="555"/>
                    <a:pt x="185" y="594"/>
                  </a:cubicBezTo>
                  <a:cubicBezTo>
                    <a:pt x="190" y="599"/>
                    <a:pt x="190" y="599"/>
                    <a:pt x="190" y="599"/>
                  </a:cubicBezTo>
                  <a:cubicBezTo>
                    <a:pt x="193" y="570"/>
                    <a:pt x="195" y="551"/>
                    <a:pt x="195" y="551"/>
                  </a:cubicBezTo>
                  <a:cubicBezTo>
                    <a:pt x="195" y="551"/>
                    <a:pt x="195" y="551"/>
                    <a:pt x="195" y="551"/>
                  </a:cubicBezTo>
                  <a:cubicBezTo>
                    <a:pt x="189" y="539"/>
                    <a:pt x="183" y="487"/>
                    <a:pt x="179" y="429"/>
                  </a:cubicBezTo>
                  <a:cubicBezTo>
                    <a:pt x="152" y="409"/>
                    <a:pt x="137" y="377"/>
                    <a:pt x="137" y="344"/>
                  </a:cubicBezTo>
                  <a:cubicBezTo>
                    <a:pt x="137" y="336"/>
                    <a:pt x="138" y="327"/>
                    <a:pt x="140" y="319"/>
                  </a:cubicBezTo>
                  <a:cubicBezTo>
                    <a:pt x="142" y="310"/>
                    <a:pt x="145" y="302"/>
                    <a:pt x="149" y="295"/>
                  </a:cubicBezTo>
                  <a:cubicBezTo>
                    <a:pt x="156" y="284"/>
                    <a:pt x="163" y="269"/>
                    <a:pt x="170" y="254"/>
                  </a:cubicBezTo>
                  <a:cubicBezTo>
                    <a:pt x="170" y="250"/>
                    <a:pt x="170" y="248"/>
                    <a:pt x="170" y="248"/>
                  </a:cubicBezTo>
                  <a:cubicBezTo>
                    <a:pt x="171" y="183"/>
                    <a:pt x="130" y="67"/>
                    <a:pt x="106" y="7"/>
                  </a:cubicBezTo>
                  <a:cubicBezTo>
                    <a:pt x="74" y="6"/>
                    <a:pt x="41" y="4"/>
                    <a:pt x="20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iŝľïḓé"/>
            <p:cNvSpPr/>
            <p:nvPr/>
          </p:nvSpPr>
          <p:spPr bwMode="auto">
            <a:xfrm>
              <a:off x="8843963" y="4278313"/>
              <a:ext cx="223838" cy="355600"/>
            </a:xfrm>
            <a:custGeom>
              <a:avLst/>
              <a:gdLst>
                <a:gd name="T0" fmla="*/ 14 w 113"/>
                <a:gd name="T1" fmla="*/ 0 h 180"/>
                <a:gd name="T2" fmla="*/ 0 w 113"/>
                <a:gd name="T3" fmla="*/ 133 h 180"/>
                <a:gd name="T4" fmla="*/ 55 w 113"/>
                <a:gd name="T5" fmla="*/ 180 h 180"/>
                <a:gd name="T6" fmla="*/ 113 w 113"/>
                <a:gd name="T7" fmla="*/ 61 h 180"/>
                <a:gd name="T8" fmla="*/ 112 w 113"/>
                <a:gd name="T9" fmla="*/ 52 h 180"/>
                <a:gd name="T10" fmla="*/ 104 w 113"/>
                <a:gd name="T11" fmla="*/ 49 h 180"/>
                <a:gd name="T12" fmla="*/ 14 w 113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80">
                  <a:moveTo>
                    <a:pt x="14" y="0"/>
                  </a:moveTo>
                  <a:cubicBezTo>
                    <a:pt x="13" y="47"/>
                    <a:pt x="7" y="92"/>
                    <a:pt x="0" y="133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180"/>
                    <a:pt x="113" y="110"/>
                    <a:pt x="113" y="61"/>
                  </a:cubicBezTo>
                  <a:cubicBezTo>
                    <a:pt x="113" y="58"/>
                    <a:pt x="112" y="55"/>
                    <a:pt x="112" y="52"/>
                  </a:cubicBezTo>
                  <a:cubicBezTo>
                    <a:pt x="112" y="52"/>
                    <a:pt x="109" y="51"/>
                    <a:pt x="104" y="49"/>
                  </a:cubicBezTo>
                  <a:cubicBezTo>
                    <a:pt x="86" y="43"/>
                    <a:pt x="43" y="25"/>
                    <a:pt x="14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ïslîde"/>
            <p:cNvSpPr/>
            <p:nvPr/>
          </p:nvSpPr>
          <p:spPr bwMode="auto">
            <a:xfrm>
              <a:off x="8435976" y="3048001"/>
              <a:ext cx="546100" cy="1839913"/>
            </a:xfrm>
            <a:custGeom>
              <a:avLst/>
              <a:gdLst>
                <a:gd name="T0" fmla="*/ 58 w 276"/>
                <a:gd name="T1" fmla="*/ 888 h 929"/>
                <a:gd name="T2" fmla="*/ 170 w 276"/>
                <a:gd name="T3" fmla="*/ 918 h 929"/>
                <a:gd name="T4" fmla="*/ 170 w 276"/>
                <a:gd name="T5" fmla="*/ 903 h 929"/>
                <a:gd name="T6" fmla="*/ 218 w 276"/>
                <a:gd name="T7" fmla="*/ 546 h 929"/>
                <a:gd name="T8" fmla="*/ 237 w 276"/>
                <a:gd name="T9" fmla="*/ 268 h 929"/>
                <a:gd name="T10" fmla="*/ 253 w 276"/>
                <a:gd name="T11" fmla="*/ 71 h 929"/>
                <a:gd name="T12" fmla="*/ 0 w 276"/>
                <a:gd name="T13" fmla="*/ 31 h 929"/>
                <a:gd name="T14" fmla="*/ 79 w 276"/>
                <a:gd name="T15" fmla="*/ 311 h 929"/>
                <a:gd name="T16" fmla="*/ 104 w 276"/>
                <a:gd name="T17" fmla="*/ 614 h 929"/>
                <a:gd name="T18" fmla="*/ 58 w 276"/>
                <a:gd name="T19" fmla="*/ 88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29">
                  <a:moveTo>
                    <a:pt x="58" y="888"/>
                  </a:moveTo>
                  <a:cubicBezTo>
                    <a:pt x="58" y="888"/>
                    <a:pt x="167" y="907"/>
                    <a:pt x="170" y="918"/>
                  </a:cubicBezTo>
                  <a:cubicBezTo>
                    <a:pt x="174" y="929"/>
                    <a:pt x="170" y="903"/>
                    <a:pt x="170" y="903"/>
                  </a:cubicBezTo>
                  <a:cubicBezTo>
                    <a:pt x="170" y="903"/>
                    <a:pt x="233" y="713"/>
                    <a:pt x="218" y="546"/>
                  </a:cubicBezTo>
                  <a:cubicBezTo>
                    <a:pt x="204" y="379"/>
                    <a:pt x="237" y="268"/>
                    <a:pt x="237" y="268"/>
                  </a:cubicBezTo>
                  <a:cubicBezTo>
                    <a:pt x="237" y="268"/>
                    <a:pt x="276" y="143"/>
                    <a:pt x="253" y="71"/>
                  </a:cubicBezTo>
                  <a:cubicBezTo>
                    <a:pt x="231" y="0"/>
                    <a:pt x="0" y="31"/>
                    <a:pt x="0" y="31"/>
                  </a:cubicBezTo>
                  <a:cubicBezTo>
                    <a:pt x="0" y="31"/>
                    <a:pt x="80" y="220"/>
                    <a:pt x="79" y="311"/>
                  </a:cubicBezTo>
                  <a:cubicBezTo>
                    <a:pt x="79" y="311"/>
                    <a:pt x="88" y="583"/>
                    <a:pt x="104" y="614"/>
                  </a:cubicBezTo>
                  <a:cubicBezTo>
                    <a:pt x="104" y="614"/>
                    <a:pt x="78" y="881"/>
                    <a:pt x="58" y="888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îśľiḓé"/>
            <p:cNvSpPr/>
            <p:nvPr/>
          </p:nvSpPr>
          <p:spPr bwMode="auto">
            <a:xfrm>
              <a:off x="8248651" y="2001838"/>
              <a:ext cx="566738" cy="1198563"/>
            </a:xfrm>
            <a:custGeom>
              <a:avLst/>
              <a:gdLst>
                <a:gd name="T0" fmla="*/ 165 w 286"/>
                <a:gd name="T1" fmla="*/ 0 h 606"/>
                <a:gd name="T2" fmla="*/ 286 w 286"/>
                <a:gd name="T3" fmla="*/ 39 h 606"/>
                <a:gd name="T4" fmla="*/ 213 w 286"/>
                <a:gd name="T5" fmla="*/ 598 h 606"/>
                <a:gd name="T6" fmla="*/ 1 w 286"/>
                <a:gd name="T7" fmla="*/ 580 h 606"/>
                <a:gd name="T8" fmla="*/ 45 w 286"/>
                <a:gd name="T9" fmla="*/ 241 h 606"/>
                <a:gd name="T10" fmla="*/ 165 w 286"/>
                <a:gd name="T11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606">
                  <a:moveTo>
                    <a:pt x="165" y="0"/>
                  </a:moveTo>
                  <a:cubicBezTo>
                    <a:pt x="165" y="0"/>
                    <a:pt x="176" y="68"/>
                    <a:pt x="286" y="39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3" y="598"/>
                    <a:pt x="0" y="606"/>
                    <a:pt x="1" y="580"/>
                  </a:cubicBezTo>
                  <a:cubicBezTo>
                    <a:pt x="45" y="241"/>
                    <a:pt x="45" y="241"/>
                    <a:pt x="45" y="241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ṡḻíďè"/>
            <p:cNvSpPr/>
            <p:nvPr/>
          </p:nvSpPr>
          <p:spPr bwMode="auto">
            <a:xfrm>
              <a:off x="8555038" y="1995488"/>
              <a:ext cx="26988" cy="22225"/>
            </a:xfrm>
            <a:custGeom>
              <a:avLst/>
              <a:gdLst>
                <a:gd name="T0" fmla="*/ 14 w 14"/>
                <a:gd name="T1" fmla="*/ 9 h 11"/>
                <a:gd name="T2" fmla="*/ 14 w 14"/>
                <a:gd name="T3" fmla="*/ 11 h 11"/>
                <a:gd name="T4" fmla="*/ 14 w 14"/>
                <a:gd name="T5" fmla="*/ 11 h 11"/>
                <a:gd name="T6" fmla="*/ 14 w 14"/>
                <a:gd name="T7" fmla="*/ 9 h 11"/>
                <a:gd name="T8" fmla="*/ 14 w 14"/>
                <a:gd name="T9" fmla="*/ 0 h 11"/>
                <a:gd name="T10" fmla="*/ 0 w 14"/>
                <a:gd name="T11" fmla="*/ 11 h 11"/>
                <a:gd name="T12" fmla="*/ 11 w 14"/>
                <a:gd name="T13" fmla="*/ 4 h 11"/>
                <a:gd name="T14" fmla="*/ 11 w 14"/>
                <a:gd name="T15" fmla="*/ 3 h 11"/>
                <a:gd name="T16" fmla="*/ 11 w 14"/>
                <a:gd name="T17" fmla="*/ 4 h 11"/>
                <a:gd name="T18" fmla="*/ 14 w 14"/>
                <a:gd name="T19" fmla="*/ 2 h 11"/>
                <a:gd name="T20" fmla="*/ 14 w 14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">
                  <a:moveTo>
                    <a:pt x="14" y="9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9"/>
                  </a:cubicBezTo>
                  <a:moveTo>
                    <a:pt x="14" y="0"/>
                  </a:moveTo>
                  <a:cubicBezTo>
                    <a:pt x="9" y="4"/>
                    <a:pt x="5" y="8"/>
                    <a:pt x="0" y="11"/>
                  </a:cubicBezTo>
                  <a:cubicBezTo>
                    <a:pt x="4" y="9"/>
                    <a:pt x="7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íśḻide"/>
            <p:cNvSpPr/>
            <p:nvPr/>
          </p:nvSpPr>
          <p:spPr bwMode="auto">
            <a:xfrm>
              <a:off x="8582026" y="1995488"/>
              <a:ext cx="0" cy="22225"/>
            </a:xfrm>
            <a:custGeom>
              <a:avLst/>
              <a:gdLst>
                <a:gd name="T0" fmla="*/ 0 h 11"/>
                <a:gd name="T1" fmla="*/ 0 h 11"/>
                <a:gd name="T2" fmla="*/ 2 h 11"/>
                <a:gd name="T3" fmla="*/ 2 h 11"/>
                <a:gd name="T4" fmla="*/ 9 h 11"/>
                <a:gd name="T5" fmla="*/ 11 h 11"/>
                <a:gd name="T6" fmla="*/ 11 h 11"/>
                <a:gd name="T7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$1îḋè"/>
            <p:cNvSpPr/>
            <p:nvPr/>
          </p:nvSpPr>
          <p:spPr bwMode="auto">
            <a:xfrm>
              <a:off x="8021638" y="23320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îṥļïdé"/>
            <p:cNvSpPr/>
            <p:nvPr/>
          </p:nvSpPr>
          <p:spPr bwMode="auto">
            <a:xfrm>
              <a:off x="8272463" y="2468563"/>
              <a:ext cx="12700" cy="15875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5 w 6"/>
                <a:gd name="T5" fmla="*/ 2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4" y="3"/>
                    <a:pt x="2" y="5"/>
                    <a:pt x="0" y="8"/>
                  </a:cubicBezTo>
                  <a:cubicBezTo>
                    <a:pt x="2" y="6"/>
                    <a:pt x="4" y="4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îṩ1îdé"/>
            <p:cNvSpPr/>
            <p:nvPr/>
          </p:nvSpPr>
          <p:spPr bwMode="auto">
            <a:xfrm>
              <a:off x="8278813" y="3170238"/>
              <a:ext cx="15875" cy="68263"/>
            </a:xfrm>
            <a:custGeom>
              <a:avLst/>
              <a:gdLst>
                <a:gd name="T0" fmla="*/ 5 w 8"/>
                <a:gd name="T1" fmla="*/ 0 h 34"/>
                <a:gd name="T2" fmla="*/ 0 w 8"/>
                <a:gd name="T3" fmla="*/ 34 h 34"/>
                <a:gd name="T4" fmla="*/ 3 w 8"/>
                <a:gd name="T5" fmla="*/ 34 h 34"/>
                <a:gd name="T6" fmla="*/ 8 w 8"/>
                <a:gd name="T7" fmla="*/ 1 h 34"/>
                <a:gd name="T8" fmla="*/ 5 w 8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4">
                  <a:moveTo>
                    <a:pt x="5" y="0"/>
                  </a:moveTo>
                  <a:cubicBezTo>
                    <a:pt x="2" y="16"/>
                    <a:pt x="1" y="28"/>
                    <a:pt x="0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5" y="20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ṩľîďé"/>
            <p:cNvSpPr/>
            <p:nvPr/>
          </p:nvSpPr>
          <p:spPr bwMode="auto">
            <a:xfrm>
              <a:off x="8288338" y="2001838"/>
              <a:ext cx="287338" cy="1171575"/>
            </a:xfrm>
            <a:custGeom>
              <a:avLst/>
              <a:gdLst>
                <a:gd name="T0" fmla="*/ 129 w 145"/>
                <a:gd name="T1" fmla="*/ 53 h 592"/>
                <a:gd name="T2" fmla="*/ 108 w 145"/>
                <a:gd name="T3" fmla="*/ 99 h 592"/>
                <a:gd name="T4" fmla="*/ 55 w 145"/>
                <a:gd name="T5" fmla="*/ 327 h 592"/>
                <a:gd name="T6" fmla="*/ 20 w 145"/>
                <a:gd name="T7" fmla="*/ 500 h 592"/>
                <a:gd name="T8" fmla="*/ 0 w 145"/>
                <a:gd name="T9" fmla="*/ 591 h 592"/>
                <a:gd name="T10" fmla="*/ 3 w 145"/>
                <a:gd name="T11" fmla="*/ 592 h 592"/>
                <a:gd name="T12" fmla="*/ 24 w 145"/>
                <a:gd name="T13" fmla="*/ 496 h 592"/>
                <a:gd name="T14" fmla="*/ 59 w 145"/>
                <a:gd name="T15" fmla="*/ 324 h 592"/>
                <a:gd name="T16" fmla="*/ 112 w 145"/>
                <a:gd name="T17" fmla="*/ 96 h 592"/>
                <a:gd name="T18" fmla="*/ 129 w 145"/>
                <a:gd name="T19" fmla="*/ 53 h 592"/>
                <a:gd name="T20" fmla="*/ 145 w 145"/>
                <a:gd name="T21" fmla="*/ 0 h 592"/>
                <a:gd name="T22" fmla="*/ 145 w 145"/>
                <a:gd name="T23" fmla="*/ 1 h 592"/>
                <a:gd name="T24" fmla="*/ 145 w 145"/>
                <a:gd name="T25" fmla="*/ 1 h 592"/>
                <a:gd name="T26" fmla="*/ 145 w 145"/>
                <a:gd name="T2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592">
                  <a:moveTo>
                    <a:pt x="129" y="53"/>
                  </a:moveTo>
                  <a:cubicBezTo>
                    <a:pt x="108" y="99"/>
                    <a:pt x="108" y="99"/>
                    <a:pt x="108" y="99"/>
                  </a:cubicBezTo>
                  <a:cubicBezTo>
                    <a:pt x="84" y="128"/>
                    <a:pt x="57" y="298"/>
                    <a:pt x="55" y="327"/>
                  </a:cubicBezTo>
                  <a:cubicBezTo>
                    <a:pt x="53" y="356"/>
                    <a:pt x="31" y="478"/>
                    <a:pt x="20" y="500"/>
                  </a:cubicBezTo>
                  <a:cubicBezTo>
                    <a:pt x="13" y="513"/>
                    <a:pt x="5" y="558"/>
                    <a:pt x="0" y="591"/>
                  </a:cubicBezTo>
                  <a:cubicBezTo>
                    <a:pt x="1" y="591"/>
                    <a:pt x="2" y="592"/>
                    <a:pt x="3" y="592"/>
                  </a:cubicBezTo>
                  <a:cubicBezTo>
                    <a:pt x="8" y="559"/>
                    <a:pt x="17" y="510"/>
                    <a:pt x="24" y="496"/>
                  </a:cubicBezTo>
                  <a:cubicBezTo>
                    <a:pt x="35" y="474"/>
                    <a:pt x="57" y="353"/>
                    <a:pt x="59" y="324"/>
                  </a:cubicBezTo>
                  <a:cubicBezTo>
                    <a:pt x="61" y="294"/>
                    <a:pt x="88" y="125"/>
                    <a:pt x="112" y="96"/>
                  </a:cubicBezTo>
                  <a:cubicBezTo>
                    <a:pt x="129" y="53"/>
                    <a:pt x="129" y="53"/>
                    <a:pt x="129" y="53"/>
                  </a:cubicBezTo>
                  <a:moveTo>
                    <a:pt x="145" y="0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0"/>
                    <a:pt x="14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íṥḻiḑè"/>
            <p:cNvSpPr/>
            <p:nvPr/>
          </p:nvSpPr>
          <p:spPr bwMode="auto">
            <a:xfrm>
              <a:off x="8039101" y="2484438"/>
              <a:ext cx="233363" cy="762000"/>
            </a:xfrm>
            <a:custGeom>
              <a:avLst/>
              <a:gdLst>
                <a:gd name="T0" fmla="*/ 94 w 118"/>
                <a:gd name="T1" fmla="*/ 381 h 385"/>
                <a:gd name="T2" fmla="*/ 93 w 118"/>
                <a:gd name="T3" fmla="*/ 381 h 385"/>
                <a:gd name="T4" fmla="*/ 93 w 118"/>
                <a:gd name="T5" fmla="*/ 385 h 385"/>
                <a:gd name="T6" fmla="*/ 115 w 118"/>
                <a:gd name="T7" fmla="*/ 385 h 385"/>
                <a:gd name="T8" fmla="*/ 115 w 118"/>
                <a:gd name="T9" fmla="*/ 383 h 385"/>
                <a:gd name="T10" fmla="*/ 94 w 118"/>
                <a:gd name="T11" fmla="*/ 383 h 385"/>
                <a:gd name="T12" fmla="*/ 94 w 118"/>
                <a:gd name="T13" fmla="*/ 381 h 385"/>
                <a:gd name="T14" fmla="*/ 118 w 118"/>
                <a:gd name="T15" fmla="*/ 0 h 385"/>
                <a:gd name="T16" fmla="*/ 4 w 118"/>
                <a:gd name="T17" fmla="*/ 33 h 385"/>
                <a:gd name="T18" fmla="*/ 4 w 118"/>
                <a:gd name="T19" fmla="*/ 33 h 385"/>
                <a:gd name="T20" fmla="*/ 1 w 118"/>
                <a:gd name="T21" fmla="*/ 33 h 385"/>
                <a:gd name="T22" fmla="*/ 1 w 118"/>
                <a:gd name="T23" fmla="*/ 33 h 385"/>
                <a:gd name="T24" fmla="*/ 0 w 118"/>
                <a:gd name="T25" fmla="*/ 33 h 385"/>
                <a:gd name="T26" fmla="*/ 1 w 118"/>
                <a:gd name="T27" fmla="*/ 37 h 385"/>
                <a:gd name="T28" fmla="*/ 118 w 118"/>
                <a:gd name="T2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85">
                  <a:moveTo>
                    <a:pt x="94" y="381"/>
                  </a:moveTo>
                  <a:cubicBezTo>
                    <a:pt x="93" y="381"/>
                    <a:pt x="93" y="381"/>
                    <a:pt x="93" y="381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115" y="385"/>
                    <a:pt x="115" y="385"/>
                    <a:pt x="115" y="385"/>
                  </a:cubicBezTo>
                  <a:cubicBezTo>
                    <a:pt x="115" y="384"/>
                    <a:pt x="115" y="384"/>
                    <a:pt x="115" y="383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4" y="381"/>
                    <a:pt x="94" y="381"/>
                    <a:pt x="94" y="381"/>
                  </a:cubicBezTo>
                  <a:moveTo>
                    <a:pt x="118" y="0"/>
                  </a:moveTo>
                  <a:cubicBezTo>
                    <a:pt x="87" y="29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90" y="32"/>
                    <a:pt x="1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ïŝ1iḑê"/>
            <p:cNvSpPr/>
            <p:nvPr/>
          </p:nvSpPr>
          <p:spPr bwMode="auto">
            <a:xfrm>
              <a:off x="8224838" y="3238501"/>
              <a:ext cx="42863" cy="3175"/>
            </a:xfrm>
            <a:custGeom>
              <a:avLst/>
              <a:gdLst>
                <a:gd name="T0" fmla="*/ 21 w 21"/>
                <a:gd name="T1" fmla="*/ 0 h 2"/>
                <a:gd name="T2" fmla="*/ 2 w 21"/>
                <a:gd name="T3" fmla="*/ 0 h 2"/>
                <a:gd name="T4" fmla="*/ 0 w 21"/>
                <a:gd name="T5" fmla="*/ 0 h 2"/>
                <a:gd name="T6" fmla="*/ 0 w 21"/>
                <a:gd name="T7" fmla="*/ 2 h 2"/>
                <a:gd name="T8" fmla="*/ 21 w 21"/>
                <a:gd name="T9" fmla="*/ 2 h 2"/>
                <a:gd name="T10" fmla="*/ 21 w 2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">
                  <a:moveTo>
                    <a:pt x="2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1"/>
                    <a:pt x="2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iSḻiḍe"/>
            <p:cNvSpPr/>
            <p:nvPr/>
          </p:nvSpPr>
          <p:spPr bwMode="auto">
            <a:xfrm>
              <a:off x="8267701" y="3238501"/>
              <a:ext cx="11113" cy="7938"/>
            </a:xfrm>
            <a:custGeom>
              <a:avLst/>
              <a:gdLst>
                <a:gd name="T0" fmla="*/ 6 w 6"/>
                <a:gd name="T1" fmla="*/ 0 h 4"/>
                <a:gd name="T2" fmla="*/ 0 w 6"/>
                <a:gd name="T3" fmla="*/ 0 h 4"/>
                <a:gd name="T4" fmla="*/ 0 w 6"/>
                <a:gd name="T5" fmla="*/ 4 h 4"/>
                <a:gd name="T6" fmla="*/ 5 w 6"/>
                <a:gd name="T7" fmla="*/ 4 h 4"/>
                <a:gd name="T8" fmla="*/ 6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ṥlíďè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íṣliḋé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ṥlídê"/>
            <p:cNvSpPr/>
            <p:nvPr/>
          </p:nvSpPr>
          <p:spPr bwMode="auto">
            <a:xfrm>
              <a:off x="8047038" y="2459038"/>
              <a:ext cx="238125" cy="90488"/>
            </a:xfrm>
            <a:custGeom>
              <a:avLst/>
              <a:gdLst>
                <a:gd name="T0" fmla="*/ 120 w 120"/>
                <a:gd name="T1" fmla="*/ 0 h 46"/>
                <a:gd name="T2" fmla="*/ 0 w 120"/>
                <a:gd name="T3" fmla="*/ 46 h 46"/>
                <a:gd name="T4" fmla="*/ 0 w 120"/>
                <a:gd name="T5" fmla="*/ 46 h 46"/>
                <a:gd name="T6" fmla="*/ 114 w 120"/>
                <a:gd name="T7" fmla="*/ 13 h 46"/>
                <a:gd name="T8" fmla="*/ 120 w 120"/>
                <a:gd name="T9" fmla="*/ 5 h 46"/>
                <a:gd name="T10" fmla="*/ 120 w 12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46">
                  <a:moveTo>
                    <a:pt x="120" y="0"/>
                  </a:moveTo>
                  <a:cubicBezTo>
                    <a:pt x="104" y="36"/>
                    <a:pt x="19" y="45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83" y="42"/>
                    <a:pt x="114" y="13"/>
                  </a:cubicBezTo>
                  <a:cubicBezTo>
                    <a:pt x="116" y="10"/>
                    <a:pt x="118" y="8"/>
                    <a:pt x="120" y="5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íṣḻidè"/>
            <p:cNvSpPr/>
            <p:nvPr/>
          </p:nvSpPr>
          <p:spPr bwMode="auto">
            <a:xfrm>
              <a:off x="8267701" y="3170238"/>
              <a:ext cx="20638" cy="68263"/>
            </a:xfrm>
            <a:custGeom>
              <a:avLst/>
              <a:gdLst>
                <a:gd name="T0" fmla="*/ 10 w 11"/>
                <a:gd name="T1" fmla="*/ 0 h 34"/>
                <a:gd name="T2" fmla="*/ 5 w 11"/>
                <a:gd name="T3" fmla="*/ 34 h 34"/>
                <a:gd name="T4" fmla="*/ 0 w 11"/>
                <a:gd name="T5" fmla="*/ 34 h 34"/>
                <a:gd name="T6" fmla="*/ 0 w 11"/>
                <a:gd name="T7" fmla="*/ 34 h 34"/>
                <a:gd name="T8" fmla="*/ 6 w 11"/>
                <a:gd name="T9" fmla="*/ 34 h 34"/>
                <a:gd name="T10" fmla="*/ 11 w 11"/>
                <a:gd name="T11" fmla="*/ 0 h 34"/>
                <a:gd name="T12" fmla="*/ 10 w 1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4">
                  <a:moveTo>
                    <a:pt x="10" y="0"/>
                  </a:moveTo>
                  <a:cubicBezTo>
                    <a:pt x="7" y="20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28"/>
                    <a:pt x="8" y="16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3B3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îṩḷiḑê"/>
            <p:cNvSpPr/>
            <p:nvPr/>
          </p:nvSpPr>
          <p:spPr bwMode="auto">
            <a:xfrm>
              <a:off x="8286751" y="2046288"/>
              <a:ext cx="284163" cy="1123950"/>
            </a:xfrm>
            <a:custGeom>
              <a:avLst/>
              <a:gdLst>
                <a:gd name="T0" fmla="*/ 143 w 143"/>
                <a:gd name="T1" fmla="*/ 0 h 568"/>
                <a:gd name="T2" fmla="*/ 109 w 143"/>
                <a:gd name="T3" fmla="*/ 73 h 568"/>
                <a:gd name="T4" fmla="*/ 56 w 143"/>
                <a:gd name="T5" fmla="*/ 301 h 568"/>
                <a:gd name="T6" fmla="*/ 21 w 143"/>
                <a:gd name="T7" fmla="*/ 473 h 568"/>
                <a:gd name="T8" fmla="*/ 0 w 143"/>
                <a:gd name="T9" fmla="*/ 568 h 568"/>
                <a:gd name="T10" fmla="*/ 1 w 143"/>
                <a:gd name="T11" fmla="*/ 568 h 568"/>
                <a:gd name="T12" fmla="*/ 21 w 143"/>
                <a:gd name="T13" fmla="*/ 477 h 568"/>
                <a:gd name="T14" fmla="*/ 56 w 143"/>
                <a:gd name="T15" fmla="*/ 304 h 568"/>
                <a:gd name="T16" fmla="*/ 109 w 143"/>
                <a:gd name="T17" fmla="*/ 76 h 568"/>
                <a:gd name="T18" fmla="*/ 130 w 143"/>
                <a:gd name="T19" fmla="*/ 30 h 568"/>
                <a:gd name="T20" fmla="*/ 143 w 143"/>
                <a:gd name="T2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568">
                  <a:moveTo>
                    <a:pt x="143" y="0"/>
                  </a:moveTo>
                  <a:cubicBezTo>
                    <a:pt x="109" y="73"/>
                    <a:pt x="109" y="73"/>
                    <a:pt x="109" y="73"/>
                  </a:cubicBezTo>
                  <a:cubicBezTo>
                    <a:pt x="85" y="102"/>
                    <a:pt x="58" y="271"/>
                    <a:pt x="56" y="301"/>
                  </a:cubicBezTo>
                  <a:cubicBezTo>
                    <a:pt x="54" y="330"/>
                    <a:pt x="32" y="451"/>
                    <a:pt x="21" y="473"/>
                  </a:cubicBezTo>
                  <a:cubicBezTo>
                    <a:pt x="14" y="487"/>
                    <a:pt x="6" y="535"/>
                    <a:pt x="0" y="568"/>
                  </a:cubicBezTo>
                  <a:cubicBezTo>
                    <a:pt x="1" y="568"/>
                    <a:pt x="1" y="568"/>
                    <a:pt x="1" y="568"/>
                  </a:cubicBezTo>
                  <a:cubicBezTo>
                    <a:pt x="6" y="535"/>
                    <a:pt x="14" y="490"/>
                    <a:pt x="21" y="477"/>
                  </a:cubicBezTo>
                  <a:cubicBezTo>
                    <a:pt x="32" y="455"/>
                    <a:pt x="54" y="333"/>
                    <a:pt x="56" y="304"/>
                  </a:cubicBezTo>
                  <a:cubicBezTo>
                    <a:pt x="58" y="275"/>
                    <a:pt x="85" y="105"/>
                    <a:pt x="109" y="76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ŝ1iḑè"/>
            <p:cNvSpPr/>
            <p:nvPr/>
          </p:nvSpPr>
          <p:spPr bwMode="auto">
            <a:xfrm>
              <a:off x="8015288" y="1998663"/>
              <a:ext cx="566738" cy="1239838"/>
            </a:xfrm>
            <a:custGeom>
              <a:avLst/>
              <a:gdLst>
                <a:gd name="T0" fmla="*/ 286 w 286"/>
                <a:gd name="T1" fmla="*/ 0 h 626"/>
                <a:gd name="T2" fmla="*/ 229 w 286"/>
                <a:gd name="T3" fmla="*/ 23 h 626"/>
                <a:gd name="T4" fmla="*/ 177 w 286"/>
                <a:gd name="T5" fmla="*/ 39 h 626"/>
                <a:gd name="T6" fmla="*/ 130 w 286"/>
                <a:gd name="T7" fmla="*/ 83 h 626"/>
                <a:gd name="T8" fmla="*/ 0 w 286"/>
                <a:gd name="T9" fmla="*/ 168 h 626"/>
                <a:gd name="T10" fmla="*/ 13 w 286"/>
                <a:gd name="T11" fmla="*/ 278 h 626"/>
                <a:gd name="T12" fmla="*/ 136 w 286"/>
                <a:gd name="T13" fmla="*/ 232 h 626"/>
                <a:gd name="T14" fmla="*/ 105 w 286"/>
                <a:gd name="T15" fmla="*/ 626 h 626"/>
                <a:gd name="T16" fmla="*/ 132 w 286"/>
                <a:gd name="T17" fmla="*/ 626 h 626"/>
                <a:gd name="T18" fmla="*/ 158 w 286"/>
                <a:gd name="T19" fmla="*/ 497 h 626"/>
                <a:gd name="T20" fmla="*/ 193 w 286"/>
                <a:gd name="T21" fmla="*/ 325 h 626"/>
                <a:gd name="T22" fmla="*/ 246 w 286"/>
                <a:gd name="T23" fmla="*/ 97 h 626"/>
                <a:gd name="T24" fmla="*/ 286 w 286"/>
                <a:gd name="T25" fmla="*/ 11 h 626"/>
                <a:gd name="T26" fmla="*/ 286 w 286"/>
                <a:gd name="T27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626">
                  <a:moveTo>
                    <a:pt x="286" y="0"/>
                  </a:moveTo>
                  <a:cubicBezTo>
                    <a:pt x="269" y="12"/>
                    <a:pt x="250" y="21"/>
                    <a:pt x="229" y="23"/>
                  </a:cubicBezTo>
                  <a:cubicBezTo>
                    <a:pt x="211" y="24"/>
                    <a:pt x="193" y="30"/>
                    <a:pt x="177" y="39"/>
                  </a:cubicBezTo>
                  <a:cubicBezTo>
                    <a:pt x="158" y="49"/>
                    <a:pt x="137" y="65"/>
                    <a:pt x="130" y="83"/>
                  </a:cubicBezTo>
                  <a:cubicBezTo>
                    <a:pt x="118" y="120"/>
                    <a:pt x="37" y="181"/>
                    <a:pt x="0" y="168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8"/>
                    <a:pt x="118" y="273"/>
                    <a:pt x="136" y="232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32" y="626"/>
                    <a:pt x="132" y="626"/>
                    <a:pt x="132" y="626"/>
                  </a:cubicBezTo>
                  <a:cubicBezTo>
                    <a:pt x="132" y="626"/>
                    <a:pt x="147" y="520"/>
                    <a:pt x="158" y="497"/>
                  </a:cubicBezTo>
                  <a:cubicBezTo>
                    <a:pt x="169" y="475"/>
                    <a:pt x="191" y="354"/>
                    <a:pt x="193" y="325"/>
                  </a:cubicBezTo>
                  <a:cubicBezTo>
                    <a:pt x="195" y="295"/>
                    <a:pt x="222" y="126"/>
                    <a:pt x="246" y="97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ísļíḓê"/>
            <p:cNvSpPr/>
            <p:nvPr/>
          </p:nvSpPr>
          <p:spPr bwMode="auto">
            <a:xfrm>
              <a:off x="8575676" y="1958976"/>
              <a:ext cx="3175" cy="1270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5 h 6"/>
                <a:gd name="T4" fmla="*/ 1 w 1"/>
                <a:gd name="T5" fmla="*/ 6 h 6"/>
                <a:gd name="T6" fmla="*/ 1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iṥľíḋe"/>
            <p:cNvSpPr/>
            <p:nvPr/>
          </p:nvSpPr>
          <p:spPr bwMode="auto">
            <a:xfrm>
              <a:off x="8578851" y="1939926"/>
              <a:ext cx="120650" cy="33338"/>
            </a:xfrm>
            <a:custGeom>
              <a:avLst/>
              <a:gdLst>
                <a:gd name="T0" fmla="*/ 61 w 61"/>
                <a:gd name="T1" fmla="*/ 0 h 17"/>
                <a:gd name="T2" fmla="*/ 16 w 61"/>
                <a:gd name="T3" fmla="*/ 11 h 17"/>
                <a:gd name="T4" fmla="*/ 0 w 61"/>
                <a:gd name="T5" fmla="*/ 10 h 17"/>
                <a:gd name="T6" fmla="*/ 0 w 61"/>
                <a:gd name="T7" fmla="*/ 16 h 17"/>
                <a:gd name="T8" fmla="*/ 16 w 61"/>
                <a:gd name="T9" fmla="*/ 17 h 17"/>
                <a:gd name="T10" fmla="*/ 16 w 61"/>
                <a:gd name="T11" fmla="*/ 17 h 17"/>
                <a:gd name="T12" fmla="*/ 61 w 6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7">
                  <a:moveTo>
                    <a:pt x="61" y="0"/>
                  </a:moveTo>
                  <a:cubicBezTo>
                    <a:pt x="48" y="7"/>
                    <a:pt x="32" y="11"/>
                    <a:pt x="16" y="11"/>
                  </a:cubicBezTo>
                  <a:cubicBezTo>
                    <a:pt x="10" y="11"/>
                    <a:pt x="5" y="11"/>
                    <a:pt x="0" y="10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6" y="16"/>
                    <a:pt x="11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33" y="17"/>
                    <a:pt x="48" y="10"/>
                    <a:pt x="61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îŝḻiḑé"/>
            <p:cNvSpPr/>
            <p:nvPr/>
          </p:nvSpPr>
          <p:spPr bwMode="auto">
            <a:xfrm>
              <a:off x="8412163" y="1570038"/>
              <a:ext cx="393700" cy="392113"/>
            </a:xfrm>
            <a:prstGeom prst="ellipse">
              <a:avLst/>
            </a:pr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íṧľïḓé"/>
            <p:cNvSpPr/>
            <p:nvPr/>
          </p:nvSpPr>
          <p:spPr bwMode="auto">
            <a:xfrm>
              <a:off x="8394701" y="1512888"/>
              <a:ext cx="463550" cy="406400"/>
            </a:xfrm>
            <a:custGeom>
              <a:avLst/>
              <a:gdLst>
                <a:gd name="T0" fmla="*/ 234 w 234"/>
                <a:gd name="T1" fmla="*/ 172 h 206"/>
                <a:gd name="T2" fmla="*/ 222 w 234"/>
                <a:gd name="T3" fmla="*/ 187 h 206"/>
                <a:gd name="T4" fmla="*/ 210 w 234"/>
                <a:gd name="T5" fmla="*/ 197 h 206"/>
                <a:gd name="T6" fmla="*/ 212 w 234"/>
                <a:gd name="T7" fmla="*/ 206 h 206"/>
                <a:gd name="T8" fmla="*/ 234 w 234"/>
                <a:gd name="T9" fmla="*/ 172 h 206"/>
                <a:gd name="T10" fmla="*/ 3 w 234"/>
                <a:gd name="T11" fmla="*/ 0 h 206"/>
                <a:gd name="T12" fmla="*/ 0 w 234"/>
                <a:gd name="T13" fmla="*/ 30 h 206"/>
                <a:gd name="T14" fmla="*/ 19 w 234"/>
                <a:gd name="T15" fmla="*/ 72 h 206"/>
                <a:gd name="T16" fmla="*/ 28 w 234"/>
                <a:gd name="T17" fmla="*/ 53 h 206"/>
                <a:gd name="T18" fmla="*/ 26 w 234"/>
                <a:gd name="T19" fmla="*/ 53 h 206"/>
                <a:gd name="T20" fmla="*/ 3 w 234"/>
                <a:gd name="T21" fmla="*/ 9 h 206"/>
                <a:gd name="T22" fmla="*/ 3 w 234"/>
                <a:gd name="T2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6">
                  <a:moveTo>
                    <a:pt x="234" y="172"/>
                  </a:moveTo>
                  <a:cubicBezTo>
                    <a:pt x="231" y="178"/>
                    <a:pt x="227" y="182"/>
                    <a:pt x="222" y="187"/>
                  </a:cubicBezTo>
                  <a:cubicBezTo>
                    <a:pt x="218" y="191"/>
                    <a:pt x="214" y="194"/>
                    <a:pt x="210" y="197"/>
                  </a:cubicBezTo>
                  <a:cubicBezTo>
                    <a:pt x="211" y="200"/>
                    <a:pt x="212" y="203"/>
                    <a:pt x="212" y="206"/>
                  </a:cubicBezTo>
                  <a:cubicBezTo>
                    <a:pt x="222" y="196"/>
                    <a:pt x="230" y="185"/>
                    <a:pt x="234" y="172"/>
                  </a:cubicBezTo>
                  <a:moveTo>
                    <a:pt x="3" y="0"/>
                  </a:moveTo>
                  <a:cubicBezTo>
                    <a:pt x="1" y="10"/>
                    <a:pt x="0" y="20"/>
                    <a:pt x="0" y="30"/>
                  </a:cubicBezTo>
                  <a:cubicBezTo>
                    <a:pt x="0" y="44"/>
                    <a:pt x="6" y="65"/>
                    <a:pt x="19" y="72"/>
                  </a:cubicBezTo>
                  <a:cubicBezTo>
                    <a:pt x="21" y="66"/>
                    <a:pt x="24" y="59"/>
                    <a:pt x="28" y="53"/>
                  </a:cubicBezTo>
                  <a:cubicBezTo>
                    <a:pt x="27" y="53"/>
                    <a:pt x="27" y="53"/>
                    <a:pt x="26" y="53"/>
                  </a:cubicBezTo>
                  <a:cubicBezTo>
                    <a:pt x="10" y="47"/>
                    <a:pt x="3" y="24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îś1íḍé"/>
            <p:cNvSpPr/>
            <p:nvPr/>
          </p:nvSpPr>
          <p:spPr bwMode="auto">
            <a:xfrm>
              <a:off x="8399463" y="1412876"/>
              <a:ext cx="471488" cy="522288"/>
            </a:xfrm>
            <a:custGeom>
              <a:avLst/>
              <a:gdLst>
                <a:gd name="T0" fmla="*/ 80 w 238"/>
                <a:gd name="T1" fmla="*/ 0 h 264"/>
                <a:gd name="T2" fmla="*/ 51 w 238"/>
                <a:gd name="T3" fmla="*/ 11 h 264"/>
                <a:gd name="T4" fmla="*/ 36 w 238"/>
                <a:gd name="T5" fmla="*/ 37 h 264"/>
                <a:gd name="T6" fmla="*/ 23 w 238"/>
                <a:gd name="T7" fmla="*/ 20 h 264"/>
                <a:gd name="T8" fmla="*/ 23 w 238"/>
                <a:gd name="T9" fmla="*/ 12 h 264"/>
                <a:gd name="T10" fmla="*/ 7 w 238"/>
                <a:gd name="T11" fmla="*/ 47 h 264"/>
                <a:gd name="T12" fmla="*/ 3 w 238"/>
                <a:gd name="T13" fmla="*/ 37 h 264"/>
                <a:gd name="T14" fmla="*/ 0 w 238"/>
                <a:gd name="T15" fmla="*/ 50 h 264"/>
                <a:gd name="T16" fmla="*/ 0 w 238"/>
                <a:gd name="T17" fmla="*/ 59 h 264"/>
                <a:gd name="T18" fmla="*/ 23 w 238"/>
                <a:gd name="T19" fmla="*/ 103 h 264"/>
                <a:gd name="T20" fmla="*/ 25 w 238"/>
                <a:gd name="T21" fmla="*/ 103 h 264"/>
                <a:gd name="T22" fmla="*/ 16 w 238"/>
                <a:gd name="T23" fmla="*/ 122 h 264"/>
                <a:gd name="T24" fmla="*/ 19 w 238"/>
                <a:gd name="T25" fmla="*/ 123 h 264"/>
                <a:gd name="T26" fmla="*/ 22 w 238"/>
                <a:gd name="T27" fmla="*/ 124 h 264"/>
                <a:gd name="T28" fmla="*/ 106 w 238"/>
                <a:gd name="T29" fmla="*/ 79 h 264"/>
                <a:gd name="T30" fmla="*/ 205 w 238"/>
                <a:gd name="T31" fmla="*/ 178 h 264"/>
                <a:gd name="T32" fmla="*/ 191 w 238"/>
                <a:gd name="T33" fmla="*/ 228 h 264"/>
                <a:gd name="T34" fmla="*/ 199 w 238"/>
                <a:gd name="T35" fmla="*/ 264 h 264"/>
                <a:gd name="T36" fmla="*/ 209 w 238"/>
                <a:gd name="T37" fmla="*/ 256 h 264"/>
                <a:gd name="T38" fmla="*/ 207 w 238"/>
                <a:gd name="T39" fmla="*/ 247 h 264"/>
                <a:gd name="T40" fmla="*/ 219 w 238"/>
                <a:gd name="T41" fmla="*/ 237 h 264"/>
                <a:gd name="T42" fmla="*/ 231 w 238"/>
                <a:gd name="T43" fmla="*/ 222 h 264"/>
                <a:gd name="T44" fmla="*/ 235 w 238"/>
                <a:gd name="T45" fmla="*/ 209 h 264"/>
                <a:gd name="T46" fmla="*/ 237 w 238"/>
                <a:gd name="T47" fmla="*/ 166 h 264"/>
                <a:gd name="T48" fmla="*/ 235 w 238"/>
                <a:gd name="T49" fmla="*/ 116 h 264"/>
                <a:gd name="T50" fmla="*/ 232 w 238"/>
                <a:gd name="T51" fmla="*/ 88 h 264"/>
                <a:gd name="T52" fmla="*/ 143 w 238"/>
                <a:gd name="T53" fmla="*/ 20 h 264"/>
                <a:gd name="T54" fmla="*/ 141 w 238"/>
                <a:gd name="T55" fmla="*/ 20 h 264"/>
                <a:gd name="T56" fmla="*/ 105 w 238"/>
                <a:gd name="T57" fmla="*/ 22 h 264"/>
                <a:gd name="T58" fmla="*/ 84 w 238"/>
                <a:gd name="T59" fmla="*/ 22 h 264"/>
                <a:gd name="T60" fmla="*/ 74 w 238"/>
                <a:gd name="T61" fmla="*/ 22 h 264"/>
                <a:gd name="T62" fmla="*/ 74 w 238"/>
                <a:gd name="T63" fmla="*/ 22 h 264"/>
                <a:gd name="T64" fmla="*/ 70 w 238"/>
                <a:gd name="T65" fmla="*/ 21 h 264"/>
                <a:gd name="T66" fmla="*/ 69 w 238"/>
                <a:gd name="T67" fmla="*/ 18 h 264"/>
                <a:gd name="T68" fmla="*/ 80 w 238"/>
                <a:gd name="T6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264">
                  <a:moveTo>
                    <a:pt x="80" y="0"/>
                  </a:moveTo>
                  <a:cubicBezTo>
                    <a:pt x="70" y="2"/>
                    <a:pt x="60" y="6"/>
                    <a:pt x="51" y="11"/>
                  </a:cubicBezTo>
                  <a:cubicBezTo>
                    <a:pt x="42" y="17"/>
                    <a:pt x="35" y="27"/>
                    <a:pt x="36" y="37"/>
                  </a:cubicBezTo>
                  <a:cubicBezTo>
                    <a:pt x="30" y="33"/>
                    <a:pt x="26" y="27"/>
                    <a:pt x="23" y="20"/>
                  </a:cubicBezTo>
                  <a:cubicBezTo>
                    <a:pt x="23" y="18"/>
                    <a:pt x="23" y="15"/>
                    <a:pt x="23" y="12"/>
                  </a:cubicBezTo>
                  <a:cubicBezTo>
                    <a:pt x="15" y="23"/>
                    <a:pt x="10" y="34"/>
                    <a:pt x="7" y="47"/>
                  </a:cubicBezTo>
                  <a:cubicBezTo>
                    <a:pt x="4" y="45"/>
                    <a:pt x="3" y="41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0" y="53"/>
                    <a:pt x="0" y="56"/>
                    <a:pt x="0" y="59"/>
                  </a:cubicBezTo>
                  <a:cubicBezTo>
                    <a:pt x="0" y="74"/>
                    <a:pt x="7" y="97"/>
                    <a:pt x="23" y="103"/>
                  </a:cubicBezTo>
                  <a:cubicBezTo>
                    <a:pt x="24" y="103"/>
                    <a:pt x="24" y="103"/>
                    <a:pt x="25" y="103"/>
                  </a:cubicBezTo>
                  <a:cubicBezTo>
                    <a:pt x="21" y="109"/>
                    <a:pt x="18" y="116"/>
                    <a:pt x="16" y="122"/>
                  </a:cubicBezTo>
                  <a:cubicBezTo>
                    <a:pt x="17" y="122"/>
                    <a:pt x="18" y="123"/>
                    <a:pt x="19" y="123"/>
                  </a:cubicBezTo>
                  <a:cubicBezTo>
                    <a:pt x="20" y="124"/>
                    <a:pt x="21" y="124"/>
                    <a:pt x="22" y="124"/>
                  </a:cubicBezTo>
                  <a:cubicBezTo>
                    <a:pt x="40" y="97"/>
                    <a:pt x="71" y="79"/>
                    <a:pt x="106" y="79"/>
                  </a:cubicBezTo>
                  <a:cubicBezTo>
                    <a:pt x="161" y="79"/>
                    <a:pt x="205" y="123"/>
                    <a:pt x="205" y="178"/>
                  </a:cubicBezTo>
                  <a:cubicBezTo>
                    <a:pt x="205" y="196"/>
                    <a:pt x="200" y="213"/>
                    <a:pt x="191" y="228"/>
                  </a:cubicBezTo>
                  <a:cubicBezTo>
                    <a:pt x="193" y="242"/>
                    <a:pt x="196" y="254"/>
                    <a:pt x="199" y="264"/>
                  </a:cubicBezTo>
                  <a:cubicBezTo>
                    <a:pt x="203" y="262"/>
                    <a:pt x="206" y="259"/>
                    <a:pt x="209" y="256"/>
                  </a:cubicBezTo>
                  <a:cubicBezTo>
                    <a:pt x="209" y="253"/>
                    <a:pt x="208" y="250"/>
                    <a:pt x="207" y="247"/>
                  </a:cubicBezTo>
                  <a:cubicBezTo>
                    <a:pt x="211" y="244"/>
                    <a:pt x="215" y="241"/>
                    <a:pt x="219" y="237"/>
                  </a:cubicBezTo>
                  <a:cubicBezTo>
                    <a:pt x="224" y="232"/>
                    <a:pt x="228" y="228"/>
                    <a:pt x="231" y="222"/>
                  </a:cubicBezTo>
                  <a:cubicBezTo>
                    <a:pt x="233" y="218"/>
                    <a:pt x="234" y="213"/>
                    <a:pt x="235" y="209"/>
                  </a:cubicBezTo>
                  <a:cubicBezTo>
                    <a:pt x="238" y="194"/>
                    <a:pt x="238" y="180"/>
                    <a:pt x="237" y="166"/>
                  </a:cubicBezTo>
                  <a:cubicBezTo>
                    <a:pt x="235" y="116"/>
                    <a:pt x="235" y="116"/>
                    <a:pt x="235" y="116"/>
                  </a:cubicBezTo>
                  <a:cubicBezTo>
                    <a:pt x="235" y="107"/>
                    <a:pt x="234" y="97"/>
                    <a:pt x="232" y="88"/>
                  </a:cubicBezTo>
                  <a:cubicBezTo>
                    <a:pt x="223" y="49"/>
                    <a:pt x="183" y="21"/>
                    <a:pt x="143" y="20"/>
                  </a:cubicBezTo>
                  <a:cubicBezTo>
                    <a:pt x="143" y="20"/>
                    <a:pt x="142" y="20"/>
                    <a:pt x="141" y="20"/>
                  </a:cubicBezTo>
                  <a:cubicBezTo>
                    <a:pt x="129" y="20"/>
                    <a:pt x="117" y="20"/>
                    <a:pt x="105" y="22"/>
                  </a:cubicBezTo>
                  <a:cubicBezTo>
                    <a:pt x="98" y="22"/>
                    <a:pt x="91" y="22"/>
                    <a:pt x="84" y="22"/>
                  </a:cubicBezTo>
                  <a:cubicBezTo>
                    <a:pt x="80" y="22"/>
                    <a:pt x="77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2" y="22"/>
                    <a:pt x="71" y="22"/>
                    <a:pt x="70" y="21"/>
                  </a:cubicBezTo>
                  <a:cubicBezTo>
                    <a:pt x="70" y="21"/>
                    <a:pt x="69" y="19"/>
                    <a:pt x="69" y="18"/>
                  </a:cubicBezTo>
                  <a:cubicBezTo>
                    <a:pt x="68" y="10"/>
                    <a:pt x="73" y="3"/>
                    <a:pt x="8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îṣḻiďe"/>
            <p:cNvSpPr/>
            <p:nvPr/>
          </p:nvSpPr>
          <p:spPr bwMode="auto">
            <a:xfrm>
              <a:off x="8751888" y="1865313"/>
              <a:ext cx="42863" cy="82550"/>
            </a:xfrm>
            <a:custGeom>
              <a:avLst/>
              <a:gdLst>
                <a:gd name="T0" fmla="*/ 13 w 21"/>
                <a:gd name="T1" fmla="*/ 0 h 42"/>
                <a:gd name="T2" fmla="*/ 0 w 21"/>
                <a:gd name="T3" fmla="*/ 18 h 42"/>
                <a:gd name="T4" fmla="*/ 11 w 21"/>
                <a:gd name="T5" fmla="*/ 42 h 42"/>
                <a:gd name="T6" fmla="*/ 21 w 21"/>
                <a:gd name="T7" fmla="*/ 36 h 42"/>
                <a:gd name="T8" fmla="*/ 13 w 2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13" y="0"/>
                  </a:moveTo>
                  <a:cubicBezTo>
                    <a:pt x="10" y="7"/>
                    <a:pt x="5" y="13"/>
                    <a:pt x="0" y="18"/>
                  </a:cubicBezTo>
                  <a:cubicBezTo>
                    <a:pt x="2" y="27"/>
                    <a:pt x="6" y="35"/>
                    <a:pt x="11" y="42"/>
                  </a:cubicBezTo>
                  <a:cubicBezTo>
                    <a:pt x="14" y="41"/>
                    <a:pt x="18" y="38"/>
                    <a:pt x="21" y="36"/>
                  </a:cubicBezTo>
                  <a:cubicBezTo>
                    <a:pt x="18" y="26"/>
                    <a:pt x="15" y="14"/>
                    <a:pt x="1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iSḻïḋè"/>
            <p:cNvSpPr/>
            <p:nvPr/>
          </p:nvSpPr>
          <p:spPr bwMode="auto">
            <a:xfrm>
              <a:off x="8405813" y="1419226"/>
              <a:ext cx="57150" cy="66675"/>
            </a:xfrm>
            <a:custGeom>
              <a:avLst/>
              <a:gdLst>
                <a:gd name="T0" fmla="*/ 2 w 29"/>
                <a:gd name="T1" fmla="*/ 28 h 34"/>
                <a:gd name="T2" fmla="*/ 0 w 29"/>
                <a:gd name="T3" fmla="*/ 34 h 34"/>
                <a:gd name="T4" fmla="*/ 2 w 29"/>
                <a:gd name="T5" fmla="*/ 28 h 34"/>
                <a:gd name="T6" fmla="*/ 29 w 29"/>
                <a:gd name="T7" fmla="*/ 0 h 34"/>
                <a:gd name="T8" fmla="*/ 20 w 29"/>
                <a:gd name="T9" fmla="*/ 9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" y="28"/>
                  </a:moveTo>
                  <a:cubicBezTo>
                    <a:pt x="1" y="30"/>
                    <a:pt x="0" y="32"/>
                    <a:pt x="0" y="34"/>
                  </a:cubicBezTo>
                  <a:cubicBezTo>
                    <a:pt x="1" y="32"/>
                    <a:pt x="2" y="30"/>
                    <a:pt x="2" y="28"/>
                  </a:cubicBezTo>
                  <a:moveTo>
                    <a:pt x="29" y="0"/>
                  </a:moveTo>
                  <a:cubicBezTo>
                    <a:pt x="25" y="1"/>
                    <a:pt x="21" y="5"/>
                    <a:pt x="20" y="9"/>
                  </a:cubicBezTo>
                  <a:cubicBezTo>
                    <a:pt x="23" y="6"/>
                    <a:pt x="26" y="3"/>
                    <a:pt x="29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is1ïḍê"/>
            <p:cNvSpPr/>
            <p:nvPr/>
          </p:nvSpPr>
          <p:spPr bwMode="auto">
            <a:xfrm>
              <a:off x="8443913" y="1570038"/>
              <a:ext cx="361950" cy="330200"/>
            </a:xfrm>
            <a:custGeom>
              <a:avLst/>
              <a:gdLst>
                <a:gd name="T0" fmla="*/ 84 w 183"/>
                <a:gd name="T1" fmla="*/ 0 h 167"/>
                <a:gd name="T2" fmla="*/ 0 w 183"/>
                <a:gd name="T3" fmla="*/ 45 h 167"/>
                <a:gd name="T4" fmla="*/ 13 w 183"/>
                <a:gd name="T5" fmla="*/ 46 h 167"/>
                <a:gd name="T6" fmla="*/ 59 w 183"/>
                <a:gd name="T7" fmla="*/ 41 h 167"/>
                <a:gd name="T8" fmla="*/ 62 w 183"/>
                <a:gd name="T9" fmla="*/ 41 h 167"/>
                <a:gd name="T10" fmla="*/ 68 w 183"/>
                <a:gd name="T11" fmla="*/ 42 h 167"/>
                <a:gd name="T12" fmla="*/ 80 w 183"/>
                <a:gd name="T13" fmla="*/ 64 h 167"/>
                <a:gd name="T14" fmla="*/ 105 w 183"/>
                <a:gd name="T15" fmla="*/ 109 h 167"/>
                <a:gd name="T16" fmla="*/ 116 w 183"/>
                <a:gd name="T17" fmla="*/ 114 h 167"/>
                <a:gd name="T18" fmla="*/ 121 w 183"/>
                <a:gd name="T19" fmla="*/ 112 h 167"/>
                <a:gd name="T20" fmla="*/ 124 w 183"/>
                <a:gd name="T21" fmla="*/ 98 h 167"/>
                <a:gd name="T22" fmla="*/ 128 w 183"/>
                <a:gd name="T23" fmla="*/ 97 h 167"/>
                <a:gd name="T24" fmla="*/ 140 w 183"/>
                <a:gd name="T25" fmla="*/ 103 h 167"/>
                <a:gd name="T26" fmla="*/ 146 w 183"/>
                <a:gd name="T27" fmla="*/ 119 h 167"/>
                <a:gd name="T28" fmla="*/ 156 w 183"/>
                <a:gd name="T29" fmla="*/ 167 h 167"/>
                <a:gd name="T30" fmla="*/ 169 w 183"/>
                <a:gd name="T31" fmla="*/ 149 h 167"/>
                <a:gd name="T32" fmla="*/ 183 w 183"/>
                <a:gd name="T33" fmla="*/ 99 h 167"/>
                <a:gd name="T34" fmla="*/ 84 w 183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3" h="167">
                  <a:moveTo>
                    <a:pt x="84" y="0"/>
                  </a:moveTo>
                  <a:cubicBezTo>
                    <a:pt x="49" y="0"/>
                    <a:pt x="18" y="18"/>
                    <a:pt x="0" y="45"/>
                  </a:cubicBezTo>
                  <a:cubicBezTo>
                    <a:pt x="4" y="46"/>
                    <a:pt x="8" y="46"/>
                    <a:pt x="13" y="46"/>
                  </a:cubicBezTo>
                  <a:cubicBezTo>
                    <a:pt x="28" y="46"/>
                    <a:pt x="46" y="42"/>
                    <a:pt x="59" y="41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4" y="41"/>
                    <a:pt x="66" y="42"/>
                    <a:pt x="68" y="42"/>
                  </a:cubicBezTo>
                  <a:cubicBezTo>
                    <a:pt x="77" y="45"/>
                    <a:pt x="78" y="56"/>
                    <a:pt x="80" y="64"/>
                  </a:cubicBezTo>
                  <a:cubicBezTo>
                    <a:pt x="84" y="81"/>
                    <a:pt x="92" y="97"/>
                    <a:pt x="105" y="109"/>
                  </a:cubicBezTo>
                  <a:cubicBezTo>
                    <a:pt x="108" y="111"/>
                    <a:pt x="112" y="114"/>
                    <a:pt x="116" y="114"/>
                  </a:cubicBezTo>
                  <a:cubicBezTo>
                    <a:pt x="118" y="114"/>
                    <a:pt x="120" y="113"/>
                    <a:pt x="121" y="112"/>
                  </a:cubicBezTo>
                  <a:cubicBezTo>
                    <a:pt x="117" y="108"/>
                    <a:pt x="119" y="100"/>
                    <a:pt x="124" y="98"/>
                  </a:cubicBezTo>
                  <a:cubicBezTo>
                    <a:pt x="126" y="97"/>
                    <a:pt x="127" y="97"/>
                    <a:pt x="128" y="97"/>
                  </a:cubicBezTo>
                  <a:cubicBezTo>
                    <a:pt x="133" y="97"/>
                    <a:pt x="137" y="99"/>
                    <a:pt x="140" y="103"/>
                  </a:cubicBezTo>
                  <a:cubicBezTo>
                    <a:pt x="143" y="108"/>
                    <a:pt x="145" y="113"/>
                    <a:pt x="146" y="119"/>
                  </a:cubicBezTo>
                  <a:cubicBezTo>
                    <a:pt x="149" y="135"/>
                    <a:pt x="151" y="152"/>
                    <a:pt x="156" y="167"/>
                  </a:cubicBezTo>
                  <a:cubicBezTo>
                    <a:pt x="161" y="162"/>
                    <a:pt x="166" y="156"/>
                    <a:pt x="169" y="149"/>
                  </a:cubicBezTo>
                  <a:cubicBezTo>
                    <a:pt x="178" y="134"/>
                    <a:pt x="183" y="117"/>
                    <a:pt x="183" y="99"/>
                  </a:cubicBezTo>
                  <a:cubicBezTo>
                    <a:pt x="183" y="44"/>
                    <a:pt x="139" y="0"/>
                    <a:pt x="8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ṩ1íḓê"/>
            <p:cNvSpPr/>
            <p:nvPr/>
          </p:nvSpPr>
          <p:spPr bwMode="auto">
            <a:xfrm>
              <a:off x="8396288" y="1411288"/>
              <a:ext cx="479425" cy="534988"/>
            </a:xfrm>
            <a:custGeom>
              <a:avLst/>
              <a:gdLst>
                <a:gd name="T0" fmla="*/ 1 w 242"/>
                <a:gd name="T1" fmla="*/ 80 h 270"/>
                <a:gd name="T2" fmla="*/ 9 w 242"/>
                <a:gd name="T3" fmla="*/ 30 h 270"/>
                <a:gd name="T4" fmla="*/ 11 w 242"/>
                <a:gd name="T5" fmla="*/ 46 h 270"/>
                <a:gd name="T6" fmla="*/ 36 w 242"/>
                <a:gd name="T7" fmla="*/ 2 h 270"/>
                <a:gd name="T8" fmla="*/ 27 w 242"/>
                <a:gd name="T9" fmla="*/ 19 h 270"/>
                <a:gd name="T10" fmla="*/ 39 w 242"/>
                <a:gd name="T11" fmla="*/ 36 h 270"/>
                <a:gd name="T12" fmla="*/ 55 w 242"/>
                <a:gd name="T13" fmla="*/ 10 h 270"/>
                <a:gd name="T14" fmla="*/ 84 w 242"/>
                <a:gd name="T15" fmla="*/ 0 h 270"/>
                <a:gd name="T16" fmla="*/ 73 w 242"/>
                <a:gd name="T17" fmla="*/ 17 h 270"/>
                <a:gd name="T18" fmla="*/ 74 w 242"/>
                <a:gd name="T19" fmla="*/ 21 h 270"/>
                <a:gd name="T20" fmla="*/ 78 w 242"/>
                <a:gd name="T21" fmla="*/ 21 h 270"/>
                <a:gd name="T22" fmla="*/ 109 w 242"/>
                <a:gd name="T23" fmla="*/ 21 h 270"/>
                <a:gd name="T24" fmla="*/ 147 w 242"/>
                <a:gd name="T25" fmla="*/ 19 h 270"/>
                <a:gd name="T26" fmla="*/ 236 w 242"/>
                <a:gd name="T27" fmla="*/ 87 h 270"/>
                <a:gd name="T28" fmla="*/ 239 w 242"/>
                <a:gd name="T29" fmla="*/ 115 h 270"/>
                <a:gd name="T30" fmla="*/ 241 w 242"/>
                <a:gd name="T31" fmla="*/ 165 h 270"/>
                <a:gd name="T32" fmla="*/ 239 w 242"/>
                <a:gd name="T33" fmla="*/ 208 h 270"/>
                <a:gd name="T34" fmla="*/ 192 w 242"/>
                <a:gd name="T35" fmla="*/ 270 h 270"/>
                <a:gd name="T36" fmla="*/ 172 w 242"/>
                <a:gd name="T37" fmla="*/ 197 h 270"/>
                <a:gd name="T38" fmla="*/ 166 w 242"/>
                <a:gd name="T39" fmla="*/ 181 h 270"/>
                <a:gd name="T40" fmla="*/ 150 w 242"/>
                <a:gd name="T41" fmla="*/ 176 h 270"/>
                <a:gd name="T42" fmla="*/ 147 w 242"/>
                <a:gd name="T43" fmla="*/ 190 h 270"/>
                <a:gd name="T44" fmla="*/ 131 w 242"/>
                <a:gd name="T45" fmla="*/ 187 h 270"/>
                <a:gd name="T46" fmla="*/ 106 w 242"/>
                <a:gd name="T47" fmla="*/ 142 h 270"/>
                <a:gd name="T48" fmla="*/ 94 w 242"/>
                <a:gd name="T49" fmla="*/ 120 h 270"/>
                <a:gd name="T50" fmla="*/ 85 w 242"/>
                <a:gd name="T51" fmla="*/ 120 h 270"/>
                <a:gd name="T52" fmla="*/ 23 w 242"/>
                <a:gd name="T53" fmla="*/ 123 h 270"/>
                <a:gd name="T54" fmla="*/ 1 w 242"/>
                <a:gd name="T55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2" h="270">
                  <a:moveTo>
                    <a:pt x="1" y="80"/>
                  </a:moveTo>
                  <a:cubicBezTo>
                    <a:pt x="0" y="63"/>
                    <a:pt x="3" y="46"/>
                    <a:pt x="9" y="30"/>
                  </a:cubicBezTo>
                  <a:cubicBezTo>
                    <a:pt x="6" y="36"/>
                    <a:pt x="7" y="42"/>
                    <a:pt x="11" y="46"/>
                  </a:cubicBezTo>
                  <a:cubicBezTo>
                    <a:pt x="14" y="29"/>
                    <a:pt x="23" y="14"/>
                    <a:pt x="36" y="2"/>
                  </a:cubicBezTo>
                  <a:cubicBezTo>
                    <a:pt x="29" y="3"/>
                    <a:pt x="25" y="12"/>
                    <a:pt x="27" y="19"/>
                  </a:cubicBezTo>
                  <a:cubicBezTo>
                    <a:pt x="30" y="26"/>
                    <a:pt x="34" y="32"/>
                    <a:pt x="39" y="36"/>
                  </a:cubicBezTo>
                  <a:cubicBezTo>
                    <a:pt x="39" y="26"/>
                    <a:pt x="46" y="16"/>
                    <a:pt x="55" y="10"/>
                  </a:cubicBezTo>
                  <a:cubicBezTo>
                    <a:pt x="64" y="5"/>
                    <a:pt x="74" y="1"/>
                    <a:pt x="84" y="0"/>
                  </a:cubicBezTo>
                  <a:cubicBezTo>
                    <a:pt x="77" y="2"/>
                    <a:pt x="72" y="9"/>
                    <a:pt x="73" y="17"/>
                  </a:cubicBezTo>
                  <a:cubicBezTo>
                    <a:pt x="73" y="18"/>
                    <a:pt x="73" y="20"/>
                    <a:pt x="74" y="21"/>
                  </a:cubicBezTo>
                  <a:cubicBezTo>
                    <a:pt x="75" y="21"/>
                    <a:pt x="76" y="22"/>
                    <a:pt x="78" y="21"/>
                  </a:cubicBezTo>
                  <a:cubicBezTo>
                    <a:pt x="88" y="22"/>
                    <a:pt x="98" y="22"/>
                    <a:pt x="109" y="21"/>
                  </a:cubicBezTo>
                  <a:cubicBezTo>
                    <a:pt x="121" y="19"/>
                    <a:pt x="134" y="19"/>
                    <a:pt x="147" y="19"/>
                  </a:cubicBezTo>
                  <a:cubicBezTo>
                    <a:pt x="187" y="20"/>
                    <a:pt x="227" y="48"/>
                    <a:pt x="236" y="87"/>
                  </a:cubicBezTo>
                  <a:cubicBezTo>
                    <a:pt x="238" y="96"/>
                    <a:pt x="239" y="106"/>
                    <a:pt x="239" y="115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2" y="179"/>
                    <a:pt x="242" y="193"/>
                    <a:pt x="239" y="208"/>
                  </a:cubicBezTo>
                  <a:cubicBezTo>
                    <a:pt x="234" y="234"/>
                    <a:pt x="217" y="257"/>
                    <a:pt x="192" y="270"/>
                  </a:cubicBezTo>
                  <a:cubicBezTo>
                    <a:pt x="178" y="249"/>
                    <a:pt x="177" y="222"/>
                    <a:pt x="172" y="197"/>
                  </a:cubicBezTo>
                  <a:cubicBezTo>
                    <a:pt x="171" y="191"/>
                    <a:pt x="169" y="186"/>
                    <a:pt x="166" y="181"/>
                  </a:cubicBezTo>
                  <a:cubicBezTo>
                    <a:pt x="162" y="176"/>
                    <a:pt x="156" y="174"/>
                    <a:pt x="150" y="176"/>
                  </a:cubicBezTo>
                  <a:cubicBezTo>
                    <a:pt x="145" y="178"/>
                    <a:pt x="142" y="186"/>
                    <a:pt x="147" y="190"/>
                  </a:cubicBezTo>
                  <a:cubicBezTo>
                    <a:pt x="143" y="195"/>
                    <a:pt x="135" y="191"/>
                    <a:pt x="131" y="187"/>
                  </a:cubicBezTo>
                  <a:cubicBezTo>
                    <a:pt x="118" y="175"/>
                    <a:pt x="110" y="159"/>
                    <a:pt x="106" y="142"/>
                  </a:cubicBezTo>
                  <a:cubicBezTo>
                    <a:pt x="104" y="134"/>
                    <a:pt x="102" y="123"/>
                    <a:pt x="94" y="120"/>
                  </a:cubicBezTo>
                  <a:cubicBezTo>
                    <a:pt x="91" y="119"/>
                    <a:pt x="88" y="119"/>
                    <a:pt x="85" y="120"/>
                  </a:cubicBezTo>
                  <a:cubicBezTo>
                    <a:pt x="68" y="121"/>
                    <a:pt x="40" y="128"/>
                    <a:pt x="23" y="123"/>
                  </a:cubicBezTo>
                  <a:cubicBezTo>
                    <a:pt x="8" y="117"/>
                    <a:pt x="1" y="94"/>
                    <a:pt x="1" y="80"/>
                  </a:cubicBezTo>
                  <a:close/>
                </a:path>
              </a:pathLst>
            </a:custGeom>
            <a:solidFill>
              <a:srgbClr val="78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ŝľiďè"/>
            <p:cNvSpPr/>
            <p:nvPr/>
          </p:nvSpPr>
          <p:spPr bwMode="auto">
            <a:xfrm>
              <a:off x="8021638" y="2535238"/>
              <a:ext cx="17463" cy="14288"/>
            </a:xfrm>
            <a:custGeom>
              <a:avLst/>
              <a:gdLst>
                <a:gd name="T0" fmla="*/ 0 w 9"/>
                <a:gd name="T1" fmla="*/ 0 h 7"/>
                <a:gd name="T2" fmla="*/ 5 w 9"/>
                <a:gd name="T3" fmla="*/ 7 h 7"/>
                <a:gd name="T4" fmla="*/ 9 w 9"/>
                <a:gd name="T5" fmla="*/ 7 h 7"/>
                <a:gd name="T6" fmla="*/ 9 w 9"/>
                <a:gd name="T7" fmla="*/ 2 h 7"/>
                <a:gd name="T8" fmla="*/ 0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2" y="2"/>
                    <a:pt x="3" y="5"/>
                    <a:pt x="5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ïŝ1ïďé"/>
            <p:cNvSpPr/>
            <p:nvPr/>
          </p:nvSpPr>
          <p:spPr bwMode="auto">
            <a:xfrm>
              <a:off x="8004176" y="2332038"/>
              <a:ext cx="11113" cy="14288"/>
            </a:xfrm>
            <a:custGeom>
              <a:avLst/>
              <a:gdLst>
                <a:gd name="T0" fmla="*/ 1 w 6"/>
                <a:gd name="T1" fmla="*/ 0 h 7"/>
                <a:gd name="T2" fmla="*/ 0 w 6"/>
                <a:gd name="T3" fmla="*/ 5 h 7"/>
                <a:gd name="T4" fmla="*/ 6 w 6"/>
                <a:gd name="T5" fmla="*/ 7 h 7"/>
                <a:gd name="T6" fmla="*/ 6 w 6"/>
                <a:gd name="T7" fmla="*/ 4 h 7"/>
                <a:gd name="T8" fmla="*/ 6 w 6"/>
                <a:gd name="T9" fmla="*/ 4 h 7"/>
                <a:gd name="T10" fmla="*/ 6 w 6"/>
                <a:gd name="T11" fmla="*/ 0 h 7"/>
                <a:gd name="T12" fmla="*/ 1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cubicBezTo>
                    <a:pt x="1" y="0"/>
                    <a:pt x="1" y="2"/>
                    <a:pt x="0" y="5"/>
                  </a:cubicBezTo>
                  <a:cubicBezTo>
                    <a:pt x="2" y="5"/>
                    <a:pt x="4" y="6"/>
                    <a:pt x="6" y="7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iṣḷïdé"/>
            <p:cNvSpPr/>
            <p:nvPr/>
          </p:nvSpPr>
          <p:spPr bwMode="auto">
            <a:xfrm>
              <a:off x="7988301" y="2341563"/>
              <a:ext cx="50800" cy="198438"/>
            </a:xfrm>
            <a:custGeom>
              <a:avLst/>
              <a:gdLst>
                <a:gd name="T0" fmla="*/ 8 w 26"/>
                <a:gd name="T1" fmla="*/ 0 h 100"/>
                <a:gd name="T2" fmla="*/ 17 w 26"/>
                <a:gd name="T3" fmla="*/ 98 h 100"/>
                <a:gd name="T4" fmla="*/ 26 w 26"/>
                <a:gd name="T5" fmla="*/ 100 h 100"/>
                <a:gd name="T6" fmla="*/ 14 w 26"/>
                <a:gd name="T7" fmla="*/ 2 h 100"/>
                <a:gd name="T8" fmla="*/ 8 w 26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0">
                  <a:moveTo>
                    <a:pt x="8" y="0"/>
                  </a:moveTo>
                  <a:cubicBezTo>
                    <a:pt x="6" y="14"/>
                    <a:pt x="0" y="62"/>
                    <a:pt x="17" y="98"/>
                  </a:cubicBezTo>
                  <a:cubicBezTo>
                    <a:pt x="20" y="99"/>
                    <a:pt x="23" y="99"/>
                    <a:pt x="26" y="10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ïṩļiḓé"/>
            <p:cNvSpPr/>
            <p:nvPr/>
          </p:nvSpPr>
          <p:spPr bwMode="auto">
            <a:xfrm>
              <a:off x="8015288" y="2339976"/>
              <a:ext cx="1588" cy="6350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íṧḻiḋê"/>
            <p:cNvSpPr/>
            <p:nvPr/>
          </p:nvSpPr>
          <p:spPr bwMode="auto">
            <a:xfrm>
              <a:off x="8039101" y="2540001"/>
              <a:ext cx="1588" cy="9525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5 h 5"/>
                <a:gd name="T6" fmla="*/ 0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ísḷiḋe"/>
            <p:cNvSpPr/>
            <p:nvPr/>
          </p:nvSpPr>
          <p:spPr bwMode="auto">
            <a:xfrm>
              <a:off x="8015288" y="2346326"/>
              <a:ext cx="23813" cy="193675"/>
            </a:xfrm>
            <a:custGeom>
              <a:avLst/>
              <a:gdLst>
                <a:gd name="T0" fmla="*/ 0 w 12"/>
                <a:gd name="T1" fmla="*/ 0 h 98"/>
                <a:gd name="T2" fmla="*/ 12 w 12"/>
                <a:gd name="T3" fmla="*/ 98 h 98"/>
                <a:gd name="T4" fmla="*/ 12 w 12"/>
                <a:gd name="T5" fmla="*/ 98 h 98"/>
                <a:gd name="T6" fmla="*/ 1 w 12"/>
                <a:gd name="T7" fmla="*/ 0 h 98"/>
                <a:gd name="T8" fmla="*/ 0 w 12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8">
                  <a:moveTo>
                    <a:pt x="0" y="0"/>
                  </a:move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9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S1íďè"/>
            <p:cNvSpPr/>
            <p:nvPr/>
          </p:nvSpPr>
          <p:spPr bwMode="auto">
            <a:xfrm>
              <a:off x="8016876" y="2332038"/>
              <a:ext cx="28575" cy="3175"/>
            </a:xfrm>
            <a:custGeom>
              <a:avLst/>
              <a:gdLst>
                <a:gd name="T0" fmla="*/ 4 w 14"/>
                <a:gd name="T1" fmla="*/ 1 h 2"/>
                <a:gd name="T2" fmla="*/ 12 w 14"/>
                <a:gd name="T3" fmla="*/ 2 h 2"/>
                <a:gd name="T4" fmla="*/ 14 w 14"/>
                <a:gd name="T5" fmla="*/ 2 h 2"/>
                <a:gd name="T6" fmla="*/ 14 w 14"/>
                <a:gd name="T7" fmla="*/ 1 h 2"/>
                <a:gd name="T8" fmla="*/ 4 w 14"/>
                <a:gd name="T9" fmla="*/ 1 h 2"/>
                <a:gd name="T10" fmla="*/ 0 w 14"/>
                <a:gd name="T11" fmla="*/ 0 h 2"/>
                <a:gd name="T12" fmla="*/ 3 w 14"/>
                <a:gd name="T13" fmla="*/ 1 h 2"/>
                <a:gd name="T14" fmla="*/ 3 w 14"/>
                <a:gd name="T15" fmla="*/ 0 h 2"/>
                <a:gd name="T16" fmla="*/ 0 w 1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">
                  <a:moveTo>
                    <a:pt x="4" y="1"/>
                  </a:moveTo>
                  <a:cubicBezTo>
                    <a:pt x="7" y="1"/>
                    <a:pt x="9" y="2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í$lîḑé"/>
            <p:cNvSpPr/>
            <p:nvPr/>
          </p:nvSpPr>
          <p:spPr bwMode="auto">
            <a:xfrm>
              <a:off x="8023226" y="2332038"/>
              <a:ext cx="17463" cy="3175"/>
            </a:xfrm>
            <a:custGeom>
              <a:avLst/>
              <a:gdLst>
                <a:gd name="T0" fmla="*/ 0 w 9"/>
                <a:gd name="T1" fmla="*/ 0 h 2"/>
                <a:gd name="T2" fmla="*/ 0 w 9"/>
                <a:gd name="T3" fmla="*/ 1 h 2"/>
                <a:gd name="T4" fmla="*/ 7 w 9"/>
                <a:gd name="T5" fmla="*/ 2 h 2"/>
                <a:gd name="T6" fmla="*/ 9 w 9"/>
                <a:gd name="T7" fmla="*/ 2 h 2"/>
                <a:gd name="T8" fmla="*/ 1 w 9"/>
                <a:gd name="T9" fmla="*/ 1 h 2"/>
                <a:gd name="T10" fmla="*/ 0 w 9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2"/>
                    <a:pt x="7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6" y="2"/>
                    <a:pt x="4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sľîḍè"/>
            <p:cNvSpPr/>
            <p:nvPr/>
          </p:nvSpPr>
          <p:spPr bwMode="auto">
            <a:xfrm>
              <a:off x="8015288" y="2332038"/>
              <a:ext cx="47625" cy="217488"/>
            </a:xfrm>
            <a:custGeom>
              <a:avLst/>
              <a:gdLst>
                <a:gd name="T0" fmla="*/ 0 w 24"/>
                <a:gd name="T1" fmla="*/ 0 h 110"/>
                <a:gd name="T2" fmla="*/ 0 w 24"/>
                <a:gd name="T3" fmla="*/ 4 h 110"/>
                <a:gd name="T4" fmla="*/ 1 w 24"/>
                <a:gd name="T5" fmla="*/ 7 h 110"/>
                <a:gd name="T6" fmla="*/ 12 w 24"/>
                <a:gd name="T7" fmla="*/ 105 h 110"/>
                <a:gd name="T8" fmla="*/ 13 w 24"/>
                <a:gd name="T9" fmla="*/ 110 h 110"/>
                <a:gd name="T10" fmla="*/ 24 w 24"/>
                <a:gd name="T11" fmla="*/ 109 h 110"/>
                <a:gd name="T12" fmla="*/ 15 w 24"/>
                <a:gd name="T13" fmla="*/ 2 h 110"/>
                <a:gd name="T14" fmla="*/ 13 w 24"/>
                <a:gd name="T15" fmla="*/ 2 h 110"/>
                <a:gd name="T16" fmla="*/ 11 w 24"/>
                <a:gd name="T17" fmla="*/ 2 h 110"/>
                <a:gd name="T18" fmla="*/ 4 w 24"/>
                <a:gd name="T19" fmla="*/ 1 h 110"/>
                <a:gd name="T20" fmla="*/ 1 w 24"/>
                <a:gd name="T21" fmla="*/ 0 h 110"/>
                <a:gd name="T22" fmla="*/ 0 w 24"/>
                <a:gd name="T2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10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iṧḻïḓe"/>
            <p:cNvSpPr/>
            <p:nvPr/>
          </p:nvSpPr>
          <p:spPr bwMode="auto">
            <a:xfrm>
              <a:off x="7983538" y="2332038"/>
              <a:ext cx="87313" cy="217488"/>
            </a:xfrm>
            <a:custGeom>
              <a:avLst/>
              <a:gdLst>
                <a:gd name="T0" fmla="*/ 15 w 44"/>
                <a:gd name="T1" fmla="*/ 0 h 110"/>
                <a:gd name="T2" fmla="*/ 28 w 44"/>
                <a:gd name="T3" fmla="*/ 110 h 110"/>
                <a:gd name="T4" fmla="*/ 44 w 44"/>
                <a:gd name="T5" fmla="*/ 109 h 110"/>
                <a:gd name="T6" fmla="*/ 35 w 44"/>
                <a:gd name="T7" fmla="*/ 1 h 110"/>
                <a:gd name="T8" fmla="*/ 15 w 44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0">
                  <a:moveTo>
                    <a:pt x="15" y="0"/>
                  </a:moveTo>
                  <a:cubicBezTo>
                    <a:pt x="15" y="0"/>
                    <a:pt x="0" y="68"/>
                    <a:pt x="28" y="110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îŝľiḋê"/>
            <p:cNvSpPr/>
            <p:nvPr/>
          </p:nvSpPr>
          <p:spPr bwMode="auto">
            <a:xfrm>
              <a:off x="8804276" y="1971676"/>
              <a:ext cx="3175" cy="635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1 w 2"/>
                <a:gd name="T5" fmla="*/ 0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ïşľîḋe"/>
            <p:cNvSpPr/>
            <p:nvPr/>
          </p:nvSpPr>
          <p:spPr bwMode="auto">
            <a:xfrm>
              <a:off x="8767763" y="1963738"/>
              <a:ext cx="39688" cy="123825"/>
            </a:xfrm>
            <a:custGeom>
              <a:avLst/>
              <a:gdLst>
                <a:gd name="T0" fmla="*/ 14 w 20"/>
                <a:gd name="T1" fmla="*/ 0 h 63"/>
                <a:gd name="T2" fmla="*/ 0 w 20"/>
                <a:gd name="T3" fmla="*/ 63 h 63"/>
                <a:gd name="T4" fmla="*/ 4 w 20"/>
                <a:gd name="T5" fmla="*/ 63 h 63"/>
                <a:gd name="T6" fmla="*/ 20 w 20"/>
                <a:gd name="T7" fmla="*/ 7 h 63"/>
                <a:gd name="T8" fmla="*/ 18 w 20"/>
                <a:gd name="T9" fmla="*/ 4 h 63"/>
                <a:gd name="T10" fmla="*/ 14 w 20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3">
                  <a:moveTo>
                    <a:pt x="14" y="0"/>
                  </a:moveTo>
                  <a:cubicBezTo>
                    <a:pt x="19" y="10"/>
                    <a:pt x="12" y="34"/>
                    <a:pt x="0" y="63"/>
                  </a:cubicBezTo>
                  <a:cubicBezTo>
                    <a:pt x="2" y="63"/>
                    <a:pt x="3" y="63"/>
                    <a:pt x="4" y="63"/>
                  </a:cubicBezTo>
                  <a:cubicBezTo>
                    <a:pt x="14" y="39"/>
                    <a:pt x="20" y="19"/>
                    <a:pt x="20" y="7"/>
                  </a:cubicBezTo>
                  <a:cubicBezTo>
                    <a:pt x="19" y="6"/>
                    <a:pt x="19" y="5"/>
                    <a:pt x="18" y="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íṥľiḑé"/>
            <p:cNvSpPr/>
            <p:nvPr/>
          </p:nvSpPr>
          <p:spPr bwMode="auto">
            <a:xfrm>
              <a:off x="8543926" y="3186113"/>
              <a:ext cx="22225" cy="182563"/>
            </a:xfrm>
            <a:custGeom>
              <a:avLst/>
              <a:gdLst>
                <a:gd name="T0" fmla="*/ 11 w 11"/>
                <a:gd name="T1" fmla="*/ 0 h 92"/>
                <a:gd name="T2" fmla="*/ 7 w 11"/>
                <a:gd name="T3" fmla="*/ 0 h 92"/>
                <a:gd name="T4" fmla="*/ 0 w 11"/>
                <a:gd name="T5" fmla="*/ 92 h 92"/>
                <a:gd name="T6" fmla="*/ 3 w 11"/>
                <a:gd name="T7" fmla="*/ 91 h 92"/>
                <a:gd name="T8" fmla="*/ 11 w 1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2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" y="91"/>
                    <a:pt x="3" y="9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íṧlide"/>
            <p:cNvSpPr/>
            <p:nvPr/>
          </p:nvSpPr>
          <p:spPr bwMode="auto">
            <a:xfrm>
              <a:off x="8558213" y="2087563"/>
              <a:ext cx="217488" cy="1098550"/>
            </a:xfrm>
            <a:custGeom>
              <a:avLst/>
              <a:gdLst>
                <a:gd name="T0" fmla="*/ 110 w 110"/>
                <a:gd name="T1" fmla="*/ 0 h 555"/>
                <a:gd name="T2" fmla="*/ 106 w 110"/>
                <a:gd name="T3" fmla="*/ 0 h 555"/>
                <a:gd name="T4" fmla="*/ 33 w 110"/>
                <a:gd name="T5" fmla="*/ 146 h 555"/>
                <a:gd name="T6" fmla="*/ 0 w 110"/>
                <a:gd name="T7" fmla="*/ 555 h 555"/>
                <a:gd name="T8" fmla="*/ 4 w 110"/>
                <a:gd name="T9" fmla="*/ 555 h 555"/>
                <a:gd name="T10" fmla="*/ 37 w 110"/>
                <a:gd name="T11" fmla="*/ 146 h 555"/>
                <a:gd name="T12" fmla="*/ 110 w 110"/>
                <a:gd name="T1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555">
                  <a:moveTo>
                    <a:pt x="110" y="0"/>
                  </a:moveTo>
                  <a:cubicBezTo>
                    <a:pt x="109" y="0"/>
                    <a:pt x="108" y="0"/>
                    <a:pt x="106" y="0"/>
                  </a:cubicBezTo>
                  <a:cubicBezTo>
                    <a:pt x="81" y="63"/>
                    <a:pt x="33" y="146"/>
                    <a:pt x="33" y="146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1" y="555"/>
                    <a:pt x="2" y="555"/>
                    <a:pt x="4" y="555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85" y="62"/>
                    <a:pt x="11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îşļídè"/>
            <p:cNvSpPr/>
            <p:nvPr/>
          </p:nvSpPr>
          <p:spPr bwMode="auto">
            <a:xfrm>
              <a:off x="8572501" y="3111501"/>
              <a:ext cx="376238" cy="247650"/>
            </a:xfrm>
            <a:custGeom>
              <a:avLst/>
              <a:gdLst>
                <a:gd name="T0" fmla="*/ 164 w 190"/>
                <a:gd name="T1" fmla="*/ 39 h 125"/>
                <a:gd name="T2" fmla="*/ 163 w 190"/>
                <a:gd name="T3" fmla="*/ 43 h 125"/>
                <a:gd name="T4" fmla="*/ 190 w 190"/>
                <a:gd name="T5" fmla="*/ 87 h 125"/>
                <a:gd name="T6" fmla="*/ 190 w 190"/>
                <a:gd name="T7" fmla="*/ 81 h 125"/>
                <a:gd name="T8" fmla="*/ 164 w 190"/>
                <a:gd name="T9" fmla="*/ 39 h 125"/>
                <a:gd name="T10" fmla="*/ 111 w 190"/>
                <a:gd name="T11" fmla="*/ 0 h 125"/>
                <a:gd name="T12" fmla="*/ 89 w 190"/>
                <a:gd name="T13" fmla="*/ 26 h 125"/>
                <a:gd name="T14" fmla="*/ 0 w 190"/>
                <a:gd name="T15" fmla="*/ 125 h 125"/>
                <a:gd name="T16" fmla="*/ 90 w 190"/>
                <a:gd name="T17" fmla="*/ 33 h 125"/>
                <a:gd name="T18" fmla="*/ 108 w 190"/>
                <a:gd name="T19" fmla="*/ 8 h 125"/>
                <a:gd name="T20" fmla="*/ 111 w 190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25">
                  <a:moveTo>
                    <a:pt x="164" y="39"/>
                  </a:moveTo>
                  <a:cubicBezTo>
                    <a:pt x="163" y="43"/>
                    <a:pt x="163" y="43"/>
                    <a:pt x="163" y="43"/>
                  </a:cubicBezTo>
                  <a:cubicBezTo>
                    <a:pt x="178" y="64"/>
                    <a:pt x="190" y="87"/>
                    <a:pt x="190" y="87"/>
                  </a:cubicBezTo>
                  <a:cubicBezTo>
                    <a:pt x="190" y="85"/>
                    <a:pt x="190" y="83"/>
                    <a:pt x="190" y="81"/>
                  </a:cubicBezTo>
                  <a:cubicBezTo>
                    <a:pt x="185" y="72"/>
                    <a:pt x="176" y="55"/>
                    <a:pt x="164" y="39"/>
                  </a:cubicBezTo>
                  <a:moveTo>
                    <a:pt x="111" y="0"/>
                  </a:moveTo>
                  <a:cubicBezTo>
                    <a:pt x="103" y="2"/>
                    <a:pt x="96" y="9"/>
                    <a:pt x="89" y="26"/>
                  </a:cubicBezTo>
                  <a:cubicBezTo>
                    <a:pt x="66" y="90"/>
                    <a:pt x="21" y="116"/>
                    <a:pt x="0" y="125"/>
                  </a:cubicBezTo>
                  <a:cubicBezTo>
                    <a:pt x="23" y="117"/>
                    <a:pt x="67" y="94"/>
                    <a:pt x="90" y="33"/>
                  </a:cubicBezTo>
                  <a:cubicBezTo>
                    <a:pt x="95" y="19"/>
                    <a:pt x="101" y="11"/>
                    <a:pt x="108" y="8"/>
                  </a:cubicBezTo>
                  <a:cubicBezTo>
                    <a:pt x="109" y="5"/>
                    <a:pt x="110" y="3"/>
                    <a:pt x="1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íṧliḓè"/>
            <p:cNvSpPr/>
            <p:nvPr/>
          </p:nvSpPr>
          <p:spPr bwMode="auto">
            <a:xfrm>
              <a:off x="8550276" y="1963738"/>
              <a:ext cx="628650" cy="1404938"/>
            </a:xfrm>
            <a:custGeom>
              <a:avLst/>
              <a:gdLst>
                <a:gd name="T0" fmla="*/ 128 w 317"/>
                <a:gd name="T1" fmla="*/ 0 h 710"/>
                <a:gd name="T2" fmla="*/ 247 w 317"/>
                <a:gd name="T3" fmla="*/ 102 h 710"/>
                <a:gd name="T4" fmla="*/ 287 w 317"/>
                <a:gd name="T5" fmla="*/ 290 h 710"/>
                <a:gd name="T6" fmla="*/ 260 w 317"/>
                <a:gd name="T7" fmla="*/ 467 h 710"/>
                <a:gd name="T8" fmla="*/ 204 w 317"/>
                <a:gd name="T9" fmla="*/ 667 h 710"/>
                <a:gd name="T10" fmla="*/ 100 w 317"/>
                <a:gd name="T11" fmla="*/ 606 h 710"/>
                <a:gd name="T12" fmla="*/ 0 w 317"/>
                <a:gd name="T13" fmla="*/ 710 h 710"/>
                <a:gd name="T14" fmla="*/ 41 w 317"/>
                <a:gd name="T15" fmla="*/ 209 h 710"/>
                <a:gd name="T16" fmla="*/ 128 w 317"/>
                <a:gd name="T1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710">
                  <a:moveTo>
                    <a:pt x="128" y="0"/>
                  </a:moveTo>
                  <a:cubicBezTo>
                    <a:pt x="247" y="102"/>
                    <a:pt x="247" y="102"/>
                    <a:pt x="247" y="102"/>
                  </a:cubicBezTo>
                  <a:cubicBezTo>
                    <a:pt x="247" y="102"/>
                    <a:pt x="317" y="174"/>
                    <a:pt x="287" y="290"/>
                  </a:cubicBezTo>
                  <a:cubicBezTo>
                    <a:pt x="287" y="290"/>
                    <a:pt x="274" y="459"/>
                    <a:pt x="260" y="467"/>
                  </a:cubicBezTo>
                  <a:cubicBezTo>
                    <a:pt x="260" y="467"/>
                    <a:pt x="208" y="570"/>
                    <a:pt x="204" y="667"/>
                  </a:cubicBezTo>
                  <a:cubicBezTo>
                    <a:pt x="204" y="667"/>
                    <a:pt x="132" y="521"/>
                    <a:pt x="100" y="606"/>
                  </a:cubicBezTo>
                  <a:cubicBezTo>
                    <a:pt x="69" y="690"/>
                    <a:pt x="0" y="710"/>
                    <a:pt x="0" y="710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143" y="31"/>
                    <a:pt x="128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iśḻíḓé"/>
            <p:cNvSpPr/>
            <p:nvPr/>
          </p:nvSpPr>
          <p:spPr bwMode="auto">
            <a:xfrm>
              <a:off x="8751888" y="2776538"/>
              <a:ext cx="314325" cy="533400"/>
            </a:xfrm>
            <a:custGeom>
              <a:avLst/>
              <a:gdLst>
                <a:gd name="T0" fmla="*/ 80 w 158"/>
                <a:gd name="T1" fmla="*/ 21 h 269"/>
                <a:gd name="T2" fmla="*/ 158 w 158"/>
                <a:gd name="T3" fmla="*/ 56 h 269"/>
                <a:gd name="T4" fmla="*/ 40 w 158"/>
                <a:gd name="T5" fmla="*/ 269 h 269"/>
                <a:gd name="T6" fmla="*/ 0 w 158"/>
                <a:gd name="T7" fmla="*/ 209 h 269"/>
                <a:gd name="T8" fmla="*/ 80 w 158"/>
                <a:gd name="T9" fmla="*/ 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69">
                  <a:moveTo>
                    <a:pt x="80" y="21"/>
                  </a:moveTo>
                  <a:cubicBezTo>
                    <a:pt x="80" y="21"/>
                    <a:pt x="110" y="0"/>
                    <a:pt x="158" y="56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09"/>
                    <a:pt x="84" y="45"/>
                    <a:pt x="80" y="21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íṥḻídê"/>
            <p:cNvSpPr/>
            <p:nvPr/>
          </p:nvSpPr>
          <p:spPr bwMode="auto">
            <a:xfrm>
              <a:off x="9031288" y="2854326"/>
              <a:ext cx="50800" cy="111125"/>
            </a:xfrm>
            <a:custGeom>
              <a:avLst/>
              <a:gdLst>
                <a:gd name="T0" fmla="*/ 19 w 25"/>
                <a:gd name="T1" fmla="*/ 15 h 56"/>
                <a:gd name="T2" fmla="*/ 17 w 25"/>
                <a:gd name="T3" fmla="*/ 17 h 56"/>
                <a:gd name="T4" fmla="*/ 0 w 25"/>
                <a:gd name="T5" fmla="*/ 56 h 56"/>
                <a:gd name="T6" fmla="*/ 1 w 25"/>
                <a:gd name="T7" fmla="*/ 55 h 56"/>
                <a:gd name="T8" fmla="*/ 19 w 25"/>
                <a:gd name="T9" fmla="*/ 15 h 56"/>
                <a:gd name="T10" fmla="*/ 24 w 25"/>
                <a:gd name="T11" fmla="*/ 0 h 56"/>
                <a:gd name="T12" fmla="*/ 22 w 25"/>
                <a:gd name="T13" fmla="*/ 6 h 56"/>
                <a:gd name="T14" fmla="*/ 25 w 25"/>
                <a:gd name="T15" fmla="*/ 0 h 56"/>
                <a:gd name="T16" fmla="*/ 24 w 2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6">
                  <a:moveTo>
                    <a:pt x="19" y="15"/>
                  </a:moveTo>
                  <a:cubicBezTo>
                    <a:pt x="18" y="16"/>
                    <a:pt x="17" y="16"/>
                    <a:pt x="17" y="17"/>
                  </a:cubicBezTo>
                  <a:cubicBezTo>
                    <a:pt x="17" y="17"/>
                    <a:pt x="9" y="32"/>
                    <a:pt x="0" y="56"/>
                  </a:cubicBezTo>
                  <a:cubicBezTo>
                    <a:pt x="0" y="55"/>
                    <a:pt x="1" y="55"/>
                    <a:pt x="1" y="55"/>
                  </a:cubicBezTo>
                  <a:cubicBezTo>
                    <a:pt x="19" y="15"/>
                    <a:pt x="19" y="15"/>
                    <a:pt x="19" y="15"/>
                  </a:cubicBezTo>
                  <a:moveTo>
                    <a:pt x="24" y="0"/>
                  </a:moveTo>
                  <a:cubicBezTo>
                    <a:pt x="24" y="2"/>
                    <a:pt x="23" y="4"/>
                    <a:pt x="22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ïş1íḍê"/>
            <p:cNvSpPr/>
            <p:nvPr/>
          </p:nvSpPr>
          <p:spPr bwMode="auto">
            <a:xfrm>
              <a:off x="8855076" y="2779713"/>
              <a:ext cx="223838" cy="185738"/>
            </a:xfrm>
            <a:custGeom>
              <a:avLst/>
              <a:gdLst>
                <a:gd name="T0" fmla="*/ 26 w 113"/>
                <a:gd name="T1" fmla="*/ 0 h 94"/>
                <a:gd name="T2" fmla="*/ 0 w 113"/>
                <a:gd name="T3" fmla="*/ 32 h 94"/>
                <a:gd name="T4" fmla="*/ 20 w 113"/>
                <a:gd name="T5" fmla="*/ 52 h 94"/>
                <a:gd name="T6" fmla="*/ 28 w 113"/>
                <a:gd name="T7" fmla="*/ 20 h 94"/>
                <a:gd name="T8" fmla="*/ 43 w 113"/>
                <a:gd name="T9" fmla="*/ 16 h 94"/>
                <a:gd name="T10" fmla="*/ 106 w 113"/>
                <a:gd name="T11" fmla="*/ 55 h 94"/>
                <a:gd name="T12" fmla="*/ 84 w 113"/>
                <a:gd name="T13" fmla="*/ 94 h 94"/>
                <a:gd name="T14" fmla="*/ 84 w 113"/>
                <a:gd name="T15" fmla="*/ 94 h 94"/>
                <a:gd name="T16" fmla="*/ 89 w 113"/>
                <a:gd name="T17" fmla="*/ 94 h 94"/>
                <a:gd name="T18" fmla="*/ 106 w 113"/>
                <a:gd name="T19" fmla="*/ 55 h 94"/>
                <a:gd name="T20" fmla="*/ 108 w 113"/>
                <a:gd name="T21" fmla="*/ 53 h 94"/>
                <a:gd name="T22" fmla="*/ 111 w 113"/>
                <a:gd name="T23" fmla="*/ 44 h 94"/>
                <a:gd name="T24" fmla="*/ 113 w 113"/>
                <a:gd name="T25" fmla="*/ 38 h 94"/>
                <a:gd name="T26" fmla="*/ 26 w 113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94">
                  <a:moveTo>
                    <a:pt x="2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8" y="41"/>
                    <a:pt x="20" y="52"/>
                  </a:cubicBezTo>
                  <a:cubicBezTo>
                    <a:pt x="26" y="37"/>
                    <a:pt x="29" y="25"/>
                    <a:pt x="28" y="20"/>
                  </a:cubicBezTo>
                  <a:cubicBezTo>
                    <a:pt x="28" y="20"/>
                    <a:pt x="34" y="16"/>
                    <a:pt x="43" y="16"/>
                  </a:cubicBezTo>
                  <a:cubicBezTo>
                    <a:pt x="57" y="16"/>
                    <a:pt x="78" y="23"/>
                    <a:pt x="106" y="55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8" y="70"/>
                    <a:pt x="106" y="55"/>
                    <a:pt x="106" y="55"/>
                  </a:cubicBezTo>
                  <a:cubicBezTo>
                    <a:pt x="106" y="54"/>
                    <a:pt x="107" y="54"/>
                    <a:pt x="108" y="5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2"/>
                    <a:pt x="113" y="40"/>
                    <a:pt x="113" y="38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ṩļiḑè"/>
            <p:cNvSpPr/>
            <p:nvPr/>
          </p:nvSpPr>
          <p:spPr bwMode="auto">
            <a:xfrm>
              <a:off x="8894763" y="2811463"/>
              <a:ext cx="171450" cy="153988"/>
            </a:xfrm>
            <a:custGeom>
              <a:avLst/>
              <a:gdLst>
                <a:gd name="T0" fmla="*/ 23 w 86"/>
                <a:gd name="T1" fmla="*/ 0 h 78"/>
                <a:gd name="T2" fmla="*/ 8 w 86"/>
                <a:gd name="T3" fmla="*/ 4 h 78"/>
                <a:gd name="T4" fmla="*/ 0 w 86"/>
                <a:gd name="T5" fmla="*/ 36 h 78"/>
                <a:gd name="T6" fmla="*/ 64 w 86"/>
                <a:gd name="T7" fmla="*/ 78 h 78"/>
                <a:gd name="T8" fmla="*/ 86 w 86"/>
                <a:gd name="T9" fmla="*/ 39 h 78"/>
                <a:gd name="T10" fmla="*/ 23 w 8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8">
                  <a:moveTo>
                    <a:pt x="23" y="0"/>
                  </a:moveTo>
                  <a:cubicBezTo>
                    <a:pt x="14" y="0"/>
                    <a:pt x="8" y="4"/>
                    <a:pt x="8" y="4"/>
                  </a:cubicBezTo>
                  <a:cubicBezTo>
                    <a:pt x="9" y="9"/>
                    <a:pt x="6" y="21"/>
                    <a:pt x="0" y="36"/>
                  </a:cubicBezTo>
                  <a:cubicBezTo>
                    <a:pt x="19" y="54"/>
                    <a:pt x="46" y="78"/>
                    <a:pt x="64" y="78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58" y="7"/>
                    <a:pt x="37" y="0"/>
                    <a:pt x="2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iṡḻiḋè"/>
            <p:cNvSpPr/>
            <p:nvPr/>
          </p:nvSpPr>
          <p:spPr bwMode="auto">
            <a:xfrm>
              <a:off x="8855076" y="2773363"/>
              <a:ext cx="227013" cy="206375"/>
            </a:xfrm>
            <a:custGeom>
              <a:avLst/>
              <a:gdLst>
                <a:gd name="T0" fmla="*/ 0 w 114"/>
                <a:gd name="T1" fmla="*/ 31 h 104"/>
                <a:gd name="T2" fmla="*/ 90 w 114"/>
                <a:gd name="T3" fmla="*/ 92 h 104"/>
                <a:gd name="T4" fmla="*/ 114 w 114"/>
                <a:gd name="T5" fmla="*/ 38 h 104"/>
                <a:gd name="T6" fmla="*/ 26 w 114"/>
                <a:gd name="T7" fmla="*/ 0 h 104"/>
                <a:gd name="T8" fmla="*/ 0 w 114"/>
                <a:gd name="T9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4">
                  <a:moveTo>
                    <a:pt x="0" y="31"/>
                  </a:moveTo>
                  <a:cubicBezTo>
                    <a:pt x="0" y="31"/>
                    <a:pt x="65" y="104"/>
                    <a:pt x="90" y="92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ïṡḷidè"/>
            <p:cNvSpPr/>
            <p:nvPr/>
          </p:nvSpPr>
          <p:spPr bwMode="auto">
            <a:xfrm>
              <a:off x="8739188" y="3163888"/>
              <a:ext cx="115888" cy="187325"/>
            </a:xfrm>
            <a:custGeom>
              <a:avLst/>
              <a:gdLst>
                <a:gd name="T0" fmla="*/ 11 w 59"/>
                <a:gd name="T1" fmla="*/ 0 h 95"/>
                <a:gd name="T2" fmla="*/ 0 w 59"/>
                <a:gd name="T3" fmla="*/ 29 h 95"/>
                <a:gd name="T4" fmla="*/ 35 w 59"/>
                <a:gd name="T5" fmla="*/ 95 h 95"/>
                <a:gd name="T6" fmla="*/ 59 w 59"/>
                <a:gd name="T7" fmla="*/ 68 h 95"/>
                <a:gd name="T8" fmla="*/ 52 w 59"/>
                <a:gd name="T9" fmla="*/ 64 h 95"/>
                <a:gd name="T10" fmla="*/ 47 w 59"/>
                <a:gd name="T11" fmla="*/ 74 h 95"/>
                <a:gd name="T12" fmla="*/ 7 w 59"/>
                <a:gd name="T13" fmla="*/ 14 h 95"/>
                <a:gd name="T14" fmla="*/ 13 w 59"/>
                <a:gd name="T15" fmla="*/ 3 h 95"/>
                <a:gd name="T16" fmla="*/ 11 w 5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9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7" y="67"/>
                    <a:pt x="55" y="66"/>
                    <a:pt x="52" y="6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9" y="10"/>
                    <a:pt x="13" y="3"/>
                  </a:cubicBezTo>
                  <a:cubicBezTo>
                    <a:pt x="12" y="1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îş1îďé"/>
            <p:cNvSpPr/>
            <p:nvPr/>
          </p:nvSpPr>
          <p:spPr bwMode="auto">
            <a:xfrm>
              <a:off x="8751888" y="3168651"/>
              <a:ext cx="90488" cy="141288"/>
            </a:xfrm>
            <a:custGeom>
              <a:avLst/>
              <a:gdLst>
                <a:gd name="T0" fmla="*/ 6 w 45"/>
                <a:gd name="T1" fmla="*/ 0 h 71"/>
                <a:gd name="T2" fmla="*/ 0 w 45"/>
                <a:gd name="T3" fmla="*/ 11 h 71"/>
                <a:gd name="T4" fmla="*/ 40 w 45"/>
                <a:gd name="T5" fmla="*/ 71 h 71"/>
                <a:gd name="T6" fmla="*/ 45 w 45"/>
                <a:gd name="T7" fmla="*/ 61 h 71"/>
                <a:gd name="T8" fmla="*/ 6 w 45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1">
                  <a:moveTo>
                    <a:pt x="6" y="0"/>
                  </a:moveTo>
                  <a:cubicBezTo>
                    <a:pt x="2" y="7"/>
                    <a:pt x="0" y="11"/>
                    <a:pt x="0" y="1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31" y="49"/>
                    <a:pt x="11" y="11"/>
                    <a:pt x="6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$ḷîḑe"/>
            <p:cNvSpPr/>
            <p:nvPr/>
          </p:nvSpPr>
          <p:spPr bwMode="auto">
            <a:xfrm>
              <a:off x="8734426" y="3167063"/>
              <a:ext cx="117475" cy="187325"/>
            </a:xfrm>
            <a:custGeom>
              <a:avLst/>
              <a:gdLst>
                <a:gd name="T0" fmla="*/ 12 w 59"/>
                <a:gd name="T1" fmla="*/ 0 h 95"/>
                <a:gd name="T2" fmla="*/ 59 w 59"/>
                <a:gd name="T3" fmla="*/ 67 h 95"/>
                <a:gd name="T4" fmla="*/ 35 w 59"/>
                <a:gd name="T5" fmla="*/ 95 h 95"/>
                <a:gd name="T6" fmla="*/ 0 w 59"/>
                <a:gd name="T7" fmla="*/ 29 h 95"/>
                <a:gd name="T8" fmla="*/ 12 w 59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5">
                  <a:moveTo>
                    <a:pt x="12" y="0"/>
                  </a:moveTo>
                  <a:cubicBezTo>
                    <a:pt x="12" y="0"/>
                    <a:pt x="43" y="64"/>
                    <a:pt x="59" y="67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íşlídè"/>
            <p:cNvSpPr/>
            <p:nvPr/>
          </p:nvSpPr>
          <p:spPr bwMode="auto">
            <a:xfrm>
              <a:off x="8851901" y="2389188"/>
              <a:ext cx="30163" cy="361950"/>
            </a:xfrm>
            <a:custGeom>
              <a:avLst/>
              <a:gdLst>
                <a:gd name="T0" fmla="*/ 11 w 15"/>
                <a:gd name="T1" fmla="*/ 0 h 183"/>
                <a:gd name="T2" fmla="*/ 0 w 15"/>
                <a:gd name="T3" fmla="*/ 183 h 183"/>
                <a:gd name="T4" fmla="*/ 11 w 15"/>
                <a:gd name="T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83">
                  <a:moveTo>
                    <a:pt x="11" y="0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15" y="133"/>
                    <a:pt x="11" y="0"/>
                    <a:pt x="11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ïšḷîḋè"/>
            <p:cNvSpPr/>
            <p:nvPr/>
          </p:nvSpPr>
          <p:spPr bwMode="auto">
            <a:xfrm>
              <a:off x="8283576" y="2389188"/>
              <a:ext cx="42863" cy="50800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26 h 26"/>
                <a:gd name="T4" fmla="*/ 22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2" y="19"/>
                    <a:pt x="22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ï$ľíḑé"/>
            <p:cNvSpPr/>
            <p:nvPr/>
          </p:nvSpPr>
          <p:spPr bwMode="auto">
            <a:xfrm>
              <a:off x="2763838" y="2484438"/>
              <a:ext cx="273050" cy="2205038"/>
            </a:xfrm>
            <a:custGeom>
              <a:avLst/>
              <a:gdLst>
                <a:gd name="T0" fmla="*/ 105 w 138"/>
                <a:gd name="T1" fmla="*/ 0 h 1114"/>
                <a:gd name="T2" fmla="*/ 69 w 138"/>
                <a:gd name="T3" fmla="*/ 474 h 1114"/>
                <a:gd name="T4" fmla="*/ 47 w 138"/>
                <a:gd name="T5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114">
                  <a:moveTo>
                    <a:pt x="105" y="0"/>
                  </a:moveTo>
                  <a:cubicBezTo>
                    <a:pt x="105" y="0"/>
                    <a:pt x="0" y="217"/>
                    <a:pt x="69" y="474"/>
                  </a:cubicBezTo>
                  <a:cubicBezTo>
                    <a:pt x="138" y="731"/>
                    <a:pt x="116" y="1038"/>
                    <a:pt x="47" y="1114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iŝḻïḓé"/>
            <p:cNvSpPr/>
            <p:nvPr/>
          </p:nvSpPr>
          <p:spPr bwMode="auto">
            <a:xfrm>
              <a:off x="2914651" y="2427288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ïṡļïďè"/>
            <p:cNvSpPr/>
            <p:nvPr/>
          </p:nvSpPr>
          <p:spPr bwMode="auto">
            <a:xfrm>
              <a:off x="2884488" y="2720976"/>
              <a:ext cx="273050" cy="77788"/>
            </a:xfrm>
            <a:custGeom>
              <a:avLst/>
              <a:gdLst>
                <a:gd name="T0" fmla="*/ 0 w 138"/>
                <a:gd name="T1" fmla="*/ 20 h 39"/>
                <a:gd name="T2" fmla="*/ 138 w 138"/>
                <a:gd name="T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39">
                  <a:moveTo>
                    <a:pt x="0" y="20"/>
                  </a:moveTo>
                  <a:cubicBezTo>
                    <a:pt x="0" y="20"/>
                    <a:pt x="109" y="39"/>
                    <a:pt x="13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ṥḷïḓe"/>
            <p:cNvSpPr/>
            <p:nvPr/>
          </p:nvSpPr>
          <p:spPr bwMode="auto">
            <a:xfrm>
              <a:off x="2733676" y="2655888"/>
              <a:ext cx="131763" cy="230188"/>
            </a:xfrm>
            <a:custGeom>
              <a:avLst/>
              <a:gdLst>
                <a:gd name="T0" fmla="*/ 66 w 66"/>
                <a:gd name="T1" fmla="*/ 116 h 116"/>
                <a:gd name="T2" fmla="*/ 4 w 66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116">
                  <a:moveTo>
                    <a:pt x="66" y="116"/>
                  </a:moveTo>
                  <a:cubicBezTo>
                    <a:pt x="66" y="116"/>
                    <a:pt x="0" y="44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iṩlíḍe"/>
            <p:cNvSpPr/>
            <p:nvPr/>
          </p:nvSpPr>
          <p:spPr bwMode="auto">
            <a:xfrm>
              <a:off x="2852738" y="2949576"/>
              <a:ext cx="225425" cy="228600"/>
            </a:xfrm>
            <a:custGeom>
              <a:avLst/>
              <a:gdLst>
                <a:gd name="T0" fmla="*/ 0 w 114"/>
                <a:gd name="T1" fmla="*/ 100 h 116"/>
                <a:gd name="T2" fmla="*/ 114 w 114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116">
                  <a:moveTo>
                    <a:pt x="0" y="100"/>
                  </a:moveTo>
                  <a:cubicBezTo>
                    <a:pt x="0" y="100"/>
                    <a:pt x="60" y="116"/>
                    <a:pt x="11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sḷïḓé"/>
            <p:cNvSpPr/>
            <p:nvPr/>
          </p:nvSpPr>
          <p:spPr bwMode="auto">
            <a:xfrm>
              <a:off x="2590801" y="3028951"/>
              <a:ext cx="293688" cy="309563"/>
            </a:xfrm>
            <a:custGeom>
              <a:avLst/>
              <a:gdLst>
                <a:gd name="T0" fmla="*/ 148 w 148"/>
                <a:gd name="T1" fmla="*/ 157 h 157"/>
                <a:gd name="T2" fmla="*/ 18 w 148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7">
                  <a:moveTo>
                    <a:pt x="148" y="157"/>
                  </a:moveTo>
                  <a:cubicBezTo>
                    <a:pt x="148" y="157"/>
                    <a:pt x="0" y="62"/>
                    <a:pt x="1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iṧļiḍê"/>
            <p:cNvSpPr/>
            <p:nvPr/>
          </p:nvSpPr>
          <p:spPr bwMode="auto">
            <a:xfrm>
              <a:off x="2930526" y="3192463"/>
              <a:ext cx="206375" cy="361950"/>
            </a:xfrm>
            <a:custGeom>
              <a:avLst/>
              <a:gdLst>
                <a:gd name="T0" fmla="*/ 0 w 104"/>
                <a:gd name="T1" fmla="*/ 183 h 183"/>
                <a:gd name="T2" fmla="*/ 93 w 104"/>
                <a:gd name="T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183">
                  <a:moveTo>
                    <a:pt x="0" y="183"/>
                  </a:moveTo>
                  <a:cubicBezTo>
                    <a:pt x="0" y="183"/>
                    <a:pt x="104" y="91"/>
                    <a:pt x="93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iṩlïḍê"/>
            <p:cNvSpPr/>
            <p:nvPr/>
          </p:nvSpPr>
          <p:spPr bwMode="auto">
            <a:xfrm>
              <a:off x="2692401" y="3494088"/>
              <a:ext cx="261938" cy="187325"/>
            </a:xfrm>
            <a:custGeom>
              <a:avLst/>
              <a:gdLst>
                <a:gd name="T0" fmla="*/ 132 w 132"/>
                <a:gd name="T1" fmla="*/ 95 h 95"/>
                <a:gd name="T2" fmla="*/ 4 w 132"/>
                <a:gd name="T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95">
                  <a:moveTo>
                    <a:pt x="132" y="95"/>
                  </a:moveTo>
                  <a:cubicBezTo>
                    <a:pt x="132" y="95"/>
                    <a:pt x="0" y="58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ïṧḻíďé"/>
            <p:cNvSpPr/>
            <p:nvPr/>
          </p:nvSpPr>
          <p:spPr bwMode="auto">
            <a:xfrm>
              <a:off x="2971801" y="3586163"/>
              <a:ext cx="185738" cy="246063"/>
            </a:xfrm>
            <a:custGeom>
              <a:avLst/>
              <a:gdLst>
                <a:gd name="T0" fmla="*/ 0 w 94"/>
                <a:gd name="T1" fmla="*/ 124 h 124"/>
                <a:gd name="T2" fmla="*/ 94 w 94"/>
                <a:gd name="T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" h="124">
                  <a:moveTo>
                    <a:pt x="0" y="124"/>
                  </a:moveTo>
                  <a:cubicBezTo>
                    <a:pt x="0" y="124"/>
                    <a:pt x="83" y="47"/>
                    <a:pt x="9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îšľiḋe"/>
            <p:cNvSpPr/>
            <p:nvPr/>
          </p:nvSpPr>
          <p:spPr bwMode="auto">
            <a:xfrm>
              <a:off x="2806701" y="3794126"/>
              <a:ext cx="177800" cy="296863"/>
            </a:xfrm>
            <a:custGeom>
              <a:avLst/>
              <a:gdLst>
                <a:gd name="T0" fmla="*/ 89 w 89"/>
                <a:gd name="T1" fmla="*/ 150 h 150"/>
                <a:gd name="T2" fmla="*/ 0 w 89"/>
                <a:gd name="T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50">
                  <a:moveTo>
                    <a:pt x="89" y="150"/>
                  </a:moveTo>
                  <a:cubicBezTo>
                    <a:pt x="89" y="150"/>
                    <a:pt x="3" y="51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íṧlïdé"/>
            <p:cNvSpPr/>
            <p:nvPr/>
          </p:nvSpPr>
          <p:spPr bwMode="auto">
            <a:xfrm>
              <a:off x="2984501" y="3944938"/>
              <a:ext cx="201613" cy="311150"/>
            </a:xfrm>
            <a:custGeom>
              <a:avLst/>
              <a:gdLst>
                <a:gd name="T0" fmla="*/ 0 w 102"/>
                <a:gd name="T1" fmla="*/ 157 h 157"/>
                <a:gd name="T2" fmla="*/ 102 w 102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57">
                  <a:moveTo>
                    <a:pt x="0" y="157"/>
                  </a:moveTo>
                  <a:cubicBezTo>
                    <a:pt x="0" y="157"/>
                    <a:pt x="95" y="51"/>
                    <a:pt x="102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Sļïḓe"/>
            <p:cNvSpPr/>
            <p:nvPr/>
          </p:nvSpPr>
          <p:spPr bwMode="auto">
            <a:xfrm>
              <a:off x="2684463" y="26130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ṩ1ïḓè"/>
            <p:cNvSpPr/>
            <p:nvPr/>
          </p:nvSpPr>
          <p:spPr bwMode="auto">
            <a:xfrm>
              <a:off x="2620963" y="3436938"/>
              <a:ext cx="112713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ṡḻíḑé"/>
            <p:cNvSpPr/>
            <p:nvPr/>
          </p:nvSpPr>
          <p:spPr bwMode="auto">
            <a:xfrm>
              <a:off x="2570163" y="2971801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iślidê"/>
            <p:cNvSpPr/>
            <p:nvPr/>
          </p:nvSpPr>
          <p:spPr bwMode="auto">
            <a:xfrm>
              <a:off x="3100388" y="2663826"/>
              <a:ext cx="115888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şļîḑé"/>
            <p:cNvSpPr/>
            <p:nvPr/>
          </p:nvSpPr>
          <p:spPr bwMode="auto">
            <a:xfrm>
              <a:off x="3100388" y="3544888"/>
              <a:ext cx="115888" cy="112713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îśľîdè"/>
            <p:cNvSpPr/>
            <p:nvPr/>
          </p:nvSpPr>
          <p:spPr bwMode="auto">
            <a:xfrm>
              <a:off x="3008313" y="28924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ş1ïḓè"/>
            <p:cNvSpPr/>
            <p:nvPr/>
          </p:nvSpPr>
          <p:spPr bwMode="auto">
            <a:xfrm>
              <a:off x="3122613" y="3922713"/>
              <a:ext cx="114300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îŝ1iḋê"/>
            <p:cNvSpPr/>
            <p:nvPr/>
          </p:nvSpPr>
          <p:spPr bwMode="auto">
            <a:xfrm>
              <a:off x="2733676" y="3773488"/>
              <a:ext cx="115888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ş1îḑê"/>
            <p:cNvSpPr/>
            <p:nvPr/>
          </p:nvSpPr>
          <p:spPr bwMode="auto">
            <a:xfrm>
              <a:off x="3065463" y="3135313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b="1" dirty="0"/>
              <a:t>查看创建的自定义函数</a:t>
            </a:r>
          </a:p>
          <a:p>
            <a:pPr lvl="1"/>
            <a:r>
              <a:rPr lang="zh-CN" altLang="zh-CN" dirty="0"/>
              <a:t>所有函数存储在</a:t>
            </a:r>
            <a:r>
              <a:rPr lang="en-US" altLang="zh-CN" dirty="0" err="1"/>
              <a:t>mysql</a:t>
            </a:r>
            <a:r>
              <a:rPr lang="zh-CN" altLang="zh-CN" dirty="0"/>
              <a:t>数据库下的</a:t>
            </a:r>
            <a:r>
              <a:rPr lang="en-US" altLang="zh-CN" dirty="0"/>
              <a:t>proc</a:t>
            </a:r>
            <a:r>
              <a:rPr lang="zh-CN" altLang="zh-CN" dirty="0"/>
              <a:t>表中，存储过程与函数都存储在</a:t>
            </a:r>
            <a:r>
              <a:rPr lang="en-US" altLang="zh-CN" dirty="0"/>
              <a:t>proc</a:t>
            </a:r>
            <a:r>
              <a:rPr lang="zh-CN" altLang="zh-CN" dirty="0"/>
              <a:t>表中，区别在</a:t>
            </a:r>
            <a:r>
              <a:rPr lang="en-US" altLang="zh-CN" dirty="0"/>
              <a:t>type</a:t>
            </a:r>
            <a:r>
              <a:rPr lang="zh-CN" altLang="zh-CN" dirty="0"/>
              <a:t>字段，函数的</a:t>
            </a:r>
            <a:r>
              <a:rPr lang="en-US" altLang="zh-CN" dirty="0"/>
              <a:t>type</a:t>
            </a:r>
            <a:r>
              <a:rPr lang="zh-CN" altLang="zh-CN" dirty="0"/>
              <a:t>字段为</a:t>
            </a:r>
            <a:r>
              <a:rPr lang="en-US" altLang="zh-CN" dirty="0"/>
              <a:t> FUNCTION</a:t>
            </a:r>
            <a:endParaRPr lang="zh-CN" altLang="zh-CN" dirty="0"/>
          </a:p>
          <a:p>
            <a:pPr lvl="1"/>
            <a:r>
              <a:rPr lang="zh-CN" altLang="zh-CN" dirty="0"/>
              <a:t>查看</a:t>
            </a:r>
            <a:r>
              <a:rPr lang="en-US" altLang="zh-CN" dirty="0"/>
              <a:t>python</a:t>
            </a:r>
            <a:r>
              <a:rPr lang="zh-CN" altLang="zh-CN" dirty="0"/>
              <a:t>数据库中的函数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b="1" dirty="0"/>
              <a:t>调用自定义函数</a:t>
            </a:r>
          </a:p>
          <a:p>
            <a:pPr lvl="1"/>
            <a:r>
              <a:rPr lang="en-US" altLang="zh-CN" dirty="0"/>
              <a:t>select </a:t>
            </a:r>
            <a:r>
              <a:rPr lang="zh-CN" altLang="zh-CN" dirty="0"/>
              <a:t>函数名称</a:t>
            </a:r>
            <a:r>
              <a:rPr lang="en-US" altLang="zh-CN" dirty="0"/>
              <a:t>(</a:t>
            </a:r>
            <a:r>
              <a:rPr lang="zh-CN" altLang="zh-CN" dirty="0"/>
              <a:t>参数列表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自定义函数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函数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4681" y="3053267"/>
            <a:ext cx="93053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select name,type from mysql.proc where db='python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inherit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3315" y="4215244"/>
            <a:ext cx="9466731" cy="1815882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mysql&gt; select py_trim(' ss');</a:t>
            </a:r>
            <a:b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+----------------+</a:t>
            </a:r>
            <a:b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 py_trim(' ss') |</a:t>
            </a:r>
            <a:b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+----------------+</a:t>
            </a:r>
            <a:b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 ss             |</a:t>
            </a:r>
            <a:b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+----------------+</a:t>
            </a:r>
            <a:b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row in set (0.00 sec)</a:t>
            </a:r>
            <a:endParaRPr lang="zh-CN" altLang="zh-CN" sz="160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704744" y="3021013"/>
            <a:ext cx="2739276" cy="679450"/>
            <a:chOff x="3917528" y="3409950"/>
            <a:chExt cx="2740444" cy="679450"/>
          </a:xfrm>
        </p:grpSpPr>
        <p:sp>
          <p:nvSpPr>
            <p:cNvPr id="6" name="矩形 6"/>
            <p:cNvSpPr/>
            <p:nvPr/>
          </p:nvSpPr>
          <p:spPr>
            <a:xfrm>
              <a:off x="3917528" y="4043681"/>
              <a:ext cx="274044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917528" y="3409950"/>
              <a:ext cx="274044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DB-API</a:t>
              </a:r>
              <a:endParaRPr lang="zh-CN" altLang="en-US" sz="280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dirty="0"/>
              <a:t>Python </a:t>
            </a:r>
            <a:r>
              <a:rPr lang="en-US" altLang="zh-CN" dirty="0" err="1"/>
              <a:t>标准数据库接口为</a:t>
            </a:r>
            <a:r>
              <a:rPr lang="en-US" altLang="zh-CN" dirty="0"/>
              <a:t> Python </a:t>
            </a:r>
            <a:r>
              <a:rPr lang="en-US" altLang="zh-CN" dirty="0" err="1"/>
              <a:t>DB-API，Python</a:t>
            </a:r>
            <a:r>
              <a:rPr lang="en-US" altLang="zh-CN" dirty="0"/>
              <a:t> DB-</a:t>
            </a:r>
            <a:r>
              <a:rPr lang="en-US" altLang="zh-CN" dirty="0" err="1"/>
              <a:t>API为开发人员提供了数据库应用编程接口</a:t>
            </a:r>
            <a:r>
              <a:rPr lang="en-US" altLang="zh-CN" dirty="0"/>
              <a:t>。 </a:t>
            </a:r>
          </a:p>
          <a:p>
            <a:endParaRPr lang="en-US" altLang="zh-CN" dirty="0"/>
          </a:p>
          <a:p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en-US" altLang="zh-CN" dirty="0" err="1"/>
              <a:t>是在</a:t>
            </a:r>
            <a:r>
              <a:rPr lang="en-US" altLang="zh-CN" dirty="0"/>
              <a:t> Python3.x </a:t>
            </a:r>
            <a:r>
              <a:rPr lang="en-US" altLang="zh-CN" dirty="0" err="1"/>
              <a:t>版本中用于连接</a:t>
            </a:r>
            <a:r>
              <a:rPr lang="en-US" altLang="zh-CN" dirty="0"/>
              <a:t> MySQL 服务器的一个实现库，Python2中则使用mysqldb。</a:t>
            </a:r>
          </a:p>
          <a:p>
            <a:endParaRPr lang="zh-CN" altLang="zh-CN" dirty="0"/>
          </a:p>
          <a:p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en-US" altLang="zh-CN" dirty="0" err="1"/>
              <a:t>遵循</a:t>
            </a:r>
            <a:r>
              <a:rPr lang="en-US" altLang="zh-CN" dirty="0"/>
              <a:t> Python </a:t>
            </a:r>
            <a:r>
              <a:rPr lang="en-US" altLang="zh-CN" dirty="0" err="1"/>
              <a:t>数据库</a:t>
            </a:r>
            <a:r>
              <a:rPr lang="en-US" altLang="zh-CN" dirty="0"/>
              <a:t> API v2.0 </a:t>
            </a:r>
            <a:r>
              <a:rPr lang="en-US" altLang="zh-CN" dirty="0" err="1"/>
              <a:t>规范，并包含了</a:t>
            </a:r>
            <a:r>
              <a:rPr lang="en-US" altLang="zh-CN" dirty="0"/>
              <a:t> pure-Python MySQL </a:t>
            </a:r>
            <a:r>
              <a:rPr lang="en-US" altLang="zh-CN" dirty="0" err="1"/>
              <a:t>客户端库</a:t>
            </a:r>
            <a:r>
              <a:rPr lang="en-US" altLang="zh-CN" dirty="0"/>
              <a:t>。</a:t>
            </a:r>
            <a:br>
              <a:rPr lang="en-US" altLang="zh-CN" dirty="0"/>
            </a:b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概述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Python DB-API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/>
              <a:t>在使用 PyMySQL 之前，我们需要确保 PyMySQL 已安装。</a:t>
            </a:r>
            <a:endParaRPr lang="zh-CN" altLang="zh-CN"/>
          </a:p>
          <a:p>
            <a:r>
              <a:rPr lang="en-US" altLang="zh-CN"/>
              <a:t>PyMySQL 下载地址：</a:t>
            </a:r>
            <a:r>
              <a:rPr lang="en-US" altLang="zh-CN">
                <a:hlinkClick r:id="rId2"/>
              </a:rPr>
              <a:t>https://github.com/PyMySQL/PyMySQL</a:t>
            </a:r>
            <a:r>
              <a:rPr lang="en-US" altLang="zh-CN"/>
              <a:t>。</a:t>
            </a:r>
          </a:p>
          <a:p>
            <a:endParaRPr lang="zh-CN" altLang="zh-CN"/>
          </a:p>
          <a:p>
            <a:r>
              <a:rPr lang="zh-CN" altLang="zh-CN"/>
              <a:t>如果还未安装，我们可以使用以下命令安装最新版的</a:t>
            </a:r>
            <a:r>
              <a:rPr lang="en-US" altLang="zh-CN"/>
              <a:t> PyMySQL</a:t>
            </a:r>
            <a:r>
              <a:rPr lang="zh-CN" altLang="zh-CN"/>
              <a:t>：</a:t>
            </a:r>
          </a:p>
          <a:p>
            <a:pPr latinLnBrk="1"/>
            <a:r>
              <a:rPr lang="en-US" altLang="zh-CN"/>
              <a:t>pip install PyMySQL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安装PyMySQL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Python DB-API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数据库准备，连接数据库之前，请确保已经创建了python数据库，以及students表</a:t>
            </a:r>
            <a:endParaRPr lang="zh-CN" altLang="zh-CN" sz="2000" dirty="0"/>
          </a:p>
          <a:p>
            <a:r>
              <a:rPr lang="en-US" altLang="zh-CN" sz="2000" b="1" dirty="0" err="1"/>
              <a:t>创建Connection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对象</a:t>
            </a:r>
            <a:r>
              <a:rPr lang="en-US" altLang="zh-CN" sz="2000" dirty="0" err="1"/>
              <a:t>：用于建立与数据库的连接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连接数据库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Python DB-API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9138" y="2463544"/>
            <a:ext cx="9392322" cy="28007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pymysql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导入pymysql模块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创建连接对象 Connection对象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host:数据库主机地址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user:数据库账号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password：数据库密码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database : 需要连接的数据库的名称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port: mysql的端口号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charset: 通信采用编码格式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'127.0.0.1'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'root'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password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'mysql'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database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'python'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3306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charset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'utf8'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956" y="1353670"/>
            <a:ext cx="10515600" cy="462606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Connection </a:t>
            </a:r>
            <a:r>
              <a:rPr lang="en-US" altLang="zh-CN" dirty="0" err="1"/>
              <a:t>连接对象拥有的方法</a:t>
            </a:r>
            <a:endParaRPr lang="zh-CN" altLang="zh-CN" dirty="0"/>
          </a:p>
          <a:p>
            <a:pPr lvl="1"/>
            <a:r>
              <a:rPr lang="en-US" altLang="zh-CN" dirty="0"/>
              <a:t>close </a:t>
            </a:r>
            <a:r>
              <a:rPr lang="zh-CN" altLang="zh-CN" dirty="0"/>
              <a:t>关闭连接，连接数据库跟打开文件一样，操作完成之后需要关闭，否则会占用连接。</a:t>
            </a:r>
          </a:p>
          <a:p>
            <a:pPr lvl="1"/>
            <a:r>
              <a:rPr lang="en-US" altLang="zh-CN" dirty="0"/>
              <a:t>commit()</a:t>
            </a:r>
            <a:r>
              <a:rPr lang="en-US" altLang="zh-CN" dirty="0" err="1"/>
              <a:t>提交，pymysql</a:t>
            </a:r>
            <a:r>
              <a:rPr lang="en-US" altLang="zh-CN" dirty="0"/>
              <a:t> </a:t>
            </a:r>
            <a:r>
              <a:rPr lang="en-US" altLang="zh-CN" dirty="0" err="1"/>
              <a:t>默认开启事物，所以每次更新数据库都要提交</a:t>
            </a:r>
            <a:endParaRPr lang="zh-CN" altLang="zh-CN" dirty="0"/>
          </a:p>
          <a:p>
            <a:pPr lvl="1"/>
            <a:r>
              <a:rPr lang="en-US" altLang="zh-CN" dirty="0"/>
              <a:t>rollback()</a:t>
            </a:r>
            <a:r>
              <a:rPr lang="en-US" altLang="zh-CN" dirty="0" err="1"/>
              <a:t>回滚，事物回滚</a:t>
            </a:r>
            <a:endParaRPr lang="zh-CN" altLang="zh-CN" dirty="0"/>
          </a:p>
          <a:p>
            <a:pPr lvl="1"/>
            <a:r>
              <a:rPr lang="en-US" altLang="zh-CN" dirty="0"/>
              <a:t>cursor()</a:t>
            </a:r>
            <a:r>
              <a:rPr lang="en-US" altLang="zh-CN" dirty="0" err="1"/>
              <a:t>返回Cursor对象，用于执行sql语句并获得结果</a:t>
            </a:r>
            <a:endParaRPr lang="zh-CN" altLang="zh-CN" dirty="0"/>
          </a:p>
          <a:p>
            <a:r>
              <a:rPr lang="en-US" altLang="zh-CN" b="1" dirty="0" err="1"/>
              <a:t>获取cursor对象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 err="1"/>
              <a:t>cursor对象拥有的方法</a:t>
            </a:r>
            <a:endParaRPr lang="en-US" altLang="zh-CN" dirty="0"/>
          </a:p>
          <a:p>
            <a:pPr lvl="1"/>
            <a:r>
              <a:rPr lang="en-US" altLang="zh-CN" dirty="0"/>
              <a:t>close()</a:t>
            </a:r>
            <a:r>
              <a:rPr lang="en-US" altLang="zh-CN" dirty="0" err="1"/>
              <a:t>关闭cursor对象</a:t>
            </a:r>
            <a:endParaRPr lang="en-US" altLang="zh-CN" dirty="0"/>
          </a:p>
          <a:p>
            <a:pPr lvl="1"/>
            <a:r>
              <a:rPr lang="en-US" altLang="zh-CN" dirty="0"/>
              <a:t>execute(operation [, parameters ]) </a:t>
            </a:r>
            <a:r>
              <a:rPr lang="en-US" altLang="zh-CN" dirty="0" err="1"/>
              <a:t>执行语句，返回受影响的行数，可以执行所有语句</a:t>
            </a:r>
            <a:endParaRPr lang="en-US" altLang="zh-CN" dirty="0"/>
          </a:p>
          <a:p>
            <a:pPr lvl="1"/>
            <a:r>
              <a:rPr lang="en-US" altLang="zh-CN" dirty="0" err="1"/>
              <a:t>fetchone</a:t>
            </a:r>
            <a:r>
              <a:rPr lang="en-US" altLang="zh-CN" dirty="0"/>
              <a:t>()</a:t>
            </a:r>
            <a:r>
              <a:rPr lang="en-US" altLang="zh-CN" dirty="0" err="1"/>
              <a:t>获取查询结果集的第一个行数据，返回一个元组</a:t>
            </a:r>
            <a:endParaRPr lang="en-US" altLang="zh-CN" dirty="0"/>
          </a:p>
          <a:p>
            <a:pPr lvl="1"/>
            <a:r>
              <a:rPr lang="en-US" altLang="zh-CN" dirty="0" err="1"/>
              <a:t>fetchall</a:t>
            </a:r>
            <a:r>
              <a:rPr lang="en-US" altLang="zh-CN" dirty="0"/>
              <a:t>()</a:t>
            </a:r>
            <a:r>
              <a:rPr lang="en-US" altLang="zh-CN" dirty="0" err="1"/>
              <a:t>执行查询时，获取结果集的所有行，一行构成一个元组，再将这些元组装入一个元组返回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连接数据库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Python DB-API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98467" y="3666704"/>
            <a:ext cx="10076329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 = conn.cursor() # cursor对象用于执行sql语句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68048" y="1308846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sz="2000"/>
              <a:t>插入数据</a:t>
            </a:r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查询数据：</a:t>
            </a:r>
            <a:endParaRPr lang="zh-CN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连接数据库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Python DB-API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64021" y="1816432"/>
            <a:ext cx="10430435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cur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'insert into students VALUES (0,"白里守约",0,"广州",2,18);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查看受影响的行数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提交事物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64022" y="3390928"/>
            <a:ext cx="10430435" cy="13849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'select * from students;'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执行sql语句，select * from students;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cur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fetchone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获取结果集的第一条数据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res1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cur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fetchall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获取结果及的所有数据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将获取的查询结果打印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dirty="0"/>
              <a:t>执行</a:t>
            </a:r>
            <a:r>
              <a:rPr lang="en-US" altLang="zh-CN" dirty="0" err="1"/>
              <a:t>sql</a:t>
            </a:r>
            <a:r>
              <a:rPr lang="zh-CN" altLang="zh-CN" dirty="0"/>
              <a:t>语句参数化，参数化</a:t>
            </a:r>
            <a:r>
              <a:rPr lang="en-US" altLang="zh-CN" dirty="0" err="1"/>
              <a:t>sql</a:t>
            </a:r>
            <a:r>
              <a:rPr lang="zh-CN" altLang="zh-CN" dirty="0"/>
              <a:t>语句中使用</a:t>
            </a:r>
            <a:r>
              <a:rPr lang="en-US" altLang="zh-CN" dirty="0"/>
              <a:t>%s</a:t>
            </a:r>
            <a:r>
              <a:rPr lang="zh-CN" altLang="zh-CN" dirty="0"/>
              <a:t>占位。</a:t>
            </a:r>
          </a:p>
          <a:p>
            <a:pPr latinLnBrk="1"/>
            <a:r>
              <a:rPr lang="en-US" altLang="zh-CN" dirty="0"/>
              <a:t>execute(operation [parameters]) </a:t>
            </a:r>
            <a:r>
              <a:rPr lang="en-US" altLang="zh-CN" dirty="0" err="1"/>
              <a:t>执行语句，返回受影响的行数，可以执行所有语句</a:t>
            </a:r>
            <a:endParaRPr lang="zh-CN" altLang="zh-CN" dirty="0"/>
          </a:p>
          <a:p>
            <a:r>
              <a:rPr lang="en-US" altLang="zh-CN" dirty="0"/>
              <a:t>[parameters] </a:t>
            </a:r>
            <a:r>
              <a:rPr lang="en-US" altLang="zh-CN" dirty="0" err="1"/>
              <a:t>参数列表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连接数据库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Python DB-API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4376" y="3402263"/>
            <a:ext cx="10340789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'select * from students where id=%s and gender= %s;' #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dirty="0" err="1">
                <a:latin typeface="宋体" panose="02010600030101010101" pitchFamily="2" charset="-122"/>
                <a:cs typeface="Times New Roman" panose="02020603050405020304" pitchFamily="18" charset="0"/>
              </a:rPr>
              <a:t>语句中使用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%s</a:t>
            </a:r>
            <a:r>
              <a:rPr lang="en-US" altLang="zh-CN" dirty="0" err="1">
                <a:latin typeface="宋体" panose="02010600030101010101" pitchFamily="2" charset="-122"/>
                <a:cs typeface="Times New Roman" panose="02020603050405020304" pitchFamily="18" charset="0"/>
              </a:rPr>
              <a:t>占位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b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			</a:t>
            </a:r>
            <a:b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cur.execute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,[15,0])	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084368" y="3021013"/>
            <a:ext cx="1980030" cy="679450"/>
            <a:chOff x="4297313" y="3409950"/>
            <a:chExt cx="1980874" cy="679450"/>
          </a:xfrm>
        </p:grpSpPr>
        <p:sp>
          <p:nvSpPr>
            <p:cNvPr id="6" name="矩形 6"/>
            <p:cNvSpPr/>
            <p:nvPr/>
          </p:nvSpPr>
          <p:spPr>
            <a:xfrm>
              <a:off x="4297313" y="4043681"/>
              <a:ext cx="1980874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4" y="3409950"/>
              <a:ext cx="162164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查询实战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创建表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insert</a:t>
            </a:r>
            <a:r>
              <a:rPr lang="zh-CN" altLang="en-US" sz="2000" dirty="0"/>
              <a:t>语句，插入多条数据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准备数据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查询实战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1259" y="1999130"/>
            <a:ext cx="9950823" cy="17543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goods(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 int unsigned primary key auto_increment not null,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varchar(150) not null,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cate varchar(40) not null,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brand_name varchar(40) not null,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 decimal(10,3) not null default 0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31259" y="4346469"/>
            <a:ext cx="9950823" cy="147732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 into goods values(0,' Apple MacBook Air 13.3英寸笔记本电脑','笔记本','苹果','6588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 into goods values(0,'联想(Lenovo)拯救者R720 15.6英寸大屏','笔记本','联想','6099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 into goods values(0,'法国酒庄直采原瓶原装进口AOC级艾落干红葡萄酒','红酒','法国','499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 into goods values(0,'x550cc 15.6英寸笔记本','笔记本','华硕','2799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 into goods values(0,'清扬(CLEAR)洗发水','洗发水','清扬','35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用户与权限管理</a:t>
            </a:r>
            <a:endParaRPr lang="zh-CN" altLang="zh-CN"/>
          </a:p>
          <a:p>
            <a:pPr lvl="0"/>
            <a:r>
              <a:rPr lang="en-US" altLang="zh-CN"/>
              <a:t>事务</a:t>
            </a:r>
            <a:endParaRPr lang="zh-CN" altLang="zh-CN"/>
          </a:p>
          <a:p>
            <a:pPr lvl="0"/>
            <a:r>
              <a:rPr lang="en-US" altLang="zh-CN"/>
              <a:t>视图和索引</a:t>
            </a:r>
          </a:p>
          <a:p>
            <a:r>
              <a:rPr lang="en-US" altLang="zh-CN"/>
              <a:t>存储过程</a:t>
            </a:r>
            <a:endParaRPr lang="zh-CN" altLang="zh-CN"/>
          </a:p>
          <a:p>
            <a:pPr lvl="0"/>
            <a:r>
              <a:rPr lang="en-US" altLang="zh-CN"/>
              <a:t>函数</a:t>
            </a:r>
            <a:endParaRPr lang="zh-CN" altLang="zh-CN"/>
          </a:p>
          <a:p>
            <a:pPr lvl="0"/>
            <a:r>
              <a:rPr lang="en-US" altLang="zh-CN"/>
              <a:t>查询实战</a:t>
            </a:r>
            <a:endParaRPr lang="zh-CN" altLang="zh-CN"/>
          </a:p>
          <a:p>
            <a:pPr lvl="0"/>
            <a:r>
              <a:rPr lang="en-US" altLang="zh-CN"/>
              <a:t>Python DB-API</a:t>
            </a:r>
            <a:endParaRPr lang="zh-CN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查询goods表中所有的商品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 err="1"/>
              <a:t>查询所有产品的平均价格,并且保留两位小数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通过子查询来实现，查询所有价格大于平均价格的商品，并且按价格降序排序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 err="1"/>
              <a:t>查询所有</a:t>
            </a:r>
            <a:r>
              <a:rPr lang="en-US" altLang="zh-CN" dirty="0"/>
              <a:t> "</a:t>
            </a:r>
            <a:r>
              <a:rPr lang="en-US" altLang="zh-CN" dirty="0" err="1"/>
              <a:t>联想</a:t>
            </a:r>
            <a:r>
              <a:rPr lang="en-US" altLang="zh-CN" dirty="0"/>
              <a:t>" </a:t>
            </a:r>
            <a:r>
              <a:rPr lang="en-US" altLang="zh-CN" dirty="0" err="1"/>
              <a:t>的产品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查询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查询实战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3969" y="2008548"/>
            <a:ext cx="9735671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* from goods;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970" y="2926323"/>
            <a:ext cx="9735671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round(avg(price),2) as avg_price from goods;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3971" y="4121098"/>
            <a:ext cx="9735671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id,name,price from goods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 price &gt; (select round(avg(price),2) as avg_price from goods)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 by price desc;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972" y="5592872"/>
            <a:ext cx="9735671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* from goods where brand_name='联想';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73893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/>
              <a:t>查询价格大于或等于"联想"价格的商品，并且按价格降序排列</a:t>
            </a:r>
            <a:endParaRPr lang="zh-CN" altLang="zh-CN"/>
          </a:p>
          <a:p>
            <a:pPr latinLnBrk="1"/>
            <a:endParaRPr lang="en-US" altLang="zh-CN"/>
          </a:p>
          <a:p>
            <a:pPr latinLnBrk="1"/>
            <a:endParaRPr lang="en-US" altLang="zh-CN"/>
          </a:p>
          <a:p>
            <a:r>
              <a:rPr lang="zh-CN" altLang="zh-CN"/>
              <a:t>查询每个产品类型的最低价格的，通过</a:t>
            </a:r>
            <a:r>
              <a:rPr lang="en-US" altLang="zh-CN"/>
              <a:t>cate</a:t>
            </a:r>
            <a:r>
              <a:rPr lang="zh-CN" altLang="zh-CN"/>
              <a:t>字段进行分组。</a:t>
            </a:r>
          </a:p>
          <a:p>
            <a:pPr marL="0" indent="0" latinLnBrk="1">
              <a:buNone/>
            </a:pPr>
            <a:endParaRPr lang="en-US" altLang="zh-CN"/>
          </a:p>
          <a:p>
            <a:r>
              <a:rPr lang="zh-CN" altLang="zh-CN"/>
              <a:t>查询价格区间在</a:t>
            </a:r>
            <a:r>
              <a:rPr lang="en-US" altLang="zh-CN"/>
              <a:t>4500-6500</a:t>
            </a:r>
            <a:r>
              <a:rPr lang="zh-CN" altLang="zh-CN"/>
              <a:t>之间的笔记本</a:t>
            </a:r>
          </a:p>
          <a:p>
            <a:pPr latinLnBrk="1"/>
            <a:endParaRPr lang="en-US" altLang="zh-CN"/>
          </a:p>
          <a:p>
            <a:pPr latinLnBrk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查询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查询实战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5799" y="1694347"/>
            <a:ext cx="9846564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id,name,price from goods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 price &gt;= any(select price from goods where brand_name = '联想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 by price desc;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5799" y="3168447"/>
            <a:ext cx="9846564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cate,min(price) from goods group by cate;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05799" y="4182790"/>
            <a:ext cx="9846564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* from goods where price between 4500 and 6500 and cate='笔记本';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316482"/>
            <a:ext cx="10515600" cy="5094783"/>
          </a:xfrm>
        </p:spPr>
        <p:txBody>
          <a:bodyPr>
            <a:normAutofit/>
          </a:bodyPr>
          <a:lstStyle/>
          <a:p>
            <a:r>
              <a:rPr lang="en-US" altLang="zh-CN" sz="2000"/>
              <a:t>创建一个商品表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1</a:t>
            </a:r>
            <a:r>
              <a:rPr lang="zh-CN" altLang="zh-CN" sz="2000"/>
              <a:t>、查询</a:t>
            </a:r>
            <a:r>
              <a:rPr lang="en-US" altLang="zh-CN" sz="2000"/>
              <a:t>goods</a:t>
            </a:r>
            <a:r>
              <a:rPr lang="zh-CN" altLang="zh-CN" sz="2000"/>
              <a:t>表中所有的商品，并且按</a:t>
            </a:r>
            <a:r>
              <a:rPr lang="en-US" altLang="zh-CN" sz="2000"/>
              <a:t>"</a:t>
            </a:r>
            <a:r>
              <a:rPr lang="zh-CN" altLang="zh-CN" sz="2000"/>
              <a:t>类别</a:t>
            </a:r>
            <a:r>
              <a:rPr lang="en-US" altLang="zh-CN" sz="2000"/>
              <a:t>"</a:t>
            </a:r>
            <a:r>
              <a:rPr lang="zh-CN" altLang="zh-CN" sz="2000"/>
              <a:t>分组</a:t>
            </a:r>
            <a:endParaRPr lang="en-US" altLang="zh-CN" sz="2000"/>
          </a:p>
          <a:p>
            <a:endParaRPr lang="zh-CN" altLang="zh-CN" sz="2000"/>
          </a:p>
          <a:p>
            <a:r>
              <a:rPr lang="en-US" altLang="zh-CN" sz="2000"/>
              <a:t>2</a:t>
            </a:r>
            <a:r>
              <a:rPr lang="zh-CN" altLang="zh-CN" sz="2000"/>
              <a:t>、将分组后的结果写入到刚才创建的表中</a:t>
            </a:r>
            <a:endParaRPr lang="en-US" altLang="zh-CN" sz="2000"/>
          </a:p>
          <a:p>
            <a:endParaRPr lang="zh-CN" altLang="zh-CN" sz="2000"/>
          </a:p>
          <a:p>
            <a:r>
              <a:rPr lang="en-US" altLang="zh-CN" sz="2000"/>
              <a:t>3、通过goods</a:t>
            </a:r>
            <a:r>
              <a:rPr lang="en-US" altLang="zh-CN" sz="2000" i="1"/>
              <a:t>cates数据表来更新goods表，将goods表中的cate字段，修改成goods</a:t>
            </a:r>
            <a:r>
              <a:rPr lang="en-US" altLang="zh-CN" sz="2000"/>
              <a:t>cates的id字段</a:t>
            </a:r>
            <a:endParaRPr lang="zh-CN" altLang="zh-CN" sz="2000"/>
          </a:p>
          <a:p>
            <a:endParaRPr lang="zh-CN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查询数据分表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查询实战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43318" y="1685569"/>
            <a:ext cx="9354670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goods_cates(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cate_id int unsigned primary key auto_increment,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cate_name varchar(40)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2977" y="3373900"/>
            <a:ext cx="9435352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cate from goods group by cate;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02978" y="4231234"/>
            <a:ext cx="9475693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 into goods_cates (cate_name) select cate from goods group by cate;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02978" y="5303269"/>
            <a:ext cx="9435351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 goods as g inner join goods_cates as c on g.cate = c.cate_name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cate = cate_id;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8882" y="1326777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sz="2000"/>
              <a:t>4、字段 brand_name 进行分表。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5、通过goods</a:t>
            </a:r>
            <a:r>
              <a:rPr lang="en-US" altLang="zh-CN" sz="2000" i="1"/>
              <a:t>brands数据表来更新goods表，将goods表中的barnd</a:t>
            </a:r>
            <a:r>
              <a:rPr lang="en-US" altLang="zh-CN" sz="2000"/>
              <a:t>name字段，修改成goods_brands的id字段</a:t>
            </a:r>
            <a:endParaRPr lang="zh-CN" altLang="zh-CN" sz="2000"/>
          </a:p>
          <a:p>
            <a:pPr marL="0" indent="0">
              <a:buNone/>
            </a:pPr>
            <a:endParaRPr lang="en-US" altLang="zh-CN" sz="2000"/>
          </a:p>
          <a:p>
            <a:endParaRPr lang="en-US" altLang="zh-CN" sz="2000"/>
          </a:p>
          <a:p>
            <a:endParaRPr lang="zh-CN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查询数据分表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查询实战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45480" y="1709784"/>
            <a:ext cx="9905225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goods_brands(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brand_id int unsigned primary key auto_increment,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brand_name varchar(40)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 into goods_brands(brand_name) select brand_name from goods group by brand_name;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479" y="4523812"/>
            <a:ext cx="990522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 goods as g inner JOIN goods_brands as j on g.brand_name=j.brand_name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g.brand_name=j.brand_id;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344706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6、查看goods表结构，发现 cate， 、</a:t>
            </a:r>
            <a:r>
              <a:rPr lang="en-US" altLang="zh-CN" sz="2000" dirty="0" err="1"/>
              <a:t>brand_name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两个字段都是varchar字段，需要修改成int类型字段</a:t>
            </a:r>
            <a:r>
              <a:rPr lang="en-US" altLang="zh-CN" sz="2000" dirty="0"/>
              <a:t>。</a:t>
            </a:r>
            <a:endParaRPr lang="zh-CN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7</a:t>
            </a:r>
            <a:r>
              <a:rPr lang="zh-CN" altLang="zh-CN" sz="2000" dirty="0"/>
              <a:t>、通过左连接查询所有商品的信息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8</a:t>
            </a:r>
            <a:r>
              <a:rPr lang="zh-CN" altLang="zh-CN" sz="2000" dirty="0"/>
              <a:t>、通过右连接查询所有商品的信息</a:t>
            </a:r>
          </a:p>
          <a:p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查询数据分表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查询实战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51" y="3178948"/>
            <a:ext cx="10013578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id,name,cate_name,brand_name,price from goods as g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 join goods_cates as c on g.cate_id = c.cate_id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 join goods_brands as b on g.brand_id = b.brand_id;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93997" y="4400989"/>
            <a:ext cx="10013578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id,name,cate_name,brand_name,price from goods as g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 join goods_cates as c on g.cate_id = c.cate_id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 join goods_brands as b on g.brand_id = b.brand_id;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34351" y="1998850"/>
            <a:ext cx="10013578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 goods;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alter table goods change cate cate_id int unsigned not null,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 brand_name brand_id int unsigned not null;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75" y="3021013"/>
            <a:ext cx="902811" cy="679450"/>
            <a:chOff x="4836150" y="3409950"/>
            <a:chExt cx="903196" cy="679450"/>
          </a:xfrm>
        </p:grpSpPr>
        <p:sp>
          <p:nvSpPr>
            <p:cNvPr id="6" name="矩形 6"/>
            <p:cNvSpPr/>
            <p:nvPr/>
          </p:nvSpPr>
          <p:spPr>
            <a:xfrm>
              <a:off x="4836150" y="4043681"/>
              <a:ext cx="903196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50" y="3409950"/>
              <a:ext cx="90319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知识总结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用户与权限管理</a:t>
            </a:r>
            <a:endParaRPr lang="zh-CN" altLang="zh-CN"/>
          </a:p>
          <a:p>
            <a:pPr lvl="1"/>
            <a:r>
              <a:rPr lang="en-US" altLang="zh-CN"/>
              <a:t>MySQL 账户管理概述</a:t>
            </a:r>
            <a:endParaRPr lang="zh-CN" altLang="zh-CN"/>
          </a:p>
          <a:p>
            <a:pPr lvl="1"/>
            <a:r>
              <a:rPr lang="en-US" altLang="zh-CN"/>
              <a:t>创建用户并分配权限</a:t>
            </a:r>
            <a:endParaRPr lang="zh-CN" altLang="zh-CN"/>
          </a:p>
          <a:p>
            <a:pPr lvl="1"/>
            <a:r>
              <a:rPr lang="en-US" altLang="zh-CN"/>
              <a:t>查看、回收权限</a:t>
            </a:r>
            <a:endParaRPr lang="zh-CN" altLang="zh-CN"/>
          </a:p>
          <a:p>
            <a:pPr lvl="1"/>
            <a:r>
              <a:rPr lang="en-US" altLang="zh-CN"/>
              <a:t>修改密码</a:t>
            </a:r>
            <a:endParaRPr lang="zh-CN" altLang="zh-CN"/>
          </a:p>
          <a:p>
            <a:pPr lvl="1"/>
            <a:r>
              <a:rPr lang="en-US" altLang="zh-CN"/>
              <a:t>删除用户</a:t>
            </a:r>
            <a:endParaRPr lang="zh-CN" altLang="zh-CN"/>
          </a:p>
          <a:p>
            <a:r>
              <a:rPr lang="en-US" altLang="zh-CN"/>
              <a:t>事务</a:t>
            </a:r>
            <a:endParaRPr lang="zh-CN" altLang="zh-CN"/>
          </a:p>
          <a:p>
            <a:pPr lvl="1"/>
            <a:r>
              <a:rPr lang="en-US" altLang="zh-CN"/>
              <a:t>事务概述</a:t>
            </a:r>
            <a:endParaRPr lang="zh-CN" altLang="zh-CN"/>
          </a:p>
          <a:p>
            <a:pPr lvl="1"/>
            <a:r>
              <a:rPr lang="en-US" altLang="zh-CN"/>
              <a:t>事务的特性（ACID）</a:t>
            </a:r>
            <a:endParaRPr lang="zh-CN" altLang="zh-CN"/>
          </a:p>
          <a:p>
            <a:pPr lvl="1"/>
            <a:r>
              <a:rPr lang="en-US" altLang="zh-CN"/>
              <a:t>事务处理</a:t>
            </a:r>
            <a:endParaRPr lang="zh-CN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知识总结</a:t>
            </a:r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视图和索引</a:t>
            </a:r>
            <a:endParaRPr lang="zh-CN" altLang="zh-CN"/>
          </a:p>
          <a:p>
            <a:pPr lvl="1"/>
            <a:r>
              <a:rPr lang="en-US" altLang="zh-CN"/>
              <a:t>视图</a:t>
            </a:r>
            <a:endParaRPr lang="zh-CN" altLang="zh-CN"/>
          </a:p>
          <a:p>
            <a:pPr lvl="1"/>
            <a:r>
              <a:rPr lang="en-US" altLang="zh-CN"/>
              <a:t>索引</a:t>
            </a:r>
            <a:endParaRPr lang="zh-CN" altLang="zh-CN"/>
          </a:p>
          <a:p>
            <a:r>
              <a:rPr lang="en-US" altLang="zh-CN"/>
              <a:t>存储过程</a:t>
            </a:r>
            <a:endParaRPr lang="zh-CN" altLang="zh-CN"/>
          </a:p>
          <a:p>
            <a:pPr lvl="1"/>
            <a:r>
              <a:rPr lang="en-US" altLang="zh-CN"/>
              <a:t>存储过程概述</a:t>
            </a:r>
            <a:endParaRPr lang="zh-CN" altLang="zh-CN"/>
          </a:p>
          <a:p>
            <a:pPr lvl="1"/>
            <a:r>
              <a:rPr lang="en-US" altLang="zh-CN"/>
              <a:t>创建存储过程</a:t>
            </a:r>
            <a:endParaRPr lang="zh-CN" altLang="zh-CN"/>
          </a:p>
          <a:p>
            <a:pPr lvl="1"/>
            <a:r>
              <a:rPr lang="en-US" altLang="zh-CN"/>
              <a:t>存储过程中的变量</a:t>
            </a:r>
            <a:endParaRPr lang="zh-CN" altLang="zh-CN"/>
          </a:p>
          <a:p>
            <a:r>
              <a:rPr lang="en-US" altLang="zh-CN"/>
              <a:t>函数</a:t>
            </a:r>
            <a:endParaRPr lang="zh-CN" altLang="zh-CN"/>
          </a:p>
          <a:p>
            <a:pPr lvl="1"/>
            <a:r>
              <a:rPr lang="en-US" altLang="zh-CN"/>
              <a:t>内置函数</a:t>
            </a:r>
            <a:endParaRPr lang="zh-CN" altLang="zh-CN"/>
          </a:p>
          <a:p>
            <a:pPr lvl="1"/>
            <a:r>
              <a:rPr lang="en-US" altLang="zh-CN"/>
              <a:t>自定义函数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知识总结</a:t>
            </a:r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52499" y="1308030"/>
            <a:ext cx="6646863" cy="4951413"/>
          </a:xfrm>
        </p:spPr>
        <p:txBody>
          <a:bodyPr>
            <a:normAutofit/>
          </a:bodyPr>
          <a:lstStyle/>
          <a:p>
            <a:r>
              <a:rPr lang="en-US" altLang="zh-CN"/>
              <a:t>查询实战</a:t>
            </a:r>
            <a:endParaRPr lang="zh-CN" altLang="zh-CN"/>
          </a:p>
          <a:p>
            <a:r>
              <a:rPr lang="en-US" altLang="zh-CN"/>
              <a:t>Python DB-API</a:t>
            </a:r>
            <a:endParaRPr lang="zh-CN" altLang="zh-CN"/>
          </a:p>
          <a:p>
            <a:pPr lvl="1"/>
            <a:r>
              <a:rPr lang="en-US" altLang="zh-CN"/>
              <a:t>概述</a:t>
            </a:r>
            <a:endParaRPr lang="zh-CN" altLang="zh-CN"/>
          </a:p>
          <a:p>
            <a:pPr lvl="1"/>
            <a:r>
              <a:rPr lang="en-US" altLang="zh-CN"/>
              <a:t>安装PyMySQL</a:t>
            </a:r>
            <a:endParaRPr lang="zh-CN" altLang="zh-CN"/>
          </a:p>
          <a:p>
            <a:pPr lvl="1"/>
            <a:r>
              <a:rPr lang="en-US" altLang="zh-CN"/>
              <a:t>连接数据库</a:t>
            </a:r>
            <a:endParaRPr lang="zh-CN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02" y="3021013"/>
            <a:ext cx="1620958" cy="679450"/>
            <a:chOff x="4476923" y="3409950"/>
            <a:chExt cx="1621649" cy="679450"/>
          </a:xfrm>
        </p:grpSpPr>
        <p:sp>
          <p:nvSpPr>
            <p:cNvPr id="6" name="矩形 6"/>
            <p:cNvSpPr/>
            <p:nvPr/>
          </p:nvSpPr>
          <p:spPr>
            <a:xfrm>
              <a:off x="4476923" y="4043681"/>
              <a:ext cx="1621649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3" y="3409950"/>
              <a:ext cx="162164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课后作业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通过创建用户并赋予权限，来满足后续开发的需要。</a:t>
            </a:r>
            <a:endParaRPr lang="zh-CN" altLang="zh-CN"/>
          </a:p>
          <a:p>
            <a:r>
              <a:rPr lang="en-US" altLang="zh-CN"/>
              <a:t>通过事务处理，来保证数据的一致性。（重点、难点）</a:t>
            </a:r>
            <a:endParaRPr lang="zh-CN" altLang="zh-CN"/>
          </a:p>
          <a:p>
            <a:r>
              <a:rPr lang="en-US" altLang="zh-CN"/>
              <a:t>使用视图简化SQL语句的频繁编写，并提高效率。</a:t>
            </a:r>
            <a:endParaRPr lang="zh-CN" altLang="zh-CN"/>
          </a:p>
          <a:p>
            <a:r>
              <a:rPr lang="en-US" altLang="zh-CN"/>
              <a:t>合理增加索引，优化查询速度。（重点）</a:t>
            </a:r>
            <a:endParaRPr lang="zh-CN" altLang="zh-CN"/>
          </a:p>
          <a:p>
            <a:r>
              <a:rPr lang="en-US" altLang="zh-CN"/>
              <a:t>使用函数、存储过程完成更加复杂的功能需求。（重点、难点）</a:t>
            </a:r>
            <a:endParaRPr lang="zh-CN" altLang="zh-CN"/>
          </a:p>
          <a:p>
            <a:r>
              <a:rPr lang="en-US" altLang="zh-CN"/>
              <a:t>使用Python的pymysql模块完成数据库的连接、数据的操作。（重点、难点）</a:t>
            </a:r>
            <a:endParaRPr lang="zh-CN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、那些场景下需要使用事务。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、请描述事务的四大特性。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、现在有一个数据库数据量非常大，查询速度很慢，怎么样可以优化查询速度？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、请写出创建普通索引，组合索引的的</a:t>
            </a:r>
            <a:r>
              <a:rPr lang="en-US" altLang="zh-CN" dirty="0" err="1"/>
              <a:t>sql</a:t>
            </a:r>
            <a:r>
              <a:rPr lang="zh-CN" altLang="en-US" dirty="0"/>
              <a:t>语句，如何查看已经建立好的索引？索引越多越好吗？为什么？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、请列举在</a:t>
            </a:r>
            <a:r>
              <a:rPr lang="en-US" altLang="zh-CN" dirty="0"/>
              <a:t>python</a:t>
            </a:r>
            <a:r>
              <a:rPr lang="zh-CN" altLang="en-US" dirty="0"/>
              <a:t>标准</a:t>
            </a:r>
            <a:r>
              <a:rPr lang="en-US" altLang="zh-CN" dirty="0"/>
              <a:t>DB-API</a:t>
            </a:r>
            <a:r>
              <a:rPr lang="zh-CN" altLang="en-US" dirty="0"/>
              <a:t>中，</a:t>
            </a:r>
            <a:r>
              <a:rPr lang="en-US" altLang="zh-CN" dirty="0"/>
              <a:t>Connection </a:t>
            </a:r>
            <a:r>
              <a:rPr lang="zh-CN" altLang="en-US" dirty="0"/>
              <a:t>对象的常用方法以及作用？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、请列举在</a:t>
            </a:r>
            <a:r>
              <a:rPr lang="en-US" altLang="zh-CN" dirty="0"/>
              <a:t>python</a:t>
            </a:r>
            <a:r>
              <a:rPr lang="zh-CN" altLang="en-US" dirty="0"/>
              <a:t>标准</a:t>
            </a:r>
            <a:r>
              <a:rPr lang="en-US" altLang="zh-CN" dirty="0"/>
              <a:t>DB-API</a:t>
            </a:r>
            <a:r>
              <a:rPr lang="zh-CN" altLang="en-US" dirty="0"/>
              <a:t>中，</a:t>
            </a:r>
            <a:r>
              <a:rPr lang="en-US" altLang="zh-CN" dirty="0"/>
              <a:t>Cursor</a:t>
            </a:r>
            <a:r>
              <a:rPr lang="zh-CN" altLang="en-US" dirty="0"/>
              <a:t>对象方法及作用？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、假如现在有</a:t>
            </a:r>
            <a:r>
              <a:rPr lang="en-US" altLang="zh-CN" dirty="0"/>
              <a:t>10</a:t>
            </a:r>
            <a:r>
              <a:rPr lang="zh-CN" altLang="en-US" dirty="0"/>
              <a:t>万条数据需要插入到数据库：</a:t>
            </a:r>
          </a:p>
          <a:p>
            <a:pPr lvl="1"/>
            <a:r>
              <a:rPr lang="zh-CN" altLang="en-US" dirty="0"/>
              <a:t>先创建一个表，保存数据</a:t>
            </a:r>
          </a:p>
          <a:p>
            <a:pPr lvl="1"/>
            <a:r>
              <a:rPr lang="zh-CN" altLang="en-US" dirty="0"/>
              <a:t>请编写</a:t>
            </a:r>
            <a:r>
              <a:rPr lang="en-US" altLang="zh-CN" dirty="0"/>
              <a:t>python</a:t>
            </a:r>
            <a:r>
              <a:rPr lang="zh-CN" altLang="en-US" dirty="0"/>
              <a:t>代码，在程序中连接</a:t>
            </a:r>
            <a:r>
              <a:rPr lang="en-US" altLang="zh-CN" dirty="0" err="1"/>
              <a:t>mysql</a:t>
            </a:r>
            <a:r>
              <a:rPr lang="zh-CN" altLang="en-US" dirty="0"/>
              <a:t>，将数据插入到数据库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、创建文件</a:t>
            </a:r>
            <a:r>
              <a:rPr lang="en-US" altLang="zh-CN" dirty="0"/>
              <a:t>codeinsertstu.py</a:t>
            </a:r>
            <a:r>
              <a:rPr lang="zh-CN" altLang="en-US" dirty="0"/>
              <a:t>，使用参数化的方式向学生表中添加一条学生信息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725295" y="3021013"/>
            <a:ext cx="2698175" cy="679450"/>
            <a:chOff x="3938087" y="3409950"/>
            <a:chExt cx="2699325" cy="679450"/>
          </a:xfrm>
        </p:grpSpPr>
        <p:sp>
          <p:nvSpPr>
            <p:cNvPr id="6" name="矩形 6"/>
            <p:cNvSpPr/>
            <p:nvPr/>
          </p:nvSpPr>
          <p:spPr>
            <a:xfrm>
              <a:off x="3938087" y="4043681"/>
              <a:ext cx="2699325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938087" y="3409950"/>
              <a:ext cx="269932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用户与权限管理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06039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sz="1700"/>
              <a:t>MySQL的账户管理包括登录和退出MySQL服务器、创建用户、删除用户、密码管理和权限管理等内容。通过账户管理，可以保证MySQL数据库的安全性。 </a:t>
            </a:r>
            <a:endParaRPr lang="zh-CN" altLang="zh-CN" sz="1700"/>
          </a:p>
          <a:p>
            <a:r>
              <a:rPr lang="en-US" altLang="zh-CN" sz="1700"/>
              <a:t>MySQL中root账号拥有最高权限，包括删库，删表。所以在生产环境下一般不会使用root账号登录数据库的。MySQL中的用户信息保存在mysql库下的user表中。</a:t>
            </a:r>
            <a:endParaRPr lang="zh-CN" altLang="zh-CN" sz="1700"/>
          </a:p>
          <a:p>
            <a:r>
              <a:rPr lang="en-US" altLang="zh-CN" sz="1700"/>
              <a:t>进入到msyql库查看msyql中所有用户信息</a:t>
            </a:r>
            <a:endParaRPr lang="zh-CN" altLang="zh-CN" sz="1700"/>
          </a:p>
          <a:p>
            <a:endParaRPr lang="zh-CN" altLang="en-US" sz="17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 账户管理概述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en-US" altLang="zh-CN"/>
              <a:t>用户与权限管理</a:t>
            </a:r>
            <a:endParaRPr lang="zh-CN" altLang="en-US">
              <a:solidFill>
                <a:srgbClr val="D4273E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73415" y="3580532"/>
            <a:ext cx="6010836" cy="233655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73415" y="2973070"/>
            <a:ext cx="3577879" cy="4924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 mysql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 host,user from user;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d1204a3-d616-49af-9765-33eec687d4a6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01737"/>
      </a:accent1>
      <a:accent2>
        <a:srgbClr val="3966A9"/>
      </a:accent2>
      <a:accent3>
        <a:srgbClr val="F39402"/>
      </a:accent3>
      <a:accent4>
        <a:srgbClr val="B77001"/>
      </a:accent4>
      <a:accent5>
        <a:srgbClr val="2E75B6"/>
      </a:accent5>
      <a:accent6>
        <a:srgbClr val="A5A5A5"/>
      </a:accent6>
      <a:hlink>
        <a:srgbClr val="4472C4"/>
      </a:hlink>
      <a:folHlink>
        <a:srgbClr val="BFBFBF"/>
      </a:folHlink>
    </a:clrScheme>
    <a:fontScheme name="324ndvl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10001"/>
      </a:accent1>
      <a:accent2>
        <a:srgbClr val="E79E00"/>
      </a:accent2>
      <a:accent3>
        <a:srgbClr val="6D2016"/>
      </a:accent3>
      <a:accent4>
        <a:srgbClr val="A7824F"/>
      </a:accent4>
      <a:accent5>
        <a:srgbClr val="595959"/>
      </a:accent5>
      <a:accent6>
        <a:srgbClr val="A8A6A1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01737"/>
    </a:accent1>
    <a:accent2>
      <a:srgbClr val="3966A9"/>
    </a:accent2>
    <a:accent3>
      <a:srgbClr val="F39402"/>
    </a:accent3>
    <a:accent4>
      <a:srgbClr val="B77001"/>
    </a:accent4>
    <a:accent5>
      <a:srgbClr val="2E75B6"/>
    </a:accent5>
    <a:accent6>
      <a:srgbClr val="A5A5A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4688</Words>
  <Application>Microsoft Office PowerPoint</Application>
  <PresentationFormat>宽屏</PresentationFormat>
  <Paragraphs>711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5" baseType="lpstr">
      <vt:lpstr>Arial Unicode MS</vt:lpstr>
      <vt:lpstr>DengXian</vt:lpstr>
      <vt:lpstr>DengXian</vt:lpstr>
      <vt:lpstr>等线 Light</vt:lpstr>
      <vt:lpstr>宋体</vt:lpstr>
      <vt:lpstr>微软雅黑</vt:lpstr>
      <vt:lpstr>Arial</vt:lpstr>
      <vt:lpstr>Calibri</vt:lpstr>
      <vt:lpstr>Cambria</vt:lpstr>
      <vt:lpstr>Consolas</vt:lpstr>
      <vt:lpstr>Impact</vt:lpstr>
      <vt:lpstr>Wingdings</vt:lpstr>
      <vt:lpstr>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MySQL 账户管理概述</vt:lpstr>
      <vt:lpstr>创建用户并分配权限</vt:lpstr>
      <vt:lpstr>查看、回收权限</vt:lpstr>
      <vt:lpstr>修改密码</vt:lpstr>
      <vt:lpstr>删除用户</vt:lpstr>
      <vt:lpstr>PowerPoint 演示文稿</vt:lpstr>
      <vt:lpstr>事务概述</vt:lpstr>
      <vt:lpstr>事务的特性(ACID)</vt:lpstr>
      <vt:lpstr>事务处理-手动提交事务</vt:lpstr>
      <vt:lpstr>事务处理-手动提交事务</vt:lpstr>
      <vt:lpstr>事务处理-手动提交事务</vt:lpstr>
      <vt:lpstr>事务处理-手动提交事务</vt:lpstr>
      <vt:lpstr>事务处理-自动提交模式</vt:lpstr>
      <vt:lpstr>事务处理-隐式处理</vt:lpstr>
      <vt:lpstr>PowerPoint 演示文稿</vt:lpstr>
      <vt:lpstr>视图</vt:lpstr>
      <vt:lpstr>视图</vt:lpstr>
      <vt:lpstr>索引</vt:lpstr>
      <vt:lpstr>创建索引</vt:lpstr>
      <vt:lpstr>查看、删除索引</vt:lpstr>
      <vt:lpstr>查询速度测试-数据准备</vt:lpstr>
      <vt:lpstr>查询速度测试-无索引查询</vt:lpstr>
      <vt:lpstr>查询速度测试-有索引查询</vt:lpstr>
      <vt:lpstr>PowerPoint 演示文稿</vt:lpstr>
      <vt:lpstr>存储过程概述</vt:lpstr>
      <vt:lpstr>创建储存过程</vt:lpstr>
      <vt:lpstr>创建储存过程</vt:lpstr>
      <vt:lpstr>创建储存过程</vt:lpstr>
      <vt:lpstr>存储过程中的变量</vt:lpstr>
      <vt:lpstr>存储过程中的变量</vt:lpstr>
      <vt:lpstr>条件语句</vt:lpstr>
      <vt:lpstr>条件语句</vt:lpstr>
      <vt:lpstr>条件语句</vt:lpstr>
      <vt:lpstr>WHILE循环语句</vt:lpstr>
      <vt:lpstr>PowerPoint 演示文稿</vt:lpstr>
      <vt:lpstr>内置函数-字符串函数</vt:lpstr>
      <vt:lpstr>内置函数-字符串函数</vt:lpstr>
      <vt:lpstr>内置函数-字符串函数</vt:lpstr>
      <vt:lpstr>日期时间函数</vt:lpstr>
      <vt:lpstr>日期时间函数</vt:lpstr>
      <vt:lpstr>自定义函数</vt:lpstr>
      <vt:lpstr>自定义函数</vt:lpstr>
      <vt:lpstr>PowerPoint 演示文稿</vt:lpstr>
      <vt:lpstr>概述</vt:lpstr>
      <vt:lpstr>安装PyMySQL</vt:lpstr>
      <vt:lpstr>连接数据库</vt:lpstr>
      <vt:lpstr>连接数据库</vt:lpstr>
      <vt:lpstr>连接数据库</vt:lpstr>
      <vt:lpstr>连接数据库</vt:lpstr>
      <vt:lpstr>PowerPoint 演示文稿</vt:lpstr>
      <vt:lpstr>准备数据</vt:lpstr>
      <vt:lpstr>查询</vt:lpstr>
      <vt:lpstr>查询</vt:lpstr>
      <vt:lpstr>查询数据分表</vt:lpstr>
      <vt:lpstr>查询数据分表</vt:lpstr>
      <vt:lpstr>查询数据分表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490</cp:revision>
  <dcterms:created xsi:type="dcterms:W3CDTF">2017-12-05T08:44:00Z</dcterms:created>
  <dcterms:modified xsi:type="dcterms:W3CDTF">2020-07-10T12:55:07Z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