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3"/>
    <p:sldId id="452" r:id="rId4"/>
    <p:sldId id="450" r:id="rId5"/>
    <p:sldId id="289" r:id="rId6"/>
    <p:sldId id="454" r:id="rId7"/>
    <p:sldId id="447" r:id="rId8"/>
    <p:sldId id="446" r:id="rId9"/>
    <p:sldId id="456" r:id="rId10"/>
    <p:sldId id="604" r:id="rId11"/>
    <p:sldId id="556" r:id="rId12"/>
    <p:sldId id="610" r:id="rId13"/>
    <p:sldId id="612" r:id="rId14"/>
    <p:sldId id="611" r:id="rId15"/>
    <p:sldId id="613" r:id="rId16"/>
    <p:sldId id="603" r:id="rId17"/>
    <p:sldId id="563" r:id="rId18"/>
    <p:sldId id="602" r:id="rId19"/>
    <p:sldId id="571" r:id="rId20"/>
    <p:sldId id="614" r:id="rId21"/>
    <p:sldId id="601" r:id="rId22"/>
    <p:sldId id="576" r:id="rId23"/>
    <p:sldId id="615" r:id="rId24"/>
    <p:sldId id="616" r:id="rId25"/>
    <p:sldId id="600" r:id="rId26"/>
    <p:sldId id="580" r:id="rId27"/>
    <p:sldId id="617" r:id="rId28"/>
    <p:sldId id="618" r:id="rId29"/>
    <p:sldId id="619" r:id="rId30"/>
    <p:sldId id="599" r:id="rId31"/>
    <p:sldId id="582" r:id="rId32"/>
    <p:sldId id="620" r:id="rId33"/>
    <p:sldId id="621" r:id="rId34"/>
    <p:sldId id="622" r:id="rId35"/>
    <p:sldId id="623" r:id="rId36"/>
    <p:sldId id="598" r:id="rId37"/>
    <p:sldId id="584" r:id="rId38"/>
    <p:sldId id="585" r:id="rId39"/>
    <p:sldId id="597" r:id="rId40"/>
    <p:sldId id="587" r:id="rId41"/>
    <p:sldId id="588" r:id="rId42"/>
    <p:sldId id="589" r:id="rId43"/>
    <p:sldId id="626" r:id="rId44"/>
    <p:sldId id="627" r:id="rId45"/>
    <p:sldId id="628" r:id="rId46"/>
    <p:sldId id="630" r:id="rId47"/>
    <p:sldId id="631" r:id="rId48"/>
    <p:sldId id="632" r:id="rId49"/>
    <p:sldId id="554" r:id="rId50"/>
    <p:sldId id="555" r:id="rId5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4660"/>
  </p:normalViewPr>
  <p:slideViewPr>
    <p:cSldViewPr snapToGrid="0">
      <p:cViewPr>
        <p:scale>
          <a:sx n="100" d="100"/>
          <a:sy n="100" d="100"/>
        </p:scale>
        <p:origin x="125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1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个模块标题-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3" y="520856"/>
            <a:ext cx="5792834" cy="5816287"/>
          </a:xfrm>
          <a:prstGeom prst="rect">
            <a:avLst/>
          </a:prstGeom>
        </p:spPr>
      </p:pic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2652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C8103D"/>
                </a:solidFill>
              </a:defRPr>
            </a:lvl1pPr>
          </a:lstStyle>
          <a:p>
            <a:r>
              <a:rPr lang="en-US" altLang="zh-CN" dirty="0"/>
              <a:t>XXXXXXXXXXXXXXXXXXX</a:t>
            </a:r>
            <a:endParaRPr lang="zh-CN" altLang="en-US" dirty="0"/>
          </a:p>
        </p:txBody>
      </p:sp>
      <p:sp>
        <p:nvSpPr>
          <p:cNvPr id="16" name="矩形 6"/>
          <p:cNvSpPr/>
          <p:nvPr userDrawn="1"/>
        </p:nvSpPr>
        <p:spPr>
          <a:xfrm>
            <a:off x="5762765" y="3654744"/>
            <a:ext cx="666468" cy="45719"/>
          </a:xfrm>
          <a:prstGeom prst="rect">
            <a:avLst/>
          </a:prstGeom>
          <a:solidFill>
            <a:srgbClr val="C8103D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文案--下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2507809" y="3438053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899409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280658"/>
            <a:ext cx="11504475" cy="18096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图片--下方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3941376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4331681"/>
            <a:ext cx="11504475" cy="2006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2507809" y="771469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74" y="1201096"/>
            <a:ext cx="3718252" cy="4455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-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 descr="iblrak00648723.jpg"/>
          <p:cNvPicPr>
            <a:picLocks noChangeAspect="1"/>
          </p:cNvPicPr>
          <p:nvPr userDrawn="1"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000816"/>
            <a:ext cx="5408702" cy="338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5735655" y="1266682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 txBox="1"/>
          <p:nvPr userDrawn="1"/>
        </p:nvSpPr>
        <p:spPr>
          <a:xfrm>
            <a:off x="1076770" y="2714406"/>
            <a:ext cx="3566091" cy="1917417"/>
          </a:xfrm>
          <a:prstGeom prst="rect">
            <a:avLst/>
          </a:prstGeom>
        </p:spPr>
        <p:txBody>
          <a:bodyPr vert="horz" wrap="square" lIns="102870" tIns="51435" rIns="102870" bIns="51435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>
                <a:solidFill>
                  <a:srgbClr val="C8103D"/>
                </a:solidFill>
                <a:cs typeface="+mn-cs"/>
              </a:rPr>
              <a:t>目录</a:t>
            </a:r>
            <a:br>
              <a:rPr lang="zh-CN" altLang="en-US" sz="4400"/>
            </a:br>
            <a:r>
              <a:rPr lang="zh-CN" altLang="en-US" sz="4400"/>
              <a:t> </a:t>
            </a:r>
            <a:r>
              <a:rPr lang="en-US" altLang="zh-CN" sz="4400" b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4400" b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02449" y="2000816"/>
            <a:ext cx="5124828" cy="3590502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  <a:endParaRPr lang="zh-CN" altLang="en-US" sz="36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3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  <a:endParaRPr lang="zh-CN" altLang="en-US" sz="36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67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3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  <a:endParaRPr lang="zh-CN" altLang="en-US" sz="36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53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  <a:endParaRPr lang="zh-CN" altLang="en-US" sz="36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1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3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7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grpSp>
        <p:nvGrpSpPr>
          <p:cNvPr id="58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文案-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6811477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图片--右侧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346511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0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左侧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2431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课纲标题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C8103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2605781" y="1958930"/>
            <a:ext cx="6978834" cy="2109931"/>
            <a:chOff x="1910135" y="2185987"/>
            <a:chExt cx="6981085" cy="2108923"/>
          </a:xfrm>
        </p:grpSpPr>
        <p:sp>
          <p:nvSpPr>
            <p:cNvPr id="6" name="TextBox 3"/>
            <p:cNvSpPr/>
            <p:nvPr/>
          </p:nvSpPr>
          <p:spPr>
            <a:xfrm>
              <a:off x="5309073" y="3525837"/>
              <a:ext cx="184790" cy="7690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4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1910135" y="2185987"/>
              <a:ext cx="6981085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飞机大战游戏</a:t>
              </a:r>
              <a:endParaRPr lang="zh-CN" altLang="en-US" sz="88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35092" y="1457827"/>
            <a:ext cx="2174790" cy="515803"/>
          </a:xfrm>
        </p:spPr>
        <p:txBody>
          <a:bodyPr/>
          <a:lstStyle/>
          <a:p>
            <a:r>
              <a:rPr lang="en-US" altLang="zh-CN" dirty="0" err="1" smtClean="0"/>
              <a:t>pygame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2701742" y="2293218"/>
            <a:ext cx="7832908" cy="3246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zh-CN" altLang="en-US" dirty="0"/>
              <a:t>是一个利用</a:t>
            </a:r>
            <a:r>
              <a:rPr lang="en-US" altLang="zh-CN" dirty="0"/>
              <a:t>SDL</a:t>
            </a:r>
            <a:r>
              <a:rPr lang="zh-CN" altLang="en-US" dirty="0"/>
              <a:t>库</a:t>
            </a:r>
            <a:r>
              <a:rPr lang="zh-CN" altLang="en-US"/>
              <a:t>的</a:t>
            </a:r>
            <a:r>
              <a:rPr lang="zh-CN" altLang="en-US" smtClean="0"/>
              <a:t>写的游戏</a:t>
            </a:r>
            <a:r>
              <a:rPr lang="zh-CN" altLang="en-US" dirty="0"/>
              <a:t>库，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altLang="zh-CN" dirty="0"/>
              <a:t>L</a:t>
            </a:r>
            <a:r>
              <a:rPr lang="zh-CN" altLang="en-US" dirty="0"/>
              <a:t>呢，全名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DirectMedia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r>
              <a:rPr lang="zh-CN" altLang="en-US" dirty="0"/>
              <a:t>，是一位叫做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Lantinga</a:t>
            </a:r>
            <a:r>
              <a:rPr lang="zh-CN" altLang="en-US" dirty="0"/>
              <a:t>的大牛写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SDL</a:t>
            </a:r>
            <a:r>
              <a:rPr lang="zh-CN" altLang="en-US" dirty="0" smtClean="0"/>
              <a:t>是用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 smtClean="0"/>
              <a:t>写的，不过它也可以使用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进行开发，当然还有很多其它的语言，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zh-CN" altLang="en-US" dirty="0" smtClean="0"/>
              <a:t>就是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dirty="0" smtClean="0"/>
              <a:t>中使用它的一个库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搭建界面和键盘检测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814" y="749024"/>
            <a:ext cx="3739603" cy="1224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00694" y="1201309"/>
            <a:ext cx="2058938" cy="515803"/>
          </a:xfrm>
        </p:spPr>
        <p:txBody>
          <a:bodyPr/>
          <a:lstStyle/>
          <a:p>
            <a:r>
              <a:rPr lang="en-US" altLang="zh-CN" dirty="0" err="1" smtClean="0"/>
              <a:t>pygame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1400694" y="1886465"/>
            <a:ext cx="7874851" cy="2314834"/>
          </a:xfrm>
        </p:spPr>
        <p:txBody>
          <a:bodyPr/>
          <a:lstStyle/>
          <a:p>
            <a:r>
              <a:rPr lang="zh-CN" altLang="en-US" dirty="0"/>
              <a:t>安装命令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提示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dirty="0" smtClean="0"/>
              <a:t>如果有多</a:t>
            </a:r>
            <a:r>
              <a:rPr lang="zh-CN" altLang="en-US" smtClean="0"/>
              <a:t>个版本，同时装有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  <a:r>
              <a:rPr lang="en-US" altLang="zh-CN" dirty="0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python3.6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时可以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pip3 install 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/>
              <a:t>查看已安装的第三方</a:t>
            </a:r>
            <a:r>
              <a:rPr lang="zh-CN" altLang="en-US" dirty="0" smtClean="0"/>
              <a:t>库：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list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pip3 list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搭建界面和键盘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55" y="4370652"/>
            <a:ext cx="65055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2010554" y="710938"/>
            <a:ext cx="2192374" cy="515803"/>
          </a:xfrm>
        </p:spPr>
        <p:txBody>
          <a:bodyPr/>
          <a:lstStyle/>
          <a:p>
            <a:r>
              <a:rPr lang="en-US" altLang="zh-CN" dirty="0" err="1" smtClean="0"/>
              <a:t>pygame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搭建界面和键盘检测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010554" y="1226741"/>
            <a:ext cx="8018731" cy="4361671"/>
            <a:chOff x="346511" y="1511166"/>
            <a:chExt cx="8018731" cy="4361671"/>
          </a:xfrm>
        </p:grpSpPr>
        <p:sp>
          <p:nvSpPr>
            <p:cNvPr id="5" name="矩形 4"/>
            <p:cNvSpPr/>
            <p:nvPr/>
          </p:nvSpPr>
          <p:spPr>
            <a:xfrm>
              <a:off x="346511" y="1511166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444444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Pygame</a:t>
              </a:r>
              <a:r>
                <a:rPr lang="zh-CN" altLang="en-US" dirty="0">
                  <a:solidFill>
                    <a:srgbClr val="444444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有很多的模块，下面是一张一览表：</a:t>
              </a:r>
              <a:endParaRPr lang="zh-CN" altLang="en-US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6511" y="1944874"/>
              <a:ext cx="3880454" cy="368558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1107" y="2302814"/>
              <a:ext cx="3981661" cy="357002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680" y="1920160"/>
              <a:ext cx="4113562" cy="41365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010554" y="572868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具体教程可参考官网：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https://www.pygame.org/docs/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00694" y="1201309"/>
            <a:ext cx="2058938" cy="515803"/>
          </a:xfrm>
        </p:spPr>
        <p:txBody>
          <a:bodyPr/>
          <a:lstStyle/>
          <a:p>
            <a:r>
              <a:rPr lang="zh-CN" altLang="en-US" dirty="0" smtClean="0"/>
              <a:t>搭建界面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搭建界面和键盘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07788" y="2170193"/>
            <a:ext cx="5041293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#coding=utf-8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'''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1.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搭建界面，主要完成窗口和背景图的显示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'''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main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#1.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创建一个窗口，用来显示内容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screen = pygame.display.set_mode((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500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32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#2.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加载一张和窗口大小的图片，用来充当背景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background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"./feiji/background.png"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#3.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把背景图片放到窗口中显示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while 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设定需要显示的背景图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screen.blit(background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__name__ ==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"__main__"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main()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5136" y="6063567"/>
            <a:ext cx="41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事项</a:t>
            </a:r>
            <a:r>
              <a:rPr lang="en-US" altLang="zh-CN" dirty="0" smtClean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dirty="0" smtClean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确保图片文件能够识别到</a:t>
            </a:r>
            <a:endParaRPr lang="en-US" altLang="zh-CN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0694" y="1729676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搭建界面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01.py</a:t>
            </a:r>
            <a:endParaRPr lang="zh-CN" altLang="en-US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7143" y="2170193"/>
            <a:ext cx="2502064" cy="37780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6656174" y="3896497"/>
            <a:ext cx="89792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572054" y="3418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运行结果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543696" y="912985"/>
            <a:ext cx="2915673" cy="515803"/>
          </a:xfrm>
        </p:spPr>
        <p:txBody>
          <a:bodyPr/>
          <a:lstStyle/>
          <a:p>
            <a:r>
              <a:rPr lang="zh-CN" altLang="en-US" dirty="0" smtClean="0"/>
              <a:t>键盘检测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搭建界面和键盘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3696" y="1542508"/>
            <a:ext cx="4339650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#获取事件，比如按键等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pygame.event.get():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#判断是否是点击了退出按钮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QUIT: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"exit"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#判断是否是按下了键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KEYDOWN: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#检测按键是否是a或者left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K_LEFT: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'left'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#检测按键是否是d或者right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K_RIGHT: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'right'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#检测按键是否是空格键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K_SPACE: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'space'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6987" y="1071562"/>
            <a:ext cx="5724525" cy="4714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4955" y="4887882"/>
            <a:ext cx="451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有了键盘的操作检测，可以为下一步控制飞机的移动做准备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添加背景音乐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944652" y="2388974"/>
            <a:ext cx="8072560" cy="428367"/>
          </a:xfrm>
        </p:spPr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玩过飞机游戏都知道，玩的过程中是有音乐的，那</a:t>
            </a:r>
            <a:r>
              <a:rPr lang="en-US" altLang="zh-CN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pygame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是如何添加音乐的呢？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 smtClean="0"/>
              <a:t>添加背景音乐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42983" y="2898895"/>
            <a:ext cx="786713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添加背景音乐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pygame.mixer.init()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pygame.mixer.music.load(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'./feiji/background.mp3'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pygame.mixer.music.set_volume(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0.2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设置音量值参数介于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0.0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1.0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pygame.mixer.music.play(-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循环次数，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表示无线循环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4652" y="418482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再次运行就会听到优美的音乐了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运行优化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1351527" y="1910876"/>
            <a:ext cx="4950419" cy="515803"/>
          </a:xfrm>
        </p:spPr>
        <p:txBody>
          <a:bodyPr/>
          <a:lstStyle/>
          <a:p>
            <a:r>
              <a:rPr lang="zh-CN" altLang="en-US" dirty="0" smtClean="0"/>
              <a:t>查</a:t>
            </a:r>
            <a:r>
              <a:rPr lang="zh-CN" altLang="en-US" dirty="0"/>
              <a:t>找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351527" y="2426679"/>
            <a:ext cx="4950419" cy="23029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运行程序的过程中，我们发现一个问题，就是游戏界面运行得并不是很流畅，特别是电脑配置</a:t>
            </a:r>
            <a:r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t>低的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同学</a:t>
            </a:r>
            <a:r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查看代码，我们会发现里面有检查键盘事件的一个死循环，这也是造成程序卡顿的原因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 smtClean="0"/>
              <a:t>运行优化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088" y="1872519"/>
            <a:ext cx="3709234" cy="285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40783" y="1572010"/>
            <a:ext cx="1902419" cy="515803"/>
          </a:xfrm>
        </p:spPr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816069" y="2087813"/>
            <a:ext cx="10230874" cy="19569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知道是循环的原因，又知道循环是为了检测键盘事件，所以死循环是不可能省略的了，但是我们可以想办法，让循环次数变少，而且变少后不影响程序对键盘的检测，比如我们让程序员秒内只检测键盘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次，这样的计算量就会大幅减少，而且和一条语句就能解决问题，如：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我们在   </a:t>
            </a:r>
            <a:r>
              <a:rPr lang="zh-CN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pygame</a:t>
            </a:r>
            <a:r>
              <a:rPr lang="zh-CN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.display.update</a:t>
            </a:r>
            <a:r>
              <a:rPr lang="zh-CN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后面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加一条语句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  <a:r>
              <a:rPr lang="zh-CN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pygame</a:t>
            </a:r>
            <a:r>
              <a:rPr lang="zh-CN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.time.Clock().tick(5)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0541" y="4131952"/>
            <a:ext cx="9881027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pygame.time.Clock().tick(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一秒钟内循环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540" y="5132173"/>
            <a:ext cx="98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如果发现程序对键盘的操作反应有延迟，可以修改次数，比如把每秒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次改为每秒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次，我相信一般人敲击键盘的速度还做不到每秒种能敲击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次以上，这就是合理的判断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复习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控制玩具飞机</a:t>
            </a:r>
            <a:r>
              <a:rPr lang="en-US" altLang="zh-CN" dirty="0"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ym typeface="微软雅黑" panose="020B0503020204020204" pitchFamily="34" charset="-122"/>
              </a:rPr>
              <a:t>面向过程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972586" y="1890106"/>
            <a:ext cx="4019544" cy="3794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实现控制飞机的步骤如下：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、载入一张飞机图片并初始飞机图片位置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即设置图片的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坐标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、当按键盘的左右键或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键时修改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坐标值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、根据新的坐标值，更新飞机图片的位置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面向过程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1079939" y="1184831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实现步骤与原理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846" y="1832441"/>
            <a:ext cx="2171046" cy="32298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865" y="1832441"/>
            <a:ext cx="2191908" cy="32466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92371" y="5148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初始效果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8405" y="51486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右移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效果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面向过程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1219200" y="907739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关键代码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200" y="1883234"/>
            <a:ext cx="522278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载入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玩家飞机的图片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hero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“./feiji/hero.png”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1300" dirty="0">
                <a:solidFill>
                  <a:srgbClr val="808080"/>
                </a:solidFill>
                <a:latin typeface="Arial Unicode MS" panose="020B0604020202020204" pitchFamily="34" charset="-122"/>
                <a:ea typeface="Source Code Pro"/>
              </a:rPr>
              <a:t># </a:t>
            </a:r>
            <a:r>
              <a:rPr lang="zh-CN" altLang="en-US" sz="13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图片大小为</a:t>
            </a:r>
            <a:r>
              <a:rPr lang="en-US" altLang="zh-CN" sz="13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40*50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lang="zh-CN" altLang="en-US" sz="13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初始玩家飞机图片的</a:t>
            </a:r>
            <a:r>
              <a:rPr lang="en-US" altLang="zh-CN" sz="13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13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x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y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130" y="142191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、载入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一张飞机图片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19200" y="3306887"/>
            <a:ext cx="3531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、通过键盘事件修改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坐标值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19200" y="3921207"/>
            <a:ext cx="5222789" cy="212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K_a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K_LEFT: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'left'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控制飞机让其向左移动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x&gt;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x -=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K_RIGHT: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'right'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控制飞机让其向右移动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x&lt;(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x +=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6" name="直接箭头连接符 15"/>
          <p:cNvCxnSpPr>
            <a:stCxn id="18" idx="1"/>
          </p:cNvCxnSpPr>
          <p:nvPr/>
        </p:nvCxnSpPr>
        <p:spPr>
          <a:xfrm flipH="1">
            <a:off x="2298359" y="3001823"/>
            <a:ext cx="4646138" cy="171021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44497" y="2678657"/>
            <a:ext cx="297386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坐标大于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才移动坐标，以避免飞机被移到窗口外面去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0" name="直接箭头连接符 19"/>
          <p:cNvCxnSpPr>
            <a:stCxn id="22" idx="1"/>
          </p:cNvCxnSpPr>
          <p:nvPr/>
        </p:nvCxnSpPr>
        <p:spPr>
          <a:xfrm flipH="1">
            <a:off x="2817342" y="4595044"/>
            <a:ext cx="4143630" cy="111377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60972" y="4271878"/>
            <a:ext cx="297386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同理，也是避免飞机被移动窗口外面去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面向过程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2742292" y="1436699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关键代码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22888" y="195087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、更新显示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75243" y="2488134"/>
            <a:ext cx="6863705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更新需要显示的内容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pygame.display.update()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pygame.time.Clock().tick(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5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一秒钟内循环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5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6476" y="3395617"/>
            <a:ext cx="6922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每秒更新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次，如：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你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秒内按了左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方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向键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次，那么小飞机图标的坐标就会减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个像素，当执行</a:t>
            </a:r>
            <a:r>
              <a:rPr lang="en-US" altLang="zh-CN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pygame.display.update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时，飞机图标的位置就会向左移动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个像素，当然如果已经是最左侧了，再按左方向是不会有任务变化的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控制玩具飞机</a:t>
            </a:r>
            <a:r>
              <a:rPr lang="en-US" altLang="zh-CN" dirty="0"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ym typeface="微软雅黑" panose="020B0503020204020204" pitchFamily="34" charset="-122"/>
              </a:rPr>
              <a:t>面向对象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面向对象</a:t>
            </a:r>
            <a:endParaRPr lang="zh-CN" altLang="en-US" dirty="0"/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2422707" y="1588485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实现步骤与原理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22707" y="2240692"/>
            <a:ext cx="7686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实现步骤原理跟面向过程是一样的，不同的时，代码的组织方式不一样：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、创建一个飞机类，实现左移、右移、显示三个功能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、创建一个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键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盘控制函数，实现键盘的左、右、空格键的功能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、创建主函数，实现创建窗口、背景图片、背景音乐、并实现所有的逻辑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面向对象</a:t>
            </a:r>
            <a:endParaRPr lang="zh-CN" altLang="en-US" dirty="0"/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1219983" y="1324875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创建飞机类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773949" y="1015957"/>
            <a:ext cx="3438525" cy="5172075"/>
            <a:chOff x="6806900" y="1205427"/>
            <a:chExt cx="3438525" cy="51720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06900" y="1205427"/>
              <a:ext cx="3438525" cy="5172075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8419068" y="1582776"/>
              <a:ext cx="0" cy="4224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287262" y="1582776"/>
              <a:ext cx="2883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287262" y="5807676"/>
              <a:ext cx="2883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8575586" y="333632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y=450</a:t>
              </a:r>
              <a:endParaRPr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839852" y="5684108"/>
              <a:ext cx="0" cy="33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254310" y="5684108"/>
              <a:ext cx="0" cy="33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839852" y="5852983"/>
              <a:ext cx="1447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155099" y="544434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x=150</a:t>
              </a:r>
              <a:endParaRPr lang="zh-CN" altLang="en-US" dirty="0"/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296997" y="1939015"/>
            <a:ext cx="4882598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设置飞机默认的位置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150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450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设置要显示内容的窗口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 = screen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用来保存英雄飞机需要的图片名字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.imageName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"./feiji/hero.png"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根据名字生成飞机图片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.imageName)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display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.screen.blit(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.y))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moveLeft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-=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moveRight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&lt; (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+=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面向对象</a:t>
            </a:r>
            <a:endParaRPr lang="zh-CN" altLang="en-US" dirty="0"/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2126146" y="1316637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创建键盘控制函数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5978" y="1832440"/>
            <a:ext cx="911877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key_control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(heroPlane):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判断是否是点击了退出按钮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pygame.event.get():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print(event.type)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QUIT: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"exit"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exit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KEYDOWN: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K_a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K_LEFT: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'left'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控制飞机让其向左移动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heroPlane.moveLeft()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K_RIGHT: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'right'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控制飞机让其向右移动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heroPlane.moveRight()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K_SPACE: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'space'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控制玩具飞机</a:t>
            </a:r>
            <a:r>
              <a:rPr lang="en-US" altLang="zh-CN" dirty="0"/>
              <a:t>-</a:t>
            </a:r>
            <a:r>
              <a:rPr lang="zh-CN" altLang="en-US" dirty="0"/>
              <a:t>面向对象</a:t>
            </a:r>
            <a:endParaRPr lang="zh-CN" altLang="en-US" dirty="0"/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2126146" y="1316637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创建主函数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4215" y="1726371"/>
            <a:ext cx="8624759" cy="42934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1. 创建一个窗口，用来显示内容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 = pygame.display.set_mode((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2. 创建一个和窗口大小的图片，用来充当背景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background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"./feiji/background.png"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添加背景音乐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pygame.mixer.init()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pygame.mixer.music.load(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'./feiji/background.mp3'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加载音乐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pygame.mixer.music.set_volume(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0.2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设置音量值参数介于0.0到1.0之间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pygame.mixer.music.play(-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循环次数，-1表示无线循环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# 3. 创建一个飞机对象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 = HeroPlane(screen)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4. 把背景图片放到窗口中显示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while 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screen.blit(background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设定需要显示的飞机图片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heroPlane.display()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key_control(heroPlane)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pygame.time.Clock().tick(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一秒钟内循环5次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玩家飞机发射子弹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0"/>
          </p:nvPr>
        </p:nvSpPr>
        <p:spPr>
          <a:xfrm>
            <a:off x="6096000" y="1511165"/>
            <a:ext cx="5749489" cy="2934197"/>
          </a:xfrm>
        </p:spPr>
        <p:txBody>
          <a:bodyPr/>
          <a:lstStyle/>
          <a:p>
            <a:pPr lvl="0"/>
            <a:r>
              <a:rPr lang="zh-CN" altLang="zh-CN" dirty="0"/>
              <a:t>私有化属性</a:t>
            </a:r>
            <a:endParaRPr lang="zh-CN" altLang="zh-CN" dirty="0"/>
          </a:p>
          <a:p>
            <a:pPr lvl="0"/>
            <a:r>
              <a:rPr lang="zh-CN" altLang="zh-CN" dirty="0"/>
              <a:t>私有化方法</a:t>
            </a:r>
            <a:endParaRPr lang="zh-CN" altLang="zh-CN" dirty="0"/>
          </a:p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zh-CN" altLang="zh-CN" dirty="0"/>
              <a:t>属性</a:t>
            </a:r>
            <a:endParaRPr lang="zh-CN" altLang="zh-CN" dirty="0"/>
          </a:p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__new__</a:t>
            </a:r>
            <a:r>
              <a:rPr lang="zh-CN" altLang="zh-CN" dirty="0"/>
              <a:t>方法</a:t>
            </a:r>
            <a:endParaRPr lang="zh-CN" altLang="zh-CN" dirty="0"/>
          </a:p>
          <a:p>
            <a:pPr lvl="0"/>
            <a:r>
              <a:rPr lang="zh-CN" altLang="zh-CN" dirty="0"/>
              <a:t>单例模式</a:t>
            </a:r>
            <a:endParaRPr lang="zh-CN" altLang="zh-CN" dirty="0"/>
          </a:p>
          <a:p>
            <a:pPr lvl="0"/>
            <a:r>
              <a:rPr lang="zh-CN" altLang="zh-CN" dirty="0"/>
              <a:t>错误与异常处理</a:t>
            </a:r>
            <a:endParaRPr lang="zh-CN" altLang="zh-CN" dirty="0"/>
          </a:p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zh-CN" dirty="0"/>
              <a:t>动态添加属性和方法</a:t>
            </a:r>
            <a:endParaRPr lang="zh-CN" altLang="zh-CN" dirty="0"/>
          </a:p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__slots__</a:t>
            </a:r>
            <a:r>
              <a:rPr lang="zh-CN" altLang="zh-CN" dirty="0"/>
              <a:t>属性</a:t>
            </a:r>
            <a:endParaRPr lang="zh-CN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  <a:endParaRPr lang="zh-CN" altLang="en-US"/>
          </a:p>
        </p:txBody>
      </p:sp>
      <p:grpSp>
        <p:nvGrpSpPr>
          <p:cNvPr id="51" name="ca882dab-64aa-4807-b775-2836961b1c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0645" y="1614714"/>
            <a:ext cx="3802183" cy="3048726"/>
            <a:chOff x="3327401" y="1200150"/>
            <a:chExt cx="5535613" cy="4438651"/>
          </a:xfrm>
        </p:grpSpPr>
        <p:sp>
          <p:nvSpPr>
            <p:cNvPr id="52" name="ïŝḷiḓe"/>
            <p:cNvSpPr/>
            <p:nvPr/>
          </p:nvSpPr>
          <p:spPr bwMode="auto">
            <a:xfrm>
              <a:off x="6664326" y="5116513"/>
              <a:ext cx="2198688" cy="204788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ṧḻïḍe"/>
            <p:cNvSpPr/>
            <p:nvPr/>
          </p:nvSpPr>
          <p:spPr bwMode="auto">
            <a:xfrm>
              <a:off x="5975351" y="4687888"/>
              <a:ext cx="595313" cy="35401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šlïḓe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Slîḑê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ṡḻídè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ṣľide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şḷîḑ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ḻid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iSlîḑê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S1ïḋè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ṧļíḍ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ïṧḻiď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íšľïḑe"/>
            <p:cNvSpPr/>
            <p:nvPr/>
          </p:nvSpPr>
          <p:spPr bwMode="auto">
            <a:xfrm>
              <a:off x="4725988" y="3121025"/>
              <a:ext cx="3094038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ṣlîḍe"/>
            <p:cNvSpPr/>
            <p:nvPr/>
          </p:nvSpPr>
          <p:spPr bwMode="auto">
            <a:xfrm>
              <a:off x="4725988" y="3475038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ŝḻíďê"/>
            <p:cNvSpPr/>
            <p:nvPr/>
          </p:nvSpPr>
          <p:spPr bwMode="auto">
            <a:xfrm>
              <a:off x="4725988" y="3848100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şļíḍê"/>
            <p:cNvSpPr/>
            <p:nvPr/>
          </p:nvSpPr>
          <p:spPr bwMode="auto">
            <a:xfrm>
              <a:off x="4725988" y="4221163"/>
              <a:ext cx="2012950" cy="185738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ṧḻiḍè"/>
            <p:cNvSpPr/>
            <p:nvPr/>
          </p:nvSpPr>
          <p:spPr bwMode="auto">
            <a:xfrm>
              <a:off x="7485063" y="2208213"/>
              <a:ext cx="334963" cy="633413"/>
            </a:xfrm>
            <a:custGeom>
              <a:avLst/>
              <a:gdLst>
                <a:gd name="T0" fmla="*/ 211 w 211"/>
                <a:gd name="T1" fmla="*/ 399 h 399"/>
                <a:gd name="T2" fmla="*/ 105 w 211"/>
                <a:gd name="T3" fmla="*/ 317 h 399"/>
                <a:gd name="T4" fmla="*/ 0 w 211"/>
                <a:gd name="T5" fmla="*/ 399 h 399"/>
                <a:gd name="T6" fmla="*/ 0 w 211"/>
                <a:gd name="T7" fmla="*/ 0 h 399"/>
                <a:gd name="T8" fmla="*/ 211 w 211"/>
                <a:gd name="T9" fmla="*/ 0 h 399"/>
                <a:gd name="T10" fmla="*/ 211 w 211"/>
                <a:gd name="T1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99">
                  <a:moveTo>
                    <a:pt x="211" y="399"/>
                  </a:moveTo>
                  <a:lnTo>
                    <a:pt x="105" y="317"/>
                  </a:lnTo>
                  <a:lnTo>
                    <a:pt x="0" y="399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399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1íḋê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ṩļïďé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ṥľîḋé"/>
            <p:cNvSpPr/>
            <p:nvPr/>
          </p:nvSpPr>
          <p:spPr bwMode="auto">
            <a:xfrm>
              <a:off x="5694363" y="4948238"/>
              <a:ext cx="1155700" cy="1682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ṡḻïdê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işľîḋé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ṧl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ŝľ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s1ïḋê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íSļiḋe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ṥḻíḋè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close/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ṣ1ïḑe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ísľïḑé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ŝlîḍê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ļîḋè"/>
            <p:cNvSpPr/>
            <p:nvPr/>
          </p:nvSpPr>
          <p:spPr bwMode="auto">
            <a:xfrm>
              <a:off x="4037013" y="2263775"/>
              <a:ext cx="279400" cy="1006475"/>
            </a:xfrm>
            <a:custGeom>
              <a:avLst/>
              <a:gdLst>
                <a:gd name="T0" fmla="*/ 15 w 15"/>
                <a:gd name="T1" fmla="*/ 46 h 54"/>
                <a:gd name="T2" fmla="*/ 4 w 15"/>
                <a:gd name="T3" fmla="*/ 35 h 54"/>
                <a:gd name="T4" fmla="*/ 7 w 15"/>
                <a:gd name="T5" fmla="*/ 2 h 54"/>
                <a:gd name="T6" fmla="*/ 13 w 15"/>
                <a:gd name="T7" fmla="*/ 4 h 54"/>
                <a:gd name="T8" fmla="*/ 15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46"/>
                    <a:pt x="7" y="54"/>
                    <a:pt x="4" y="35"/>
                  </a:cubicBezTo>
                  <a:cubicBezTo>
                    <a:pt x="0" y="15"/>
                    <a:pt x="0" y="4"/>
                    <a:pt x="7" y="2"/>
                  </a:cubicBezTo>
                  <a:cubicBezTo>
                    <a:pt x="11" y="0"/>
                    <a:pt x="13" y="4"/>
                    <a:pt x="13" y="4"/>
                  </a:cubicBezTo>
                  <a:lnTo>
                    <a:pt x="15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Sľiḑé"/>
            <p:cNvSpPr/>
            <p:nvPr/>
          </p:nvSpPr>
          <p:spPr bwMode="auto">
            <a:xfrm>
              <a:off x="4595813" y="3549650"/>
              <a:ext cx="1117600" cy="839788"/>
            </a:xfrm>
            <a:custGeom>
              <a:avLst/>
              <a:gdLst>
                <a:gd name="T0" fmla="*/ 0 w 60"/>
                <a:gd name="T1" fmla="*/ 2 h 45"/>
                <a:gd name="T2" fmla="*/ 0 w 60"/>
                <a:gd name="T3" fmla="*/ 16 h 45"/>
                <a:gd name="T4" fmla="*/ 7 w 60"/>
                <a:gd name="T5" fmla="*/ 29 h 45"/>
                <a:gd name="T6" fmla="*/ 19 w 60"/>
                <a:gd name="T7" fmla="*/ 40 h 45"/>
                <a:gd name="T8" fmla="*/ 41 w 60"/>
                <a:gd name="T9" fmla="*/ 40 h 45"/>
                <a:gd name="T10" fmla="*/ 54 w 60"/>
                <a:gd name="T11" fmla="*/ 29 h 45"/>
                <a:gd name="T12" fmla="*/ 60 w 60"/>
                <a:gd name="T13" fmla="*/ 16 h 45"/>
                <a:gd name="T14" fmla="*/ 60 w 60"/>
                <a:gd name="T15" fmla="*/ 0 h 45"/>
                <a:gd name="T16" fmla="*/ 0 w 60"/>
                <a:gd name="T1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5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2" y="26"/>
                    <a:pt x="7" y="2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5" y="45"/>
                    <a:pt x="35" y="45"/>
                    <a:pt x="41" y="4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8" y="26"/>
                    <a:pt x="60" y="21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ŝľiḓè"/>
            <p:cNvSpPr/>
            <p:nvPr/>
          </p:nvSpPr>
          <p:spPr bwMode="auto">
            <a:xfrm>
              <a:off x="4427538" y="3773488"/>
              <a:ext cx="1454150" cy="1771650"/>
            </a:xfrm>
            <a:custGeom>
              <a:avLst/>
              <a:gdLst>
                <a:gd name="T0" fmla="*/ 73 w 78"/>
                <a:gd name="T1" fmla="*/ 4 h 95"/>
                <a:gd name="T2" fmla="*/ 68 w 78"/>
                <a:gd name="T3" fmla="*/ 0 h 95"/>
                <a:gd name="T4" fmla="*/ 39 w 78"/>
                <a:gd name="T5" fmla="*/ 7 h 95"/>
                <a:gd name="T6" fmla="*/ 9 w 78"/>
                <a:gd name="T7" fmla="*/ 0 h 95"/>
                <a:gd name="T8" fmla="*/ 4 w 78"/>
                <a:gd name="T9" fmla="*/ 4 h 95"/>
                <a:gd name="T10" fmla="*/ 0 w 78"/>
                <a:gd name="T11" fmla="*/ 12 h 95"/>
                <a:gd name="T12" fmla="*/ 0 w 78"/>
                <a:gd name="T13" fmla="*/ 36 h 95"/>
                <a:gd name="T14" fmla="*/ 5 w 78"/>
                <a:gd name="T15" fmla="*/ 54 h 95"/>
                <a:gd name="T16" fmla="*/ 28 w 78"/>
                <a:gd name="T17" fmla="*/ 92 h 95"/>
                <a:gd name="T18" fmla="*/ 30 w 78"/>
                <a:gd name="T19" fmla="*/ 95 h 95"/>
                <a:gd name="T20" fmla="*/ 38 w 78"/>
                <a:gd name="T21" fmla="*/ 95 h 95"/>
                <a:gd name="T22" fmla="*/ 39 w 78"/>
                <a:gd name="T23" fmla="*/ 95 h 95"/>
                <a:gd name="T24" fmla="*/ 47 w 78"/>
                <a:gd name="T25" fmla="*/ 95 h 95"/>
                <a:gd name="T26" fmla="*/ 50 w 78"/>
                <a:gd name="T27" fmla="*/ 91 h 95"/>
                <a:gd name="T28" fmla="*/ 50 w 78"/>
                <a:gd name="T29" fmla="*/ 91 h 95"/>
                <a:gd name="T30" fmla="*/ 73 w 78"/>
                <a:gd name="T31" fmla="*/ 54 h 95"/>
                <a:gd name="T32" fmla="*/ 78 w 78"/>
                <a:gd name="T33" fmla="*/ 36 h 95"/>
                <a:gd name="T34" fmla="*/ 78 w 78"/>
                <a:gd name="T35" fmla="*/ 12 h 95"/>
                <a:gd name="T36" fmla="*/ 73 w 78"/>
                <a:gd name="T37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5">
                  <a:moveTo>
                    <a:pt x="73" y="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2" y="48"/>
                    <a:pt x="5" y="5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6" y="48"/>
                    <a:pt x="78" y="42"/>
                    <a:pt x="78" y="3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9"/>
                    <a:pt x="76" y="6"/>
                    <a:pt x="73" y="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ṥļïḍe"/>
            <p:cNvSpPr/>
            <p:nvPr/>
          </p:nvSpPr>
          <p:spPr bwMode="auto">
            <a:xfrm>
              <a:off x="5992813" y="2263775"/>
              <a:ext cx="279400" cy="1006475"/>
            </a:xfrm>
            <a:custGeom>
              <a:avLst/>
              <a:gdLst>
                <a:gd name="T0" fmla="*/ 0 w 15"/>
                <a:gd name="T1" fmla="*/ 46 h 54"/>
                <a:gd name="T2" fmla="*/ 11 w 15"/>
                <a:gd name="T3" fmla="*/ 35 h 54"/>
                <a:gd name="T4" fmla="*/ 8 w 15"/>
                <a:gd name="T5" fmla="*/ 2 h 54"/>
                <a:gd name="T6" fmla="*/ 2 w 15"/>
                <a:gd name="T7" fmla="*/ 4 h 54"/>
                <a:gd name="T8" fmla="*/ 0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0" y="46"/>
                  </a:moveTo>
                  <a:cubicBezTo>
                    <a:pt x="0" y="46"/>
                    <a:pt x="7" y="54"/>
                    <a:pt x="11" y="35"/>
                  </a:cubicBezTo>
                  <a:cubicBezTo>
                    <a:pt x="15" y="15"/>
                    <a:pt x="15" y="4"/>
                    <a:pt x="8" y="2"/>
                  </a:cubicBezTo>
                  <a:cubicBezTo>
                    <a:pt x="3" y="0"/>
                    <a:pt x="2" y="4"/>
                    <a:pt x="2" y="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ṥļiďé"/>
            <p:cNvSpPr/>
            <p:nvPr/>
          </p:nvSpPr>
          <p:spPr bwMode="auto">
            <a:xfrm>
              <a:off x="4167188" y="1200150"/>
              <a:ext cx="1955800" cy="2703513"/>
            </a:xfrm>
            <a:custGeom>
              <a:avLst/>
              <a:gdLst>
                <a:gd name="T0" fmla="*/ 53 w 105"/>
                <a:gd name="T1" fmla="*/ 145 h 145"/>
                <a:gd name="T2" fmla="*/ 105 w 105"/>
                <a:gd name="T3" fmla="*/ 64 h 145"/>
                <a:gd name="T4" fmla="*/ 53 w 105"/>
                <a:gd name="T5" fmla="*/ 0 h 145"/>
                <a:gd name="T6" fmla="*/ 0 w 105"/>
                <a:gd name="T7" fmla="*/ 64 h 145"/>
                <a:gd name="T8" fmla="*/ 53 w 105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5">
                  <a:moveTo>
                    <a:pt x="53" y="145"/>
                  </a:moveTo>
                  <a:cubicBezTo>
                    <a:pt x="80" y="145"/>
                    <a:pt x="105" y="111"/>
                    <a:pt x="105" y="64"/>
                  </a:cubicBezTo>
                  <a:cubicBezTo>
                    <a:pt x="105" y="5"/>
                    <a:pt x="84" y="0"/>
                    <a:pt x="53" y="0"/>
                  </a:cubicBezTo>
                  <a:cubicBezTo>
                    <a:pt x="21" y="0"/>
                    <a:pt x="0" y="5"/>
                    <a:pt x="0" y="64"/>
                  </a:cubicBezTo>
                  <a:cubicBezTo>
                    <a:pt x="0" y="111"/>
                    <a:pt x="25" y="145"/>
                    <a:pt x="53" y="145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š1iḍe"/>
            <p:cNvSpPr/>
            <p:nvPr/>
          </p:nvSpPr>
          <p:spPr bwMode="auto">
            <a:xfrm>
              <a:off x="3327401" y="4090988"/>
              <a:ext cx="3635375" cy="1547813"/>
            </a:xfrm>
            <a:custGeom>
              <a:avLst/>
              <a:gdLst>
                <a:gd name="T0" fmla="*/ 183 w 195"/>
                <a:gd name="T1" fmla="*/ 35 h 83"/>
                <a:gd name="T2" fmla="*/ 175 w 195"/>
                <a:gd name="T3" fmla="*/ 25 h 83"/>
                <a:gd name="T4" fmla="*/ 136 w 195"/>
                <a:gd name="T5" fmla="*/ 0 h 83"/>
                <a:gd name="T6" fmla="*/ 99 w 195"/>
                <a:gd name="T7" fmla="*/ 6 h 83"/>
                <a:gd name="T8" fmla="*/ 96 w 195"/>
                <a:gd name="T9" fmla="*/ 6 h 83"/>
                <a:gd name="T10" fmla="*/ 59 w 195"/>
                <a:gd name="T11" fmla="*/ 0 h 83"/>
                <a:gd name="T12" fmla="*/ 20 w 195"/>
                <a:gd name="T13" fmla="*/ 25 h 83"/>
                <a:gd name="T14" fmla="*/ 12 w 195"/>
                <a:gd name="T15" fmla="*/ 35 h 83"/>
                <a:gd name="T16" fmla="*/ 0 w 195"/>
                <a:gd name="T17" fmla="*/ 83 h 83"/>
                <a:gd name="T18" fmla="*/ 97 w 195"/>
                <a:gd name="T19" fmla="*/ 83 h 83"/>
                <a:gd name="T20" fmla="*/ 195 w 195"/>
                <a:gd name="T21" fmla="*/ 83 h 83"/>
                <a:gd name="T22" fmla="*/ 183 w 1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3">
                  <a:moveTo>
                    <a:pt x="183" y="35"/>
                  </a:moveTo>
                  <a:cubicBezTo>
                    <a:pt x="182" y="31"/>
                    <a:pt x="179" y="27"/>
                    <a:pt x="175" y="2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6"/>
                    <a:pt x="97" y="6"/>
                    <a:pt x="96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7"/>
                    <a:pt x="13" y="31"/>
                    <a:pt x="12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83" y="35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ṧľïḓé"/>
            <p:cNvSpPr/>
            <p:nvPr/>
          </p:nvSpPr>
          <p:spPr bwMode="auto">
            <a:xfrm>
              <a:off x="7670801" y="4071938"/>
              <a:ext cx="819150" cy="1044575"/>
            </a:xfrm>
            <a:custGeom>
              <a:avLst/>
              <a:gdLst>
                <a:gd name="T0" fmla="*/ 44 w 44"/>
                <a:gd name="T1" fmla="*/ 0 h 56"/>
                <a:gd name="T2" fmla="*/ 43 w 44"/>
                <a:gd name="T3" fmla="*/ 15 h 56"/>
                <a:gd name="T4" fmla="*/ 41 w 44"/>
                <a:gd name="T5" fmla="*/ 38 h 56"/>
                <a:gd name="T6" fmla="*/ 39 w 44"/>
                <a:gd name="T7" fmla="*/ 56 h 56"/>
                <a:gd name="T8" fmla="*/ 6 w 44"/>
                <a:gd name="T9" fmla="*/ 56 h 56"/>
                <a:gd name="T10" fmla="*/ 4 w 44"/>
                <a:gd name="T11" fmla="*/ 38 h 56"/>
                <a:gd name="T12" fmla="*/ 2 w 44"/>
                <a:gd name="T13" fmla="*/ 15 h 56"/>
                <a:gd name="T14" fmla="*/ 0 w 44"/>
                <a:gd name="T15" fmla="*/ 0 h 56"/>
                <a:gd name="T16" fmla="*/ 44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44" y="6"/>
                    <a:pt x="43" y="11"/>
                    <a:pt x="43" y="15"/>
                  </a:cubicBezTo>
                  <a:cubicBezTo>
                    <a:pt x="42" y="23"/>
                    <a:pt x="41" y="30"/>
                    <a:pt x="41" y="38"/>
                  </a:cubicBezTo>
                  <a:cubicBezTo>
                    <a:pt x="40" y="43"/>
                    <a:pt x="39" y="49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49"/>
                    <a:pt x="5" y="43"/>
                    <a:pt x="4" y="38"/>
                  </a:cubicBezTo>
                  <a:cubicBezTo>
                    <a:pt x="3" y="30"/>
                    <a:pt x="3" y="23"/>
                    <a:pt x="2" y="15"/>
                  </a:cubicBezTo>
                  <a:cubicBezTo>
                    <a:pt x="1" y="11"/>
                    <a:pt x="1" y="6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śľîḍê"/>
            <p:cNvSpPr/>
            <p:nvPr/>
          </p:nvSpPr>
          <p:spPr bwMode="auto">
            <a:xfrm>
              <a:off x="7707313" y="4351338"/>
              <a:ext cx="765175" cy="428625"/>
            </a:xfrm>
            <a:custGeom>
              <a:avLst/>
              <a:gdLst>
                <a:gd name="T0" fmla="*/ 41 w 41"/>
                <a:gd name="T1" fmla="*/ 0 h 23"/>
                <a:gd name="T2" fmla="*/ 39 w 41"/>
                <a:gd name="T3" fmla="*/ 23 h 23"/>
                <a:gd name="T4" fmla="*/ 2 w 41"/>
                <a:gd name="T5" fmla="*/ 23 h 23"/>
                <a:gd name="T6" fmla="*/ 0 w 41"/>
                <a:gd name="T7" fmla="*/ 0 h 23"/>
                <a:gd name="T8" fmla="*/ 41 w 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cubicBezTo>
                    <a:pt x="40" y="8"/>
                    <a:pt x="39" y="15"/>
                    <a:pt x="3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5"/>
                    <a:pt x="1" y="8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śḻïḋê"/>
            <p:cNvSpPr/>
            <p:nvPr/>
          </p:nvSpPr>
          <p:spPr bwMode="auto">
            <a:xfrm>
              <a:off x="7596188" y="4016375"/>
              <a:ext cx="987425" cy="130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şḷídê"/>
            <p:cNvSpPr/>
            <p:nvPr/>
          </p:nvSpPr>
          <p:spPr bwMode="auto">
            <a:xfrm>
              <a:off x="7670801" y="3960813"/>
              <a:ext cx="838200" cy="920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îş1ïḍê"/>
            <p:cNvSpPr/>
            <p:nvPr/>
          </p:nvSpPr>
          <p:spPr bwMode="auto">
            <a:xfrm>
              <a:off x="7969251" y="4445000"/>
              <a:ext cx="241300" cy="2428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玩家飞机发射子弹</a:t>
            </a:r>
            <a:endParaRPr lang="zh-CN" altLang="en-US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89325" y="995362"/>
            <a:ext cx="2223434" cy="515803"/>
          </a:xfrm>
        </p:spPr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9325" y="1787611"/>
            <a:ext cx="5790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每次按回车就会有一颗子弹射出，起始位置就是从飞机的停靠位置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子弹超出窗口就消失，并且删除掉子弹（否则子弹越来越多，界面会越来越卡）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每一颗子弹就代表着一张图片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子弹会从发射开始，慢慢的往上移动，直到消失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9995" y="1318053"/>
            <a:ext cx="2708914" cy="400860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玩家飞机发射子弹</a:t>
            </a:r>
            <a:endParaRPr lang="zh-CN" altLang="en-US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511528" y="2718310"/>
            <a:ext cx="1943348" cy="515803"/>
          </a:xfrm>
        </p:spPr>
        <p:txBody>
          <a:bodyPr/>
          <a:lstStyle/>
          <a:p>
            <a:r>
              <a:rPr lang="zh-CN" altLang="en-US" dirty="0" smtClean="0"/>
              <a:t>创建飞机类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4076" y="110181"/>
            <a:ext cx="699135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设置飞机默认的位置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150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450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 = []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设置要显示内容的窗口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 = screen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用来保存英雄飞机需要的图片名字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.imageName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"./feiji/hero.png"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根据名字生成飞机图片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 = pygame.image.load(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.imageName)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 </a:t>
            </a:r>
            <a:r>
              <a:rPr lang="zh-CN" altLang="en-US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</a:t>
            </a:r>
            <a:r>
              <a:rPr lang="zh-CN" altLang="en-US" sz="10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飞机</a:t>
            </a:r>
            <a:endParaRPr lang="en-US" altLang="zh-CN" sz="1000" dirty="0" smtClean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display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.screen.blit(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.y))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判断一下子弹的位置是否越界，如果是，那么就要删除这颗子弹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# 用来存放需要删除的对象引用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needDelItemList = []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保存需要删除的对象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i.judge():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needDelItemList.append(i)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删除self.bulletList中需要删除的对象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needDelItemList: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.bulletList.remove(i)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bullet.display()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显示一个子弹的位置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bullet.move()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让这个子弹进行移动，下次再显示的时候就会看到子弹在修改后的位置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# 左移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moveLeft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-=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右移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moveRight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&lt; 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+=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发射子弹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sheBullet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newBullet = Bullet(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.bulletList.append(newBullet)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0128" y="1308179"/>
            <a:ext cx="156966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功能描述：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显示飞机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向左移动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向右移动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发射子弹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405838" y="2026508"/>
            <a:ext cx="5114290" cy="2141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1"/>
          </p:cNvCxnSpPr>
          <p:nvPr/>
        </p:nvCxnSpPr>
        <p:spPr>
          <a:xfrm flipH="1">
            <a:off x="4382530" y="2393092"/>
            <a:ext cx="5137598" cy="222009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82530" y="2800865"/>
            <a:ext cx="5198075" cy="24346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05838" y="3234113"/>
            <a:ext cx="5174767" cy="25964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玩家飞机发射子弹</a:t>
            </a:r>
            <a:endParaRPr lang="zh-CN" altLang="en-US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1107382"/>
            <a:ext cx="1943348" cy="371901"/>
          </a:xfrm>
        </p:spPr>
        <p:txBody>
          <a:bodyPr/>
          <a:lstStyle/>
          <a:p>
            <a:r>
              <a:rPr lang="zh-CN" altLang="en-US" dirty="0" smtClean="0"/>
              <a:t>创建子弹类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98635" y="1703595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功能描述：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向上移动子弹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显示子弹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判断子弹是否越界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5439" y="1703595"/>
            <a:ext cx="5973746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x+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13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y-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 = screen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 = pygame.image.load(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"./feiji/bullet.png"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子弹向上移动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-=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子弹显示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display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.screen.blit(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.y))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判断是否越界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judge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"""判断是否越界"""</a:t>
            </a:r>
            <a:b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&lt;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True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False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314700" y="2388973"/>
            <a:ext cx="5260889" cy="9007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38786" y="2825578"/>
            <a:ext cx="4959850" cy="105109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538786" y="3179805"/>
            <a:ext cx="4959849" cy="123371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玩家飞机发射子弹</a:t>
            </a:r>
            <a:endParaRPr lang="zh-CN" altLang="en-US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2282663" y="1135957"/>
            <a:ext cx="1943348" cy="515803"/>
          </a:xfrm>
        </p:spPr>
        <p:txBody>
          <a:bodyPr/>
          <a:lstStyle/>
          <a:p>
            <a:r>
              <a:rPr lang="zh-CN" altLang="en-US" dirty="0" smtClean="0"/>
              <a:t>键盘控制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65743" y="2708611"/>
            <a:ext cx="295465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功能描述：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关闭退出程序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键盘控制飞机左移事件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键盘控制飞机右移事件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 键盘控制飞机射子弹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5438" y="1651760"/>
            <a:ext cx="5779907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key_control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(heroPlane):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判断是否是点击了退出按钮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pygame.event.get():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print(event.type)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QUIT: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"exit"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exit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event.type == KEYDOWN: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K_a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K_LEFT: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'left'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控制飞机让其向左移动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heroPlane.moveLeft()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K_d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K_RIGHT: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'right'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控制飞机让其向右移动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heroPlane.moveRight()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event.key == K_SPACE: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'space'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发射子弹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heroPlane.sheBullet()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8" name="直接箭头连接符 7"/>
          <p:cNvCxnSpPr>
            <a:stCxn id="3" idx="1"/>
          </p:cNvCxnSpPr>
          <p:nvPr/>
        </p:nvCxnSpPr>
        <p:spPr>
          <a:xfrm flipH="1" flipV="1">
            <a:off x="6276975" y="3429000"/>
            <a:ext cx="2188768" cy="3645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543675" y="4210050"/>
            <a:ext cx="2007202" cy="3733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838700" y="4659120"/>
            <a:ext cx="3712177" cy="3510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226011" y="2619375"/>
            <a:ext cx="4324865" cy="7416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玩家飞机发射子弹</a:t>
            </a:r>
            <a:endParaRPr lang="zh-CN" altLang="en-US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857517" y="1070054"/>
            <a:ext cx="1943348" cy="515803"/>
          </a:xfrm>
        </p:spPr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9896" y="1470527"/>
            <a:ext cx="6186309" cy="44935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1. 创建一个窗口，用来显示内容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screen = pygame.display.set_mode((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2. 创建一个和窗口大小的图片，用来充当背景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"./feiji/background.png"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添加背景音乐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pygame.mixer.init()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pygame.mixer.music.load(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'./feiji/background.mp3'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加载音乐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pygame.mixer.music.set_volume(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设置音量值参数介于0.0到1.0之间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pygame.mixer.music.play(-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循环次数，-1表示无线循环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# 3. 创建一个飞机对象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heroPlane = HeroPlane(screen)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4. 把背景图片放到窗口中显示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 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screen.blit(background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设定需要显示的飞机图片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heroPlane.display()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键盘检测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key_control(heroPlane)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pygame.time.Clock().tick(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一秒钟内循环5次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8584" y="2094074"/>
            <a:ext cx="399340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主要实现业务逻辑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创建窗口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加载背景图片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加载背景音乐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创建飞机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检测键盘事件（触发移动和发射）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显示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显示</a:t>
            </a:r>
            <a:r>
              <a:rPr lang="zh-CN" altLang="en-US" dirty="0">
                <a:sym typeface="微软雅黑" panose="020B0503020204020204" pitchFamily="34" charset="-122"/>
              </a:rPr>
              <a:t>敌机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976" y="987125"/>
            <a:ext cx="6433230" cy="515803"/>
          </a:xfrm>
        </p:spPr>
        <p:txBody>
          <a:bodyPr/>
          <a:lstStyle/>
          <a:p>
            <a:r>
              <a:rPr lang="zh-CN" altLang="en-US" dirty="0" smtClean="0"/>
              <a:t>添加敌机类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zh-CN" altLang="en-US" dirty="0"/>
              <a:t>敌机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998" y="1502928"/>
            <a:ext cx="2469559" cy="3724918"/>
          </a:xfrm>
          <a:prstGeom prst="rect">
            <a:avLst/>
          </a:prstGeom>
        </p:spPr>
      </p:pic>
      <p:sp>
        <p:nvSpPr>
          <p:cNvPr id="152" name="Rectangle 1"/>
          <p:cNvSpPr>
            <a:spLocks noChangeArrowheads="1"/>
          </p:cNvSpPr>
          <p:nvPr/>
        </p:nvSpPr>
        <p:spPr bwMode="auto">
          <a:xfrm>
            <a:off x="782594" y="1535879"/>
            <a:ext cx="5313406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EnemyPlane(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screen):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#设置飞机默认的位置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.x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.y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#设置要显示内容的窗口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.screen = screen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.imageName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"./feiji/enemy0.png"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.image = pygame.image.load(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.imageName)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显示敌机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.screen.blit(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.image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.x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.y))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617190"/>
            <a:ext cx="2701489" cy="352350"/>
          </a:xfrm>
        </p:spPr>
        <p:txBody>
          <a:bodyPr/>
          <a:lstStyle/>
          <a:p>
            <a:r>
              <a:rPr lang="zh-CN" altLang="en-US" dirty="0" smtClean="0"/>
              <a:t>修改主函数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添加敌机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敌机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9" y="1034862"/>
            <a:ext cx="7458500" cy="50937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1. 创建一个窗口，用来显示内容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 = pygame.display.set_mode((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2. 创建一个和窗口大小的图片，用来充当背景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background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"./feiji/background.png"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添加背景音乐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pygame.mixer.init()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pygame.mixer.music.load(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'./feiji/background.mp3'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加载音乐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pygame.mixer.music.set_volume(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0.2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设置音量值参数介于0.0到1.0之间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pygame.mixer.music.play(-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循环次数，-1表示无线循环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# 3. 创建一个飞机对象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 = HeroPlane(screen)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4.创建一个敌人飞机对象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 = EnemyPlane(screen)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while 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screen.blit(background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把背景图片放到窗口中显示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# 设定需要显示的飞机图片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heroPlane.display()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#显示控制机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enemyPlane.display() #显示敌机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key_control(heroPlane)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#键盘检测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# 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pygame.time.Clock().tick(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一秒钟内循环5次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敌机发射子弹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0570" y="2870906"/>
            <a:ext cx="1776640" cy="515803"/>
          </a:xfrm>
        </p:spPr>
        <p:txBody>
          <a:bodyPr/>
          <a:lstStyle/>
          <a:p>
            <a:r>
              <a:rPr lang="zh-CN" altLang="en-US" dirty="0" smtClean="0"/>
              <a:t>修改敌机类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 smtClean="0"/>
              <a:t>敌机发射子弹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561969" y="247309"/>
            <a:ext cx="8623555" cy="6047809"/>
            <a:chOff x="2907958" y="263785"/>
            <a:chExt cx="8623555" cy="6047809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2907958" y="263785"/>
              <a:ext cx="4743606" cy="6047809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class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EnemyPlane(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object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B200B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__init__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screen):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#设置飞机默认的位置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0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0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.bulletList=[]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.direction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"right"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#敌机默认移动方向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.screen = screen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#设置要显示内容的窗口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.imageName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"./feiji/enemy0.png"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敌机图片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 = pygame.image.load(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.imageName)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#加载敌机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# 显示敌机及子弹位置信息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display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.screen.blit(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.y))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显示敌机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# 存放需要删除的对象信息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needDelItemList = []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添加所有的敌机子弹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for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in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.bulletList: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i.judge():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    needDelItemList.append(i)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删除所有越界的敌机子弹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for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in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needDelItemList: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.bulletList.remove(i)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更新敌机发射出的所有子弹的位置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for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bullet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in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.bulletList: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bullet.display()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bullet.move()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移动敌机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move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#如果碰到了右边的边界，那么就往左走，如果碰到了左边的边界，那么就往右走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.direction ==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"right"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 +=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10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elif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.direction ==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"left"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 -=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10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.x&gt;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350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-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20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.direction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"left"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elif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.x&lt;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0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.direction 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"right"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随机发送敌机子弹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sheBullet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num = random.randint(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1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5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if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num ==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3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newBullet = EnemyBullet(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.screen)</a:t>
              </a:r>
              <a:b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.bulletList.append(newBullet)</a:t>
              </a:r>
              <a:endPara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461442" y="2251644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功能描述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显示敌机及子弹位置信息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移动敌机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随机发送敌机子弹</a:t>
              </a:r>
              <a:endParaRPr lang="zh-CN" altLang="en-US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 flipV="1">
              <a:off x="4324865" y="1927654"/>
              <a:ext cx="4234249" cy="100501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4209535" y="3373414"/>
              <a:ext cx="4251908" cy="7462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4514335" y="3838832"/>
              <a:ext cx="3947107" cy="178007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095633" y="1034961"/>
            <a:ext cx="8822724" cy="515803"/>
          </a:xfrm>
        </p:spPr>
        <p:txBody>
          <a:bodyPr/>
          <a:lstStyle/>
          <a:p>
            <a:r>
              <a:rPr lang="zh-CN" altLang="en-US" dirty="0" smtClean="0"/>
              <a:t>创建敌机子弹类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敌机发射子弹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95633" y="1707135"/>
            <a:ext cx="9710432" cy="3693319"/>
            <a:chOff x="782595" y="1387597"/>
            <a:chExt cx="9710432" cy="3693319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782595" y="1387597"/>
              <a:ext cx="6436377" cy="3693319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class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EnemyBullet(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object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B200B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__init__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x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y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screen):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 = x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 = y+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10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.screen = screen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 = pygame.image.load(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"./feiji/enemy0.png"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加载敌机子弹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# 向下移动敌机子弹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move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 +=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4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显示敌机子弹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display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.screen.blit(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.image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.x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.y))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# 判断敌机子弹是否越界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def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judge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):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if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self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.y &gt;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6897BB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500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return True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else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:</a:t>
              </a:r>
              <a:b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</a:b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新宋体" panose="02010609030101010101" pitchFamily="49" charset="-122"/>
                  <a:ea typeface="新宋体" panose="02010609030101010101" pitchFamily="49" charset="-122"/>
                </a:rPr>
                <a:t>return False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15453" y="2235168"/>
              <a:ext cx="237757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功能描述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向下移动子弹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显示子弹</a:t>
              </a:r>
              <a:endPara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判断子弹是否越界</a:t>
              </a:r>
              <a:endParaRPr lang="zh-CN" altLang="en-US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537255" y="2907957"/>
              <a:ext cx="5659394" cy="4942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2776152" y="3336324"/>
              <a:ext cx="5420497" cy="23889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656704" y="3756454"/>
              <a:ext cx="5458749" cy="3821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593124" y="689791"/>
            <a:ext cx="1910658" cy="515803"/>
          </a:xfrm>
        </p:spPr>
        <p:txBody>
          <a:bodyPr/>
          <a:lstStyle/>
          <a:p>
            <a:r>
              <a:rPr lang="zh-CN" altLang="en-US" dirty="0" smtClean="0"/>
              <a:t>修改主函数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敌机发射子弹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0789" y="1205594"/>
            <a:ext cx="6186309" cy="50937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1. 创建一个窗口，用来显示内容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 = pygame.display.set_mode((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2. 创建一个和窗口大小的图片，用来充当背景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background = pygame.image.load(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"./feiji/background.png"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添加背景音乐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pygame.mixer.init()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pygame.mixer.music.load(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'./feiji/background.mp3'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加载音乐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pygame.mixer.music.set_volume(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0.2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设置音量值参数介于0.0到1.0之间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pygame.mixer.music.play(-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循环次数，-1表示无线循环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# 3. 创建一个飞机对象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 = HeroPlane(screen)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4.创建一个敌人飞机对象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 = EnemyPlane(screen)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while 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screen.blit(background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把背景图片放到窗口中显示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# 设定需要显示的飞机图片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heroPlane.display()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#显示控制机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enemyPlane.display()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#显示敌机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enemyPlane.move()      #移动敌机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enemyPlane.sheBullet() #敌机发送子弹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key_control(heroPlane)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#键盘检测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# 更新需要显示的内容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pygame.display.update()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pygame.time.Clock().tick(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一秒钟内循环5次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1959" y="1161645"/>
            <a:ext cx="3495675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抽象基类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331829" y="529308"/>
            <a:ext cx="1622332" cy="515803"/>
          </a:xfrm>
        </p:spPr>
        <p:txBody>
          <a:bodyPr/>
          <a:lstStyle/>
          <a:p>
            <a:r>
              <a:rPr lang="zh-CN" altLang="en-US" dirty="0" smtClean="0"/>
              <a:t>优化原因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2331829" y="995363"/>
            <a:ext cx="8385598" cy="4371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从前面的代码中，我们发现一个问题，那就是控制飞机和敌机有一部代码无论是逻辑还是功能都是一样的，那就是都有飞机移动、发谢子弹、显示子弹，这此功能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那么是不是可以把这部代码抽象出来呢，答案是肯定的， 如代码结构对比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 smtClean="0"/>
              <a:t>抽象基类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02" y="2442306"/>
            <a:ext cx="6503001" cy="37068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992225"/>
            <a:ext cx="7626577" cy="379375"/>
          </a:xfrm>
        </p:spPr>
        <p:txBody>
          <a:bodyPr/>
          <a:lstStyle/>
          <a:p>
            <a:r>
              <a:rPr lang="zh-CN" altLang="en-US" dirty="0" smtClean="0"/>
              <a:t>添加 </a:t>
            </a:r>
            <a:r>
              <a:rPr lang="en-US" altLang="zh-CN" dirty="0"/>
              <a:t>P</a:t>
            </a:r>
            <a:r>
              <a:rPr lang="en-US" altLang="zh-CN" dirty="0" smtClean="0"/>
              <a:t>lane </a:t>
            </a:r>
            <a:r>
              <a:rPr lang="zh-CN" altLang="en-US" dirty="0" smtClean="0"/>
              <a:t>基类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抽象基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438" y="1574703"/>
            <a:ext cx="8453585" cy="42934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Plane(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imageName):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#设置要显示内容的窗口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 = screen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 = pygame.image.load(imageName)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#用来存储英雄飞机发射的所有子弹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 = []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display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.screen.blit(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.y))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#用来存放需要删除的对象引用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needDelItemList = []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#保存需要删除的对象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i.judge():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    needDelItemList.append(i)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#删除self.bulletList中需要删除的对象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needDelItemList: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.bulletList.remove(i)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.bulletList: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bullet.display()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#显示一个子弹的位置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bullet.move()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#让这个子弹进行移动，下次再显示的时候就会看到子弹在修改后的位置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988279"/>
            <a:ext cx="7626577" cy="515803"/>
          </a:xfrm>
        </p:spPr>
        <p:txBody>
          <a:bodyPr/>
          <a:lstStyle/>
          <a:p>
            <a:r>
              <a:rPr lang="zh-CN" altLang="en-US" dirty="0" smtClean="0"/>
              <a:t>修改控制</a:t>
            </a:r>
            <a:r>
              <a:rPr lang="zh-CN" altLang="en-US" dirty="0"/>
              <a:t>机</a:t>
            </a:r>
            <a:r>
              <a:rPr lang="zh-CN" altLang="en-US" dirty="0" smtClean="0"/>
              <a:t>飞机类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抽象基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8" y="1504082"/>
            <a:ext cx="937736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HeroPlane(Plane):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super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(HeroPlane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).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(screen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"./feiji/hero.png"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设置飞机默认的位置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150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450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左移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moveLeft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-=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右移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moveRight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&lt; 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+=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发射子弹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sheBullet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newBullet = Bullet(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'hero'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.bulletList.append(newBullet)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7096" y="54377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比原有代码简化了不少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552256"/>
            <a:ext cx="4144103" cy="361778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zh-CN" altLang="en-US" dirty="0"/>
              <a:t>子弹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抽象基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95438" y="1058900"/>
            <a:ext cx="8977311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Bullet(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planeName):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.name = planeName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 = screen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.name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"hero"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x+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13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y-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imageName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"./feiji/bullet.png"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.name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"enemy"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x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y+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imageName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"./feiji/enemy0.png"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 = pygame.image.load(imageName)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移动子弹，如果是控制机上移，如果是敌机下移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.name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"hero"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-=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.name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"enemy"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+=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子弹显示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display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.screen.blit(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判断是否越界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judge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&lt;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True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False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595438" y="696607"/>
            <a:ext cx="4144103" cy="362293"/>
          </a:xfrm>
        </p:spPr>
        <p:txBody>
          <a:bodyPr/>
          <a:lstStyle/>
          <a:p>
            <a:r>
              <a:rPr lang="zh-CN" altLang="en-US" dirty="0" smtClean="0"/>
              <a:t>修改敌机飞机类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抽象基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8" y="1058900"/>
            <a:ext cx="9101137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EnemyPlane(Plane):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screen):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super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(EnemyPlane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).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__init__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(screen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"./feiji/enemy0.png"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#设置飞机默认的位置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.direction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"right"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#敌机默认移动方向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# 移动敌机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move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#如果碰到了右边的边界，那么就往左走，如果碰到了左边的边界，那么就往右走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.direction ==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"right"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+=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.direction ==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"left"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 -=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.x&gt;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350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.direction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"left"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.x&lt;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.direction 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"right"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# 随机发送敌机子弹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sheBullet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num = random.randint(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num ==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newBullet = Bullet(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.screen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'enemy'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.bulletList.append(newBullet)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飞机大战小结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 smtClean="0"/>
              <a:t>搭建界面</a:t>
            </a:r>
            <a:endParaRPr lang="en-US" altLang="zh-CN" dirty="0" smtClean="0"/>
          </a:p>
          <a:p>
            <a:r>
              <a:rPr lang="zh-CN" altLang="en-US" dirty="0" smtClean="0"/>
              <a:t>键盘检测</a:t>
            </a:r>
            <a:endParaRPr lang="en-US" altLang="zh-CN" dirty="0" smtClean="0"/>
          </a:p>
          <a:p>
            <a:r>
              <a:rPr lang="zh-CN" altLang="en-US" dirty="0" smtClean="0"/>
              <a:t>添加背景音乐</a:t>
            </a:r>
            <a:endParaRPr lang="en-US" altLang="zh-CN" dirty="0" smtClean="0"/>
          </a:p>
          <a:p>
            <a:r>
              <a:rPr lang="zh-CN" altLang="en-US" dirty="0" smtClean="0">
                <a:latin typeface="新宋体" panose="02010609030101010101" pitchFamily="49" charset="-122"/>
              </a:rPr>
              <a:t>运行优化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/>
              <a:t>控制玩具飞机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r>
              <a:rPr lang="zh-CN" altLang="en-US" dirty="0" smtClean="0"/>
              <a:t>控制玩具飞机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玩家飞机发射子弹</a:t>
            </a:r>
            <a:endParaRPr lang="en-US" altLang="zh-CN" dirty="0" smtClean="0"/>
          </a:p>
          <a:p>
            <a:r>
              <a:rPr lang="zh-CN" altLang="en-US" dirty="0" smtClean="0"/>
              <a:t>显示敌人</a:t>
            </a:r>
            <a:r>
              <a:rPr lang="zh-CN" altLang="en-US" dirty="0"/>
              <a:t>飞机</a:t>
            </a:r>
            <a:endParaRPr lang="en-US" altLang="zh-CN" dirty="0" smtClean="0"/>
          </a:p>
          <a:p>
            <a:r>
              <a:rPr lang="zh-CN" altLang="en-US" dirty="0" smtClean="0"/>
              <a:t>敌机发射子弹</a:t>
            </a:r>
            <a:endParaRPr lang="en-US" altLang="zh-CN" dirty="0" smtClean="0"/>
          </a:p>
          <a:p>
            <a:r>
              <a:rPr lang="zh-CN" altLang="en-US" dirty="0" smtClean="0"/>
              <a:t>抽象基类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grpSp>
        <p:nvGrpSpPr>
          <p:cNvPr id="7" name="e9d22316-cac0-4e89-ad27-7a5d160767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8031" y="1842532"/>
            <a:ext cx="3381396" cy="3083696"/>
            <a:chOff x="3589338" y="1117601"/>
            <a:chExt cx="5030788" cy="4587875"/>
          </a:xfrm>
        </p:grpSpPr>
        <p:sp>
          <p:nvSpPr>
            <p:cNvPr id="8" name="ïsľîdê"/>
            <p:cNvSpPr/>
            <p:nvPr/>
          </p:nvSpPr>
          <p:spPr bwMode="auto">
            <a:xfrm>
              <a:off x="5748338" y="3479801"/>
              <a:ext cx="1665288" cy="1614488"/>
            </a:xfrm>
            <a:custGeom>
              <a:avLst/>
              <a:gdLst>
                <a:gd name="T0" fmla="*/ 91 w 98"/>
                <a:gd name="T1" fmla="*/ 40 h 95"/>
                <a:gd name="T2" fmla="*/ 75 w 98"/>
                <a:gd name="T3" fmla="*/ 13 h 95"/>
                <a:gd name="T4" fmla="*/ 75 w 98"/>
                <a:gd name="T5" fmla="*/ 0 h 95"/>
                <a:gd name="T6" fmla="*/ 22 w 98"/>
                <a:gd name="T7" fmla="*/ 1 h 95"/>
                <a:gd name="T8" fmla="*/ 22 w 98"/>
                <a:gd name="T9" fmla="*/ 13 h 95"/>
                <a:gd name="T10" fmla="*/ 6 w 98"/>
                <a:gd name="T11" fmla="*/ 40 h 95"/>
                <a:gd name="T12" fmla="*/ 25 w 98"/>
                <a:gd name="T13" fmla="*/ 65 h 95"/>
                <a:gd name="T14" fmla="*/ 30 w 98"/>
                <a:gd name="T15" fmla="*/ 77 h 95"/>
                <a:gd name="T16" fmla="*/ 48 w 98"/>
                <a:gd name="T17" fmla="*/ 95 h 95"/>
                <a:gd name="T18" fmla="*/ 63 w 98"/>
                <a:gd name="T19" fmla="*/ 77 h 95"/>
                <a:gd name="T20" fmla="*/ 67 w 98"/>
                <a:gd name="T21" fmla="*/ 69 h 95"/>
                <a:gd name="T22" fmla="*/ 91 w 98"/>
                <a:gd name="T23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95">
                  <a:moveTo>
                    <a:pt x="91" y="40"/>
                  </a:moveTo>
                  <a:cubicBezTo>
                    <a:pt x="80" y="33"/>
                    <a:pt x="75" y="14"/>
                    <a:pt x="75" y="1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17" y="33"/>
                    <a:pt x="6" y="40"/>
                  </a:cubicBezTo>
                  <a:cubicBezTo>
                    <a:pt x="0" y="43"/>
                    <a:pt x="12" y="55"/>
                    <a:pt x="25" y="6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2" y="58"/>
                    <a:pt x="98" y="44"/>
                    <a:pt x="91" y="40"/>
                  </a:cubicBezTo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ṥḷîḓè"/>
            <p:cNvSpPr/>
            <p:nvPr/>
          </p:nvSpPr>
          <p:spPr bwMode="auto">
            <a:xfrm>
              <a:off x="5680075" y="2409826"/>
              <a:ext cx="220663" cy="798513"/>
            </a:xfrm>
            <a:custGeom>
              <a:avLst/>
              <a:gdLst>
                <a:gd name="T0" fmla="*/ 13 w 13"/>
                <a:gd name="T1" fmla="*/ 40 h 47"/>
                <a:gd name="T2" fmla="*/ 3 w 13"/>
                <a:gd name="T3" fmla="*/ 31 h 47"/>
                <a:gd name="T4" fmla="*/ 6 w 13"/>
                <a:gd name="T5" fmla="*/ 1 h 47"/>
                <a:gd name="T6" fmla="*/ 11 w 13"/>
                <a:gd name="T7" fmla="*/ 3 h 47"/>
                <a:gd name="T8" fmla="*/ 13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0"/>
                    <a:pt x="7" y="47"/>
                    <a:pt x="3" y="31"/>
                  </a:cubicBezTo>
                  <a:cubicBezTo>
                    <a:pt x="0" y="13"/>
                    <a:pt x="0" y="3"/>
                    <a:pt x="6" y="1"/>
                  </a:cubicBezTo>
                  <a:cubicBezTo>
                    <a:pt x="10" y="0"/>
                    <a:pt x="11" y="3"/>
                    <a:pt x="11" y="3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S1îde"/>
            <p:cNvSpPr/>
            <p:nvPr/>
          </p:nvSpPr>
          <p:spPr bwMode="auto">
            <a:xfrm>
              <a:off x="6138863" y="3497263"/>
              <a:ext cx="884238" cy="661988"/>
            </a:xfrm>
            <a:custGeom>
              <a:avLst/>
              <a:gdLst>
                <a:gd name="T0" fmla="*/ 0 w 52"/>
                <a:gd name="T1" fmla="*/ 1 h 39"/>
                <a:gd name="T2" fmla="*/ 0 w 52"/>
                <a:gd name="T3" fmla="*/ 14 h 39"/>
                <a:gd name="T4" fmla="*/ 5 w 52"/>
                <a:gd name="T5" fmla="*/ 26 h 39"/>
                <a:gd name="T6" fmla="*/ 16 w 52"/>
                <a:gd name="T7" fmla="*/ 34 h 39"/>
                <a:gd name="T8" fmla="*/ 35 w 52"/>
                <a:gd name="T9" fmla="*/ 35 h 39"/>
                <a:gd name="T10" fmla="*/ 46 w 52"/>
                <a:gd name="T11" fmla="*/ 26 h 39"/>
                <a:gd name="T12" fmla="*/ 52 w 52"/>
                <a:gd name="T13" fmla="*/ 14 h 39"/>
                <a:gd name="T14" fmla="*/ 52 w 52"/>
                <a:gd name="T15" fmla="*/ 0 h 39"/>
                <a:gd name="T16" fmla="*/ 0 w 52"/>
                <a:gd name="T1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9">
                  <a:moveTo>
                    <a:pt x="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2" y="23"/>
                    <a:pt x="5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2" y="39"/>
                    <a:pt x="30" y="39"/>
                    <a:pt x="35" y="3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3"/>
                    <a:pt x="52" y="18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$ḻiďé"/>
            <p:cNvSpPr/>
            <p:nvPr/>
          </p:nvSpPr>
          <p:spPr bwMode="auto">
            <a:xfrm>
              <a:off x="6138863" y="3497263"/>
              <a:ext cx="884238" cy="390525"/>
            </a:xfrm>
            <a:custGeom>
              <a:avLst/>
              <a:gdLst>
                <a:gd name="T0" fmla="*/ 0 w 52"/>
                <a:gd name="T1" fmla="*/ 10 h 23"/>
                <a:gd name="T2" fmla="*/ 25 w 52"/>
                <a:gd name="T3" fmla="*/ 23 h 23"/>
                <a:gd name="T4" fmla="*/ 52 w 52"/>
                <a:gd name="T5" fmla="*/ 9 h 23"/>
                <a:gd name="T6" fmla="*/ 52 w 52"/>
                <a:gd name="T7" fmla="*/ 0 h 23"/>
                <a:gd name="T8" fmla="*/ 0 w 52"/>
                <a:gd name="T9" fmla="*/ 1 h 23"/>
                <a:gd name="T10" fmla="*/ 0 w 52"/>
                <a:gd name="T1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0" y="10"/>
                  </a:moveTo>
                  <a:cubicBezTo>
                    <a:pt x="7" y="18"/>
                    <a:pt x="15" y="23"/>
                    <a:pt x="25" y="23"/>
                  </a:cubicBezTo>
                  <a:cubicBezTo>
                    <a:pt x="36" y="23"/>
                    <a:pt x="45" y="18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şliḍe"/>
            <p:cNvSpPr/>
            <p:nvPr/>
          </p:nvSpPr>
          <p:spPr bwMode="auto">
            <a:xfrm>
              <a:off x="5849938" y="1560513"/>
              <a:ext cx="1444625" cy="2208213"/>
            </a:xfrm>
            <a:custGeom>
              <a:avLst/>
              <a:gdLst>
                <a:gd name="T0" fmla="*/ 42 w 85"/>
                <a:gd name="T1" fmla="*/ 130 h 130"/>
                <a:gd name="T2" fmla="*/ 85 w 85"/>
                <a:gd name="T3" fmla="*/ 64 h 130"/>
                <a:gd name="T4" fmla="*/ 42 w 85"/>
                <a:gd name="T5" fmla="*/ 0 h 130"/>
                <a:gd name="T6" fmla="*/ 0 w 85"/>
                <a:gd name="T7" fmla="*/ 64 h 130"/>
                <a:gd name="T8" fmla="*/ 42 w 85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0">
                  <a:moveTo>
                    <a:pt x="42" y="130"/>
                  </a:moveTo>
                  <a:cubicBezTo>
                    <a:pt x="66" y="130"/>
                    <a:pt x="85" y="105"/>
                    <a:pt x="85" y="64"/>
                  </a:cubicBezTo>
                  <a:cubicBezTo>
                    <a:pt x="85" y="12"/>
                    <a:pt x="69" y="0"/>
                    <a:pt x="42" y="0"/>
                  </a:cubicBezTo>
                  <a:cubicBezTo>
                    <a:pt x="15" y="0"/>
                    <a:pt x="0" y="12"/>
                    <a:pt x="0" y="64"/>
                  </a:cubicBezTo>
                  <a:cubicBezTo>
                    <a:pt x="0" y="105"/>
                    <a:pt x="18" y="130"/>
                    <a:pt x="42" y="130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iśļídê"/>
            <p:cNvSpPr/>
            <p:nvPr/>
          </p:nvSpPr>
          <p:spPr bwMode="auto">
            <a:xfrm>
              <a:off x="7243763" y="2409826"/>
              <a:ext cx="220663" cy="798513"/>
            </a:xfrm>
            <a:custGeom>
              <a:avLst/>
              <a:gdLst>
                <a:gd name="T0" fmla="*/ 0 w 13"/>
                <a:gd name="T1" fmla="*/ 40 h 47"/>
                <a:gd name="T2" fmla="*/ 10 w 13"/>
                <a:gd name="T3" fmla="*/ 31 h 47"/>
                <a:gd name="T4" fmla="*/ 7 w 13"/>
                <a:gd name="T5" fmla="*/ 1 h 47"/>
                <a:gd name="T6" fmla="*/ 2 w 13"/>
                <a:gd name="T7" fmla="*/ 3 h 47"/>
                <a:gd name="T8" fmla="*/ 0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0" y="40"/>
                  </a:moveTo>
                  <a:cubicBezTo>
                    <a:pt x="0" y="40"/>
                    <a:pt x="6" y="47"/>
                    <a:pt x="10" y="31"/>
                  </a:cubicBezTo>
                  <a:cubicBezTo>
                    <a:pt x="13" y="13"/>
                    <a:pt x="13" y="3"/>
                    <a:pt x="7" y="1"/>
                  </a:cubicBezTo>
                  <a:cubicBezTo>
                    <a:pt x="3" y="0"/>
                    <a:pt x="2" y="3"/>
                    <a:pt x="2" y="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$ľîḍé"/>
            <p:cNvSpPr/>
            <p:nvPr/>
          </p:nvSpPr>
          <p:spPr bwMode="auto">
            <a:xfrm>
              <a:off x="6580188" y="1560513"/>
              <a:ext cx="714375" cy="2208213"/>
            </a:xfrm>
            <a:custGeom>
              <a:avLst/>
              <a:gdLst>
                <a:gd name="T0" fmla="*/ 0 w 42"/>
                <a:gd name="T1" fmla="*/ 0 h 130"/>
                <a:gd name="T2" fmla="*/ 0 w 42"/>
                <a:gd name="T3" fmla="*/ 130 h 130"/>
                <a:gd name="T4" fmla="*/ 42 w 42"/>
                <a:gd name="T5" fmla="*/ 64 h 130"/>
                <a:gd name="T6" fmla="*/ 0 w 42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30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3" y="130"/>
                    <a:pt x="42" y="105"/>
                    <a:pt x="42" y="64"/>
                  </a:cubicBezTo>
                  <a:cubicBezTo>
                    <a:pt x="42" y="12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Sļiḍè"/>
            <p:cNvSpPr/>
            <p:nvPr/>
          </p:nvSpPr>
          <p:spPr bwMode="auto">
            <a:xfrm>
              <a:off x="5764213" y="1492251"/>
              <a:ext cx="1631950" cy="1392238"/>
            </a:xfrm>
            <a:custGeom>
              <a:avLst/>
              <a:gdLst>
                <a:gd name="T0" fmla="*/ 96 w 96"/>
                <a:gd name="T1" fmla="*/ 33 h 82"/>
                <a:gd name="T2" fmla="*/ 96 w 96"/>
                <a:gd name="T3" fmla="*/ 47 h 82"/>
                <a:gd name="T4" fmla="*/ 95 w 96"/>
                <a:gd name="T5" fmla="*/ 49 h 82"/>
                <a:gd name="T6" fmla="*/ 94 w 96"/>
                <a:gd name="T7" fmla="*/ 55 h 82"/>
                <a:gd name="T8" fmla="*/ 89 w 96"/>
                <a:gd name="T9" fmla="*/ 81 h 82"/>
                <a:gd name="T10" fmla="*/ 89 w 96"/>
                <a:gd name="T11" fmla="*/ 81 h 82"/>
                <a:gd name="T12" fmla="*/ 89 w 96"/>
                <a:gd name="T13" fmla="*/ 81 h 82"/>
                <a:gd name="T14" fmla="*/ 89 w 96"/>
                <a:gd name="T15" fmla="*/ 82 h 82"/>
                <a:gd name="T16" fmla="*/ 88 w 96"/>
                <a:gd name="T17" fmla="*/ 76 h 82"/>
                <a:gd name="T18" fmla="*/ 88 w 96"/>
                <a:gd name="T19" fmla="*/ 76 h 82"/>
                <a:gd name="T20" fmla="*/ 88 w 96"/>
                <a:gd name="T21" fmla="*/ 76 h 82"/>
                <a:gd name="T22" fmla="*/ 86 w 96"/>
                <a:gd name="T23" fmla="*/ 58 h 82"/>
                <a:gd name="T24" fmla="*/ 85 w 96"/>
                <a:gd name="T25" fmla="*/ 49 h 82"/>
                <a:gd name="T26" fmla="*/ 65 w 96"/>
                <a:gd name="T27" fmla="*/ 25 h 82"/>
                <a:gd name="T28" fmla="*/ 48 w 96"/>
                <a:gd name="T29" fmla="*/ 29 h 82"/>
                <a:gd name="T30" fmla="*/ 48 w 96"/>
                <a:gd name="T31" fmla="*/ 29 h 82"/>
                <a:gd name="T32" fmla="*/ 30 w 96"/>
                <a:gd name="T33" fmla="*/ 25 h 82"/>
                <a:gd name="T34" fmla="*/ 10 w 96"/>
                <a:gd name="T35" fmla="*/ 49 h 82"/>
                <a:gd name="T36" fmla="*/ 9 w 96"/>
                <a:gd name="T37" fmla="*/ 58 h 82"/>
                <a:gd name="T38" fmla="*/ 7 w 96"/>
                <a:gd name="T39" fmla="*/ 78 h 82"/>
                <a:gd name="T40" fmla="*/ 7 w 96"/>
                <a:gd name="T41" fmla="*/ 78 h 82"/>
                <a:gd name="T42" fmla="*/ 7 w 96"/>
                <a:gd name="T43" fmla="*/ 78 h 82"/>
                <a:gd name="T44" fmla="*/ 7 w 96"/>
                <a:gd name="T45" fmla="*/ 82 h 82"/>
                <a:gd name="T46" fmla="*/ 5 w 96"/>
                <a:gd name="T47" fmla="*/ 73 h 82"/>
                <a:gd name="T48" fmla="*/ 5 w 96"/>
                <a:gd name="T49" fmla="*/ 73 h 82"/>
                <a:gd name="T50" fmla="*/ 2 w 96"/>
                <a:gd name="T51" fmla="*/ 55 h 82"/>
                <a:gd name="T52" fmla="*/ 0 w 96"/>
                <a:gd name="T53" fmla="*/ 49 h 82"/>
                <a:gd name="T54" fmla="*/ 0 w 96"/>
                <a:gd name="T55" fmla="*/ 48 h 82"/>
                <a:gd name="T56" fmla="*/ 0 w 96"/>
                <a:gd name="T57" fmla="*/ 33 h 82"/>
                <a:gd name="T58" fmla="*/ 1 w 96"/>
                <a:gd name="T59" fmla="*/ 30 h 82"/>
                <a:gd name="T60" fmla="*/ 12 w 96"/>
                <a:gd name="T61" fmla="*/ 11 h 82"/>
                <a:gd name="T62" fmla="*/ 31 w 96"/>
                <a:gd name="T63" fmla="*/ 3 h 82"/>
                <a:gd name="T64" fmla="*/ 65 w 96"/>
                <a:gd name="T65" fmla="*/ 3 h 82"/>
                <a:gd name="T66" fmla="*/ 84 w 96"/>
                <a:gd name="T67" fmla="*/ 11 h 82"/>
                <a:gd name="T68" fmla="*/ 95 w 96"/>
                <a:gd name="T69" fmla="*/ 30 h 82"/>
                <a:gd name="T70" fmla="*/ 96 w 96"/>
                <a:gd name="T71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82">
                  <a:moveTo>
                    <a:pt x="96" y="33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8" y="80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1"/>
                    <a:pt x="87" y="64"/>
                    <a:pt x="86" y="58"/>
                  </a:cubicBezTo>
                  <a:cubicBezTo>
                    <a:pt x="86" y="55"/>
                    <a:pt x="86" y="52"/>
                    <a:pt x="85" y="49"/>
                  </a:cubicBezTo>
                  <a:cubicBezTo>
                    <a:pt x="82" y="27"/>
                    <a:pt x="74" y="25"/>
                    <a:pt x="65" y="25"/>
                  </a:cubicBezTo>
                  <a:cubicBezTo>
                    <a:pt x="60" y="25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35" y="25"/>
                    <a:pt x="30" y="25"/>
                  </a:cubicBezTo>
                  <a:cubicBezTo>
                    <a:pt x="21" y="25"/>
                    <a:pt x="13" y="27"/>
                    <a:pt x="10" y="49"/>
                  </a:cubicBezTo>
                  <a:cubicBezTo>
                    <a:pt x="10" y="52"/>
                    <a:pt x="9" y="55"/>
                    <a:pt x="9" y="58"/>
                  </a:cubicBezTo>
                  <a:cubicBezTo>
                    <a:pt x="9" y="65"/>
                    <a:pt x="8" y="73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81"/>
                    <a:pt x="7" y="82"/>
                    <a:pt x="7" y="8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3" y="23"/>
                    <a:pt x="7" y="14"/>
                    <a:pt x="12" y="11"/>
                  </a:cubicBezTo>
                  <a:cubicBezTo>
                    <a:pt x="18" y="8"/>
                    <a:pt x="25" y="5"/>
                    <a:pt x="31" y="3"/>
                  </a:cubicBezTo>
                  <a:cubicBezTo>
                    <a:pt x="42" y="0"/>
                    <a:pt x="53" y="0"/>
                    <a:pt x="65" y="3"/>
                  </a:cubicBezTo>
                  <a:cubicBezTo>
                    <a:pt x="71" y="5"/>
                    <a:pt x="77" y="7"/>
                    <a:pt x="84" y="11"/>
                  </a:cubicBezTo>
                  <a:cubicBezTo>
                    <a:pt x="89" y="14"/>
                    <a:pt x="92" y="23"/>
                    <a:pt x="95" y="30"/>
                  </a:cubicBezTo>
                  <a:cubicBezTo>
                    <a:pt x="95" y="31"/>
                    <a:pt x="95" y="32"/>
                    <a:pt x="96" y="33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sḻidê"/>
            <p:cNvSpPr/>
            <p:nvPr/>
          </p:nvSpPr>
          <p:spPr bwMode="auto">
            <a:xfrm>
              <a:off x="5118100" y="3819526"/>
              <a:ext cx="2906713" cy="1274763"/>
            </a:xfrm>
            <a:custGeom>
              <a:avLst/>
              <a:gdLst>
                <a:gd name="T0" fmla="*/ 171 w 171"/>
                <a:gd name="T1" fmla="*/ 75 h 75"/>
                <a:gd name="T2" fmla="*/ 160 w 171"/>
                <a:gd name="T3" fmla="*/ 33 h 75"/>
                <a:gd name="T4" fmla="*/ 153 w 171"/>
                <a:gd name="T5" fmla="*/ 24 h 75"/>
                <a:gd name="T6" fmla="*/ 114 w 171"/>
                <a:gd name="T7" fmla="*/ 0 h 75"/>
                <a:gd name="T8" fmla="*/ 85 w 171"/>
                <a:gd name="T9" fmla="*/ 33 h 75"/>
                <a:gd name="T10" fmla="*/ 56 w 171"/>
                <a:gd name="T11" fmla="*/ 0 h 75"/>
                <a:gd name="T12" fmla="*/ 17 w 171"/>
                <a:gd name="T13" fmla="*/ 24 h 75"/>
                <a:gd name="T14" fmla="*/ 11 w 171"/>
                <a:gd name="T15" fmla="*/ 33 h 75"/>
                <a:gd name="T16" fmla="*/ 0 w 171"/>
                <a:gd name="T17" fmla="*/ 75 h 75"/>
                <a:gd name="T18" fmla="*/ 85 w 171"/>
                <a:gd name="T19" fmla="*/ 75 h 75"/>
                <a:gd name="T20" fmla="*/ 85 w 171"/>
                <a:gd name="T21" fmla="*/ 75 h 75"/>
                <a:gd name="T22" fmla="*/ 171 w 17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75">
                  <a:moveTo>
                    <a:pt x="171" y="75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9" y="29"/>
                    <a:pt x="156" y="26"/>
                    <a:pt x="153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26"/>
                    <a:pt x="12" y="29"/>
                    <a:pt x="11" y="3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171" y="75"/>
                    <a:pt x="171" y="75"/>
                    <a:pt x="171" y="7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šlïḍe"/>
            <p:cNvSpPr/>
            <p:nvPr/>
          </p:nvSpPr>
          <p:spPr bwMode="auto">
            <a:xfrm>
              <a:off x="6002338" y="2579688"/>
              <a:ext cx="509588" cy="288925"/>
            </a:xfrm>
            <a:custGeom>
              <a:avLst/>
              <a:gdLst>
                <a:gd name="T0" fmla="*/ 30 w 30"/>
                <a:gd name="T1" fmla="*/ 6 h 17"/>
                <a:gd name="T2" fmla="*/ 29 w 30"/>
                <a:gd name="T3" fmla="*/ 3 h 17"/>
                <a:gd name="T4" fmla="*/ 23 w 30"/>
                <a:gd name="T5" fmla="*/ 0 h 17"/>
                <a:gd name="T6" fmla="*/ 7 w 30"/>
                <a:gd name="T7" fmla="*/ 0 h 17"/>
                <a:gd name="T8" fmla="*/ 0 w 30"/>
                <a:gd name="T9" fmla="*/ 8 h 17"/>
                <a:gd name="T10" fmla="*/ 0 w 30"/>
                <a:gd name="T11" fmla="*/ 10 h 17"/>
                <a:gd name="T12" fmla="*/ 7 w 30"/>
                <a:gd name="T13" fmla="*/ 17 h 17"/>
                <a:gd name="T14" fmla="*/ 23 w 30"/>
                <a:gd name="T15" fmla="*/ 17 h 17"/>
                <a:gd name="T16" fmla="*/ 30 w 30"/>
                <a:gd name="T17" fmla="*/ 10 h 17"/>
                <a:gd name="T18" fmla="*/ 30 w 30"/>
                <a:gd name="T19" fmla="*/ 8 h 17"/>
                <a:gd name="T20" fmla="*/ 30 w 30"/>
                <a:gd name="T21" fmla="*/ 6 h 17"/>
                <a:gd name="T22" fmla="*/ 27 w 30"/>
                <a:gd name="T23" fmla="*/ 10 h 17"/>
                <a:gd name="T24" fmla="*/ 23 w 30"/>
                <a:gd name="T25" fmla="*/ 14 h 17"/>
                <a:gd name="T26" fmla="*/ 7 w 30"/>
                <a:gd name="T27" fmla="*/ 14 h 17"/>
                <a:gd name="T28" fmla="*/ 3 w 30"/>
                <a:gd name="T29" fmla="*/ 10 h 17"/>
                <a:gd name="T30" fmla="*/ 3 w 30"/>
                <a:gd name="T31" fmla="*/ 8 h 17"/>
                <a:gd name="T32" fmla="*/ 7 w 30"/>
                <a:gd name="T33" fmla="*/ 3 h 17"/>
                <a:gd name="T34" fmla="*/ 23 w 30"/>
                <a:gd name="T35" fmla="*/ 3 h 17"/>
                <a:gd name="T36" fmla="*/ 27 w 30"/>
                <a:gd name="T37" fmla="*/ 8 h 17"/>
                <a:gd name="T38" fmla="*/ 27 w 30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17">
                  <a:moveTo>
                    <a:pt x="30" y="6"/>
                  </a:moveTo>
                  <a:cubicBezTo>
                    <a:pt x="30" y="5"/>
                    <a:pt x="29" y="4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lose/>
                  <a:moveTo>
                    <a:pt x="27" y="10"/>
                  </a:moveTo>
                  <a:cubicBezTo>
                    <a:pt x="27" y="12"/>
                    <a:pt x="25" y="14"/>
                    <a:pt x="2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3"/>
                    <a:pt x="27" y="5"/>
                    <a:pt x="27" y="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š1îḑè"/>
            <p:cNvSpPr/>
            <p:nvPr/>
          </p:nvSpPr>
          <p:spPr bwMode="auto">
            <a:xfrm>
              <a:off x="6630988" y="2579688"/>
              <a:ext cx="527050" cy="288925"/>
            </a:xfrm>
            <a:custGeom>
              <a:avLst/>
              <a:gdLst>
                <a:gd name="T0" fmla="*/ 23 w 31"/>
                <a:gd name="T1" fmla="*/ 0 h 17"/>
                <a:gd name="T2" fmla="*/ 8 w 31"/>
                <a:gd name="T3" fmla="*/ 0 h 17"/>
                <a:gd name="T4" fmla="*/ 2 w 31"/>
                <a:gd name="T5" fmla="*/ 3 h 17"/>
                <a:gd name="T6" fmla="*/ 1 w 31"/>
                <a:gd name="T7" fmla="*/ 6 h 17"/>
                <a:gd name="T8" fmla="*/ 0 w 31"/>
                <a:gd name="T9" fmla="*/ 8 h 17"/>
                <a:gd name="T10" fmla="*/ 0 w 31"/>
                <a:gd name="T11" fmla="*/ 10 h 17"/>
                <a:gd name="T12" fmla="*/ 8 w 31"/>
                <a:gd name="T13" fmla="*/ 17 h 17"/>
                <a:gd name="T14" fmla="*/ 23 w 31"/>
                <a:gd name="T15" fmla="*/ 17 h 17"/>
                <a:gd name="T16" fmla="*/ 31 w 31"/>
                <a:gd name="T17" fmla="*/ 10 h 17"/>
                <a:gd name="T18" fmla="*/ 31 w 31"/>
                <a:gd name="T19" fmla="*/ 8 h 17"/>
                <a:gd name="T20" fmla="*/ 23 w 31"/>
                <a:gd name="T21" fmla="*/ 0 h 17"/>
                <a:gd name="T22" fmla="*/ 28 w 31"/>
                <a:gd name="T23" fmla="*/ 10 h 17"/>
                <a:gd name="T24" fmla="*/ 23 w 31"/>
                <a:gd name="T25" fmla="*/ 14 h 17"/>
                <a:gd name="T26" fmla="*/ 8 w 31"/>
                <a:gd name="T27" fmla="*/ 14 h 17"/>
                <a:gd name="T28" fmla="*/ 3 w 31"/>
                <a:gd name="T29" fmla="*/ 10 h 17"/>
                <a:gd name="T30" fmla="*/ 3 w 31"/>
                <a:gd name="T31" fmla="*/ 8 h 17"/>
                <a:gd name="T32" fmla="*/ 8 w 31"/>
                <a:gd name="T33" fmla="*/ 3 h 17"/>
                <a:gd name="T34" fmla="*/ 23 w 31"/>
                <a:gd name="T35" fmla="*/ 3 h 17"/>
                <a:gd name="T36" fmla="*/ 28 w 31"/>
                <a:gd name="T37" fmla="*/ 8 h 17"/>
                <a:gd name="T38" fmla="*/ 28 w 31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7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31" y="14"/>
                    <a:pt x="31" y="1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lose/>
                  <a:moveTo>
                    <a:pt x="28" y="10"/>
                  </a:moveTo>
                  <a:cubicBezTo>
                    <a:pt x="28" y="12"/>
                    <a:pt x="26" y="14"/>
                    <a:pt x="23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3"/>
                    <a:pt x="28" y="5"/>
                    <a:pt x="28" y="8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ṣ1iḓê"/>
            <p:cNvSpPr/>
            <p:nvPr/>
          </p:nvSpPr>
          <p:spPr bwMode="auto">
            <a:xfrm>
              <a:off x="6496050" y="2630488"/>
              <a:ext cx="169863" cy="50800"/>
            </a:xfrm>
            <a:prstGeom prst="rect">
              <a:avLst/>
            </a:pr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ŝḷíḑê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śļiḓè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Slïďe"/>
            <p:cNvSpPr/>
            <p:nvPr/>
          </p:nvSpPr>
          <p:spPr bwMode="auto">
            <a:xfrm>
              <a:off x="4864100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7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Sḻiďè"/>
            <p:cNvSpPr/>
            <p:nvPr/>
          </p:nvSpPr>
          <p:spPr bwMode="auto">
            <a:xfrm>
              <a:off x="4676775" y="5264151"/>
              <a:ext cx="374650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Sľiḍê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ľiḋè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$líḓe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ṣlïdé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ļïḍé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ṥḷíďé"/>
            <p:cNvSpPr/>
            <p:nvPr/>
          </p:nvSpPr>
          <p:spPr bwMode="auto">
            <a:xfrm>
              <a:off x="4167188" y="5127626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šḻïḓè"/>
            <p:cNvSpPr/>
            <p:nvPr/>
          </p:nvSpPr>
          <p:spPr bwMode="auto">
            <a:xfrm>
              <a:off x="4167188" y="4805363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śḷïďê"/>
            <p:cNvSpPr/>
            <p:nvPr/>
          </p:nvSpPr>
          <p:spPr bwMode="auto">
            <a:xfrm>
              <a:off x="4251325" y="4141788"/>
              <a:ext cx="1479550" cy="663575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ślïḑè"/>
            <p:cNvSpPr/>
            <p:nvPr/>
          </p:nvSpPr>
          <p:spPr bwMode="auto">
            <a:xfrm>
              <a:off x="5611813" y="4141788"/>
              <a:ext cx="255588" cy="66357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ṥḻïdé"/>
            <p:cNvSpPr/>
            <p:nvPr/>
          </p:nvSpPr>
          <p:spPr bwMode="auto">
            <a:xfrm>
              <a:off x="4251325" y="4176713"/>
              <a:ext cx="1479550" cy="593725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iṡḷîdé"/>
            <p:cNvSpPr/>
            <p:nvPr/>
          </p:nvSpPr>
          <p:spPr bwMode="auto">
            <a:xfrm>
              <a:off x="5662613" y="4176713"/>
              <a:ext cx="152400" cy="593725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ṥlïďê"/>
            <p:cNvSpPr/>
            <p:nvPr/>
          </p:nvSpPr>
          <p:spPr bwMode="auto">
            <a:xfrm>
              <a:off x="4251325" y="4192588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1 h 2"/>
                <a:gd name="T6" fmla="*/ 44 w 89"/>
                <a:gd name="T7" fmla="*/ 0 h 2"/>
                <a:gd name="T8" fmla="*/ 61 w 89"/>
                <a:gd name="T9" fmla="*/ 1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1"/>
                  </a:cubicBezTo>
                  <a:cubicBezTo>
                    <a:pt x="33" y="1"/>
                    <a:pt x="39" y="1"/>
                    <a:pt x="44" y="0"/>
                  </a:cubicBezTo>
                  <a:cubicBezTo>
                    <a:pt x="50" y="1"/>
                    <a:pt x="56" y="1"/>
                    <a:pt x="61" y="1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ṧḻïďê"/>
            <p:cNvSpPr/>
            <p:nvPr/>
          </p:nvSpPr>
          <p:spPr bwMode="auto">
            <a:xfrm>
              <a:off x="4251325" y="4260851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îsḻïde"/>
            <p:cNvSpPr/>
            <p:nvPr/>
          </p:nvSpPr>
          <p:spPr bwMode="auto">
            <a:xfrm>
              <a:off x="4251325" y="4329113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$ḻídè"/>
            <p:cNvSpPr/>
            <p:nvPr/>
          </p:nvSpPr>
          <p:spPr bwMode="auto">
            <a:xfrm>
              <a:off x="4251325" y="4397376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1 h 2"/>
                <a:gd name="T18" fmla="*/ 44 w 89"/>
                <a:gd name="T19" fmla="*/ 2 h 2"/>
                <a:gd name="T20" fmla="*/ 28 w 89"/>
                <a:gd name="T21" fmla="*/ 1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îṡḷíḓè"/>
            <p:cNvSpPr/>
            <p:nvPr/>
          </p:nvSpPr>
          <p:spPr bwMode="auto">
            <a:xfrm>
              <a:off x="4251325" y="4465638"/>
              <a:ext cx="1512888" cy="15875"/>
            </a:xfrm>
            <a:custGeom>
              <a:avLst/>
              <a:gdLst>
                <a:gd name="T0" fmla="*/ 0 w 89"/>
                <a:gd name="T1" fmla="*/ 0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0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0"/>
                  </a:moveTo>
                  <a:cubicBezTo>
                    <a:pt x="0" y="0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0"/>
                    <a:pt x="89" y="0"/>
                  </a:cubicBezTo>
                  <a:cubicBezTo>
                    <a:pt x="89" y="0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liḍè"/>
            <p:cNvSpPr/>
            <p:nvPr/>
          </p:nvSpPr>
          <p:spPr bwMode="auto">
            <a:xfrm>
              <a:off x="4251325" y="4516438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slíḑê"/>
            <p:cNvSpPr/>
            <p:nvPr/>
          </p:nvSpPr>
          <p:spPr bwMode="auto">
            <a:xfrm>
              <a:off x="4251325" y="4583113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ṡļiḋe"/>
            <p:cNvSpPr/>
            <p:nvPr/>
          </p:nvSpPr>
          <p:spPr bwMode="auto">
            <a:xfrm>
              <a:off x="4251325" y="4651376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śľîḍê"/>
            <p:cNvSpPr/>
            <p:nvPr/>
          </p:nvSpPr>
          <p:spPr bwMode="auto">
            <a:xfrm>
              <a:off x="4251325" y="4719638"/>
              <a:ext cx="1512888" cy="17463"/>
            </a:xfrm>
            <a:custGeom>
              <a:avLst/>
              <a:gdLst>
                <a:gd name="T0" fmla="*/ 0 w 89"/>
                <a:gd name="T1" fmla="*/ 1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1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Sľïdé"/>
            <p:cNvSpPr/>
            <p:nvPr/>
          </p:nvSpPr>
          <p:spPr bwMode="auto">
            <a:xfrm>
              <a:off x="4795838" y="3819526"/>
              <a:ext cx="866775" cy="271463"/>
            </a:xfrm>
            <a:custGeom>
              <a:avLst/>
              <a:gdLst>
                <a:gd name="T0" fmla="*/ 51 w 51"/>
                <a:gd name="T1" fmla="*/ 16 h 16"/>
                <a:gd name="T2" fmla="*/ 0 w 51"/>
                <a:gd name="T3" fmla="*/ 16 h 16"/>
                <a:gd name="T4" fmla="*/ 0 w 51"/>
                <a:gd name="T5" fmla="*/ 0 h 16"/>
                <a:gd name="T6" fmla="*/ 51 w 51"/>
                <a:gd name="T7" fmla="*/ 0 h 16"/>
                <a:gd name="T8" fmla="*/ 51 w 5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9" y="16"/>
                    <a:pt x="5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ṧ1íḋê"/>
            <p:cNvSpPr/>
            <p:nvPr/>
          </p:nvSpPr>
          <p:spPr bwMode="auto">
            <a:xfrm>
              <a:off x="4659313" y="3819526"/>
              <a:ext cx="273050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3878263" y="3768726"/>
              <a:ext cx="390525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şļidê"/>
            <p:cNvSpPr/>
            <p:nvPr/>
          </p:nvSpPr>
          <p:spPr bwMode="auto">
            <a:xfrm>
              <a:off x="4065588" y="3768726"/>
              <a:ext cx="1597025" cy="373063"/>
            </a:xfrm>
            <a:custGeom>
              <a:avLst/>
              <a:gdLst>
                <a:gd name="T0" fmla="*/ 94 w 94"/>
                <a:gd name="T1" fmla="*/ 0 h 22"/>
                <a:gd name="T2" fmla="*/ 0 w 94"/>
                <a:gd name="T3" fmla="*/ 0 h 22"/>
                <a:gd name="T4" fmla="*/ 0 w 94"/>
                <a:gd name="T5" fmla="*/ 22 h 22"/>
                <a:gd name="T6" fmla="*/ 94 w 94"/>
                <a:gd name="T7" fmla="*/ 22 h 22"/>
                <a:gd name="T8" fmla="*/ 94 w 94"/>
                <a:gd name="T9" fmla="*/ 19 h 22"/>
                <a:gd name="T10" fmla="*/ 43 w 94"/>
                <a:gd name="T11" fmla="*/ 19 h 22"/>
                <a:gd name="T12" fmla="*/ 35 w 94"/>
                <a:gd name="T13" fmla="*/ 11 h 22"/>
                <a:gd name="T14" fmla="*/ 43 w 94"/>
                <a:gd name="T15" fmla="*/ 3 h 22"/>
                <a:gd name="T16" fmla="*/ 94 w 94"/>
                <a:gd name="T17" fmla="*/ 3 h 22"/>
                <a:gd name="T18" fmla="*/ 94 w 9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2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9" y="19"/>
                    <a:pt x="35" y="15"/>
                    <a:pt x="35" y="11"/>
                  </a:cubicBezTo>
                  <a:cubicBezTo>
                    <a:pt x="35" y="6"/>
                    <a:pt x="39" y="3"/>
                    <a:pt x="43" y="3"/>
                  </a:cubicBezTo>
                  <a:cubicBezTo>
                    <a:pt x="94" y="3"/>
                    <a:pt x="94" y="3"/>
                    <a:pt x="94" y="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ṣ1îḓè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šḷíḍè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ṥḻîḍê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ş1îḍé"/>
            <p:cNvSpPr/>
            <p:nvPr/>
          </p:nvSpPr>
          <p:spPr bwMode="auto">
            <a:xfrm>
              <a:off x="4405313" y="3717926"/>
              <a:ext cx="1325563" cy="50800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sḻíḓè"/>
            <p:cNvSpPr/>
            <p:nvPr/>
          </p:nvSpPr>
          <p:spPr bwMode="auto">
            <a:xfrm>
              <a:off x="4405313" y="3479801"/>
              <a:ext cx="1325563" cy="33338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ṥ1îdè"/>
            <p:cNvSpPr/>
            <p:nvPr/>
          </p:nvSpPr>
          <p:spPr bwMode="auto">
            <a:xfrm>
              <a:off x="5611813" y="3479801"/>
              <a:ext cx="238125" cy="28892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ṡ1îḍè"/>
            <p:cNvSpPr/>
            <p:nvPr/>
          </p:nvSpPr>
          <p:spPr bwMode="auto">
            <a:xfrm>
              <a:off x="4405313" y="3513138"/>
              <a:ext cx="1325563" cy="204788"/>
            </a:xfrm>
            <a:custGeom>
              <a:avLst/>
              <a:gdLst>
                <a:gd name="T0" fmla="*/ 0 w 78"/>
                <a:gd name="T1" fmla="*/ 12 h 12"/>
                <a:gd name="T2" fmla="*/ 78 w 78"/>
                <a:gd name="T3" fmla="*/ 12 h 12"/>
                <a:gd name="T4" fmla="*/ 78 w 78"/>
                <a:gd name="T5" fmla="*/ 0 h 12"/>
                <a:gd name="T6" fmla="*/ 0 w 78"/>
                <a:gd name="T7" fmla="*/ 0 h 12"/>
                <a:gd name="T8" fmla="*/ 0 w 7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12"/>
                    <a:pt x="0" y="12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iṡ1iḑê"/>
            <p:cNvSpPr/>
            <p:nvPr/>
          </p:nvSpPr>
          <p:spPr bwMode="auto">
            <a:xfrm>
              <a:off x="5662613" y="3513138"/>
              <a:ext cx="136525" cy="2047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$ļîḍe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slíḍé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ṣlíďê"/>
            <p:cNvSpPr/>
            <p:nvPr/>
          </p:nvSpPr>
          <p:spPr bwMode="auto">
            <a:xfrm>
              <a:off x="5764213" y="1543051"/>
              <a:ext cx="1631950" cy="7810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ṡľîḋê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solidFill>
              <a:srgbClr val="F0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ïSļîḑe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$ļiḍè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ṣlïďe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şḻíḋê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ŝľiďe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ṡḻîďè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solidFill>
              <a:srgbClr val="FA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Sľiďe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ṡ1îḓ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close/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4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ṡľíḋ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ṡḻîḍê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ṡlíḓe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Sḷ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s1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ṩḻiḍ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ş1îḑ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šļîḍ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ïŝḷid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šḻî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0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sḻi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ïṩḻïḑ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solidFill>
              <a:srgbClr val="00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şľiḍ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şļîďé"/>
            <p:cNvSpPr/>
            <p:nvPr/>
          </p:nvSpPr>
          <p:spPr bwMode="auto">
            <a:xfrm>
              <a:off x="7431088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6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iŝlíḑé"/>
            <p:cNvSpPr/>
            <p:nvPr/>
          </p:nvSpPr>
          <p:spPr bwMode="auto">
            <a:xfrm>
              <a:off x="7243763" y="5264151"/>
              <a:ext cx="373063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s1ïḋè"/>
            <p:cNvSpPr/>
            <p:nvPr/>
          </p:nvSpPr>
          <p:spPr bwMode="auto">
            <a:xfrm>
              <a:off x="6172200" y="5178426"/>
              <a:ext cx="527050" cy="527050"/>
            </a:xfrm>
            <a:prstGeom prst="ellipse">
              <a:avLst/>
            </a:pr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ṡḻîḑê"/>
            <p:cNvSpPr/>
            <p:nvPr/>
          </p:nvSpPr>
          <p:spPr bwMode="auto">
            <a:xfrm>
              <a:off x="6445250" y="5178426"/>
              <a:ext cx="2174875" cy="527050"/>
            </a:xfrm>
            <a:custGeom>
              <a:avLst/>
              <a:gdLst>
                <a:gd name="T0" fmla="*/ 128 w 128"/>
                <a:gd name="T1" fmla="*/ 0 h 31"/>
                <a:gd name="T2" fmla="*/ 0 w 128"/>
                <a:gd name="T3" fmla="*/ 0 h 31"/>
                <a:gd name="T4" fmla="*/ 0 w 128"/>
                <a:gd name="T5" fmla="*/ 31 h 31"/>
                <a:gd name="T6" fmla="*/ 128 w 128"/>
                <a:gd name="T7" fmla="*/ 31 h 31"/>
                <a:gd name="T8" fmla="*/ 128 w 128"/>
                <a:gd name="T9" fmla="*/ 26 h 31"/>
                <a:gd name="T10" fmla="*/ 58 w 128"/>
                <a:gd name="T11" fmla="*/ 26 h 31"/>
                <a:gd name="T12" fmla="*/ 47 w 128"/>
                <a:gd name="T13" fmla="*/ 16 h 31"/>
                <a:gd name="T14" fmla="*/ 58 w 128"/>
                <a:gd name="T15" fmla="*/ 5 h 31"/>
                <a:gd name="T16" fmla="*/ 128 w 128"/>
                <a:gd name="T17" fmla="*/ 5 h 31"/>
                <a:gd name="T18" fmla="*/ 128 w 1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1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6"/>
                    <a:pt x="47" y="22"/>
                    <a:pt x="47" y="16"/>
                  </a:cubicBezTo>
                  <a:cubicBezTo>
                    <a:pt x="47" y="10"/>
                    <a:pt x="52" y="5"/>
                    <a:pt x="58" y="5"/>
                  </a:cubicBezTo>
                  <a:cubicBezTo>
                    <a:pt x="128" y="5"/>
                    <a:pt x="128" y="5"/>
                    <a:pt x="128" y="5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S1ïďe"/>
            <p:cNvSpPr/>
            <p:nvPr/>
          </p:nvSpPr>
          <p:spPr bwMode="auto">
            <a:xfrm>
              <a:off x="7243763" y="3598863"/>
              <a:ext cx="849313" cy="747713"/>
            </a:xfrm>
            <a:custGeom>
              <a:avLst/>
              <a:gdLst>
                <a:gd name="T0" fmla="*/ 22 w 50"/>
                <a:gd name="T1" fmla="*/ 4 h 44"/>
                <a:gd name="T2" fmla="*/ 2 w 50"/>
                <a:gd name="T3" fmla="*/ 9 h 44"/>
                <a:gd name="T4" fmla="*/ 2 w 50"/>
                <a:gd name="T5" fmla="*/ 25 h 44"/>
                <a:gd name="T6" fmla="*/ 26 w 50"/>
                <a:gd name="T7" fmla="*/ 44 h 44"/>
                <a:gd name="T8" fmla="*/ 50 w 50"/>
                <a:gd name="T9" fmla="*/ 18 h 44"/>
                <a:gd name="T10" fmla="*/ 39 w 50"/>
                <a:gd name="T11" fmla="*/ 3 h 44"/>
                <a:gd name="T12" fmla="*/ 29 w 50"/>
                <a:gd name="T13" fmla="*/ 3 h 44"/>
                <a:gd name="T14" fmla="*/ 22 w 50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4">
                  <a:moveTo>
                    <a:pt x="22" y="4"/>
                  </a:moveTo>
                  <a:cubicBezTo>
                    <a:pt x="15" y="3"/>
                    <a:pt x="6" y="0"/>
                    <a:pt x="2" y="9"/>
                  </a:cubicBezTo>
                  <a:cubicBezTo>
                    <a:pt x="0" y="14"/>
                    <a:pt x="0" y="20"/>
                    <a:pt x="2" y="25"/>
                  </a:cubicBezTo>
                  <a:cubicBezTo>
                    <a:pt x="5" y="40"/>
                    <a:pt x="15" y="44"/>
                    <a:pt x="26" y="44"/>
                  </a:cubicBezTo>
                  <a:cubicBezTo>
                    <a:pt x="41" y="44"/>
                    <a:pt x="50" y="32"/>
                    <a:pt x="50" y="18"/>
                  </a:cubicBezTo>
                  <a:cubicBezTo>
                    <a:pt x="50" y="10"/>
                    <a:pt x="46" y="4"/>
                    <a:pt x="39" y="3"/>
                  </a:cubicBezTo>
                  <a:cubicBezTo>
                    <a:pt x="35" y="2"/>
                    <a:pt x="32" y="3"/>
                    <a:pt x="29" y="3"/>
                  </a:cubicBezTo>
                  <a:cubicBezTo>
                    <a:pt x="27" y="3"/>
                    <a:pt x="25" y="4"/>
                    <a:pt x="22" y="4"/>
                  </a:cubicBezTo>
                </a:path>
              </a:pathLst>
            </a:custGeom>
            <a:solidFill>
              <a:srgbClr val="FF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ľíḋê"/>
            <p:cNvSpPr/>
            <p:nvPr/>
          </p:nvSpPr>
          <p:spPr bwMode="auto">
            <a:xfrm>
              <a:off x="7446963" y="3667126"/>
              <a:ext cx="357188" cy="84138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1 h 5"/>
                <a:gd name="T4" fmla="*/ 12 w 21"/>
                <a:gd name="T5" fmla="*/ 5 h 5"/>
                <a:gd name="T6" fmla="*/ 20 w 21"/>
                <a:gd name="T7" fmla="*/ 1 h 5"/>
                <a:gd name="T8" fmla="*/ 18 w 21"/>
                <a:gd name="T9" fmla="*/ 0 h 5"/>
                <a:gd name="T10" fmla="*/ 15 w 21"/>
                <a:gd name="T11" fmla="*/ 1 h 5"/>
                <a:gd name="T12" fmla="*/ 12 w 21"/>
                <a:gd name="T13" fmla="*/ 1 h 5"/>
                <a:gd name="T14" fmla="*/ 12 w 21"/>
                <a:gd name="T15" fmla="*/ 1 h 5"/>
                <a:gd name="T16" fmla="*/ 7 w 21"/>
                <a:gd name="T17" fmla="*/ 1 h 5"/>
                <a:gd name="T18" fmla="*/ 2 w 2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5" y="5"/>
                    <a:pt x="12" y="5"/>
                  </a:cubicBezTo>
                  <a:cubicBezTo>
                    <a:pt x="18" y="5"/>
                    <a:pt x="21" y="2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1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îṧ1íďè"/>
            <p:cNvSpPr/>
            <p:nvPr/>
          </p:nvSpPr>
          <p:spPr bwMode="auto">
            <a:xfrm>
              <a:off x="7616825" y="3513138"/>
              <a:ext cx="50800" cy="220663"/>
            </a:xfrm>
            <a:custGeom>
              <a:avLst/>
              <a:gdLst>
                <a:gd name="T0" fmla="*/ 2 w 3"/>
                <a:gd name="T1" fmla="*/ 3 h 13"/>
                <a:gd name="T2" fmla="*/ 1 w 3"/>
                <a:gd name="T3" fmla="*/ 8 h 13"/>
                <a:gd name="T4" fmla="*/ 2 w 3"/>
                <a:gd name="T5" fmla="*/ 13 h 13"/>
                <a:gd name="T6" fmla="*/ 0 w 3"/>
                <a:gd name="T7" fmla="*/ 13 h 13"/>
                <a:gd name="T8" fmla="*/ 0 w 3"/>
                <a:gd name="T9" fmla="*/ 1 h 13"/>
                <a:gd name="T10" fmla="*/ 2 w 3"/>
                <a:gd name="T11" fmla="*/ 0 h 13"/>
                <a:gd name="T12" fmla="*/ 2 w 3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2" y="3"/>
                  </a:moveTo>
                  <a:cubicBezTo>
                    <a:pt x="2" y="5"/>
                    <a:pt x="2" y="6"/>
                    <a:pt x="1" y="8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îŝḷídé"/>
            <p:cNvSpPr/>
            <p:nvPr/>
          </p:nvSpPr>
          <p:spPr bwMode="auto">
            <a:xfrm>
              <a:off x="7804150" y="3667126"/>
              <a:ext cx="204788" cy="134938"/>
            </a:xfrm>
            <a:custGeom>
              <a:avLst/>
              <a:gdLst>
                <a:gd name="T0" fmla="*/ 5 w 12"/>
                <a:gd name="T1" fmla="*/ 0 h 8"/>
                <a:gd name="T2" fmla="*/ 4 w 12"/>
                <a:gd name="T3" fmla="*/ 1 h 8"/>
                <a:gd name="T4" fmla="*/ 1 w 12"/>
                <a:gd name="T5" fmla="*/ 5 h 8"/>
                <a:gd name="T6" fmla="*/ 9 w 12"/>
                <a:gd name="T7" fmla="*/ 8 h 8"/>
                <a:gd name="T8" fmla="*/ 10 w 12"/>
                <a:gd name="T9" fmla="*/ 8 h 8"/>
                <a:gd name="T10" fmla="*/ 12 w 12"/>
                <a:gd name="T11" fmla="*/ 7 h 8"/>
                <a:gd name="T12" fmla="*/ 11 w 12"/>
                <a:gd name="T13" fmla="*/ 4 h 8"/>
                <a:gd name="T14" fmla="*/ 5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0" y="3"/>
                    <a:pt x="1" y="5"/>
                  </a:cubicBezTo>
                  <a:cubicBezTo>
                    <a:pt x="2" y="6"/>
                    <a:pt x="7" y="7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8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2"/>
                    <a:pt x="7" y="0"/>
                    <a:pt x="5" y="0"/>
                  </a:cubicBezTo>
                </a:path>
              </a:pathLst>
            </a:custGeom>
            <a:solidFill>
              <a:srgbClr val="F4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$ḷïḑe"/>
            <p:cNvSpPr/>
            <p:nvPr/>
          </p:nvSpPr>
          <p:spPr bwMode="auto">
            <a:xfrm>
              <a:off x="7821613" y="4159251"/>
              <a:ext cx="203200" cy="169863"/>
            </a:xfrm>
            <a:custGeom>
              <a:avLst/>
              <a:gdLst>
                <a:gd name="T0" fmla="*/ 12 w 12"/>
                <a:gd name="T1" fmla="*/ 0 h 10"/>
                <a:gd name="T2" fmla="*/ 12 w 12"/>
                <a:gd name="T3" fmla="*/ 0 h 10"/>
                <a:gd name="T4" fmla="*/ 0 w 12"/>
                <a:gd name="T5" fmla="*/ 10 h 10"/>
                <a:gd name="T6" fmla="*/ 0 w 12"/>
                <a:gd name="T7" fmla="*/ 10 h 10"/>
                <a:gd name="T8" fmla="*/ 1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5"/>
                    <a:pt x="5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8"/>
                    <a:pt x="9" y="5"/>
                    <a:pt x="12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ŝľîďê"/>
            <p:cNvSpPr/>
            <p:nvPr/>
          </p:nvSpPr>
          <p:spPr bwMode="auto">
            <a:xfrm>
              <a:off x="7685088" y="4329113"/>
              <a:ext cx="136525" cy="17463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$ḷidè"/>
            <p:cNvSpPr/>
            <p:nvPr/>
          </p:nvSpPr>
          <p:spPr bwMode="auto">
            <a:xfrm>
              <a:off x="7243763" y="3667126"/>
              <a:ext cx="781050" cy="679450"/>
            </a:xfrm>
            <a:custGeom>
              <a:avLst/>
              <a:gdLst>
                <a:gd name="T0" fmla="*/ 7 w 46"/>
                <a:gd name="T1" fmla="*/ 0 h 40"/>
                <a:gd name="T2" fmla="*/ 2 w 46"/>
                <a:gd name="T3" fmla="*/ 5 h 40"/>
                <a:gd name="T4" fmla="*/ 2 w 46"/>
                <a:gd name="T5" fmla="*/ 21 h 40"/>
                <a:gd name="T6" fmla="*/ 26 w 46"/>
                <a:gd name="T7" fmla="*/ 40 h 40"/>
                <a:gd name="T8" fmla="*/ 34 w 46"/>
                <a:gd name="T9" fmla="*/ 39 h 40"/>
                <a:gd name="T10" fmla="*/ 46 w 46"/>
                <a:gd name="T11" fmla="*/ 29 h 40"/>
                <a:gd name="T12" fmla="*/ 31 w 46"/>
                <a:gd name="T13" fmla="*/ 33 h 40"/>
                <a:gd name="T14" fmla="*/ 15 w 46"/>
                <a:gd name="T15" fmla="*/ 27 h 40"/>
                <a:gd name="T16" fmla="*/ 6 w 46"/>
                <a:gd name="T17" fmla="*/ 12 h 40"/>
                <a:gd name="T18" fmla="*/ 6 w 46"/>
                <a:gd name="T19" fmla="*/ 3 h 40"/>
                <a:gd name="T20" fmla="*/ 7 w 4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0">
                  <a:moveTo>
                    <a:pt x="7" y="0"/>
                  </a:moveTo>
                  <a:cubicBezTo>
                    <a:pt x="5" y="1"/>
                    <a:pt x="3" y="3"/>
                    <a:pt x="2" y="5"/>
                  </a:cubicBezTo>
                  <a:cubicBezTo>
                    <a:pt x="0" y="10"/>
                    <a:pt x="0" y="16"/>
                    <a:pt x="2" y="21"/>
                  </a:cubicBezTo>
                  <a:cubicBezTo>
                    <a:pt x="5" y="36"/>
                    <a:pt x="15" y="40"/>
                    <a:pt x="26" y="40"/>
                  </a:cubicBezTo>
                  <a:cubicBezTo>
                    <a:pt x="29" y="40"/>
                    <a:pt x="31" y="39"/>
                    <a:pt x="34" y="39"/>
                  </a:cubicBezTo>
                  <a:cubicBezTo>
                    <a:pt x="39" y="37"/>
                    <a:pt x="43" y="34"/>
                    <a:pt x="46" y="29"/>
                  </a:cubicBezTo>
                  <a:cubicBezTo>
                    <a:pt x="41" y="31"/>
                    <a:pt x="36" y="33"/>
                    <a:pt x="31" y="33"/>
                  </a:cubicBezTo>
                  <a:cubicBezTo>
                    <a:pt x="25" y="33"/>
                    <a:pt x="19" y="31"/>
                    <a:pt x="15" y="27"/>
                  </a:cubicBezTo>
                  <a:cubicBezTo>
                    <a:pt x="11" y="24"/>
                    <a:pt x="7" y="18"/>
                    <a:pt x="6" y="12"/>
                  </a:cubicBezTo>
                  <a:cubicBezTo>
                    <a:pt x="6" y="9"/>
                    <a:pt x="6" y="6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iṡḷíḋè"/>
            <p:cNvSpPr/>
            <p:nvPr/>
          </p:nvSpPr>
          <p:spPr bwMode="auto">
            <a:xfrm>
              <a:off x="5424488" y="1508126"/>
              <a:ext cx="50800" cy="527050"/>
            </a:xfrm>
            <a:prstGeom prst="rect">
              <a:avLst/>
            </a:prstGeom>
            <a:solidFill>
              <a:srgbClr val="1E3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ľîḓê"/>
            <p:cNvSpPr/>
            <p:nvPr/>
          </p:nvSpPr>
          <p:spPr bwMode="auto">
            <a:xfrm>
              <a:off x="5373688" y="2017713"/>
              <a:ext cx="152400" cy="153988"/>
            </a:xfrm>
            <a:prstGeom prst="ellipse">
              <a:avLst/>
            </a:pr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$ḻîḍê"/>
            <p:cNvSpPr/>
            <p:nvPr/>
          </p:nvSpPr>
          <p:spPr bwMode="auto">
            <a:xfrm>
              <a:off x="5305425" y="1117601"/>
              <a:ext cx="2532063" cy="782638"/>
            </a:xfrm>
            <a:custGeom>
              <a:avLst/>
              <a:gdLst>
                <a:gd name="T0" fmla="*/ 803 w 1595"/>
                <a:gd name="T1" fmla="*/ 493 h 493"/>
                <a:gd name="T2" fmla="*/ 1595 w 1595"/>
                <a:gd name="T3" fmla="*/ 246 h 493"/>
                <a:gd name="T4" fmla="*/ 803 w 1595"/>
                <a:gd name="T5" fmla="*/ 0 h 493"/>
                <a:gd name="T6" fmla="*/ 0 w 1595"/>
                <a:gd name="T7" fmla="*/ 246 h 493"/>
                <a:gd name="T8" fmla="*/ 803 w 1595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493">
                  <a:moveTo>
                    <a:pt x="803" y="493"/>
                  </a:moveTo>
                  <a:lnTo>
                    <a:pt x="1595" y="246"/>
                  </a:lnTo>
                  <a:lnTo>
                    <a:pt x="803" y="0"/>
                  </a:lnTo>
                  <a:lnTo>
                    <a:pt x="0" y="246"/>
                  </a:lnTo>
                  <a:lnTo>
                    <a:pt x="803" y="493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smtClean="0"/>
              <a:t>导入</a:t>
            </a:r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6862672" y="1631285"/>
            <a:ext cx="4234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街机游戏相信很多人玩过，比如图中的恐龙快打、飞机游戏，但是之前我们一直玩别人做的游戏，不知道大家有没有想过，这种游戏是怎么做出来的，使用什么样语言做出来的，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能做游戏开发吗？答案是肯定的，接下来我就带领大家来一起使用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开发一个飞机大战的游戏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3294" y="1607899"/>
            <a:ext cx="3199886" cy="15769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1" y="1607898"/>
            <a:ext cx="2175177" cy="35496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94" y="3339445"/>
            <a:ext cx="3199886" cy="1779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015511" y="1608930"/>
            <a:ext cx="5124828" cy="444588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zh-CN" dirty="0"/>
              <a:t>搭建界面和键盘检测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添加背景音乐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运行优化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控制玩具飞机</a:t>
            </a:r>
            <a:r>
              <a:rPr lang="en-US" altLang="zh-CN" dirty="0"/>
              <a:t>-</a:t>
            </a:r>
            <a:r>
              <a:rPr lang="zh-CN" altLang="zh-CN" dirty="0"/>
              <a:t>面向过程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控制玩具飞机</a:t>
            </a:r>
            <a:r>
              <a:rPr lang="en-US" altLang="zh-CN" dirty="0"/>
              <a:t>-</a:t>
            </a:r>
            <a:r>
              <a:rPr lang="zh-CN" altLang="zh-CN" dirty="0"/>
              <a:t>面向对象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玩家飞机发射子弹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显示敌机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敌机发射子弹</a:t>
            </a:r>
            <a:endParaRPr lang="zh-CN" altLang="zh-CN" dirty="0"/>
          </a:p>
          <a:p>
            <a:pPr lvl="0">
              <a:spcBef>
                <a:spcPts val="0"/>
              </a:spcBef>
            </a:pPr>
            <a:r>
              <a:rPr lang="zh-CN" altLang="zh-CN" dirty="0"/>
              <a:t>抽象基类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D4273E"/>
                </a:solidFill>
              </a:rPr>
              <a:t>重点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zh-CN" sz="1400" dirty="0" smtClean="0">
                <a:solidFill>
                  <a:srgbClr val="D4273E"/>
                </a:solidFill>
              </a:rPr>
              <a:t>控制</a:t>
            </a:r>
            <a:r>
              <a:rPr lang="zh-CN" altLang="zh-CN" sz="1400" dirty="0">
                <a:solidFill>
                  <a:srgbClr val="D4273E"/>
                </a:solidFill>
              </a:rPr>
              <a:t>玩具飞机</a:t>
            </a:r>
            <a:r>
              <a:rPr lang="en-US" altLang="zh-CN" sz="1400" dirty="0">
                <a:solidFill>
                  <a:srgbClr val="D4273E"/>
                </a:solidFill>
              </a:rPr>
              <a:t>-</a:t>
            </a:r>
            <a:r>
              <a:rPr lang="zh-CN" altLang="zh-CN" sz="1400" dirty="0">
                <a:solidFill>
                  <a:srgbClr val="D4273E"/>
                </a:solidFill>
              </a:rPr>
              <a:t>面向过程</a:t>
            </a:r>
            <a:endParaRPr lang="zh-CN" altLang="zh-CN" sz="1400" dirty="0">
              <a:solidFill>
                <a:srgbClr val="D4273E"/>
              </a:solidFill>
            </a:endParaRPr>
          </a:p>
          <a:p>
            <a:pPr lvl="0"/>
            <a:r>
              <a:rPr lang="zh-CN" altLang="zh-CN" sz="1400" dirty="0">
                <a:solidFill>
                  <a:srgbClr val="D4273E"/>
                </a:solidFill>
              </a:rPr>
              <a:t>控制玩具飞机</a:t>
            </a:r>
            <a:r>
              <a:rPr lang="en-US" altLang="zh-CN" sz="1400" dirty="0">
                <a:solidFill>
                  <a:srgbClr val="D4273E"/>
                </a:solidFill>
              </a:rPr>
              <a:t>-</a:t>
            </a:r>
            <a:r>
              <a:rPr lang="zh-CN" altLang="zh-CN" sz="1400" dirty="0">
                <a:solidFill>
                  <a:srgbClr val="D4273E"/>
                </a:solidFill>
              </a:rPr>
              <a:t>面向对象</a:t>
            </a:r>
            <a:endParaRPr lang="zh-CN" altLang="zh-CN" sz="1400" dirty="0">
              <a:solidFill>
                <a:srgbClr val="D4273E"/>
              </a:solidFill>
            </a:endParaRPr>
          </a:p>
          <a:p>
            <a:pPr lvl="0"/>
            <a:r>
              <a:rPr lang="zh-CN" altLang="zh-CN" sz="1400" dirty="0">
                <a:solidFill>
                  <a:srgbClr val="D4273E"/>
                </a:solidFill>
              </a:rPr>
              <a:t>玩家飞机发射子弹</a:t>
            </a:r>
            <a:endParaRPr lang="zh-CN" altLang="zh-CN" sz="1400" dirty="0">
              <a:solidFill>
                <a:srgbClr val="D4273E"/>
              </a:solidFill>
            </a:endParaRPr>
          </a:p>
          <a:p>
            <a:pPr lvl="0"/>
            <a:r>
              <a:rPr lang="zh-CN" altLang="zh-CN" sz="1400" dirty="0">
                <a:solidFill>
                  <a:srgbClr val="D4273E"/>
                </a:solidFill>
              </a:rPr>
              <a:t>显示敌机</a:t>
            </a:r>
            <a:endParaRPr lang="zh-CN" altLang="zh-CN" sz="1400" dirty="0">
              <a:solidFill>
                <a:srgbClr val="D4273E"/>
              </a:solidFill>
            </a:endParaRPr>
          </a:p>
          <a:p>
            <a:r>
              <a:rPr lang="zh-CN" altLang="zh-CN" sz="1400" dirty="0">
                <a:solidFill>
                  <a:srgbClr val="D4273E"/>
                </a:solidFill>
              </a:rPr>
              <a:t>敌机发射子弹</a:t>
            </a:r>
            <a:endParaRPr lang="zh-CN" altLang="en-US" sz="1400" dirty="0">
              <a:solidFill>
                <a:srgbClr val="D4273E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飞机大战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solidFill>
                  <a:srgbClr val="D4273E"/>
                </a:solidFill>
              </a:rPr>
              <a:t>控制</a:t>
            </a:r>
            <a:r>
              <a:rPr lang="zh-CN" altLang="zh-CN" dirty="0">
                <a:solidFill>
                  <a:srgbClr val="D4273E"/>
                </a:solidFill>
              </a:rPr>
              <a:t>玩具飞机</a:t>
            </a:r>
            <a:endParaRPr lang="zh-CN" altLang="zh-CN" dirty="0">
              <a:solidFill>
                <a:srgbClr val="D4273E"/>
              </a:solidFill>
            </a:endParaRPr>
          </a:p>
          <a:p>
            <a:pPr lvl="0"/>
            <a:r>
              <a:rPr lang="zh-CN" altLang="zh-CN" dirty="0">
                <a:solidFill>
                  <a:srgbClr val="D4273E"/>
                </a:solidFill>
              </a:rPr>
              <a:t>显示敌机</a:t>
            </a:r>
            <a:endParaRPr lang="zh-CN" altLang="zh-CN" dirty="0">
              <a:solidFill>
                <a:srgbClr val="D4273E"/>
              </a:solidFill>
            </a:endParaRPr>
          </a:p>
          <a:p>
            <a:r>
              <a:rPr lang="zh-CN" altLang="zh-CN" dirty="0">
                <a:solidFill>
                  <a:srgbClr val="D4273E"/>
                </a:solidFill>
              </a:rPr>
              <a:t>敌机发送子弹</a:t>
            </a:r>
            <a:endParaRPr lang="zh-CN" altLang="en-US" dirty="0">
              <a:solidFill>
                <a:srgbClr val="D4273E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搭建界面和键盘检测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ca882dab-64aa-4807-b775-2836961b1c94"/>
</p:tagLst>
</file>

<file path=ppt/tags/tag2.xml><?xml version="1.0" encoding="utf-8"?>
<p:tagLst xmlns:p="http://schemas.openxmlformats.org/presentationml/2006/main">
  <p:tag name="ISLIDE.VECTOR" val="e9d22316-cac0-4e89-ad27-7a5d16076787"/>
</p:tagLst>
</file>

<file path=ppt/theme/theme1.xml><?xml version="1.0" encoding="utf-8"?>
<a:theme xmlns:a="http://schemas.openxmlformats.org/drawingml/2006/main" name="开始页​​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15556</Words>
  <Application>WPS 演示</Application>
  <PresentationFormat>宽屏</PresentationFormat>
  <Paragraphs>361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Impact</vt:lpstr>
      <vt:lpstr>Calibri</vt:lpstr>
      <vt:lpstr>苹方 中等</vt:lpstr>
      <vt:lpstr>新宋体</vt:lpstr>
      <vt:lpstr>Arial Unicode MS</vt:lpstr>
      <vt:lpstr>Arial Unicode MS</vt:lpstr>
      <vt:lpstr>Source Code Pro</vt:lpstr>
      <vt:lpstr>Trebuchet MS</vt:lpstr>
      <vt:lpstr>方正姚体</vt:lpstr>
      <vt:lpstr>Segoe Print</vt:lpstr>
      <vt:lpstr>开始页​​</vt:lpstr>
      <vt:lpstr>PowerPoint 演示文稿</vt:lpstr>
      <vt:lpstr>复习</vt:lpstr>
      <vt:lpstr>PowerPoint 演示文稿</vt:lpstr>
      <vt:lpstr>导入</vt:lpstr>
      <vt:lpstr>PowerPoint 演示文稿</vt:lpstr>
      <vt:lpstr>PowerPoint 演示文稿</vt:lpstr>
      <vt:lpstr>重点</vt:lpstr>
      <vt:lpstr>PowerPoint 演示文稿</vt:lpstr>
      <vt:lpstr>搭建界面和键盘检测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添加背景音乐</vt:lpstr>
      <vt:lpstr>PowerPoint 演示文稿</vt:lpstr>
      <vt:lpstr>运行优化</vt:lpstr>
      <vt:lpstr>PowerPoint 演示文稿</vt:lpstr>
      <vt:lpstr>PowerPoint 演示文稿</vt:lpstr>
      <vt:lpstr>控制玩具飞机-面向过程</vt:lpstr>
      <vt:lpstr>PowerPoint 演示文稿</vt:lpstr>
      <vt:lpstr>PowerPoint 演示文稿</vt:lpstr>
      <vt:lpstr>PowerPoint 演示文稿</vt:lpstr>
      <vt:lpstr>控制玩具飞机-面向对象</vt:lpstr>
      <vt:lpstr>PowerPoint 演示文稿</vt:lpstr>
      <vt:lpstr>PowerPoint 演示文稿</vt:lpstr>
      <vt:lpstr>PowerPoint 演示文稿</vt:lpstr>
      <vt:lpstr>PowerPoint 演示文稿</vt:lpstr>
      <vt:lpstr>玩家飞机发射子弹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显示敌机</vt:lpstr>
      <vt:lpstr>PowerPoint 演示文稿</vt:lpstr>
      <vt:lpstr>PowerPoint 演示文稿</vt:lpstr>
      <vt:lpstr>敌机发射子弹</vt:lpstr>
      <vt:lpstr>PowerPoint 演示文稿</vt:lpstr>
      <vt:lpstr>PowerPoint 演示文稿</vt:lpstr>
      <vt:lpstr>PowerPoint 演示文稿</vt:lpstr>
      <vt:lpstr>抽象基类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吴老师</cp:lastModifiedBy>
  <cp:revision>645</cp:revision>
  <dcterms:created xsi:type="dcterms:W3CDTF">2018-05-08T08:41:00Z</dcterms:created>
  <dcterms:modified xsi:type="dcterms:W3CDTF">2020-04-29T02:41:09Z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