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53"/>
  </p:notesMasterIdLst>
  <p:handoutMasterIdLst>
    <p:handoutMasterId r:id="rId54"/>
  </p:handoutMasterIdLst>
  <p:sldIdLst>
    <p:sldId id="294" r:id="rId3"/>
    <p:sldId id="295" r:id="rId4"/>
    <p:sldId id="354" r:id="rId5"/>
    <p:sldId id="355" r:id="rId6"/>
    <p:sldId id="297" r:id="rId7"/>
    <p:sldId id="275" r:id="rId8"/>
    <p:sldId id="351" r:id="rId9"/>
    <p:sldId id="350" r:id="rId10"/>
    <p:sldId id="305" r:id="rId11"/>
    <p:sldId id="285" r:id="rId12"/>
    <p:sldId id="318" r:id="rId13"/>
    <p:sldId id="319" r:id="rId14"/>
    <p:sldId id="320" r:id="rId15"/>
    <p:sldId id="343" r:id="rId16"/>
    <p:sldId id="306" r:id="rId17"/>
    <p:sldId id="321" r:id="rId18"/>
    <p:sldId id="322" r:id="rId19"/>
    <p:sldId id="344" r:id="rId20"/>
    <p:sldId id="347" r:id="rId21"/>
    <p:sldId id="323" r:id="rId22"/>
    <p:sldId id="324" r:id="rId23"/>
    <p:sldId id="348" r:id="rId24"/>
    <p:sldId id="327" r:id="rId25"/>
    <p:sldId id="328" r:id="rId26"/>
    <p:sldId id="329" r:id="rId27"/>
    <p:sldId id="331" r:id="rId28"/>
    <p:sldId id="332" r:id="rId29"/>
    <p:sldId id="333" r:id="rId30"/>
    <p:sldId id="349" r:id="rId31"/>
    <p:sldId id="335" r:id="rId32"/>
    <p:sldId id="336" r:id="rId33"/>
    <p:sldId id="337" r:id="rId34"/>
    <p:sldId id="339" r:id="rId35"/>
    <p:sldId id="340" r:id="rId36"/>
    <p:sldId id="341" r:id="rId37"/>
    <p:sldId id="356" r:id="rId38"/>
    <p:sldId id="360" r:id="rId39"/>
    <p:sldId id="361" r:id="rId40"/>
    <p:sldId id="365" r:id="rId41"/>
    <p:sldId id="367" r:id="rId42"/>
    <p:sldId id="366" r:id="rId43"/>
    <p:sldId id="368" r:id="rId44"/>
    <p:sldId id="369" r:id="rId45"/>
    <p:sldId id="299" r:id="rId46"/>
    <p:sldId id="357" r:id="rId47"/>
    <p:sldId id="358" r:id="rId48"/>
    <p:sldId id="359" r:id="rId49"/>
    <p:sldId id="370" r:id="rId50"/>
    <p:sldId id="372" r:id="rId51"/>
    <p:sldId id="371" r:id="rId52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8103D"/>
    <a:srgbClr val="BFCE6A"/>
    <a:srgbClr val="F5871F"/>
    <a:srgbClr val="718C00"/>
    <a:srgbClr val="FFFFFF"/>
    <a:srgbClr val="FA5F00"/>
    <a:srgbClr val="FF3F3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138" y="144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555657"/>
            <a:ext cx="5157787" cy="640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77035"/>
            <a:ext cx="5157787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569385"/>
            <a:ext cx="5183188" cy="626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77035"/>
            <a:ext cx="5183188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>
            <a:endCxn id="8" idx="0"/>
          </p:cNvCxnSpPr>
          <p:nvPr userDrawn="1"/>
        </p:nvCxnSpPr>
        <p:spPr>
          <a:xfrm>
            <a:off x="6087035" y="1555657"/>
            <a:ext cx="8965" cy="480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3935" y="5991225"/>
            <a:ext cx="2743200" cy="365125"/>
          </a:xfrm>
        </p:spPr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学习目标板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15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通过本次课程学习需要达到的目标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028" y="109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802332"/>
            <a:ext cx="4229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1257299"/>
            <a:ext cx="6286500" cy="499654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1pPr>
            <a:lvl2pPr marL="9144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2pPr>
            <a:lvl3pPr marL="13716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3pPr>
            <a:lvl4pPr marL="18288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4pPr>
            <a:lvl5pPr marL="2286000" indent="-457200">
              <a:buFont typeface="+mj-lt"/>
              <a:buAutoNum type="arabicPeriod"/>
              <a:defRPr sz="2000" b="0"/>
            </a:lvl5pPr>
          </a:lstStyle>
          <a:p>
            <a:pPr lvl="0"/>
            <a:r>
              <a:rPr lang="zh-CN" altLang="en-US" dirty="0"/>
              <a:t>序号列表（</a:t>
            </a:r>
            <a:r>
              <a:rPr lang="en-US" altLang="zh-CN" dirty="0"/>
              <a:t>20px</a:t>
            </a:r>
            <a:r>
              <a:rPr lang="zh-CN" altLang="en-US" dirty="0"/>
              <a:t>）（段前后</a:t>
            </a:r>
            <a:r>
              <a:rPr lang="en-US" altLang="zh-CN" dirty="0"/>
              <a:t>5px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  <a:r>
              <a:rPr lang="zh-CN" altLang="en-US" dirty="0"/>
              <a:t>行距）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2"/>
            <a:r>
              <a:rPr lang="en-US" altLang="zh-CN" dirty="0"/>
              <a:t>B</a:t>
            </a:r>
          </a:p>
          <a:p>
            <a:pPr lvl="3"/>
            <a:r>
              <a:rPr lang="en-US" altLang="zh-CN" dirty="0"/>
              <a:t>c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3062" y="1371599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 descr="iblrak00648723.jpg"/>
          <p:cNvPicPr>
            <a:picLocks noChangeAspect="1"/>
          </p:cNvPicPr>
          <p:nvPr/>
        </p:nvPicPr>
        <p:blipFill>
          <a:blip r:embed="rId3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87979" y="3168722"/>
            <a:ext cx="318407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kern="1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1200" dirty="0"/>
            </a:br>
            <a:r>
              <a:rPr lang="zh-CN" altLang="en-US" sz="1200" dirty="0"/>
              <a:t> </a:t>
            </a:r>
            <a:r>
              <a:rPr lang="en-US" altLang="zh-CN" sz="4400" kern="120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4400" kern="120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6021159" y="1690008"/>
            <a:ext cx="4378779" cy="417898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复习板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828800"/>
            <a:ext cx="3931104" cy="348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插入知识点序列，例如：复习知识点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知识点总结板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94874" y="109835"/>
            <a:ext cx="176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65" y="1786103"/>
            <a:ext cx="3340315" cy="312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问答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课后问答题</a:t>
            </a:r>
          </a:p>
        </p:txBody>
      </p:sp>
      <p:pic>
        <p:nvPicPr>
          <p:cNvPr id="2050" name="Picture 2" descr="https://timgsa.baidu.com/timg?image&amp;quality=80&amp;size=b9999_10000&amp;sec=1529450082402&amp;di=51e178e35735152481ca4c04fdab5cb9&amp;imgtype=0&amp;src=http%3A%2F%2Fimgsrc.baidu.com%2Fimgad%2Fpic%2Fitem%2F622762d0f703918f0c1c70035b3d269758eec42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6" y="1281469"/>
            <a:ext cx="3558707" cy="389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实操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 txBox="1"/>
          <p:nvPr userDrawn="1"/>
        </p:nvSpPr>
        <p:spPr>
          <a:xfrm>
            <a:off x="838200" y="568773"/>
            <a:ext cx="10515600" cy="92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"/>
          <p:cNvSpPr/>
          <p:nvPr/>
        </p:nvSpPr>
        <p:spPr>
          <a:xfrm>
            <a:off x="2529639" y="2915398"/>
            <a:ext cx="7132722" cy="1027204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面向对象基础（上）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D4273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面向过程：根据业务逻辑从上到下写代码</a:t>
            </a:r>
          </a:p>
          <a:p>
            <a:r>
              <a:rPr lang="zh-CN" altLang="en-US" dirty="0"/>
              <a:t>函数式：将某功能代码封装到函数中，日后便无需重复编写，仅调用函数即可</a:t>
            </a:r>
          </a:p>
          <a:p>
            <a:r>
              <a:rPr lang="zh-CN" altLang="en-US" dirty="0"/>
              <a:t>面向对象编程：将数据与函数绑定到一起，进行封装，这样能够更快速的开发程序，减少了重复代码的重写过程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面向对象介绍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面向过程编程与函数式编程对比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面向过程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函数式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面向对象介绍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8428" y="2338591"/>
            <a:ext cx="4356901" cy="39395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cpu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利用率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发送邮件提醒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连接邮件服务器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关闭连接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硬盘利用率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发送邮件提醒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连接邮件服务器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关闭连接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内存占用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发送邮件提醒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连接邮件服务器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关闭连接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0999" y="2338591"/>
            <a:ext cx="4317767" cy="39395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zh-CN" sz="1600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发送邮件提醒 </a:t>
            </a:r>
            <a:endParaRPr lang="en-US" altLang="zh-CN" sz="1600" dirty="0">
              <a:solidFill>
                <a:srgbClr val="8E908C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连接邮箱服务器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关闭连接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 True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cpu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利用率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zh-CN" altLang="zh-CN" sz="16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('CPU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报警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硬盘使用空间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zh-CN" altLang="zh-CN" sz="16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('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硬盘报警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内存占用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zh-CN" altLang="zh-CN" sz="16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80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发送邮件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('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内存报警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面向过程与面向对象对比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第一种洗车方式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自己上某宝买洗车工具。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根据自己的不多的预算买，抹布，水泵，清洁剂。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跟店小二狂砍一个小时，便宜了</a:t>
            </a:r>
            <a:r>
              <a:rPr lang="en-US" altLang="zh-CN" sz="1800" dirty="0"/>
              <a:t>2</a:t>
            </a:r>
            <a:r>
              <a:rPr lang="zh-CN" altLang="en-US" sz="1800" dirty="0"/>
              <a:t>块钱。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等了一周，买的东西到了，开始洗车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洗到一半，水泵坏了，泡泡还没洗干净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第二种洗车方式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找一家靠谱的洗车店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给钱洗车</a:t>
            </a:r>
          </a:p>
          <a:p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面向对象介绍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面向过程和面向对象都是一种解决实际问题的思路。</a:t>
            </a:r>
          </a:p>
          <a:p>
            <a:r>
              <a:rPr lang="zh-CN" altLang="en-US" sz="2400" dirty="0"/>
              <a:t>洗车第一种方式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强调的是步骤、过程、每一步都是自己亲自去实现的</a:t>
            </a:r>
            <a:r>
              <a:rPr lang="en-US" altLang="zh-CN" sz="2000" dirty="0"/>
              <a:t>,</a:t>
            </a:r>
            <a:r>
              <a:rPr lang="zh-CN" altLang="en-US" sz="2000" dirty="0"/>
              <a:t>这种解决问题的思路我们就叫做面向过程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洗车第二种的方式：</a:t>
            </a:r>
          </a:p>
          <a:p>
            <a:pPr lvl="1"/>
            <a:r>
              <a:rPr lang="zh-CN" altLang="en-US" sz="2000" dirty="0"/>
              <a:t>强调的是洗车店，由洗车店去帮我们洗车，过程不用我们自己去操心，对我们而言</a:t>
            </a:r>
            <a:r>
              <a:rPr lang="en-US" altLang="zh-CN" sz="2000" dirty="0"/>
              <a:t>,</a:t>
            </a:r>
            <a:r>
              <a:rPr lang="zh-CN" altLang="en-US" sz="2000" dirty="0"/>
              <a:t>我们并不必亲自实现整个步骤只需要调用洗车店就可以解决问题，这种解决问题的思路就是面向对象。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面向过程的关注点是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怎么做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面向对象的关注点是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谁来做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面向对象分析</a:t>
            </a: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面向对象介绍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面向对象：按人们认识客观世界的系统思维方式</a:t>
            </a:r>
            <a:r>
              <a:rPr lang="en-US" altLang="zh-CN" sz="2400" dirty="0"/>
              <a:t>,</a:t>
            </a:r>
            <a:r>
              <a:rPr lang="zh-CN" altLang="en-US" sz="2400" dirty="0"/>
              <a:t>采用基于对象</a:t>
            </a:r>
            <a:r>
              <a:rPr lang="en-US" altLang="zh-CN" sz="2400" dirty="0"/>
              <a:t>(</a:t>
            </a:r>
            <a:r>
              <a:rPr lang="zh-CN" altLang="en-US" sz="2400" dirty="0"/>
              <a:t>实体</a:t>
            </a:r>
            <a:r>
              <a:rPr lang="en-US" altLang="zh-CN" sz="2400" dirty="0"/>
              <a:t>) </a:t>
            </a:r>
            <a:r>
              <a:rPr lang="zh-CN" altLang="en-US" sz="2400" dirty="0"/>
              <a:t>的概念建立模型</a:t>
            </a:r>
            <a:r>
              <a:rPr lang="en-US" altLang="zh-CN" sz="2400" dirty="0"/>
              <a:t>,</a:t>
            </a:r>
            <a:r>
              <a:rPr lang="zh-CN" altLang="en-US" sz="2400" dirty="0"/>
              <a:t>模拟客观世界分析、设 计、实现软件的办法。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面向对象编程</a:t>
            </a:r>
            <a:r>
              <a:rPr lang="en-US" altLang="zh-CN" sz="2400" dirty="0"/>
              <a:t>(Object Oriented Programming-OOP)</a:t>
            </a:r>
            <a:r>
              <a:rPr lang="zh-CN" altLang="en-US" sz="2400" dirty="0"/>
              <a:t>是一种解决软件复用的设计和编程方法。这种方法把软件系统中相近相似的操作逻辑和操作 应用数据、状态</a:t>
            </a:r>
            <a:r>
              <a:rPr lang="en-US" altLang="zh-CN" sz="2400" dirty="0"/>
              <a:t>,</a:t>
            </a:r>
            <a:r>
              <a:rPr lang="zh-CN" altLang="en-US" sz="2400" dirty="0"/>
              <a:t>以类的</a:t>
            </a:r>
            <a:r>
              <a:rPr lang="zh-CN" altLang="en-US" dirty="0"/>
              <a:t>形式</a:t>
            </a:r>
            <a:r>
              <a:rPr lang="zh-CN" altLang="en-US" sz="2400" dirty="0"/>
              <a:t>描述出来</a:t>
            </a:r>
            <a:r>
              <a:rPr lang="en-US" altLang="zh-CN" sz="2400" dirty="0"/>
              <a:t>,</a:t>
            </a:r>
            <a:r>
              <a:rPr lang="zh-CN" altLang="en-US" sz="2400" dirty="0"/>
              <a:t>以对象实例的形式在软件系统中复用</a:t>
            </a:r>
            <a:r>
              <a:rPr lang="en-US" altLang="zh-CN" sz="2400" dirty="0"/>
              <a:t>,</a:t>
            </a:r>
            <a:r>
              <a:rPr lang="zh-CN" altLang="en-US" sz="2400" dirty="0"/>
              <a:t>以达到提高软件开发效率的作用。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面向对象与面向对象编程</a:t>
            </a: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面向对象介绍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5298" y="3021013"/>
            <a:ext cx="2698175" cy="679450"/>
            <a:chOff x="3938089" y="3409950"/>
            <a:chExt cx="2699325" cy="679450"/>
          </a:xfrm>
        </p:grpSpPr>
        <p:sp>
          <p:nvSpPr>
            <p:cNvPr id="6" name="矩形 6"/>
            <p:cNvSpPr/>
            <p:nvPr/>
          </p:nvSpPr>
          <p:spPr>
            <a:xfrm>
              <a:off x="3938090" y="4043681"/>
              <a:ext cx="2699324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8089" y="3409950"/>
              <a:ext cx="269932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类和对象的概念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类和对象是面向对象编程中重要的概念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类</a:t>
            </a:r>
            <a:r>
              <a:rPr lang="zh-CN" altLang="en-US" dirty="0"/>
              <a:t>就是一个模板，模板里可以包含多个函数，函数里实现一些功能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对象</a:t>
            </a:r>
            <a:r>
              <a:rPr lang="zh-CN" altLang="en-US" dirty="0"/>
              <a:t>则是根据模板创建的实例，通过实例对象可以执行类中的函数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类和对象的概念</a:t>
            </a:r>
          </a:p>
        </p:txBody>
      </p:sp>
      <p:sp>
        <p:nvSpPr>
          <p:cNvPr id="4" name="AutoShape 2" descr="F:\Work\Python%E8%AF%BE%E7%A8%8B\%E5%8F%82%E8%80%83%E8%B5%84%E6%96%99\Python %E5%9F%BA%E7%A1%80\_book\chapter07\img\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F:\Work\Python%E8%AF%BE%E7%A8%8B\%E5%8F%82%E8%80%83%E8%B5%84%E6%96%99\Python %E5%9F%BA%E7%A1%80\_book\chapter07\img\0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F:\Work\Python%E8%AF%BE%E7%A8%8B\%E5%8F%82%E8%80%83%E8%B5%84%E6%96%99\Python %E5%9F%BA%E7%A1%80\_book\chapter07\img\0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8" descr="F:\Work\Python%E8%AF%BE%E7%A8%8B\%E5%8F%82%E8%80%83%E8%B5%84%E6%96%99\Python %E5%9F%BA%E7%A1%80\_book\chapter07\img\0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类相当于制造汽车的图纸，用这个图纸制造的汽车相当于对象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类和对象的概念</a:t>
            </a:r>
          </a:p>
        </p:txBody>
      </p:sp>
      <p:pic>
        <p:nvPicPr>
          <p:cNvPr id="7" name="Picture 9" descr="C:\Users\Administrator\Desktop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5" y="2304467"/>
            <a:ext cx="5092320" cy="30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F:\Work\Python%E8%AF%BE%E7%A8%8B\%E5%8F%82%E8%80%83%E8%B5%84%E6%96%99\Python %E5%9F%BA%E7%A1%80\_book\chapter07\img\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1" name="Picture 3" descr="C:\Users\Administrator\Desktop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04" y="2582032"/>
            <a:ext cx="4983099" cy="25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(Class)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个部分构成</a:t>
            </a:r>
            <a:endParaRPr lang="en-US" altLang="zh-CN" dirty="0"/>
          </a:p>
          <a:p>
            <a:pPr lvl="1"/>
            <a:r>
              <a:rPr lang="zh-CN" altLang="en-US" dirty="0"/>
              <a:t>类的名称</a:t>
            </a:r>
            <a:r>
              <a:rPr lang="en-US" altLang="zh-CN" dirty="0"/>
              <a:t>: </a:t>
            </a:r>
            <a:r>
              <a:rPr lang="zh-CN" altLang="en-US" dirty="0"/>
              <a:t>类名 </a:t>
            </a:r>
            <a:endParaRPr lang="en-US" altLang="zh-CN" dirty="0"/>
          </a:p>
          <a:p>
            <a:pPr lvl="1"/>
            <a:r>
              <a:rPr lang="zh-CN" altLang="en-US" dirty="0"/>
              <a:t>类的属性</a:t>
            </a:r>
            <a:r>
              <a:rPr lang="en-US" altLang="zh-CN" dirty="0"/>
              <a:t>: </a:t>
            </a:r>
            <a:r>
              <a:rPr lang="zh-CN" altLang="en-US" dirty="0"/>
              <a:t>一组数据 </a:t>
            </a:r>
            <a:endParaRPr lang="en-US" altLang="zh-CN" dirty="0"/>
          </a:p>
          <a:p>
            <a:pPr lvl="1"/>
            <a:r>
              <a:rPr lang="zh-CN" altLang="en-US" dirty="0"/>
              <a:t>类的方法</a:t>
            </a:r>
            <a:r>
              <a:rPr lang="en-US" altLang="zh-CN" dirty="0"/>
              <a:t>: </a:t>
            </a:r>
            <a:r>
              <a:rPr lang="zh-CN" altLang="en-US" dirty="0"/>
              <a:t>允许对进行操作的方法 </a:t>
            </a:r>
            <a:r>
              <a:rPr lang="en-US" altLang="zh-CN" dirty="0"/>
              <a:t>(</a:t>
            </a:r>
            <a:r>
              <a:rPr lang="zh-CN" altLang="en-US" dirty="0"/>
              <a:t>行为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例如：创建一个人类</a:t>
            </a:r>
          </a:p>
          <a:p>
            <a:pPr lvl="1"/>
            <a:r>
              <a:rPr lang="zh-CN" altLang="en-US" dirty="0"/>
              <a:t>事物名称</a:t>
            </a:r>
            <a:r>
              <a:rPr lang="en-US" altLang="zh-CN" dirty="0"/>
              <a:t>(</a:t>
            </a:r>
            <a:r>
              <a:rPr lang="zh-CN" altLang="en-US" dirty="0"/>
              <a:t>类名</a:t>
            </a:r>
            <a:r>
              <a:rPr lang="en-US" altLang="zh-CN" dirty="0"/>
              <a:t>):</a:t>
            </a:r>
            <a:r>
              <a:rPr lang="zh-CN" altLang="en-US" dirty="0"/>
              <a:t>人</a:t>
            </a:r>
            <a:r>
              <a:rPr lang="en-US" altLang="zh-CN" dirty="0"/>
              <a:t>(Person) </a:t>
            </a:r>
          </a:p>
          <a:p>
            <a:pPr lvl="1"/>
            <a:r>
              <a:rPr lang="zh-CN" altLang="en-US" dirty="0"/>
              <a:t>属性</a:t>
            </a:r>
            <a:r>
              <a:rPr lang="en-US" altLang="zh-CN" dirty="0"/>
              <a:t>:</a:t>
            </a:r>
            <a:r>
              <a:rPr lang="zh-CN" altLang="en-US" dirty="0"/>
              <a:t>身高</a:t>
            </a:r>
            <a:r>
              <a:rPr lang="en-US" altLang="zh-CN" dirty="0"/>
              <a:t>(height)</a:t>
            </a:r>
            <a:r>
              <a:rPr lang="zh-CN" altLang="en-US" dirty="0"/>
              <a:t>、年龄</a:t>
            </a:r>
            <a:r>
              <a:rPr lang="en-US" altLang="zh-CN" dirty="0"/>
              <a:t>(age) </a:t>
            </a:r>
          </a:p>
          <a:p>
            <a:pPr lvl="1"/>
            <a:r>
              <a:rPr lang="zh-CN" altLang="en-US" dirty="0"/>
              <a:t>方法：吃</a:t>
            </a:r>
            <a:r>
              <a:rPr lang="en-US" altLang="zh-CN" dirty="0"/>
              <a:t>(eat),</a:t>
            </a:r>
            <a:r>
              <a:rPr lang="zh-CN" altLang="en-US" dirty="0"/>
              <a:t>跑</a:t>
            </a:r>
            <a:r>
              <a:rPr lang="en-US" altLang="zh-CN" dirty="0"/>
              <a:t>(run)...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类的组成部分</a:t>
            </a:r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类和对象的概念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具有相同</a:t>
            </a:r>
            <a:r>
              <a:rPr lang="en-US" altLang="zh-CN" dirty="0"/>
              <a:t>(</a:t>
            </a:r>
            <a:r>
              <a:rPr lang="zh-CN" altLang="en-US" dirty="0"/>
              <a:t>或者类似</a:t>
            </a:r>
            <a:r>
              <a:rPr lang="en-US" altLang="zh-CN" dirty="0"/>
              <a:t>)</a:t>
            </a:r>
            <a:r>
              <a:rPr lang="zh-CN" altLang="en-US" dirty="0"/>
              <a:t>属性和行为的一系列对象的集合都可以抽像出一个类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：小明开着他家的宝马去逛街</a:t>
            </a:r>
          </a:p>
          <a:p>
            <a:pPr lvl="1"/>
            <a:r>
              <a:rPr lang="zh-CN" altLang="en-US" dirty="0"/>
              <a:t>小明 </a:t>
            </a:r>
            <a:r>
              <a:rPr lang="en-US" altLang="zh-CN" dirty="0"/>
              <a:t>-&gt;</a:t>
            </a:r>
            <a:r>
              <a:rPr lang="zh-CN" altLang="en-US" dirty="0"/>
              <a:t>可以抽象中人类</a:t>
            </a:r>
          </a:p>
          <a:p>
            <a:pPr lvl="1"/>
            <a:r>
              <a:rPr lang="zh-CN" altLang="en-US" dirty="0"/>
              <a:t>宝马 </a:t>
            </a:r>
            <a:r>
              <a:rPr lang="en-US" altLang="zh-CN" dirty="0"/>
              <a:t>-&gt;</a:t>
            </a:r>
            <a:r>
              <a:rPr lang="zh-CN" altLang="en-US" dirty="0"/>
              <a:t>可以抽象出车类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：抽象坦克大战中的类</a:t>
            </a:r>
            <a:endParaRPr lang="en-US" altLang="zh-CN" dirty="0"/>
          </a:p>
          <a:p>
            <a:pPr lvl="1"/>
            <a:r>
              <a:rPr lang="zh-CN" altLang="en-US" dirty="0"/>
              <a:t>坦克</a:t>
            </a:r>
            <a:endParaRPr lang="en-US" altLang="zh-CN" dirty="0"/>
          </a:p>
          <a:p>
            <a:pPr lvl="2"/>
            <a:r>
              <a:rPr lang="zh-CN" altLang="en-US" dirty="0"/>
              <a:t>类名：</a:t>
            </a:r>
            <a:r>
              <a:rPr lang="en-US" altLang="zh-CN" dirty="0"/>
              <a:t>Tank </a:t>
            </a:r>
          </a:p>
          <a:p>
            <a:pPr lvl="2"/>
            <a:r>
              <a:rPr lang="zh-CN" altLang="en-US" dirty="0"/>
              <a:t>属性：血量 类型 </a:t>
            </a:r>
            <a:endParaRPr lang="en-US" altLang="zh-CN" dirty="0"/>
          </a:p>
          <a:p>
            <a:pPr lvl="2"/>
            <a:r>
              <a:rPr lang="zh-CN" altLang="en-US" dirty="0"/>
              <a:t>方法：发射子弹</a:t>
            </a:r>
          </a:p>
          <a:p>
            <a:pPr lvl="1"/>
            <a:r>
              <a:rPr lang="zh-CN" altLang="en-US" dirty="0"/>
              <a:t>墙</a:t>
            </a:r>
            <a:endParaRPr lang="en-US" altLang="zh-CN" dirty="0"/>
          </a:p>
          <a:p>
            <a:pPr lvl="2"/>
            <a:r>
              <a:rPr lang="zh-CN" altLang="en-US" dirty="0"/>
              <a:t>类名</a:t>
            </a:r>
            <a:r>
              <a:rPr lang="en-US" altLang="zh-CN" dirty="0"/>
              <a:t>: Wall </a:t>
            </a:r>
          </a:p>
          <a:p>
            <a:pPr lvl="2"/>
            <a:r>
              <a:rPr lang="zh-CN" altLang="en-US" dirty="0"/>
              <a:t>属性：血量 类型 </a:t>
            </a:r>
            <a:endParaRPr lang="en-US" altLang="zh-CN" dirty="0"/>
          </a:p>
          <a:p>
            <a:pPr lvl="2"/>
            <a:r>
              <a:rPr lang="zh-CN" altLang="en-US" dirty="0"/>
              <a:t>方法：阻挡</a:t>
            </a:r>
          </a:p>
          <a:p>
            <a:pPr lvl="1"/>
            <a:r>
              <a:rPr lang="zh-CN" altLang="en-US" dirty="0"/>
              <a:t>子弹 </a:t>
            </a:r>
            <a:endParaRPr lang="en-US" altLang="zh-CN" dirty="0"/>
          </a:p>
          <a:p>
            <a:pPr lvl="2"/>
            <a:r>
              <a:rPr lang="zh-CN" altLang="en-US" dirty="0"/>
              <a:t>类名：</a:t>
            </a:r>
            <a:r>
              <a:rPr lang="en-US" altLang="zh-CN" dirty="0"/>
              <a:t>Bullet </a:t>
            </a:r>
          </a:p>
          <a:p>
            <a:pPr lvl="2"/>
            <a:r>
              <a:rPr lang="zh-CN" altLang="en-US" dirty="0"/>
              <a:t>属性：杀伤力</a:t>
            </a:r>
          </a:p>
        </p:txBody>
      </p:sp>
      <p:pic>
        <p:nvPicPr>
          <p:cNvPr id="3074" name="Picture 2" descr="C:\Users\Administrator\Desktop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20" y="3376515"/>
            <a:ext cx="4370002" cy="27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>
                <a:solidFill>
                  <a:srgbClr val="D4273E"/>
                </a:solidFill>
                <a:sym typeface="微软雅黑" panose="020B0503020204020204" pitchFamily="34" charset="-122"/>
              </a:rPr>
              <a:t>类和对象的概念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857762" y="4043681"/>
              <a:ext cx="90319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904830" y="3021013"/>
            <a:ext cx="2339103" cy="679450"/>
            <a:chOff x="4117698" y="3409950"/>
            <a:chExt cx="2340100" cy="679450"/>
          </a:xfrm>
        </p:grpSpPr>
        <p:sp>
          <p:nvSpPr>
            <p:cNvPr id="6" name="矩形 6"/>
            <p:cNvSpPr/>
            <p:nvPr/>
          </p:nvSpPr>
          <p:spPr>
            <a:xfrm>
              <a:off x="4117698" y="4043681"/>
              <a:ext cx="234010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117698" y="3409950"/>
              <a:ext cx="23401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定义类和对象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3052" y="2306464"/>
            <a:ext cx="3697055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方法列表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idx="1"/>
          </p:nvPr>
        </p:nvSpPr>
        <p:spPr>
          <a:xfrm>
            <a:off x="838200" y="1550894"/>
            <a:ext cx="4847376" cy="4626069"/>
          </a:xfrm>
        </p:spPr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定义类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定义类和对象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1267792" y="4370170"/>
            <a:ext cx="3632317" cy="749808"/>
          </a:xfrm>
          <a:prstGeom prst="wedgeRoundRectCallout">
            <a:avLst>
              <a:gd name="adj1" fmla="val -21196"/>
              <a:gd name="adj2" fmla="val -938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类名：类名采用大坨峰方式命名。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23354" y="2042459"/>
            <a:ext cx="4971351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Person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name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'xiaohong'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age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吃饭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354" y="4172921"/>
            <a:ext cx="4971351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创建一个车类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colour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'red'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车在跑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13" name="文本占位符 11"/>
          <p:cNvSpPr txBox="1"/>
          <p:nvPr/>
        </p:nvSpPr>
        <p:spPr>
          <a:xfrm>
            <a:off x="6223503" y="1461337"/>
            <a:ext cx="4847376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6994" y="2114387"/>
            <a:ext cx="4264091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对象名 </a:t>
            </a:r>
            <a:r>
              <a:rPr lang="en-US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zh-CN" altLang="en-US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类名</a:t>
            </a:r>
            <a:r>
              <a:rPr lang="en-US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6994" y="3811593"/>
            <a:ext cx="8755101" cy="1477328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</a:rPr>
              <a:t>#</a:t>
            </a:r>
            <a:r>
              <a:rPr lang="zh-CN" altLang="en-US" i="1" dirty="0">
                <a:solidFill>
                  <a:srgbClr val="808080"/>
                </a:solidFill>
              </a:rPr>
              <a:t>创建一个</a:t>
            </a:r>
            <a:r>
              <a:rPr lang="en-US" altLang="zh-CN" i="1" dirty="0">
                <a:solidFill>
                  <a:srgbClr val="808080"/>
                </a:solidFill>
              </a:rPr>
              <a:t>Car</a:t>
            </a:r>
            <a:r>
              <a:rPr lang="zh-CN" altLang="en-US" i="1" dirty="0">
                <a:solidFill>
                  <a:srgbClr val="808080"/>
                </a:solidFill>
              </a:rPr>
              <a:t>对象，</a:t>
            </a:r>
            <a:r>
              <a:rPr lang="en-US" altLang="zh-CN" i="1" dirty="0">
                <a:solidFill>
                  <a:srgbClr val="808080"/>
                </a:solidFill>
              </a:rPr>
              <a:t>bmw</a:t>
            </a:r>
            <a:r>
              <a:rPr lang="zh-CN" altLang="en-US" i="1" dirty="0">
                <a:solidFill>
                  <a:srgbClr val="808080"/>
                </a:solidFill>
              </a:rPr>
              <a:t>就是</a:t>
            </a:r>
            <a:r>
              <a:rPr lang="en-US" altLang="zh-CN" i="1" dirty="0">
                <a:solidFill>
                  <a:srgbClr val="808080"/>
                </a:solidFill>
              </a:rPr>
              <a:t>Car</a:t>
            </a:r>
            <a:r>
              <a:rPr lang="zh-CN" altLang="en-US" i="1" dirty="0">
                <a:solidFill>
                  <a:srgbClr val="808080"/>
                </a:solidFill>
              </a:rPr>
              <a:t>的对象，对象可以访问属性，调用方法。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bmw = Car()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创建对象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bmw.run()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(bmw.colour)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访问类属性</a:t>
            </a:r>
            <a:endParaRPr kumimoji="0" lang="en-US" altLang="zh-CN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定义类和对象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5292" y="3021013"/>
            <a:ext cx="2698175" cy="679450"/>
            <a:chOff x="3938084" y="3409950"/>
            <a:chExt cx="2699325" cy="679450"/>
          </a:xfrm>
        </p:grpSpPr>
        <p:sp>
          <p:nvSpPr>
            <p:cNvPr id="6" name="矩形 6"/>
            <p:cNvSpPr/>
            <p:nvPr/>
          </p:nvSpPr>
          <p:spPr>
            <a:xfrm>
              <a:off x="3938084" y="4043681"/>
              <a:ext cx="2699325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8084" y="3409950"/>
              <a:ext cx="269932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实例方法与属性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在类的内部，使用 </a:t>
            </a:r>
            <a:r>
              <a:rPr lang="en-US" altLang="zh-CN" dirty="0"/>
              <a:t>def </a:t>
            </a:r>
            <a:r>
              <a:rPr lang="zh-CN" altLang="en-US" dirty="0"/>
              <a:t>关键字可以定义一个实例方法，与一般函数定义不同，类方法必须包含参数 </a:t>
            </a:r>
            <a:r>
              <a:rPr lang="en-US" altLang="zh-CN" dirty="0"/>
              <a:t>self,</a:t>
            </a:r>
            <a:r>
              <a:rPr lang="zh-CN" altLang="en-US" dirty="0"/>
              <a:t>且为第一个参数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1" y="2392644"/>
            <a:ext cx="10843726" cy="341632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实例方法，使用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关键字定义，第一个形参默认传实例对象本身，一般使用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作为第一个参数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我是实例方法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一个类里面可以有多个实例方法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show(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"Animal.show"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实例方法与属性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类里面定义的变量。定义在类里面，方法外面的属性称之为类属性，定义在方法里面使用</a:t>
            </a:r>
            <a:r>
              <a:rPr lang="en-US" altLang="zh-CN" dirty="0"/>
              <a:t>self</a:t>
            </a:r>
            <a:r>
              <a:rPr lang="zh-CN" altLang="en-US" dirty="0"/>
              <a:t>引用的属性称之为实例属性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263059"/>
            <a:ext cx="10030968" cy="424731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colour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白色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.name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旺财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实例方法，使用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关键字定义，第一个形参默认传实例对象本身，一般使用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作为第一个参数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我是实例方法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一个类里面可以有多个实例方法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show(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"Animal.show"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实例方法与属性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29068" y="3021013"/>
            <a:ext cx="2090637" cy="679450"/>
            <a:chOff x="4241991" y="3409950"/>
            <a:chExt cx="2091529" cy="679450"/>
          </a:xfrm>
        </p:grpSpPr>
        <p:sp>
          <p:nvSpPr>
            <p:cNvPr id="6" name="矩形 6"/>
            <p:cNvSpPr/>
            <p:nvPr/>
          </p:nvSpPr>
          <p:spPr>
            <a:xfrm>
              <a:off x="4241991" y="4043681"/>
              <a:ext cx="209152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241991" y="3409950"/>
              <a:ext cx="209152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__init__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创建一个</a:t>
            </a:r>
            <a:r>
              <a:rPr lang="en-US" altLang="zh-CN" b="1" dirty="0"/>
              <a:t>Animal</a:t>
            </a:r>
            <a:r>
              <a:rPr lang="zh-CN" altLang="en-US" b="1" dirty="0"/>
              <a:t>类，并实例化一个</a:t>
            </a:r>
            <a:r>
              <a:rPr lang="en-US" altLang="zh-CN" b="1" dirty="0"/>
              <a:t>dog</a:t>
            </a:r>
            <a:r>
              <a:rPr lang="zh-CN" altLang="en-US" b="1" dirty="0"/>
              <a:t>对象和</a:t>
            </a:r>
            <a:r>
              <a:rPr lang="en-US" altLang="zh-CN" b="1" dirty="0"/>
              <a:t>cat</a:t>
            </a:r>
            <a:r>
              <a:rPr lang="zh-CN" altLang="en-US" b="1" dirty="0"/>
              <a:t>对象。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3690" y="2020883"/>
            <a:ext cx="884542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eat(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吃饭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dog = Animal()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创建一个对象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dog.colour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'red'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dog.name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旺财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(dog.name)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cat = Animal()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创建一个对象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cat.colour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'black'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cat.name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小花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(cat.name)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951306" y="2276669"/>
            <a:ext cx="3930959" cy="2159529"/>
          </a:xfrm>
          <a:prstGeom prst="wedgeRoundRectCallout">
            <a:avLst>
              <a:gd name="adj1" fmla="val -104210"/>
              <a:gd name="adj2" fmla="val -38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每创建一个对象都要添加属性，试想如果再创建一个对象的话，肯定也需要进行添加属性，显然这样做很费事，那么有没有办法能够在创建对象的时候，就顺便对象的属性给设置呢？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__init__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__init__(self) 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__init__(self) </a:t>
            </a:r>
            <a:r>
              <a:rPr lang="zh-CN" altLang="en-US" dirty="0"/>
              <a:t>方法，初始化方法，实例化对象的时候自动调用，完成一些初始化设置。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201" y="2321934"/>
            <a:ext cx="1004029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创建一个动物类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创建一个初始化方法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.name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旺财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.colour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kumimoji="0" 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黄色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dog = Animal()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实例化对象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(dog.name)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访问属性</a:t>
            </a:r>
            <a:b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(dog.colour)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colour</a:t>
            </a:r>
            <a:r>
              <a:rPr kumimoji="0" 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</a:t>
            </a: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332491" y="2679825"/>
            <a:ext cx="2127564" cy="1204112"/>
          </a:xfrm>
          <a:prstGeom prst="wedgeRoundRectCallout">
            <a:avLst>
              <a:gd name="adj1" fmla="val -90178"/>
              <a:gd name="adj2" fmla="val 152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__init__()</a:t>
            </a:r>
            <a:r>
              <a:rPr lang="zh-CN" altLang="en-US" dirty="0">
                <a:solidFill>
                  <a:schemeClr val="tx1"/>
                </a:solidFill>
              </a:rPr>
              <a:t>方法，在创建一个对象时默认被调用，不需要手动调用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en-US" altLang="zh-CN" dirty="0"/>
              <a:t>__init__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__init__</a:t>
            </a:r>
            <a:r>
              <a:rPr lang="zh-CN" altLang="en-US" dirty="0"/>
              <a:t>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init</a:t>
            </a:r>
            <a:r>
              <a:rPr lang="zh-CN" altLang="en-US" dirty="0"/>
              <a:t>方法里面的属性固定了，每个类创建出来的对象属性都一样，这个时候我们是不是考虑将属性当参数在实例化对象的时候传进去，让类更通用？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201" y="2378474"/>
            <a:ext cx="10040293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创建一个动物类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/>
              <a:t>Animal(</a:t>
            </a:r>
            <a:r>
              <a:rPr lang="en-US" altLang="zh-CN" dirty="0">
                <a:solidFill>
                  <a:srgbClr val="000080"/>
                </a:solidFill>
              </a:rPr>
              <a:t>object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创建一个初始化方法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zh-CN" altLang="en-US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def </a:t>
            </a:r>
            <a:r>
              <a:rPr lang="en-US" altLang="zh-CN" dirty="0">
                <a:solidFill>
                  <a:srgbClr val="B200B2"/>
                </a:solidFill>
              </a:rPr>
              <a:t>__init__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,name,colour):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.name = name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.colour = colour</a:t>
            </a:r>
            <a:br>
              <a:rPr lang="en-US" altLang="zh-CN" dirty="0"/>
            </a:br>
            <a:r>
              <a:rPr lang="en-US" altLang="zh-CN" dirty="0"/>
              <a:t>dog = Animal(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旺财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8080"/>
                </a:solidFill>
              </a:rPr>
              <a:t>'white'</a:t>
            </a:r>
            <a:r>
              <a:rPr lang="en-US" altLang="zh-CN" dirty="0"/>
              <a:t>) 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实例化对象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000080"/>
                </a:solidFill>
              </a:rPr>
              <a:t>print</a:t>
            </a:r>
            <a:r>
              <a:rPr lang="en-US" altLang="zh-CN" dirty="0"/>
              <a:t>(dog.name) 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访问属性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000080"/>
                </a:solidFill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dog.colour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访问</a:t>
            </a:r>
            <a:r>
              <a:rPr lang="en-US" altLang="zh-CN" i="1" dirty="0">
                <a:solidFill>
                  <a:srgbClr val="808080"/>
                </a:solidFill>
              </a:rPr>
              <a:t>colour</a:t>
            </a:r>
            <a:r>
              <a:rPr lang="zh-CN" altLang="en-US" i="1" dirty="0">
                <a:solidFill>
                  <a:srgbClr val="808080"/>
                </a:solidFill>
              </a:rPr>
              <a:t>属性</a:t>
            </a:r>
            <a:br>
              <a:rPr lang="zh-CN" altLang="en-US" i="1" dirty="0">
                <a:solidFill>
                  <a:srgbClr val="808080"/>
                </a:solidFill>
              </a:rPr>
            </a:br>
            <a:br>
              <a:rPr lang="zh-CN" altLang="en-US" i="1" dirty="0">
                <a:solidFill>
                  <a:srgbClr val="808080"/>
                </a:solidFill>
              </a:rPr>
            </a:b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dirty="0"/>
              <a:t>dog = Animal(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小花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8080"/>
                </a:solidFill>
              </a:rPr>
              <a:t>'black'</a:t>
            </a:r>
            <a:r>
              <a:rPr lang="en-US" altLang="zh-CN" dirty="0"/>
              <a:t>) 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实例化对象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000080"/>
                </a:solidFill>
              </a:rPr>
              <a:t>print</a:t>
            </a:r>
            <a:r>
              <a:rPr lang="en-US" altLang="zh-CN" dirty="0"/>
              <a:t>(dog.name) 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访问属性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000080"/>
                </a:solidFill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dog.colour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zh-CN" altLang="en-US" i="1" dirty="0">
                <a:solidFill>
                  <a:srgbClr val="808080"/>
                </a:solidFill>
              </a:rPr>
              <a:t>访问</a:t>
            </a:r>
            <a:r>
              <a:rPr lang="en-US" altLang="zh-CN" i="1" dirty="0">
                <a:solidFill>
                  <a:srgbClr val="808080"/>
                </a:solidFill>
              </a:rPr>
              <a:t>colour</a:t>
            </a:r>
            <a:r>
              <a:rPr lang="zh-CN" altLang="en-US" i="1" dirty="0">
                <a:solidFill>
                  <a:srgbClr val="808080"/>
                </a:solidFill>
              </a:rPr>
              <a:t>属性</a:t>
            </a: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269931" y="2824679"/>
            <a:ext cx="3476531" cy="2000817"/>
          </a:xfrm>
          <a:prstGeom prst="wedgeRoundRectCallout">
            <a:avLst>
              <a:gd name="adj1" fmla="val -107825"/>
              <a:gd name="adj2" fmla="val -137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__init__(self)</a:t>
            </a:r>
            <a:r>
              <a:rPr lang="zh-CN" altLang="en-US" dirty="0">
                <a:solidFill>
                  <a:schemeClr val="tx1"/>
                </a:solidFill>
              </a:rPr>
              <a:t>中，默认有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个参数名字为</a:t>
            </a:r>
            <a:r>
              <a:rPr lang="en-US" altLang="zh-CN" dirty="0">
                <a:solidFill>
                  <a:schemeClr val="tx1"/>
                </a:solidFill>
              </a:rPr>
              <a:t>self</a:t>
            </a:r>
            <a:r>
              <a:rPr lang="zh-CN" altLang="en-US" dirty="0">
                <a:solidFill>
                  <a:schemeClr val="tx1"/>
                </a:solidFill>
              </a:rPr>
              <a:t>，如果还需要传两个实参，那么应该写成</a:t>
            </a:r>
            <a:r>
              <a:rPr lang="en-US" altLang="zh-CN" dirty="0">
                <a:solidFill>
                  <a:schemeClr val="tx1"/>
                </a:solidFill>
              </a:rPr>
              <a:t>__init__(self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x, y)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数学运算</a:t>
            </a:r>
          </a:p>
          <a:p>
            <a:pPr lvl="1"/>
            <a:r>
              <a:rPr lang="en-US" altLang="zh-CN" dirty="0"/>
              <a:t>abs( ) round( ) </a:t>
            </a:r>
          </a:p>
          <a:p>
            <a:pPr lvl="1"/>
            <a:r>
              <a:rPr lang="en-US" altLang="zh-CN" dirty="0" err="1"/>
              <a:t>pow</a:t>
            </a:r>
            <a:r>
              <a:rPr lang="en-US" altLang="zh-CN" dirty="0"/>
              <a:t>( ) </a:t>
            </a:r>
            <a:r>
              <a:rPr lang="en-US" altLang="zh-CN" dirty="0" err="1"/>
              <a:t>divmod</a:t>
            </a:r>
            <a:r>
              <a:rPr lang="en-US" altLang="zh-CN" dirty="0"/>
              <a:t>( ) max( ) min( ) sum( )</a:t>
            </a:r>
          </a:p>
          <a:p>
            <a:pPr lvl="1"/>
            <a:r>
              <a:rPr lang="en-US" altLang="zh-CN" dirty="0" err="1"/>
              <a:t>eval</a:t>
            </a:r>
            <a:r>
              <a:rPr lang="en-US" altLang="zh-CN" dirty="0"/>
              <a:t>( )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( ) float( ) str( )</a:t>
            </a:r>
          </a:p>
          <a:p>
            <a:pPr lvl="1"/>
            <a:r>
              <a:rPr lang="en-US" altLang="zh-CN" dirty="0" err="1"/>
              <a:t>ord</a:t>
            </a:r>
            <a:r>
              <a:rPr lang="en-US" altLang="zh-CN" dirty="0"/>
              <a:t>( ) </a:t>
            </a:r>
            <a:r>
              <a:rPr lang="en-US" altLang="zh-CN" dirty="0" err="1"/>
              <a:t>chr</a:t>
            </a:r>
            <a:r>
              <a:rPr lang="en-US" altLang="zh-CN" dirty="0"/>
              <a:t>( ) </a:t>
            </a:r>
            <a:r>
              <a:rPr lang="en-US" altLang="zh-CN" dirty="0" err="1"/>
              <a:t>bool</a:t>
            </a:r>
            <a:r>
              <a:rPr lang="en-US" altLang="zh-CN" dirty="0"/>
              <a:t>( ) </a:t>
            </a:r>
          </a:p>
          <a:p>
            <a:pPr lvl="1"/>
            <a:r>
              <a:rPr lang="en-US" altLang="zh-CN" dirty="0"/>
              <a:t>bin( ) hex( ) </a:t>
            </a:r>
            <a:r>
              <a:rPr lang="en-US" altLang="zh-CN" dirty="0" err="1"/>
              <a:t>oct</a:t>
            </a:r>
            <a:r>
              <a:rPr lang="en-US" altLang="zh-CN" dirty="0"/>
              <a:t>( ) </a:t>
            </a:r>
          </a:p>
          <a:p>
            <a:pPr lvl="1"/>
            <a:r>
              <a:rPr lang="en-US" altLang="zh-CN" dirty="0"/>
              <a:t>list( ) tuple( ) 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( ) bytes( 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327225" y="3021013"/>
            <a:ext cx="1494320" cy="679450"/>
            <a:chOff x="4540273" y="3409950"/>
            <a:chExt cx="1494957" cy="679450"/>
          </a:xfrm>
        </p:grpSpPr>
        <p:sp>
          <p:nvSpPr>
            <p:cNvPr id="6" name="矩形 6"/>
            <p:cNvSpPr/>
            <p:nvPr/>
          </p:nvSpPr>
          <p:spPr>
            <a:xfrm>
              <a:off x="4540273" y="4043681"/>
              <a:ext cx="1494957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540273" y="3409950"/>
              <a:ext cx="149495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self</a:t>
              </a:r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和对象指向同一个内存地址，可以认为</a:t>
            </a:r>
            <a:r>
              <a:rPr lang="en-US" altLang="zh-CN" dirty="0"/>
              <a:t>self</a:t>
            </a:r>
            <a:r>
              <a:rPr lang="zh-CN" altLang="en-US" dirty="0"/>
              <a:t>就是对象的引用。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0378" y="2594441"/>
            <a:ext cx="5392502" cy="30469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&gt;&gt;&gt;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创建一个方法打印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'self=%s'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%(id(self)))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...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5871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&gt;&gt;&gt;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 = Car()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&gt;&gt;&gt;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print(id(bmw))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140033867265696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&gt;&gt;&gt;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bmw.getself()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140033867265696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1608" y="2594441"/>
            <a:ext cx="5392502" cy="30469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创建一个方法打印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'self=%s'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%(id(self)))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 = Car()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print(id(bmw))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bmw.getself()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99147" y="3896124"/>
            <a:ext cx="801231" cy="443621"/>
          </a:xfrm>
          <a:prstGeom prst="rightArrow">
            <a:avLst>
              <a:gd name="adj1" fmla="val 50000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self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</a:t>
            </a:r>
            <a:r>
              <a:rPr lang="en-US" altLang="zh-CN" dirty="0"/>
              <a:t>self</a:t>
            </a:r>
            <a:r>
              <a:rPr lang="zh-CN" altLang="en-US" dirty="0"/>
              <a:t>，可以理解为对象自己，某个对象调用其方法时，</a:t>
            </a:r>
            <a:r>
              <a:rPr lang="en-US" altLang="zh-CN" dirty="0"/>
              <a:t>python</a:t>
            </a:r>
            <a:r>
              <a:rPr lang="zh-CN" altLang="en-US" dirty="0"/>
              <a:t>解释器会把这个对象作为第一个参数传递给</a:t>
            </a:r>
            <a:r>
              <a:rPr lang="en-US" altLang="zh-CN" dirty="0"/>
              <a:t>self</a:t>
            </a:r>
            <a:r>
              <a:rPr lang="zh-CN" altLang="en-US" dirty="0"/>
              <a:t>，所以开发者只需要传递后面的参数即可。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传参问题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1683" y="2729886"/>
            <a:ext cx="10094613" cy="360098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(self,name,colour)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self.name = 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self.colour = colour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创建一个方法打印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'self=%s'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%(id(self)))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 = Car(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宝马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黑色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实例化对象时，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不需要开发者传参，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python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自动将对象传递给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print(id(bmw))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bmw.getself()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self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9" y="3021013"/>
            <a:ext cx="1620957" cy="679450"/>
            <a:chOff x="4476927" y="3409950"/>
            <a:chExt cx="1621647" cy="679450"/>
          </a:xfrm>
        </p:grpSpPr>
        <p:sp>
          <p:nvSpPr>
            <p:cNvPr id="6" name="矩形 6"/>
            <p:cNvSpPr/>
            <p:nvPr/>
          </p:nvSpPr>
          <p:spPr>
            <a:xfrm>
              <a:off x="4476928" y="4043681"/>
              <a:ext cx="162164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7" y="3409950"/>
              <a:ext cx="162164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魔法方法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中，有一些内置好的特定的方法，方法名是“</a:t>
            </a:r>
            <a:r>
              <a:rPr lang="en-US" altLang="zh-CN" dirty="0"/>
              <a:t>__xxx__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在进行特定的操作时会自动被调用，这些方法称之为魔法方法。</a:t>
            </a:r>
            <a:endParaRPr lang="en-US" altLang="zh-CN" dirty="0"/>
          </a:p>
          <a:p>
            <a:r>
              <a:rPr lang="zh-CN" altLang="en-US" dirty="0"/>
              <a:t>下面介绍几种常见的魔法方法。</a:t>
            </a:r>
            <a:endParaRPr lang="en-US" altLang="zh-CN" dirty="0"/>
          </a:p>
          <a:p>
            <a:pPr lvl="1"/>
            <a:r>
              <a:rPr lang="en-US" altLang="zh-CN" dirty="0"/>
              <a:t>__init__</a:t>
            </a:r>
            <a:r>
              <a:rPr lang="zh-CN" altLang="en-US"/>
              <a:t>方法：初始化一个类，</a:t>
            </a:r>
            <a:r>
              <a:rPr lang="zh-CN" altLang="en-US" dirty="0"/>
              <a:t>在创建实例对象为其赋值时使用。</a:t>
            </a:r>
            <a:endParaRPr lang="en-US" altLang="zh-CN" dirty="0"/>
          </a:p>
          <a:p>
            <a:pPr lvl="1"/>
            <a:r>
              <a:rPr lang="en-US" altLang="zh-CN" dirty="0"/>
              <a:t>__str__</a:t>
            </a:r>
            <a:r>
              <a:rPr lang="zh-CN" altLang="en-US" dirty="0"/>
              <a:t>方法：在将对象转换成字符串  </a:t>
            </a:r>
            <a:r>
              <a:rPr lang="en-US" altLang="zh-CN" dirty="0"/>
              <a:t>str(</a:t>
            </a:r>
            <a:r>
              <a:rPr lang="zh-CN" altLang="en-US" dirty="0"/>
              <a:t>对象</a:t>
            </a:r>
            <a:r>
              <a:rPr lang="en-US" altLang="zh-CN" dirty="0"/>
              <a:t>)  </a:t>
            </a:r>
            <a:r>
              <a:rPr lang="zh-CN" altLang="en-US" dirty="0"/>
              <a:t>测试的时候，打印对象的信息。</a:t>
            </a:r>
            <a:endParaRPr lang="en-US" altLang="zh-CN" dirty="0"/>
          </a:p>
          <a:p>
            <a:pPr lvl="1"/>
            <a:r>
              <a:rPr lang="en-US" altLang="zh-CN" dirty="0"/>
              <a:t>__new__</a:t>
            </a:r>
            <a:r>
              <a:rPr lang="zh-CN" altLang="en-US" dirty="0"/>
              <a:t>方法：创建并返回一个实例对象，调用了一次，就会得到一个对象。</a:t>
            </a:r>
            <a:endParaRPr lang="en-US" altLang="zh-CN" dirty="0"/>
          </a:p>
          <a:p>
            <a:pPr lvl="1"/>
            <a:r>
              <a:rPr lang="en-US" altLang="zh-CN" dirty="0"/>
              <a:t>__class__</a:t>
            </a:r>
            <a:r>
              <a:rPr lang="zh-CN" altLang="en-US" dirty="0"/>
              <a:t>方法：获得已知对象的类 </a:t>
            </a:r>
            <a:r>
              <a:rPr lang="en-US" altLang="zh-CN" dirty="0"/>
              <a:t>( </a:t>
            </a:r>
            <a:r>
              <a:rPr lang="zh-CN" altLang="en-US" dirty="0"/>
              <a:t>对象</a:t>
            </a:r>
            <a:r>
              <a:rPr lang="en-US" altLang="zh-CN" dirty="0"/>
              <a:t>.__class__)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__del__</a:t>
            </a:r>
            <a:r>
              <a:rPr lang="zh-CN" altLang="en-US" dirty="0"/>
              <a:t>方法：对象在程序运行结束</a:t>
            </a:r>
            <a:r>
              <a:rPr lang="zh-CN" altLang="en-US"/>
              <a:t>后进行对象销毁的</a:t>
            </a:r>
            <a:r>
              <a:rPr lang="zh-CN" altLang="en-US" dirty="0"/>
              <a:t>时候调用这个方法，来释放资源。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/>
          <a:lstStyle/>
          <a:p>
            <a:r>
              <a:rPr lang="zh-CN" altLang="en-US" dirty="0"/>
              <a:t>魔法方法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直接打印对象，输出结果只一串类似</a:t>
            </a:r>
            <a:r>
              <a:rPr lang="en-US" altLang="zh-CN" dirty="0"/>
              <a:t>id</a:t>
            </a:r>
            <a:r>
              <a:rPr lang="zh-CN" altLang="en-US" dirty="0"/>
              <a:t>地址的信息。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输出结果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__str__</a:t>
            </a:r>
            <a:r>
              <a:rPr lang="zh-CN" altLang="en-US" dirty="0"/>
              <a:t>方法</a:t>
            </a:r>
          </a:p>
        </p:txBody>
      </p:sp>
      <p:sp>
        <p:nvSpPr>
          <p:cNvPr id="2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魔法方法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6961" y="2085793"/>
            <a:ext cx="8106507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创建一个动物类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创建一个初始化方法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(self,name,colour)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self.name = 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self.colour = colour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dog = 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旺财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'white'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实例化对象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print(dog)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6961" y="5288531"/>
            <a:ext cx="810650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&gt;&gt;&gt;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print(dog)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&lt;__main__.Animal object at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0x7f5c2cea3ac8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在类中定义给</a:t>
            </a:r>
            <a:r>
              <a:rPr lang="en-US" altLang="zh-CN" dirty="0"/>
              <a:t>__str__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输出结果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__str__</a:t>
            </a:r>
            <a:r>
              <a:rPr lang="zh-CN" altLang="en-US" dirty="0"/>
              <a:t>方法</a:t>
            </a:r>
          </a:p>
        </p:txBody>
      </p:sp>
      <p:sp>
        <p:nvSpPr>
          <p:cNvPr id="2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魔法方法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51791" y="1991257"/>
            <a:ext cx="9152792" cy="27699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Animal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创建一个初始化方法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(self,name,colour)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self.name = 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self.colour = colour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__str__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我的名字是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%s,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我的颜色为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%(self.name,self.colour)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dog = Animal(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旺财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'white'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实例化对象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print(dog)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1791" y="5193994"/>
            <a:ext cx="9152792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我的名字是旺财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我的颜色为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white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932733" y="1474437"/>
            <a:ext cx="2400301" cy="1837592"/>
          </a:xfrm>
          <a:prstGeom prst="wedgeRoundRectCallout">
            <a:avLst>
              <a:gd name="adj1" fmla="val -153390"/>
              <a:gd name="adj2" fmla="val 6106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定义了</a:t>
            </a:r>
            <a:r>
              <a:rPr lang="en-US" altLang="zh-CN" dirty="0">
                <a:solidFill>
                  <a:schemeClr val="tx1"/>
                </a:solidFill>
              </a:rPr>
              <a:t>__str__</a:t>
            </a:r>
            <a:r>
              <a:rPr lang="zh-CN" altLang="en-US" dirty="0">
                <a:solidFill>
                  <a:schemeClr val="tx1"/>
                </a:solidFill>
              </a:rPr>
              <a:t>方法，在打印对象的时候，会执行</a:t>
            </a:r>
            <a:r>
              <a:rPr lang="en-US" altLang="zh-CN" dirty="0">
                <a:solidFill>
                  <a:schemeClr val="tx1"/>
                </a:solidFill>
              </a:rPr>
              <a:t>__str__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  <a:r>
              <a:rPr lang="en-US" altLang="zh-CN" dirty="0">
                <a:solidFill>
                  <a:schemeClr val="tx1"/>
                </a:solidFill>
              </a:rPr>
              <a:t>__str__</a:t>
            </a:r>
            <a:r>
              <a:rPr lang="zh-CN" altLang="en-US" dirty="0">
                <a:solidFill>
                  <a:schemeClr val="tx1"/>
                </a:solidFill>
              </a:rPr>
              <a:t>方法只能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一个字符串。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468021" y="3021013"/>
            <a:ext cx="3212739" cy="679450"/>
            <a:chOff x="3680698" y="3409950"/>
            <a:chExt cx="3214105" cy="679450"/>
          </a:xfrm>
        </p:grpSpPr>
        <p:sp>
          <p:nvSpPr>
            <p:cNvPr id="6" name="矩形 6"/>
            <p:cNvSpPr/>
            <p:nvPr/>
          </p:nvSpPr>
          <p:spPr>
            <a:xfrm>
              <a:off x="3680698" y="4043681"/>
              <a:ext cx="3214105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680698" y="3409950"/>
              <a:ext cx="321410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案例</a:t>
              </a:r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决战紫禁之巅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决战紫禁之巅有两个人物，西门吹雪以及叶孤城</a:t>
            </a:r>
          </a:p>
          <a:p>
            <a:pPr lvl="1"/>
            <a:r>
              <a:rPr lang="zh-CN" altLang="en-US" dirty="0"/>
              <a:t>属性：</a:t>
            </a:r>
          </a:p>
          <a:p>
            <a:pPr lvl="2"/>
            <a:r>
              <a:rPr lang="en-US" altLang="zh-CN" dirty="0"/>
              <a:t>name </a:t>
            </a:r>
            <a:r>
              <a:rPr lang="zh-CN" altLang="en-US" dirty="0"/>
              <a:t>玩家的名字</a:t>
            </a:r>
          </a:p>
          <a:p>
            <a:pPr lvl="2"/>
            <a:r>
              <a:rPr lang="en-US" altLang="zh-CN" dirty="0"/>
              <a:t>blood </a:t>
            </a:r>
            <a:r>
              <a:rPr lang="zh-CN" altLang="en-US" dirty="0"/>
              <a:t>玩家血量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方法：</a:t>
            </a:r>
          </a:p>
          <a:p>
            <a:pPr lvl="2"/>
            <a:r>
              <a:rPr lang="en-US" altLang="zh-CN" dirty="0"/>
              <a:t>tong() </a:t>
            </a:r>
            <a:r>
              <a:rPr lang="zh-CN" altLang="en-US" dirty="0"/>
              <a:t>捅对方一刀</a:t>
            </a:r>
            <a:r>
              <a:rPr lang="en-US" altLang="zh-CN" dirty="0"/>
              <a:t>,</a:t>
            </a:r>
            <a:r>
              <a:rPr lang="zh-CN" altLang="en-US" dirty="0"/>
              <a:t>对方掉血</a:t>
            </a:r>
            <a:r>
              <a:rPr lang="en-US" altLang="zh-CN" dirty="0"/>
              <a:t>10</a:t>
            </a:r>
            <a:r>
              <a:rPr lang="zh-CN" altLang="en-US" dirty="0"/>
              <a:t>滴</a:t>
            </a:r>
          </a:p>
          <a:p>
            <a:pPr lvl="2"/>
            <a:r>
              <a:rPr lang="en-US" altLang="zh-CN" dirty="0" err="1"/>
              <a:t>kanren</a:t>
            </a:r>
            <a:r>
              <a:rPr lang="en-US" altLang="zh-CN" dirty="0"/>
              <a:t>() </a:t>
            </a:r>
            <a:r>
              <a:rPr lang="zh-CN" altLang="en-US" dirty="0"/>
              <a:t>砍对方一刀，对方掉血</a:t>
            </a:r>
            <a:r>
              <a:rPr lang="en-US" altLang="zh-CN" dirty="0"/>
              <a:t>15</a:t>
            </a:r>
            <a:r>
              <a:rPr lang="zh-CN" altLang="en-US" dirty="0"/>
              <a:t>滴</a:t>
            </a:r>
          </a:p>
          <a:p>
            <a:pPr lvl="2"/>
            <a:r>
              <a:rPr lang="en-US" altLang="zh-CN" dirty="0" err="1"/>
              <a:t>chiyao</a:t>
            </a:r>
            <a:r>
              <a:rPr lang="en-US" altLang="zh-CN" dirty="0"/>
              <a:t>() </a:t>
            </a:r>
            <a:r>
              <a:rPr lang="zh-CN" altLang="en-US" dirty="0"/>
              <a:t>吃一颗药，补血</a:t>
            </a:r>
            <a:r>
              <a:rPr lang="en-US" altLang="zh-CN" dirty="0"/>
              <a:t>10</a:t>
            </a:r>
            <a:r>
              <a:rPr lang="zh-CN" altLang="en-US" dirty="0"/>
              <a:t>滴</a:t>
            </a:r>
          </a:p>
          <a:p>
            <a:pPr lvl="2"/>
            <a:r>
              <a:rPr lang="en-US" altLang="zh-CN" dirty="0"/>
              <a:t>__str__ </a:t>
            </a:r>
            <a:r>
              <a:rPr lang="zh-CN" altLang="en-US" dirty="0"/>
              <a:t>打印玩家状态。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、定义类，创建</a:t>
            </a:r>
            <a:r>
              <a:rPr lang="en-US" altLang="zh-CN" dirty="0"/>
              <a:t>__init__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7831" y="2127081"/>
            <a:ext cx="9601200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创建类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Hero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创建初始化方法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 name)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name, blood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self.name = 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self.blood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复习知识点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序列操作</a:t>
            </a:r>
          </a:p>
          <a:p>
            <a:pPr lvl="1"/>
            <a:r>
              <a:rPr lang="en-US" altLang="zh-CN" dirty="0"/>
              <a:t>all() any() sorted() reversed()</a:t>
            </a:r>
          </a:p>
          <a:p>
            <a:pPr lvl="1"/>
            <a:r>
              <a:rPr lang="en-US" altLang="zh-CN" dirty="0"/>
              <a:t>range() zip() enumerate()</a:t>
            </a:r>
          </a:p>
          <a:p>
            <a:r>
              <a:rPr lang="zh-CN" altLang="en-US" dirty="0"/>
              <a:t>三元运算</a:t>
            </a:r>
            <a:endParaRPr lang="en-US" altLang="zh-CN" dirty="0"/>
          </a:p>
          <a:p>
            <a:pPr lvl="1"/>
            <a:r>
              <a:rPr lang="en-US" altLang="zh-CN" dirty="0"/>
              <a:t>result = </a:t>
            </a:r>
            <a:r>
              <a:rPr lang="zh-CN" altLang="en-US" dirty="0"/>
              <a:t>值</a:t>
            </a:r>
            <a:r>
              <a:rPr lang="en-US" altLang="zh-CN" dirty="0"/>
              <a:t>1 if </a:t>
            </a:r>
            <a:r>
              <a:rPr lang="zh-CN" altLang="en-US" dirty="0"/>
              <a:t>条件 </a:t>
            </a:r>
            <a:r>
              <a:rPr lang="en-US" altLang="zh-CN" dirty="0"/>
              <a:t>else </a:t>
            </a:r>
            <a:r>
              <a:rPr lang="zh-CN" altLang="en-US" dirty="0"/>
              <a:t>值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集合</a:t>
            </a:r>
          </a:p>
          <a:p>
            <a:pPr lvl="1"/>
            <a:r>
              <a:rPr lang="zh-CN" altLang="en-US" dirty="0"/>
              <a:t>无序且不重复的元素集合。</a:t>
            </a:r>
          </a:p>
          <a:p>
            <a:pPr lvl="1"/>
            <a:r>
              <a:rPr lang="en-US" altLang="zh-CN" dirty="0"/>
              <a:t>add( ) clear( )</a:t>
            </a:r>
          </a:p>
          <a:p>
            <a:pPr lvl="1"/>
            <a:r>
              <a:rPr lang="en-US" altLang="zh-CN" dirty="0"/>
              <a:t>difference( ) intersection( ) union( )</a:t>
            </a:r>
          </a:p>
          <a:p>
            <a:pPr lvl="1"/>
            <a:r>
              <a:rPr lang="en-US" altLang="zh-CN" dirty="0"/>
              <a:t>pop( ) discard( ) update( 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、创建玩家技能方法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33894" y="2133050"/>
            <a:ext cx="9786151" cy="41549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(self,enemy)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捅对方一刀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enemy.blood -=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info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捅了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%(self.name,enemy.name)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print(info)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kanren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(self, enemy)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砍对方一刀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enemy.blood -=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info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砍了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%(self.name, enemy.name)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print(info)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chiyao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吃药不血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"""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self.blood +=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info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吃了一颗补血药，加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10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滴血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%self.name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print(info)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__str__</a:t>
            </a:r>
            <a:r>
              <a:rPr lang="zh-CN" altLang="en-US" dirty="0"/>
              <a:t>方法，输出玩家状态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、创建西门吹雪以及叶孤城两个人物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93530" y="2059330"/>
            <a:ext cx="9187961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959A8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__str__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(self)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还剩下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%s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%(self.name,self.blood)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93529" y="3903703"/>
            <a:ext cx="9187961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 = Hero(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西门吹雪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ygc = Hero(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叶孤城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、两个开始互砍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1453" y="2021979"/>
            <a:ext cx="9680332" cy="41549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 = Hero(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西门吹雪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ygc = Hero(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叶孤城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xm.tong(ygc)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西门吹雪捅叶孤城一刀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print(ygc)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打印叶孤城的状态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print(xm)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打印西门吹雪的状态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'*'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ygc.kanren(xm)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叶孤城砍西门一刀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print(ygc)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打印叶孤城的状态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print(xm)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打印西门吹雪的状态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'*'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xm.chiyao()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print(ygc)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打印叶孤城的状态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print(xm)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打印西门吹雪的状态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输出结果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9218" name="Picture 2" descr="C:\Users\Administrator\Desktop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61" y="2054469"/>
            <a:ext cx="767873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8776420" y="0"/>
            <a:ext cx="2590800" cy="5381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836150" y="4043681"/>
              <a:ext cx="90319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知识总结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类和对象的概念</a:t>
            </a:r>
            <a:endParaRPr lang="en-US" altLang="zh-CN" dirty="0"/>
          </a:p>
          <a:p>
            <a:pPr lvl="1"/>
            <a:r>
              <a:rPr lang="zh-CN" altLang="en-US" dirty="0"/>
              <a:t>类就是一个模板，模板里可以包含多个函数，函数里实现一些功能；</a:t>
            </a:r>
          </a:p>
          <a:p>
            <a:pPr lvl="1"/>
            <a:r>
              <a:rPr lang="zh-CN" altLang="en-US" dirty="0"/>
              <a:t>对象则是根据模板创建的实例，通过实例对象可以执行类中的函数。</a:t>
            </a:r>
            <a:endParaRPr lang="en-US" altLang="zh-CN" dirty="0"/>
          </a:p>
          <a:p>
            <a:r>
              <a:rPr lang="zh-CN" altLang="en-US" dirty="0"/>
              <a:t>定义类和对象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class </a:t>
            </a:r>
            <a:r>
              <a:rPr lang="zh-CN" altLang="en-US" dirty="0"/>
              <a:t>语句来创建一个新类，</a:t>
            </a:r>
            <a:r>
              <a:rPr lang="en-US" altLang="zh-CN" dirty="0"/>
              <a:t>class </a:t>
            </a:r>
            <a:r>
              <a:rPr lang="zh-CN" altLang="en-US" dirty="0"/>
              <a:t>之后为类的名称并以冒号结尾；</a:t>
            </a:r>
            <a:endParaRPr lang="en-US" altLang="zh-CN" dirty="0"/>
          </a:p>
          <a:p>
            <a:pPr lvl="1"/>
            <a:r>
              <a:rPr lang="zh-CN" altLang="en-US" dirty="0"/>
              <a:t>实例化类其他编程语言中一般用关键字 </a:t>
            </a:r>
            <a:r>
              <a:rPr lang="en-US" altLang="zh-CN" dirty="0"/>
              <a:t>new</a:t>
            </a:r>
            <a:r>
              <a:rPr lang="zh-CN" altLang="en-US" dirty="0"/>
              <a:t>，但是在 </a:t>
            </a:r>
            <a:r>
              <a:rPr lang="en-US" altLang="zh-CN" dirty="0"/>
              <a:t>Python </a:t>
            </a:r>
            <a:r>
              <a:rPr lang="zh-CN" altLang="en-US" dirty="0"/>
              <a:t>中并没有这个关键字，类的实例化类似函数调用方式。</a:t>
            </a:r>
            <a:endParaRPr lang="en-US" altLang="zh-CN" dirty="0"/>
          </a:p>
          <a:p>
            <a:r>
              <a:rPr lang="zh-CN" altLang="en-US" dirty="0"/>
              <a:t>实例方法与属性</a:t>
            </a:r>
            <a:endParaRPr lang="en-US" altLang="zh-CN" dirty="0"/>
          </a:p>
          <a:p>
            <a:pPr lvl="1"/>
            <a:r>
              <a:rPr lang="zh-CN" altLang="en-US" dirty="0"/>
              <a:t>在类的内部，使用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关键字可以定义一个实例方法；</a:t>
            </a:r>
            <a:endParaRPr lang="en-US" altLang="zh-CN" dirty="0"/>
          </a:p>
          <a:p>
            <a:pPr lvl="1"/>
            <a:r>
              <a:rPr lang="zh-CN" altLang="en-US" dirty="0"/>
              <a:t>定义在类里面，方法外面的属性称之为类属性，定义在方法里面使用</a:t>
            </a:r>
            <a:r>
              <a:rPr lang="en-US" altLang="zh-CN" dirty="0"/>
              <a:t>self</a:t>
            </a:r>
            <a:r>
              <a:rPr lang="zh-CN" altLang="en-US" dirty="0"/>
              <a:t>引用的属性称之为实例属性。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知识总结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__init__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构造初始化函数，在创建实例对象为其赋值时使用。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self</a:t>
            </a:r>
          </a:p>
          <a:p>
            <a:pPr lvl="1"/>
            <a:r>
              <a:rPr lang="en-US" altLang="zh-CN" dirty="0"/>
              <a:t>self</a:t>
            </a:r>
            <a:r>
              <a:rPr lang="zh-CN" altLang="en-US" dirty="0"/>
              <a:t>和对象指向同一个内存地址，</a:t>
            </a:r>
            <a:r>
              <a:rPr lang="en-US" altLang="zh-CN" dirty="0"/>
              <a:t>self</a:t>
            </a:r>
            <a:r>
              <a:rPr lang="zh-CN" altLang="en-US" dirty="0"/>
              <a:t>就是对象的引用。</a:t>
            </a:r>
            <a:endParaRPr lang="en-US" altLang="zh-CN" dirty="0"/>
          </a:p>
          <a:p>
            <a:r>
              <a:rPr lang="zh-CN" altLang="en-US" dirty="0"/>
              <a:t>魔法方法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中，有一些内置好的特定的方法；</a:t>
            </a:r>
            <a:endParaRPr lang="en-US" altLang="zh-CN" dirty="0"/>
          </a:p>
          <a:p>
            <a:pPr lvl="1"/>
            <a:r>
              <a:rPr lang="zh-CN" altLang="en-US" dirty="0"/>
              <a:t>方法名是“</a:t>
            </a:r>
            <a:r>
              <a:rPr lang="en-US" altLang="zh-CN" dirty="0"/>
              <a:t>__xxx__”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在进行特定的操作时会自动被调用。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2" y="3021013"/>
            <a:ext cx="1620958" cy="679450"/>
            <a:chOff x="4476923" y="3409950"/>
            <a:chExt cx="1621649" cy="679450"/>
          </a:xfrm>
        </p:grpSpPr>
        <p:sp>
          <p:nvSpPr>
            <p:cNvPr id="6" name="矩形 6"/>
            <p:cNvSpPr/>
            <p:nvPr/>
          </p:nvSpPr>
          <p:spPr>
            <a:xfrm>
              <a:off x="4476923" y="4043681"/>
              <a:ext cx="162164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、什么是类，什么是对象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中定义一个类的语法格式是什么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、类</a:t>
            </a:r>
            <a:r>
              <a:rPr lang="en-US" altLang="zh-CN" dirty="0"/>
              <a:t>(class)</a:t>
            </a:r>
            <a:r>
              <a:rPr lang="zh-CN" altLang="en-US" dirty="0"/>
              <a:t>由哪三个部分构成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init</a:t>
            </a:r>
            <a:r>
              <a:rPr lang="zh-CN" altLang="en-US" dirty="0"/>
              <a:t>方法有什么作用，如何定义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、方法中的</a:t>
            </a:r>
            <a:r>
              <a:rPr lang="en-US" altLang="zh-CN" dirty="0"/>
              <a:t>"self"</a:t>
            </a:r>
            <a:r>
              <a:rPr lang="zh-CN" altLang="en-US" dirty="0"/>
              <a:t>代表什么。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、在类中定义</a:t>
            </a:r>
            <a:r>
              <a:rPr lang="en-US" altLang="zh-CN" dirty="0"/>
              <a:t>init</a:t>
            </a:r>
            <a:r>
              <a:rPr lang="zh-CN" altLang="en-US" dirty="0"/>
              <a:t>方法的时候第一个形参必须是</a:t>
            </a:r>
            <a:r>
              <a:rPr lang="en-US" altLang="zh-CN" dirty="0"/>
              <a:t>self</a:t>
            </a:r>
            <a:r>
              <a:rPr lang="zh-CN" altLang="en-US" dirty="0"/>
              <a:t>吗？</a:t>
            </a:r>
            <a:r>
              <a:rPr lang="en-US" altLang="zh-CN" dirty="0"/>
              <a:t>self</a:t>
            </a:r>
            <a:r>
              <a:rPr lang="zh-CN" altLang="en-US" dirty="0"/>
              <a:t>可以用其他东西代替吗？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面向对象中的魔法方法，是如何定义的，魔法方法需要开发人员去调用吗？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str</a:t>
            </a:r>
            <a:r>
              <a:rPr lang="zh-CN" altLang="en-US" dirty="0"/>
              <a:t>方法可以没有返回值，这句话是否正确？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、查看下面代码，请写出有那些是属性，那些是实例方法。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4747" y="2518135"/>
            <a:ext cx="6145823" cy="38779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 Person(object):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foot = 2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eye = 2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mouth = 1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 __init__(self,name,age):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self.name = name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self.age = age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print("self=%s" % id(self))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 run(self):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飞快跑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def eat(self):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吃饭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xiaoming = Person('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小明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 18)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print("xiaoming=%s" % id(xiaoming))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725169"/>
            <a:chOff x="4862127" y="3409950"/>
            <a:chExt cx="894458" cy="725169"/>
          </a:xfrm>
        </p:grpSpPr>
        <p:sp>
          <p:nvSpPr>
            <p:cNvPr id="6" name="矩形 6"/>
            <p:cNvSpPr/>
            <p:nvPr/>
          </p:nvSpPr>
          <p:spPr>
            <a:xfrm flipV="1">
              <a:off x="4862127" y="4089400"/>
              <a:ext cx="89445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中如何通过类创建对象，请用代码举例说明。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、如何在类中定义一个方法，请用代码举例说明。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、定义一个水果类，然后通过水果类，创建苹果对象、橘子对象、西瓜对象并分别添加上颜色属性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、请编写代码，验证</a:t>
            </a:r>
            <a:r>
              <a:rPr lang="en-US" altLang="zh-CN" dirty="0"/>
              <a:t>self</a:t>
            </a:r>
            <a:r>
              <a:rPr lang="zh-CN" altLang="en-US" dirty="0"/>
              <a:t>就是实例本身。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、定义一个</a:t>
            </a:r>
            <a:r>
              <a:rPr lang="en-US" altLang="zh-CN" dirty="0"/>
              <a:t>Animal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、使用</a:t>
            </a:r>
            <a:r>
              <a:rPr lang="en-US" altLang="zh-CN" dirty="0"/>
              <a:t>__init__</a:t>
            </a:r>
            <a:r>
              <a:rPr lang="zh-CN" altLang="en-US" dirty="0"/>
              <a:t>初始化方法为对象添加初始属性。如颜色，名字，年龄。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、定义动物方法，如</a:t>
            </a:r>
            <a:r>
              <a:rPr lang="en-US" altLang="zh-CN" dirty="0"/>
              <a:t>run</a:t>
            </a:r>
            <a:r>
              <a:rPr lang="zh-CN" altLang="en-US" dirty="0"/>
              <a:t>，</a:t>
            </a:r>
            <a:r>
              <a:rPr lang="en-US" altLang="zh-CN" dirty="0"/>
              <a:t>eat</a:t>
            </a:r>
            <a:r>
              <a:rPr lang="zh-CN" altLang="en-US" dirty="0"/>
              <a:t>等方法。如调用</a:t>
            </a:r>
            <a:r>
              <a:rPr lang="en-US" altLang="zh-CN" dirty="0"/>
              <a:t>eat</a:t>
            </a:r>
            <a:r>
              <a:rPr lang="zh-CN" altLang="en-US" dirty="0"/>
              <a:t>方法时打印</a:t>
            </a:r>
            <a:r>
              <a:rPr lang="en-US" altLang="zh-CN" dirty="0"/>
              <a:t>xx</a:t>
            </a:r>
            <a:r>
              <a:rPr lang="zh-CN" altLang="en-US" dirty="0"/>
              <a:t>在吃东西就可以。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、定义一个</a:t>
            </a:r>
            <a:r>
              <a:rPr lang="en-US" altLang="zh-CN" dirty="0"/>
              <a:t>__str__</a:t>
            </a:r>
            <a:r>
              <a:rPr lang="zh-CN" altLang="en-US" dirty="0"/>
              <a:t>方法，输出对象的所有属性。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、请将课件上 决战紫荆之巅 重写一遍，并理解每一个方法的使用。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9503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zh-CN" altLang="en-US" sz="2400" b="1" dirty="0"/>
                <a:t>导入</a:t>
              </a:r>
              <a:endParaRPr lang="en-US" altLang="zh-CN" sz="2400" b="1" dirty="0"/>
            </a:p>
            <a:p>
              <a:r>
                <a:rPr lang="en-US" altLang="zh-CN" dirty="0"/>
                <a:t>        ——</a:t>
              </a:r>
              <a:r>
                <a:rPr lang="en-US" altLang="zh-CN" i="1" dirty="0"/>
                <a:t>Python</a:t>
              </a:r>
              <a:r>
                <a:rPr lang="zh-CN" altLang="en-US" i="1" dirty="0"/>
                <a:t>面向对象基础</a:t>
              </a:r>
              <a:endParaRPr lang="en-US" altLang="zh-CN" i="1" dirty="0">
                <a:solidFill>
                  <a:srgbClr val="C00000"/>
                </a:solidFill>
              </a:endParaRPr>
            </a:p>
            <a:p>
              <a:endParaRPr lang="en-US" altLang="zh-CN" i="1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Python</a:t>
              </a:r>
              <a:r>
                <a:rPr lang="zh-CN" altLang="en-US" dirty="0"/>
                <a:t>从设计之初就已经是一门面向对象的语言，正因为如此，在</a:t>
              </a:r>
              <a:r>
                <a:rPr lang="en-US" altLang="zh-CN" dirty="0"/>
                <a:t>Python</a:t>
              </a:r>
              <a:r>
                <a:rPr lang="zh-CN" altLang="en-US" dirty="0"/>
                <a:t>中创建一个类和对象是很容易的。本章节我们将详细介绍</a:t>
              </a:r>
              <a:r>
                <a:rPr lang="en-US" altLang="zh-CN" dirty="0"/>
                <a:t>Python</a:t>
              </a:r>
              <a:r>
                <a:rPr lang="zh-CN" altLang="en-US" dirty="0"/>
                <a:t>的面向对象编程。</a:t>
              </a:r>
              <a:endParaRPr lang="en-US" altLang="zh-CN" dirty="0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面向对象介绍</a:t>
            </a:r>
          </a:p>
          <a:p>
            <a:r>
              <a:rPr lang="zh-CN" altLang="en-US" dirty="0"/>
              <a:t>类和对象的概念</a:t>
            </a:r>
            <a:endParaRPr lang="en-US" altLang="zh-CN" dirty="0"/>
          </a:p>
          <a:p>
            <a:r>
              <a:rPr lang="zh-CN" altLang="en-US" dirty="0"/>
              <a:t>定义类和对象</a:t>
            </a:r>
            <a:endParaRPr lang="en-US" altLang="zh-CN" dirty="0"/>
          </a:p>
          <a:p>
            <a:r>
              <a:rPr lang="zh-CN" altLang="en-US" dirty="0"/>
              <a:t>实例方法与属性</a:t>
            </a:r>
            <a:endParaRPr lang="en-US" altLang="zh-CN" dirty="0"/>
          </a:p>
          <a:p>
            <a:r>
              <a:rPr lang="en-US" altLang="zh-CN" dirty="0"/>
              <a:t>__init__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self</a:t>
            </a:r>
          </a:p>
          <a:p>
            <a:r>
              <a:rPr lang="zh-CN" altLang="en-US" dirty="0"/>
              <a:t>魔法方法</a:t>
            </a:r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-</a:t>
            </a:r>
            <a:r>
              <a:rPr lang="zh-CN" altLang="en-US" dirty="0"/>
              <a:t>决战紫禁之巅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通过明确面向对象语言的基本特征，在头脑里形成基本的面向对象的概念（重点、难点）</a:t>
            </a:r>
          </a:p>
          <a:p>
            <a:r>
              <a:rPr lang="zh-CN" altLang="en-US" dirty="0"/>
              <a:t>通过定义类和对象，对事物进行抽象化（重点）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__init__</a:t>
            </a:r>
            <a:r>
              <a:rPr lang="zh-CN" altLang="en-US" dirty="0"/>
              <a:t>方法、</a:t>
            </a:r>
            <a:r>
              <a:rPr lang="en-US" altLang="zh-CN" dirty="0"/>
              <a:t>self</a:t>
            </a:r>
            <a:r>
              <a:rPr lang="zh-CN" altLang="en-US" dirty="0"/>
              <a:t>属性快速初始化属性（重点、难点）</a:t>
            </a:r>
          </a:p>
          <a:p>
            <a:r>
              <a:rPr lang="zh-CN" altLang="en-US" dirty="0"/>
              <a:t>使用魔法方法轻松增加类的功能（重点）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904832" y="3021013"/>
            <a:ext cx="2339103" cy="679450"/>
            <a:chOff x="4117700" y="3409950"/>
            <a:chExt cx="2340100" cy="679450"/>
          </a:xfrm>
        </p:grpSpPr>
        <p:sp>
          <p:nvSpPr>
            <p:cNvPr id="6" name="矩形 6"/>
            <p:cNvSpPr/>
            <p:nvPr/>
          </p:nvSpPr>
          <p:spPr>
            <a:xfrm>
              <a:off x="4117700" y="4043681"/>
              <a:ext cx="234010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117700" y="3409950"/>
              <a:ext cx="23401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面向对象介绍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01737"/>
      </a:accent1>
      <a:accent2>
        <a:srgbClr val="3966A9"/>
      </a:accent2>
      <a:accent3>
        <a:srgbClr val="F39402"/>
      </a:accent3>
      <a:accent4>
        <a:srgbClr val="B77001"/>
      </a:accent4>
      <a:accent5>
        <a:srgbClr val="2E75B6"/>
      </a:accent5>
      <a:accent6>
        <a:srgbClr val="A5A5A5"/>
      </a:accent6>
      <a:hlink>
        <a:srgbClr val="4472C4"/>
      </a:hlink>
      <a:folHlink>
        <a:srgbClr val="BFBFBF"/>
      </a:folHlink>
    </a:clrScheme>
    <a:fontScheme name="324ndvl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3802</Words>
  <Application>Microsoft Office PowerPoint</Application>
  <PresentationFormat>宽屏</PresentationFormat>
  <Paragraphs>444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DengXian</vt:lpstr>
      <vt:lpstr>DengXian</vt:lpstr>
      <vt:lpstr>等线 Light</vt:lpstr>
      <vt:lpstr>宋体</vt:lpstr>
      <vt:lpstr>微软雅黑</vt:lpstr>
      <vt:lpstr>Arial</vt:lpstr>
      <vt:lpstr>Calibri</vt:lpstr>
      <vt:lpstr>Consolas</vt:lpstr>
      <vt:lpstr>Impact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概述</vt:lpstr>
      <vt:lpstr>面向过程编程与函数式编程对比</vt:lpstr>
      <vt:lpstr>面向过程与面向对象对比</vt:lpstr>
      <vt:lpstr>面向对象分析</vt:lpstr>
      <vt:lpstr>面向对象与面向对象编程</vt:lpstr>
      <vt:lpstr>PowerPoint 演示文稿</vt:lpstr>
      <vt:lpstr>类和对象</vt:lpstr>
      <vt:lpstr>类相当于制造汽车的图纸，用这个图纸制造的汽车相当于对象</vt:lpstr>
      <vt:lpstr>类的组成部分</vt:lpstr>
      <vt:lpstr>类的抽象</vt:lpstr>
      <vt:lpstr>PowerPoint 演示文稿</vt:lpstr>
      <vt:lpstr>定义类</vt:lpstr>
      <vt:lpstr>创建对象</vt:lpstr>
      <vt:lpstr>PowerPoint 演示文稿</vt:lpstr>
      <vt:lpstr>实例方法</vt:lpstr>
      <vt:lpstr>属性</vt:lpstr>
      <vt:lpstr>PowerPoint 演示文稿</vt:lpstr>
      <vt:lpstr>分析问题</vt:lpstr>
      <vt:lpstr>__init__(self) 方法</vt:lpstr>
      <vt:lpstr>__init__传参</vt:lpstr>
      <vt:lpstr>PowerPoint 演示文稿</vt:lpstr>
      <vt:lpstr>self是什么</vt:lpstr>
      <vt:lpstr>self传参问题</vt:lpstr>
      <vt:lpstr>PowerPoint 演示文稿</vt:lpstr>
      <vt:lpstr>概述</vt:lpstr>
      <vt:lpstr>__str__方法</vt:lpstr>
      <vt:lpstr>__str__方法</vt:lpstr>
      <vt:lpstr>PowerPoint 演示文稿</vt:lpstr>
      <vt:lpstr>问题分析</vt:lpstr>
      <vt:lpstr>实现步骤</vt:lpstr>
      <vt:lpstr>实现步骤</vt:lpstr>
      <vt:lpstr>实现步骤</vt:lpstr>
      <vt:lpstr>实现步骤</vt:lpstr>
      <vt:lpstr>运行结果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238</cp:revision>
  <dcterms:created xsi:type="dcterms:W3CDTF">2017-12-05T08:44:00Z</dcterms:created>
  <dcterms:modified xsi:type="dcterms:W3CDTF">2020-05-06T07:45:40Z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