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60"/>
  </p:notesMasterIdLst>
  <p:handoutMasterIdLst>
    <p:handoutMasterId r:id="rId61"/>
  </p:handoutMasterIdLst>
  <p:sldIdLst>
    <p:sldId id="294" r:id="rId3"/>
    <p:sldId id="295" r:id="rId4"/>
    <p:sldId id="354" r:id="rId5"/>
    <p:sldId id="355" r:id="rId6"/>
    <p:sldId id="297" r:id="rId7"/>
    <p:sldId id="275" r:id="rId8"/>
    <p:sldId id="351" r:id="rId9"/>
    <p:sldId id="350" r:id="rId10"/>
    <p:sldId id="305" r:id="rId11"/>
    <p:sldId id="285" r:id="rId12"/>
    <p:sldId id="373" r:id="rId13"/>
    <p:sldId id="374" r:id="rId14"/>
    <p:sldId id="375" r:id="rId15"/>
    <p:sldId id="376" r:id="rId16"/>
    <p:sldId id="378" r:id="rId17"/>
    <p:sldId id="379" r:id="rId18"/>
    <p:sldId id="380" r:id="rId19"/>
    <p:sldId id="386" r:id="rId20"/>
    <p:sldId id="387" r:id="rId21"/>
    <p:sldId id="388" r:id="rId22"/>
    <p:sldId id="389" r:id="rId23"/>
    <p:sldId id="394" r:id="rId24"/>
    <p:sldId id="395" r:id="rId25"/>
    <p:sldId id="396" r:id="rId26"/>
    <p:sldId id="397" r:id="rId27"/>
    <p:sldId id="402" r:id="rId28"/>
    <p:sldId id="403" r:id="rId29"/>
    <p:sldId id="404" r:id="rId30"/>
    <p:sldId id="405" r:id="rId31"/>
    <p:sldId id="410" r:id="rId32"/>
    <p:sldId id="411" r:id="rId33"/>
    <p:sldId id="412" r:id="rId34"/>
    <p:sldId id="413" r:id="rId35"/>
    <p:sldId id="426" r:id="rId36"/>
    <p:sldId id="414" r:id="rId37"/>
    <p:sldId id="415" r:id="rId38"/>
    <p:sldId id="416" r:id="rId39"/>
    <p:sldId id="427" r:id="rId40"/>
    <p:sldId id="428" r:id="rId41"/>
    <p:sldId id="429" r:id="rId42"/>
    <p:sldId id="430" r:id="rId43"/>
    <p:sldId id="418" r:id="rId44"/>
    <p:sldId id="419" r:id="rId45"/>
    <p:sldId id="420" r:id="rId46"/>
    <p:sldId id="431" r:id="rId47"/>
    <p:sldId id="421" r:id="rId48"/>
    <p:sldId id="432" r:id="rId49"/>
    <p:sldId id="433" r:id="rId50"/>
    <p:sldId id="434" r:id="rId51"/>
    <p:sldId id="435" r:id="rId52"/>
    <p:sldId id="299" r:id="rId53"/>
    <p:sldId id="357" r:id="rId54"/>
    <p:sldId id="440" r:id="rId55"/>
    <p:sldId id="359" r:id="rId56"/>
    <p:sldId id="370" r:id="rId57"/>
    <p:sldId id="371" r:id="rId58"/>
    <p:sldId id="441" r:id="rId59"/>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7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8103D"/>
    <a:srgbClr val="BFCE6A"/>
    <a:srgbClr val="F5871F"/>
    <a:srgbClr val="718C00"/>
    <a:srgbClr val="FFFFFF"/>
    <a:srgbClr val="FA5F00"/>
    <a:srgbClr val="FF3F3F"/>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94666"/>
  </p:normalViewPr>
  <p:slideViewPr>
    <p:cSldViewPr snapToGrid="0" snapToObjects="1">
      <p:cViewPr varScale="1">
        <p:scale>
          <a:sx n="101" d="100"/>
          <a:sy n="101" d="100"/>
        </p:scale>
        <p:origin x="138" y="144"/>
      </p:cViewPr>
      <p:guideLst>
        <p:guide orient="horz" pos="2183"/>
        <p:guide pos="3772"/>
      </p:guideLst>
    </p:cSldViewPr>
  </p:slideViewPr>
  <p:notesTextViewPr>
    <p:cViewPr>
      <p:scale>
        <a:sx n="1" d="1"/>
        <a:sy n="1" d="1"/>
      </p:scale>
      <p:origin x="0" y="0"/>
    </p:cViewPr>
  </p:notesTextViewPr>
  <p:sorterViewPr>
    <p:cViewPr>
      <p:scale>
        <a:sx n="100" d="100"/>
        <a:sy n="100" d="100"/>
      </p:scale>
      <p:origin x="0" y="2592"/>
    </p:cViewPr>
  </p:sorter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1D4C7-F137-A842-B1C5-8CE3EB04C0FA}" type="datetimeFigureOut">
              <a:rPr kumimoji="1" lang="zh-CN" altLang="en-US" smtClean="0"/>
              <a:t>2020/5/10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9F84A-E9F6-6B4A-A92D-0F03C16BE47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545F-0463-3244-9FD0-76CB0920EB87}" type="datetimeFigureOut">
              <a:rPr kumimoji="1" lang="zh-CN" altLang="en-US" smtClean="0"/>
              <a:t>2020/5/10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704D7-9025-2945-9BB0-1BE2C77FF13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550894"/>
            <a:ext cx="10515600" cy="4626069"/>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2020/5/10</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12"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559859"/>
            <a:ext cx="5181600" cy="461710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559859"/>
            <a:ext cx="5181600" cy="461710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10"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8"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3" name="文本占位符 2"/>
          <p:cNvSpPr>
            <a:spLocks noGrp="1"/>
          </p:cNvSpPr>
          <p:nvPr>
            <p:ph type="body" idx="1" hasCustomPrompt="1"/>
          </p:nvPr>
        </p:nvSpPr>
        <p:spPr>
          <a:xfrm>
            <a:off x="839788" y="1555657"/>
            <a:ext cx="5157787" cy="6406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277035"/>
            <a:ext cx="5157787" cy="391262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569385"/>
            <a:ext cx="5183188" cy="62696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277035"/>
            <a:ext cx="5183188" cy="391262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79FF15-A2AA-4D53-A5D9-FD52D44D2481}" type="slidenum">
              <a:rPr lang="zh-CN" altLang="en-US" smtClean="0"/>
              <a:t>‹#›</a:t>
            </a:fld>
            <a:endParaRPr lang="zh-CN" altLang="en-US"/>
          </a:p>
        </p:txBody>
      </p:sp>
      <p:cxnSp>
        <p:nvCxnSpPr>
          <p:cNvPr id="11" name="直接连接符 10"/>
          <p:cNvCxnSpPr>
            <a:endCxn id="8" idx="0"/>
          </p:cNvCxnSpPr>
          <p:nvPr userDrawn="1"/>
        </p:nvCxnSpPr>
        <p:spPr>
          <a:xfrm>
            <a:off x="6087035" y="1555657"/>
            <a:ext cx="8965" cy="4800693"/>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6"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
        <p:nvSpPr>
          <p:cNvPr id="7"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5" name="文本占位符 11"/>
          <p:cNvSpPr>
            <a:spLocks noGrp="1"/>
          </p:cNvSpPr>
          <p:nvPr>
            <p:ph type="body" sz="quarter" idx="13" hasCustomPrompt="1"/>
          </p:nvPr>
        </p:nvSpPr>
        <p:spPr>
          <a:xfrm>
            <a:off x="8776420" y="0"/>
            <a:ext cx="2590800" cy="538163"/>
          </a:xfrm>
        </p:spPr>
        <p:txBody>
          <a:bodyPr anchor="ctr">
            <a:normAutofit/>
          </a:bodyPr>
          <a:lstStyle>
            <a:lvl1pPr marL="0" indent="0" algn="r">
              <a:buNone/>
              <a:defRPr sz="2400" b="1">
                <a:solidFill>
                  <a:srgbClr val="C00000"/>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7" name="标题 1"/>
          <p:cNvSpPr>
            <a:spLocks noGrp="1"/>
          </p:cNvSpPr>
          <p:nvPr>
            <p:ph type="title"/>
          </p:nvPr>
        </p:nvSpPr>
        <p:spPr>
          <a:xfrm>
            <a:off x="839788" y="537882"/>
            <a:ext cx="10515600" cy="923366"/>
          </a:xfrm>
          <a:prstGeom prst="rect">
            <a:avLst/>
          </a:prstGeom>
        </p:spPr>
        <p:txBody>
          <a:bodyPr anchor="ctr">
            <a:normAutofit/>
          </a:bodyPr>
          <a:lstStyle>
            <a:lvl1pPr>
              <a:defRPr sz="2800" b="1"/>
            </a:lvl1pPr>
          </a:lstStyle>
          <a:p>
            <a:r>
              <a:rPr lang="zh-CN" altLang="en-US" dirty="0"/>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学习目标板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6" name="文本框 5"/>
          <p:cNvSpPr txBox="1"/>
          <p:nvPr/>
        </p:nvSpPr>
        <p:spPr>
          <a:xfrm>
            <a:off x="838200" y="571500"/>
            <a:ext cx="48013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通过本次课程学习需要达到的目标</a:t>
            </a:r>
          </a:p>
        </p:txBody>
      </p:sp>
      <p:sp>
        <p:nvSpPr>
          <p:cNvPr id="7" name="文本框 6"/>
          <p:cNvSpPr txBox="1"/>
          <p:nvPr/>
        </p:nvSpPr>
        <p:spPr>
          <a:xfrm>
            <a:off x="9938028" y="109835"/>
            <a:ext cx="1415772"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学习目标</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802332"/>
            <a:ext cx="42291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9"/>
          <p:cNvSpPr>
            <a:spLocks noGrp="1"/>
          </p:cNvSpPr>
          <p:nvPr>
            <p:ph sz="quarter" idx="13" hasCustomPrompt="1"/>
          </p:nvPr>
        </p:nvSpPr>
        <p:spPr>
          <a:xfrm>
            <a:off x="838200" y="1257299"/>
            <a:ext cx="6286500" cy="4996543"/>
          </a:xfrm>
        </p:spPr>
        <p:txBody>
          <a:bodyPr>
            <a:normAutofit/>
          </a:bodyPr>
          <a:lstStyle>
            <a:lvl1pPr marL="457200" indent="-457200">
              <a:lnSpc>
                <a:spcPct val="150000"/>
              </a:lnSpc>
              <a:spcBef>
                <a:spcPts val="500"/>
              </a:spcBef>
              <a:spcAft>
                <a:spcPts val="500"/>
              </a:spcAft>
              <a:buFont typeface="+mj-lt"/>
              <a:buAutoNum type="arabicPeriod"/>
              <a:defRPr sz="2000" b="0"/>
            </a:lvl1pPr>
            <a:lvl2pPr marL="914400" indent="-457200">
              <a:lnSpc>
                <a:spcPct val="150000"/>
              </a:lnSpc>
              <a:spcBef>
                <a:spcPts val="500"/>
              </a:spcBef>
              <a:spcAft>
                <a:spcPts val="500"/>
              </a:spcAft>
              <a:buFont typeface="+mj-lt"/>
              <a:buAutoNum type="arabicPeriod"/>
              <a:defRPr sz="2000" b="0"/>
            </a:lvl2pPr>
            <a:lvl3pPr marL="1371600" indent="-457200">
              <a:lnSpc>
                <a:spcPct val="150000"/>
              </a:lnSpc>
              <a:spcBef>
                <a:spcPts val="500"/>
              </a:spcBef>
              <a:spcAft>
                <a:spcPts val="500"/>
              </a:spcAft>
              <a:buFont typeface="+mj-lt"/>
              <a:buAutoNum type="arabicPeriod"/>
              <a:defRPr sz="2000" b="0"/>
            </a:lvl3pPr>
            <a:lvl4pPr marL="1828800" indent="-457200">
              <a:lnSpc>
                <a:spcPct val="150000"/>
              </a:lnSpc>
              <a:spcBef>
                <a:spcPts val="500"/>
              </a:spcBef>
              <a:spcAft>
                <a:spcPts val="500"/>
              </a:spcAft>
              <a:buFont typeface="+mj-lt"/>
              <a:buAutoNum type="arabicPeriod"/>
              <a:defRPr sz="2000" b="0"/>
            </a:lvl4pPr>
            <a:lvl5pPr marL="2286000" indent="-457200">
              <a:buFont typeface="+mj-lt"/>
              <a:buAutoNum type="arabicPeriod"/>
              <a:defRPr sz="2000" b="0"/>
            </a:lvl5pPr>
          </a:lstStyle>
          <a:p>
            <a:pPr lvl="0"/>
            <a:r>
              <a:rPr lang="zh-CN" altLang="en-US" dirty="0"/>
              <a:t>序号列表（</a:t>
            </a:r>
            <a:r>
              <a:rPr lang="en-US" altLang="zh-CN" dirty="0"/>
              <a:t>20px</a:t>
            </a:r>
            <a:r>
              <a:rPr lang="zh-CN" altLang="en-US" dirty="0"/>
              <a:t>）（段前后</a:t>
            </a:r>
            <a:r>
              <a:rPr lang="en-US" altLang="zh-CN" dirty="0"/>
              <a:t>5px</a:t>
            </a:r>
            <a:r>
              <a:rPr lang="zh-CN" altLang="en-US" dirty="0"/>
              <a:t>，</a:t>
            </a:r>
            <a:r>
              <a:rPr lang="en-US" altLang="zh-CN" dirty="0"/>
              <a:t>1.5</a:t>
            </a:r>
            <a:r>
              <a:rPr lang="zh-CN" altLang="en-US" dirty="0"/>
              <a:t>行距）</a:t>
            </a:r>
            <a:endParaRPr lang="en-US" altLang="zh-CN" dirty="0"/>
          </a:p>
          <a:p>
            <a:pPr lvl="1"/>
            <a:r>
              <a:rPr lang="en-US" altLang="zh-CN" dirty="0"/>
              <a:t>a</a:t>
            </a:r>
          </a:p>
          <a:p>
            <a:pPr lvl="2"/>
            <a:r>
              <a:rPr lang="en-US" altLang="zh-CN" dirty="0"/>
              <a:t>B</a:t>
            </a:r>
          </a:p>
          <a:p>
            <a:pPr lvl="3"/>
            <a:r>
              <a:rPr lang="en-US" altLang="zh-CN" dirty="0"/>
              <a:t>c</a:t>
            </a:r>
          </a:p>
          <a:p>
            <a:pPr lvl="2"/>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90"/>
                                          </p:val>
                                        </p:tav>
                                        <p:tav tm="100000">
                                          <p:val>
                                            <p:fltVal val="0"/>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additive="base">
                                        <p:cTn id="3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 calcmode="lin" valueType="num">
                                      <p:cBhvr additive="base">
                                        <p:cTn id="3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 calcmode="lin" valueType="num">
                                      <p:cBhvr additive="base">
                                        <p:cTn id="4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build="p">
        <p:tmplLst>
          <p:tmpl lvl="1">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目录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6" name="矩形 5"/>
          <p:cNvSpPr/>
          <p:nvPr/>
        </p:nvSpPr>
        <p:spPr>
          <a:xfrm>
            <a:off x="5453062" y="1371599"/>
            <a:ext cx="5400675" cy="4905375"/>
          </a:xfrm>
          <a:prstGeom prst="rect">
            <a:avLst/>
          </a:prstGeom>
          <a:solidFill>
            <a:srgbClr val="D4273E"/>
          </a:solidFill>
          <a:ln w="25400">
            <a:noFill/>
          </a:ln>
        </p:spPr>
        <p:txBody>
          <a:bodyPr lIns="102870" tIns="51435" rIns="102870" bIns="51435" anchor="ctr"/>
          <a:lstStyle/>
          <a:p>
            <a:pPr algn="ctr" eaLnBrk="0" hangingPunct="0"/>
            <a:endParaRPr lang="zh-CN" altLang="zh-CN" sz="1600" dirty="0">
              <a:solidFill>
                <a:srgbClr val="262626"/>
              </a:solidFill>
              <a:latin typeface="宋体" panose="02010600030101010101" pitchFamily="2" charset="-122"/>
              <a:ea typeface="宋体" panose="02010600030101010101" pitchFamily="2" charset="-122"/>
              <a:sym typeface="宋体" panose="02010600030101010101" pitchFamily="2" charset="-122"/>
            </a:endParaRPr>
          </a:p>
        </p:txBody>
      </p:sp>
      <p:pic>
        <p:nvPicPr>
          <p:cNvPr id="7" name="图片 2" descr="iblrak00648723.jpg"/>
          <p:cNvPicPr>
            <a:picLocks noChangeAspect="1"/>
          </p:cNvPicPr>
          <p:nvPr/>
        </p:nvPicPr>
        <p:blipFill>
          <a:blip r:embed="rId2">
            <a:grayscl/>
          </a:blip>
          <a:srcRect t="4683"/>
          <a:stretch>
            <a:fillRect/>
          </a:stretch>
        </p:blipFill>
        <p:spPr>
          <a:xfrm>
            <a:off x="0" y="2420938"/>
            <a:ext cx="5241925" cy="2960687"/>
          </a:xfrm>
          <a:prstGeom prst="rect">
            <a:avLst/>
          </a:prstGeom>
          <a:noFill/>
          <a:ln w="9525">
            <a:noFill/>
          </a:ln>
        </p:spPr>
      </p:pic>
      <p:sp>
        <p:nvSpPr>
          <p:cNvPr id="12" name="文本框 11"/>
          <p:cNvSpPr txBox="1"/>
          <p:nvPr/>
        </p:nvSpPr>
        <p:spPr>
          <a:xfrm>
            <a:off x="1787979" y="3168722"/>
            <a:ext cx="3184071" cy="1311128"/>
          </a:xfrm>
          <a:prstGeom prst="rect">
            <a:avLst/>
          </a:prstGeom>
          <a:noFill/>
        </p:spPr>
        <p:txBody>
          <a:bodyPr wrap="square" rtlCol="0">
            <a:spAutoFit/>
          </a:bodyPr>
          <a:lstStyle/>
          <a:p>
            <a:pPr marL="0" algn="l" defTabSz="914400" rtl="0" eaLnBrk="1" latinLnBrk="0" hangingPunct="1">
              <a:lnSpc>
                <a:spcPct val="90000"/>
              </a:lnSpc>
              <a:spcBef>
                <a:spcPct val="0"/>
              </a:spcBef>
              <a:buNone/>
            </a:pPr>
            <a:r>
              <a:rPr lang="zh-CN" altLang="en-US" sz="4400" b="1" kern="1200" dirty="0">
                <a:solidFill>
                  <a:srgbClr val="D4273E"/>
                </a:solidFill>
                <a:latin typeface="微软雅黑" panose="020B0503020204020204" pitchFamily="34" charset="-122"/>
                <a:ea typeface="微软雅黑" panose="020B0503020204020204" pitchFamily="34" charset="-122"/>
                <a:cs typeface="+mn-cs"/>
              </a:rPr>
              <a:t>目录</a:t>
            </a:r>
            <a:br>
              <a:rPr lang="zh-CN" altLang="en-US" sz="1200" dirty="0"/>
            </a:br>
            <a:r>
              <a:rPr lang="zh-CN" altLang="en-US" sz="1200" dirty="0"/>
              <a:t> </a:t>
            </a:r>
            <a:r>
              <a:rPr lang="en-US" altLang="zh-CN" sz="4400" kern="1200" dirty="0">
                <a:solidFill>
                  <a:srgbClr val="7F7F7F"/>
                </a:solidFill>
                <a:latin typeface="Impact" panose="020B0806030902050204" pitchFamily="34" charset="0"/>
                <a:ea typeface="+mj-ea"/>
                <a:cs typeface="+mj-cs"/>
                <a:sym typeface="Impact" panose="020B0806030902050204" pitchFamily="34" charset="0"/>
              </a:rPr>
              <a:t>CONTENTS</a:t>
            </a:r>
            <a:endParaRPr lang="zh-CN" altLang="en-US" sz="4400" kern="1200" dirty="0">
              <a:solidFill>
                <a:srgbClr val="7F7F7F"/>
              </a:solidFill>
              <a:latin typeface="Impact" panose="020B0806030902050204" pitchFamily="34" charset="0"/>
              <a:ea typeface="+mj-ea"/>
              <a:cs typeface="+mj-cs"/>
            </a:endParaRPr>
          </a:p>
        </p:txBody>
      </p:sp>
      <p:sp>
        <p:nvSpPr>
          <p:cNvPr id="14" name="内容占位符 13"/>
          <p:cNvSpPr>
            <a:spLocks noGrp="1"/>
          </p:cNvSpPr>
          <p:nvPr>
            <p:ph sz="quarter" idx="13"/>
          </p:nvPr>
        </p:nvSpPr>
        <p:spPr>
          <a:xfrm>
            <a:off x="6021159" y="1690008"/>
            <a:ext cx="4378779" cy="4178980"/>
          </a:xfrm>
        </p:spPr>
        <p:txBody>
          <a:bodyPr/>
          <a:lstStyle>
            <a:lvl1pPr marL="457200" indent="-457200">
              <a:lnSpc>
                <a:spcPct val="150000"/>
              </a:lnSpc>
              <a:spcBef>
                <a:spcPts val="500"/>
              </a:spcBef>
              <a:spcAft>
                <a:spcPts val="500"/>
              </a:spcAft>
              <a:buFont typeface="+mj-lt"/>
              <a:buAutoNum type="arabicPeriod"/>
              <a:defRPr sz="2000" b="1">
                <a:solidFill>
                  <a:schemeClr val="bg1"/>
                </a:solidFill>
              </a:defRPr>
            </a:lvl1pPr>
            <a:lvl2pPr>
              <a:lnSpc>
                <a:spcPct val="150000"/>
              </a:lnSpc>
              <a:spcBef>
                <a:spcPts val="500"/>
              </a:spcBef>
              <a:spcAft>
                <a:spcPts val="500"/>
              </a:spcAft>
              <a:defRPr sz="1800" b="1">
                <a:solidFill>
                  <a:schemeClr val="bg1"/>
                </a:solidFill>
              </a:defRPr>
            </a:lvl2pPr>
            <a:lvl3pPr>
              <a:lnSpc>
                <a:spcPct val="150000"/>
              </a:lnSpc>
              <a:spcBef>
                <a:spcPts val="500"/>
              </a:spcBef>
              <a:spcAft>
                <a:spcPts val="500"/>
              </a:spcAft>
              <a:defRPr sz="1800" b="1">
                <a:solidFill>
                  <a:schemeClr val="bg1"/>
                </a:solidFill>
              </a:defRPr>
            </a:lvl3pPr>
            <a:lvl4pPr>
              <a:lnSpc>
                <a:spcPct val="150000"/>
              </a:lnSpc>
              <a:spcBef>
                <a:spcPts val="500"/>
              </a:spcBef>
              <a:spcAft>
                <a:spcPts val="500"/>
              </a:spcAft>
              <a:defRPr sz="1800" b="1">
                <a:solidFill>
                  <a:schemeClr val="bg1"/>
                </a:solidFill>
              </a:defRPr>
            </a:lvl4pPr>
            <a:lvl5pPr>
              <a:lnSpc>
                <a:spcPct val="150000"/>
              </a:lnSpc>
              <a:spcBef>
                <a:spcPts val="500"/>
              </a:spcBef>
              <a:spcAft>
                <a:spcPts val="500"/>
              </a:spcAft>
              <a:defRPr sz="1800" b="1">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500"/>
                                        <p:tgtEl>
                                          <p:spTgt spid="1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 calcmode="lin" valueType="num">
                                      <p:cBhvr additive="base">
                                        <p:cTn id="2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 calcmode="lin" valueType="num">
                                      <p:cBhvr additive="base">
                                        <p:cTn id="2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 calcmode="lin" valueType="num">
                                      <p:cBhvr additive="base">
                                        <p:cTn id="34"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additive="base">
                                        <p:cTn id="4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xEl>
                                              <p:pRg st="4" end="4"/>
                                            </p:txEl>
                                          </p:spTgt>
                                        </p:tgtEl>
                                        <p:attrNameLst>
                                          <p:attrName>style.visibility</p:attrName>
                                        </p:attrNameLst>
                                      </p:cBhvr>
                                      <p:to>
                                        <p:strVal val="visible"/>
                                      </p:to>
                                    </p:set>
                                    <p:anim calcmode="lin" valueType="num">
                                      <p:cBhvr additive="base">
                                        <p:cTn id="46"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复习板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08" y="1828800"/>
            <a:ext cx="3931104" cy="34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占位符 3"/>
          <p:cNvSpPr>
            <a:spLocks noGrp="1"/>
          </p:cNvSpPr>
          <p:nvPr>
            <p:ph type="body" sz="half" idx="2" hasCustomPrompt="1"/>
          </p:nvPr>
        </p:nvSpPr>
        <p:spPr>
          <a:xfrm>
            <a:off x="838200" y="584912"/>
            <a:ext cx="10418380" cy="626211"/>
          </a:xfrm>
          <a:prstGeom prst="rect">
            <a:avLst/>
          </a:prstGeom>
        </p:spPr>
        <p:txBody>
          <a:bodyPr>
            <a:noAutofit/>
          </a:bodyPr>
          <a:lstStyle>
            <a:lvl1pPr marL="0" indent="0">
              <a:lnSpc>
                <a:spcPct val="15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插入知识点序列，例如：复习知识点</a:t>
            </a:r>
            <a:r>
              <a:rPr lang="en-US" altLang="zh-CN" dirty="0"/>
              <a:t>-1</a:t>
            </a:r>
            <a:endParaRPr lang="zh-CN" altLang="en-US" dirty="0"/>
          </a:p>
        </p:txBody>
      </p:sp>
      <p:sp>
        <p:nvSpPr>
          <p:cNvPr id="24" name="文本框 23"/>
          <p:cNvSpPr txBox="1"/>
          <p:nvPr/>
        </p:nvSpPr>
        <p:spPr>
          <a:xfrm>
            <a:off x="10553581" y="109835"/>
            <a:ext cx="800219"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复习</a:t>
            </a:r>
          </a:p>
        </p:txBody>
      </p:sp>
      <p:sp>
        <p:nvSpPr>
          <p:cNvPr id="31"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xEl>
                                              <p:pRg st="0" end="0"/>
                                            </p:txEl>
                                          </p:spTgt>
                                        </p:tgtEl>
                                        <p:attrNameLst>
                                          <p:attrName>style.visibility</p:attrName>
                                        </p:attrNameLst>
                                      </p:cBhvr>
                                      <p:to>
                                        <p:strVal val="visible"/>
                                      </p:to>
                                    </p:set>
                                    <p:anim calcmode="lin" valueType="num">
                                      <p:cBhvr additive="base">
                                        <p:cTn id="2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
                                            <p:txEl>
                                              <p:pRg st="1" end="1"/>
                                            </p:txEl>
                                          </p:spTgt>
                                        </p:tgtEl>
                                        <p:attrNameLst>
                                          <p:attrName>style.visibility</p:attrName>
                                        </p:attrNameLst>
                                      </p:cBhvr>
                                      <p:to>
                                        <p:strVal val="visible"/>
                                      </p:to>
                                    </p:set>
                                    <p:anim calcmode="lin" valueType="num">
                                      <p:cBhvr additive="base">
                                        <p:cTn id="30"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anim calcmode="lin" valueType="num">
                                      <p:cBhvr additive="base">
                                        <p:cTn id="3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1">
                                            <p:txEl>
                                              <p:pRg st="3" end="3"/>
                                            </p:txEl>
                                          </p:spTgt>
                                        </p:tgtEl>
                                        <p:attrNameLst>
                                          <p:attrName>style.visibility</p:attrName>
                                        </p:attrNameLst>
                                      </p:cBhvr>
                                      <p:to>
                                        <p:strVal val="visible"/>
                                      </p:to>
                                    </p:set>
                                    <p:anim calcmode="lin" valueType="num">
                                      <p:cBhvr additive="base">
                                        <p:cTn id="42"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知识点总结板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22" name="文本占位符 3"/>
          <p:cNvSpPr>
            <a:spLocks noGrp="1"/>
          </p:cNvSpPr>
          <p:nvPr>
            <p:ph type="body" sz="half" idx="2" hasCustomPrompt="1"/>
          </p:nvPr>
        </p:nvSpPr>
        <p:spPr>
          <a:xfrm>
            <a:off x="838200" y="584912"/>
            <a:ext cx="10418380" cy="626211"/>
          </a:xfrm>
          <a:prstGeom prst="rect">
            <a:avLst/>
          </a:prstGeom>
        </p:spPr>
        <p:txBody>
          <a:bodyPr>
            <a:noAutofit/>
          </a:bodyPr>
          <a:lstStyle>
            <a:lvl1pPr marL="0" indent="0">
              <a:lnSpc>
                <a:spcPct val="15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插入知识点总结</a:t>
            </a:r>
            <a:r>
              <a:rPr lang="en-US" altLang="zh-CN" dirty="0"/>
              <a:t>-1</a:t>
            </a:r>
            <a:endParaRPr lang="zh-CN" altLang="en-US" dirty="0"/>
          </a:p>
        </p:txBody>
      </p:sp>
      <p:sp>
        <p:nvSpPr>
          <p:cNvPr id="24" name="文本框 23"/>
          <p:cNvSpPr txBox="1"/>
          <p:nvPr/>
        </p:nvSpPr>
        <p:spPr>
          <a:xfrm>
            <a:off x="9494874" y="109835"/>
            <a:ext cx="1761707"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课程总结</a:t>
            </a:r>
          </a:p>
        </p:txBody>
      </p:sp>
      <p:sp>
        <p:nvSpPr>
          <p:cNvPr id="31"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265" y="1786103"/>
            <a:ext cx="3340315" cy="312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xEl>
                                              <p:pRg st="2" end="2"/>
                                            </p:txEl>
                                          </p:spTgt>
                                        </p:tgtEl>
                                        <p:attrNameLst>
                                          <p:attrName>style.visibility</p:attrName>
                                        </p:attrNameLst>
                                      </p:cBhvr>
                                      <p:to>
                                        <p:strVal val="visible"/>
                                      </p:to>
                                    </p:set>
                                    <p:anim calcmode="lin" valueType="num">
                                      <p:cBhvr additive="base">
                                        <p:cTn id="35"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课后作业问答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课后问答题</a:t>
            </a:r>
          </a:p>
        </p:txBody>
      </p:sp>
      <p:pic>
        <p:nvPicPr>
          <p:cNvPr id="2050" name="Picture 2" descr="https://timgsa.baidu.com/timg?image&amp;quality=80&amp;size=b9999_10000&amp;sec=1529450082402&amp;di=51e178e35735152481ca4c04fdab5cb9&amp;imgtype=0&amp;src=http%3A%2F%2Fimgsrc.baidu.com%2Fimgad%2Fpic%2Fitem%2F622762d0f703918f0c1c70035b3d269758eec42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6976" y="1281469"/>
            <a:ext cx="3558707" cy="3893552"/>
          </a:xfrm>
          <a:prstGeom prst="rect">
            <a:avLst/>
          </a:prstGeom>
          <a:noFill/>
          <a:extLst>
            <a:ext uri="{909E8E84-426E-40DD-AFC4-6F175D3DCCD1}">
              <a14:hiddenFill xmlns:a14="http://schemas.microsoft.com/office/drawing/2010/main">
                <a:solidFill>
                  <a:srgbClr val="FFFFFF"/>
                </a:solidFill>
              </a14:hiddenFill>
            </a:ext>
          </a:extLst>
        </p:spPr>
      </p:pic>
      <p:sp>
        <p:nvSpPr>
          <p:cNvPr id="17"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p:cTn id="18" dur="500" fill="hold"/>
                                        <p:tgtEl>
                                          <p:spTgt spid="2050"/>
                                        </p:tgtEl>
                                        <p:attrNameLst>
                                          <p:attrName>ppt_w</p:attrName>
                                        </p:attrNameLst>
                                      </p:cBhvr>
                                      <p:tavLst>
                                        <p:tav tm="0">
                                          <p:val>
                                            <p:fltVal val="0"/>
                                          </p:val>
                                        </p:tav>
                                        <p:tav tm="100000">
                                          <p:val>
                                            <p:strVal val="#ppt_w"/>
                                          </p:val>
                                        </p:tav>
                                      </p:tavLst>
                                    </p:anim>
                                    <p:anim calcmode="lin" valueType="num">
                                      <p:cBhvr>
                                        <p:cTn id="19" dur="500" fill="hold"/>
                                        <p:tgtEl>
                                          <p:spTgt spid="2050"/>
                                        </p:tgtEl>
                                        <p:attrNameLst>
                                          <p:attrName>ppt_h</p:attrName>
                                        </p:attrNameLst>
                                      </p:cBhvr>
                                      <p:tavLst>
                                        <p:tav tm="0">
                                          <p:val>
                                            <p:fltVal val="0"/>
                                          </p:val>
                                        </p:tav>
                                        <p:tav tm="100000">
                                          <p:val>
                                            <p:strVal val="#ppt_h"/>
                                          </p:val>
                                        </p:tav>
                                      </p:tavLst>
                                    </p:anim>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 calcmode="lin" valueType="num">
                                      <p:cBhvr additive="base">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 calcmode="lin" valueType="num">
                                      <p:cBhvr additive="base">
                                        <p:cTn id="3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 calcmode="lin" valueType="num">
                                      <p:cBhvr additive="base">
                                        <p:cTn id="3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anim calcmode="lin" valueType="num">
                                      <p:cBhvr additive="base">
                                        <p:cTn id="4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7" grpId="0" build="p">
        <p:tmplLst>
          <p:tmpl lvl="1">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课后作业实操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D8CA47E-AC7C-4D53-8557-7BE836D72F16}" type="datetimeFigureOut">
              <a:rPr lang="zh-CN" altLang="en-US" smtClean="0"/>
              <a:t>2020/5/10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D2C64-84D6-4A79-B402-1D603542D766}" type="slidenum">
              <a:rPr lang="zh-CN" altLang="en-US" smtClean="0"/>
              <a:t>‹#›</a:t>
            </a:fld>
            <a:endParaRPr lang="zh-CN" altLang="en-US"/>
          </a:p>
        </p:txBody>
      </p:sp>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课后实操题</a:t>
            </a:r>
          </a:p>
        </p:txBody>
      </p:sp>
      <p:sp>
        <p:nvSpPr>
          <p:cNvPr id="14" name="内容占位符 30"/>
          <p:cNvSpPr>
            <a:spLocks noGrp="1"/>
          </p:cNvSpPr>
          <p:nvPr>
            <p:ph sz="quarter" idx="13"/>
          </p:nvPr>
        </p:nvSpPr>
        <p:spPr>
          <a:xfrm>
            <a:off x="838199" y="1308030"/>
            <a:ext cx="10437484"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 calcmode="lin" valueType="num">
                                      <p:cBhvr additive="base">
                                        <p:cTn id="2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 calcmode="lin" valueType="num">
                                      <p:cBhvr additive="base">
                                        <p:cTn id="3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 calcmode="lin" valueType="num">
                                      <p:cBhvr additive="base">
                                        <p:cTn id="3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t>2020/5/10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9B9D-6D9A-4547-831C-052C4623EFAE}" type="datetimeFigureOut">
              <a:rPr kumimoji="1" lang="zh-CN" altLang="en-US" smtClean="0"/>
              <a:t>2020/5/10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6B63-E8CB-064C-A39B-C85A04F66953}" type="slidenum">
              <a:rPr kumimoji="1" lang="zh-CN" altLang="en-US" smtClean="0"/>
              <a:t>‹#›</a:t>
            </a:fld>
            <a:endParaRPr kumimoji="1" lang="zh-CN" altLang="en-US"/>
          </a:p>
        </p:txBody>
      </p:sp>
      <p:pic>
        <p:nvPicPr>
          <p:cNvPr id="9" name="图片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0"/>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600200"/>
            <a:ext cx="10515600" cy="45767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41667-DF54-4722-AB3D-C036FE3FB9FA}" type="datetimeFigureOut">
              <a:rPr lang="zh-CN" altLang="en-US" smtClean="0"/>
              <a:t>2020/5/10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9FF15-A2AA-4D53-A5D9-FD52D44D2481}" type="slidenum">
              <a:rPr lang="zh-CN" altLang="en-US" smtClean="0"/>
              <a:t>‹#›</a:t>
            </a:fld>
            <a:endParaRPr lang="zh-CN" altLang="en-US"/>
          </a:p>
        </p:txBody>
      </p:sp>
      <p:sp>
        <p:nvSpPr>
          <p:cNvPr id="14" name="标题 1"/>
          <p:cNvSpPr txBox="1"/>
          <p:nvPr userDrawn="1"/>
        </p:nvSpPr>
        <p:spPr>
          <a:xfrm>
            <a:off x="838200" y="568773"/>
            <a:ext cx="10515600" cy="923366"/>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b="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2"/>
          <p:cNvSpPr/>
          <p:nvPr/>
        </p:nvSpPr>
        <p:spPr>
          <a:xfrm>
            <a:off x="2529639" y="2915398"/>
            <a:ext cx="7132723" cy="1027204"/>
          </a:xfrm>
          <a:prstGeom prst="rect">
            <a:avLst/>
          </a:prstGeom>
          <a:noFill/>
          <a:ln w="9525">
            <a:noFill/>
          </a:ln>
        </p:spPr>
        <p:txBody>
          <a:bodyPr wrap="none" lIns="102870" tIns="51435" rIns="102870" bIns="51435" anchor="t">
            <a:spAutoFit/>
          </a:bodyPr>
          <a:lstStyle/>
          <a:p>
            <a:pPr lvl="0" algn="ctr">
              <a:defRPr/>
            </a:pPr>
            <a:r>
              <a:rPr lang="zh-CN" altLang="en-US" sz="60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面向对象基础（下）</a:t>
            </a:r>
            <a:endParaRPr kumimoji="0" lang="zh-CN" altLang="en-US" sz="6000" b="1" i="0" u="none" strike="noStrike" kern="1200" cap="none" spc="0" normalizeH="0" baseline="0" noProof="0" dirty="0">
              <a:ln>
                <a:noFill/>
              </a:ln>
              <a:solidFill>
                <a:srgbClr val="D4273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50894"/>
            <a:ext cx="10515600" cy="4626069"/>
          </a:xfrm>
        </p:spPr>
        <p:txBody>
          <a:bodyPr/>
          <a:lstStyle/>
          <a:p>
            <a:r>
              <a:rPr lang="en-US" altLang="zh-CN" dirty="0"/>
              <a:t>前面学习面向对象过程中，修改类属性都是直接通过类名修改的。如果有些重要属性不想让别人随便修改，或者防止意外修改，该怎么办？</a:t>
            </a:r>
          </a:p>
          <a:p>
            <a:endParaRPr lang="zh-CN" altLang="zh-CN" dirty="0"/>
          </a:p>
          <a:p>
            <a:r>
              <a:rPr lang="en-US" altLang="zh-CN" dirty="0"/>
              <a:t>为了更好的保存属性安全，即不能随意修改，将属性定义为私有属性，添加一个可调用的方法去访问。</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a:t>概述</a:t>
            </a:r>
          </a:p>
        </p:txBody>
      </p:sp>
      <p:sp>
        <p:nvSpPr>
          <p:cNvPr id="2" name="文本占位符 1"/>
          <p:cNvSpPr>
            <a:spLocks noGrp="1"/>
          </p:cNvSpPr>
          <p:nvPr>
            <p:ph type="body" sz="quarter" idx="13"/>
          </p:nvPr>
        </p:nvSpPr>
        <p:spPr/>
        <p:txBody>
          <a:bodyPr/>
          <a:lstStyle/>
          <a:p>
            <a:r>
              <a:rPr lang="zh-CN" altLang="en-US" dirty="0"/>
              <a:t>私有化属性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两个下划线开头，声明该属性为私有，不能在类的外部被使用或直接访问。 </a:t>
            </a:r>
            <a:endParaRPr lang="zh-CN" altLang="zh-CN" dirty="0"/>
          </a:p>
          <a:p>
            <a:pPr marL="0" indent="0">
              <a:buNone/>
            </a:pPr>
            <a:endParaRPr lang="en-US" altLang="zh-CN" dirty="0"/>
          </a:p>
          <a:p>
            <a:r>
              <a:rPr lang="zh-CN" altLang="en-US" dirty="0"/>
              <a:t>示例</a:t>
            </a:r>
          </a:p>
        </p:txBody>
      </p:sp>
      <p:sp>
        <p:nvSpPr>
          <p:cNvPr id="3" name="标题 2"/>
          <p:cNvSpPr>
            <a:spLocks noGrp="1"/>
          </p:cNvSpPr>
          <p:nvPr>
            <p:ph type="title"/>
          </p:nvPr>
        </p:nvSpPr>
        <p:spPr/>
        <p:txBody>
          <a:bodyPr/>
          <a:lstStyle/>
          <a:p>
            <a:r>
              <a:rPr lang="zh-CN" altLang="en-US" dirty="0"/>
              <a:t>语法</a:t>
            </a:r>
          </a:p>
        </p:txBody>
      </p:sp>
      <p:sp>
        <p:nvSpPr>
          <p:cNvPr id="9" name="Rectangle 1"/>
          <p:cNvSpPr>
            <a:spLocks noChangeArrowheads="1"/>
          </p:cNvSpPr>
          <p:nvPr/>
        </p:nvSpPr>
        <p:spPr bwMode="auto">
          <a:xfrm>
            <a:off x="1169377" y="3081663"/>
            <a:ext cx="7248779"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__age = </a:t>
            </a: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定义一个私有化属性，属性名字前面加两个下划线</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0" name="文本占位符 1"/>
          <p:cNvSpPr>
            <a:spLocks noGrp="1"/>
          </p:cNvSpPr>
          <p:nvPr>
            <p:ph type="body" sz="quarter" idx="13"/>
          </p:nvPr>
        </p:nvSpPr>
        <p:spPr>
          <a:xfrm>
            <a:off x="8776420" y="0"/>
            <a:ext cx="2590800" cy="538163"/>
          </a:xfrm>
        </p:spPr>
        <p:txBody>
          <a:bodyPr/>
          <a:lstStyle/>
          <a:p>
            <a:r>
              <a:rPr lang="zh-CN" altLang="en-US" dirty="0"/>
              <a:t>私有化属性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私有化属性不能在类外面访问。</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特性-1</a:t>
            </a:r>
            <a:endParaRPr lang="zh-CN" altLang="en-US" dirty="0"/>
          </a:p>
        </p:txBody>
      </p:sp>
      <p:sp>
        <p:nvSpPr>
          <p:cNvPr id="5" name="Rectangle 1"/>
          <p:cNvSpPr>
            <a:spLocks noChangeArrowheads="1"/>
          </p:cNvSpPr>
          <p:nvPr/>
        </p:nvSpPr>
        <p:spPr bwMode="auto">
          <a:xfrm>
            <a:off x="1213339" y="2149318"/>
            <a:ext cx="6434454"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__age =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定义一个私有化属性，属性名字前面加两个下划线</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 = Person()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print(Person.__age)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类对象无法访问私有类属性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print(xiaoming.__age)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实例对象无法访问私有属性</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占位符 1"/>
          <p:cNvSpPr>
            <a:spLocks noGrp="1"/>
          </p:cNvSpPr>
          <p:nvPr>
            <p:ph type="body" sz="quarter" idx="13"/>
          </p:nvPr>
        </p:nvSpPr>
        <p:spPr>
          <a:xfrm>
            <a:off x="8776420" y="0"/>
            <a:ext cx="2590800" cy="538163"/>
          </a:xfrm>
        </p:spPr>
        <p:txBody>
          <a:bodyPr/>
          <a:lstStyle/>
          <a:p>
            <a:r>
              <a:rPr lang="zh-CN" altLang="en-US" dirty="0"/>
              <a:t>私有化属性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私有化属性可以在类里面访问，修改。</a:t>
            </a:r>
            <a:endParaRPr lang="zh-CN" altLang="en-US" dirty="0"/>
          </a:p>
        </p:txBody>
      </p:sp>
      <p:sp>
        <p:nvSpPr>
          <p:cNvPr id="3" name="标题 2"/>
          <p:cNvSpPr>
            <a:spLocks noGrp="1"/>
          </p:cNvSpPr>
          <p:nvPr>
            <p:ph type="title"/>
          </p:nvPr>
        </p:nvSpPr>
        <p:spPr/>
        <p:txBody>
          <a:bodyPr/>
          <a:lstStyle/>
          <a:p>
            <a:r>
              <a:rPr lang="zh-CN" altLang="en-US" dirty="0"/>
              <a:t>特性</a:t>
            </a:r>
            <a:r>
              <a:rPr lang="en-US" altLang="zh-CN" dirty="0"/>
              <a:t>-2</a:t>
            </a:r>
            <a:endParaRPr lang="zh-CN" altLang="en-US" dirty="0"/>
          </a:p>
        </p:txBody>
      </p:sp>
      <p:sp>
        <p:nvSpPr>
          <p:cNvPr id="5" name="Rectangle 1"/>
          <p:cNvSpPr>
            <a:spLocks noChangeArrowheads="1"/>
          </p:cNvSpPr>
          <p:nvPr/>
        </p:nvSpPr>
        <p:spPr bwMode="auto">
          <a:xfrm>
            <a:off x="1135966" y="2005889"/>
            <a:ext cx="6546664" cy="418576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__age =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定义一个私有化属性，属性名字前面加两个下划线</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get_age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访问私有类属性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Person.__age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 age)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修改私有类属性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Person.__age = 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 = Person()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print(xiaoming.get_age())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xiaoming.set_age(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print(xiaoming.get_age())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输出</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18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20</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占位符 1"/>
          <p:cNvSpPr>
            <a:spLocks noGrp="1"/>
          </p:cNvSpPr>
          <p:nvPr>
            <p:ph type="body" sz="quarter" idx="13"/>
          </p:nvPr>
        </p:nvSpPr>
        <p:spPr>
          <a:xfrm>
            <a:off x="8776420" y="0"/>
            <a:ext cx="2590800" cy="538163"/>
          </a:xfrm>
        </p:spPr>
        <p:txBody>
          <a:bodyPr/>
          <a:lstStyle/>
          <a:p>
            <a:r>
              <a:rPr lang="zh-CN" altLang="en-US" dirty="0"/>
              <a:t>私有化属性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子类不能继承私有化属性。</a:t>
            </a:r>
            <a:endParaRPr lang="zh-CN" altLang="en-US" dirty="0"/>
          </a:p>
        </p:txBody>
      </p:sp>
      <p:sp>
        <p:nvSpPr>
          <p:cNvPr id="3" name="标题 2"/>
          <p:cNvSpPr>
            <a:spLocks noGrp="1"/>
          </p:cNvSpPr>
          <p:nvPr>
            <p:ph type="title"/>
          </p:nvPr>
        </p:nvSpPr>
        <p:spPr/>
        <p:txBody>
          <a:bodyPr/>
          <a:lstStyle/>
          <a:p>
            <a:r>
              <a:rPr lang="zh-CN" altLang="en-US" dirty="0"/>
              <a:t>特性</a:t>
            </a:r>
            <a:r>
              <a:rPr lang="en-US" altLang="zh-CN" dirty="0"/>
              <a:t>-3</a:t>
            </a:r>
            <a:endParaRPr lang="zh-CN" altLang="en-US" dirty="0"/>
          </a:p>
        </p:txBody>
      </p:sp>
      <p:sp>
        <p:nvSpPr>
          <p:cNvPr id="2" name="Rectangle 1"/>
          <p:cNvSpPr>
            <a:spLocks noChangeArrowheads="1"/>
          </p:cNvSpPr>
          <p:nvPr/>
        </p:nvSpPr>
        <p:spPr bwMode="auto">
          <a:xfrm>
            <a:off x="1125416" y="2078797"/>
            <a:ext cx="5947141" cy="393954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定义一个私有实例属性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get_age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self.__age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访问私有实例属性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(self,age)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修改私有实例属性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China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(Person)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get_age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print(self.__age)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尝试访问父类的私有实例属性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 = China()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xiaoming.get_age()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报异常无法访问</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私有化属性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084369" y="3021013"/>
            <a:ext cx="1980029" cy="679450"/>
            <a:chOff x="4297314" y="3409950"/>
            <a:chExt cx="1980873" cy="679450"/>
          </a:xfrm>
        </p:grpSpPr>
        <p:sp>
          <p:nvSpPr>
            <p:cNvPr id="6" name="矩形 6"/>
            <p:cNvSpPr/>
            <p:nvPr/>
          </p:nvSpPr>
          <p:spPr>
            <a:xfrm>
              <a:off x="4297314" y="4043681"/>
              <a:ext cx="198087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297314" y="3409950"/>
              <a:ext cx="198087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私有化方法</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概述</a:t>
            </a:r>
            <a:endParaRPr lang="en-US" altLang="zh-CN" dirty="0"/>
          </a:p>
          <a:p>
            <a:pPr lvl="1"/>
            <a:r>
              <a:rPr lang="zh-CN" altLang="en-US" dirty="0"/>
              <a:t>私有化方法跟私有化属性概念一样，有些重要的方法，不允许外部调用，防止子类意外重写，把普通的方法设置成私有化</a:t>
            </a:r>
            <a:r>
              <a:rPr lang="zh-CN" altLang="en-US"/>
              <a:t>方法。</a:t>
            </a:r>
            <a:endParaRPr lang="en-US" altLang="zh-CN" dirty="0"/>
          </a:p>
          <a:p>
            <a:r>
              <a:rPr lang="zh-CN" altLang="en-US" dirty="0"/>
              <a:t>语法</a:t>
            </a:r>
            <a:endParaRPr lang="en-US" altLang="zh-CN" dirty="0"/>
          </a:p>
          <a:p>
            <a:pPr lvl="1"/>
            <a:r>
              <a:rPr lang="en-US" altLang="zh-CN" dirty="0"/>
              <a:t>私有化方法，即在方法名前面加两个下划线。</a:t>
            </a:r>
            <a:endParaRPr lang="zh-CN" altLang="zh-CN" dirty="0"/>
          </a:p>
          <a:p>
            <a:pPr lvl="1"/>
            <a:r>
              <a:rPr lang="zh-CN" altLang="en-US" dirty="0"/>
              <a:t>示例</a:t>
            </a:r>
          </a:p>
        </p:txBody>
      </p:sp>
      <p:sp>
        <p:nvSpPr>
          <p:cNvPr id="3" name="标题 2"/>
          <p:cNvSpPr>
            <a:spLocks noGrp="1"/>
          </p:cNvSpPr>
          <p:nvPr>
            <p:ph type="title"/>
          </p:nvPr>
        </p:nvSpPr>
        <p:spPr/>
        <p:txBody>
          <a:bodyPr/>
          <a:lstStyle/>
          <a:p>
            <a:r>
              <a:rPr lang="zh-CN" altLang="en-US" dirty="0"/>
              <a:t>概述与语法</a:t>
            </a:r>
          </a:p>
        </p:txBody>
      </p:sp>
      <p:sp>
        <p:nvSpPr>
          <p:cNvPr id="2" name="文本占位符 1"/>
          <p:cNvSpPr>
            <a:spLocks noGrp="1"/>
          </p:cNvSpPr>
          <p:nvPr>
            <p:ph type="body" sz="quarter" idx="13"/>
          </p:nvPr>
        </p:nvSpPr>
        <p:spPr/>
        <p:txBody>
          <a:bodyPr/>
          <a:lstStyle/>
          <a:p>
            <a:r>
              <a:rPr lang="zh-CN" altLang="en-US" dirty="0"/>
              <a:t>私有化方法</a:t>
            </a:r>
          </a:p>
        </p:txBody>
      </p:sp>
      <p:sp>
        <p:nvSpPr>
          <p:cNvPr id="7" name="Rectangle 3"/>
          <p:cNvSpPr>
            <a:spLocks noChangeArrowheads="1"/>
          </p:cNvSpPr>
          <p:nvPr/>
        </p:nvSpPr>
        <p:spPr bwMode="auto">
          <a:xfrm>
            <a:off x="1501768" y="3863928"/>
            <a:ext cx="5257850"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在方法前面加两个 __ 下划线，变成私有化方法</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__myname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'xiaoming</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#普通方法</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myname</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 a.myname()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正常调用</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a.__myname()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调用私有化方法，报错</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私有化方法一般是类内部调用，子类不能继承，外部不能调用。</a:t>
            </a:r>
            <a:endParaRPr lang="zh-CN" altLang="zh-CN" dirty="0"/>
          </a:p>
          <a:p>
            <a:endParaRPr lang="en-US" altLang="zh-CN" dirty="0"/>
          </a:p>
          <a:p>
            <a:r>
              <a:rPr lang="zh-CN" altLang="en-US" dirty="0"/>
              <a:t>单下划线、双下划线、头尾双下划线说明</a:t>
            </a:r>
          </a:p>
          <a:p>
            <a:pPr lvl="1"/>
            <a:r>
              <a:rPr lang="en-US" altLang="zh-CN" dirty="0"/>
              <a:t>_xxx </a:t>
            </a:r>
            <a:r>
              <a:rPr lang="zh-CN" altLang="en-US" dirty="0"/>
              <a:t>前面加一个下划线，以单下划线开头的表示的是 </a:t>
            </a:r>
            <a:r>
              <a:rPr lang="en-US" altLang="zh-CN" dirty="0"/>
              <a:t>protected </a:t>
            </a:r>
            <a:r>
              <a:rPr lang="zh-CN" altLang="en-US" dirty="0"/>
              <a:t>类型的变量，即保护类型只能允许其本身与子类进行访问，不能使用</a:t>
            </a:r>
            <a:r>
              <a:rPr lang="en-US" altLang="zh-CN" dirty="0"/>
              <a:t>from xxx import * </a:t>
            </a:r>
            <a:r>
              <a:rPr lang="zh-CN" altLang="en-US" dirty="0"/>
              <a:t>的方式导入。</a:t>
            </a:r>
          </a:p>
          <a:p>
            <a:pPr lvl="1"/>
            <a:r>
              <a:rPr lang="en-US" altLang="zh-CN" dirty="0"/>
              <a:t>__xxx__ </a:t>
            </a:r>
            <a:r>
              <a:rPr lang="zh-CN" altLang="en-US" dirty="0"/>
              <a:t>前后两个下滑线，魔法方法，一般是</a:t>
            </a:r>
            <a:r>
              <a:rPr lang="en-US" altLang="zh-CN" dirty="0"/>
              <a:t>python</a:t>
            </a:r>
            <a:r>
              <a:rPr lang="zh-CN" altLang="en-US" dirty="0"/>
              <a:t>自有，开发者不要创建这类型的方法。</a:t>
            </a:r>
          </a:p>
          <a:p>
            <a:pPr lvl="1"/>
            <a:r>
              <a:rPr lang="en-US" altLang="zh-CN" dirty="0"/>
              <a:t>xxx_ </a:t>
            </a:r>
            <a:r>
              <a:rPr lang="zh-CN" altLang="en-US" dirty="0"/>
              <a:t>后面单下滑线，避免属性名与</a:t>
            </a:r>
            <a:r>
              <a:rPr lang="en-US" altLang="zh-CN" dirty="0"/>
              <a:t>python</a:t>
            </a:r>
            <a:r>
              <a:rPr lang="zh-CN" altLang="en-US" dirty="0"/>
              <a:t>关键字冲突。</a:t>
            </a:r>
          </a:p>
          <a:p>
            <a:endParaRPr lang="zh-CN" altLang="en-US" dirty="0"/>
          </a:p>
        </p:txBody>
      </p:sp>
      <p:sp>
        <p:nvSpPr>
          <p:cNvPr id="3" name="标题 2"/>
          <p:cNvSpPr>
            <a:spLocks noGrp="1"/>
          </p:cNvSpPr>
          <p:nvPr>
            <p:ph type="title"/>
          </p:nvPr>
        </p:nvSpPr>
        <p:spPr/>
        <p:txBody>
          <a:bodyPr/>
          <a:lstStyle/>
          <a:p>
            <a:r>
              <a:rPr lang="en-US" altLang="zh-CN" dirty="0"/>
              <a:t>特性</a:t>
            </a:r>
            <a:endParaRPr lang="zh-CN" altLang="en-US" dirty="0"/>
          </a:p>
        </p:txBody>
      </p:sp>
      <p:sp>
        <p:nvSpPr>
          <p:cNvPr id="5" name="文本占位符 1"/>
          <p:cNvSpPr>
            <a:spLocks noGrp="1"/>
          </p:cNvSpPr>
          <p:nvPr>
            <p:ph type="body" sz="quarter" idx="13"/>
          </p:nvPr>
        </p:nvSpPr>
        <p:spPr>
          <a:xfrm>
            <a:off x="8776420" y="0"/>
            <a:ext cx="2590800" cy="538163"/>
          </a:xfrm>
        </p:spPr>
        <p:txBody>
          <a:bodyPr/>
          <a:lstStyle/>
          <a:p>
            <a:r>
              <a:rPr lang="zh-CN" altLang="en-US" dirty="0"/>
              <a:t>私有化方法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880114" y="3021013"/>
            <a:ext cx="2388539" cy="679450"/>
            <a:chOff x="4092971" y="3409950"/>
            <a:chExt cx="2389557" cy="679450"/>
          </a:xfrm>
        </p:grpSpPr>
        <p:sp>
          <p:nvSpPr>
            <p:cNvPr id="6" name="矩形 6"/>
            <p:cNvSpPr/>
            <p:nvPr/>
          </p:nvSpPr>
          <p:spPr>
            <a:xfrm>
              <a:off x="4117700" y="4043681"/>
              <a:ext cx="234010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092971" y="3409950"/>
              <a:ext cx="2389557"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Property</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属性</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62500" lnSpcReduction="20000"/>
          </a:bodyPr>
          <a:lstStyle/>
          <a:p>
            <a:pPr>
              <a:lnSpc>
                <a:spcPct val="120000"/>
              </a:lnSpc>
            </a:pPr>
            <a:r>
              <a:rPr lang="en-US" altLang="zh-CN" sz="3100" dirty="0"/>
              <a:t>上节我们讲了访问私有变量的话，一般写两个方法一个访问，一个修改，由方法去控制访问。</a:t>
            </a:r>
          </a:p>
          <a:p>
            <a:endParaRPr lang="en-US" altLang="zh-CN" sz="3100" dirty="0"/>
          </a:p>
          <a:p>
            <a:endParaRPr lang="en-US" altLang="zh-CN" sz="3100" dirty="0"/>
          </a:p>
          <a:p>
            <a:endParaRPr lang="en-US" altLang="zh-CN" sz="3100" dirty="0"/>
          </a:p>
          <a:p>
            <a:endParaRPr lang="en-US" altLang="zh-CN" sz="3100" dirty="0"/>
          </a:p>
          <a:p>
            <a:endParaRPr lang="en-US" altLang="zh-CN" sz="3100" dirty="0"/>
          </a:p>
          <a:p>
            <a:endParaRPr lang="en-US" altLang="zh-CN" sz="3100" dirty="0"/>
          </a:p>
          <a:p>
            <a:endParaRPr lang="en-US" altLang="zh-CN" sz="3100" dirty="0"/>
          </a:p>
          <a:p>
            <a:endParaRPr lang="en-US" altLang="zh-CN" sz="3100" dirty="0"/>
          </a:p>
          <a:p>
            <a:pPr marL="0" indent="0">
              <a:lnSpc>
                <a:spcPct val="120000"/>
              </a:lnSpc>
              <a:buNone/>
            </a:pPr>
            <a:endParaRPr lang="en-US" altLang="zh-CN" sz="3100" dirty="0"/>
          </a:p>
          <a:p>
            <a:pPr>
              <a:lnSpc>
                <a:spcPct val="120000"/>
              </a:lnSpc>
            </a:pPr>
            <a:r>
              <a:rPr lang="en-US" altLang="zh-CN" sz="3100" dirty="0"/>
              <a:t>这样给调用者的感觉就是调用了一个方法，并不是访问属性。我们怎么做到让调用者直接以访问属性的方式，而且我们又能控制的方式提供给调用者？</a:t>
            </a:r>
            <a:endParaRPr lang="zh-CN" altLang="zh-CN" sz="3100" dirty="0"/>
          </a:p>
          <a:p>
            <a:pPr>
              <a:lnSpc>
                <a:spcPct val="120000"/>
              </a:lnSpc>
            </a:pPr>
            <a:r>
              <a:rPr lang="en-US" altLang="zh-CN" sz="3100" dirty="0"/>
              <a:t>Python中有一个被称为</a:t>
            </a:r>
            <a:r>
              <a:rPr lang="en-US" altLang="zh-CN" sz="3100" b="1" dirty="0"/>
              <a:t>属性函数(property)</a:t>
            </a:r>
            <a:r>
              <a:rPr lang="en-US" altLang="zh-CN" sz="3100" dirty="0"/>
              <a:t>的小概念，它可以做一些有用的事情。 </a:t>
            </a:r>
            <a:endParaRPr lang="zh-CN" altLang="zh-CN" sz="1800" dirty="0"/>
          </a:p>
          <a:p>
            <a:endParaRPr lang="zh-CN" altLang="en-US" dirty="0"/>
          </a:p>
        </p:txBody>
      </p:sp>
      <p:sp>
        <p:nvSpPr>
          <p:cNvPr id="3" name="标题 2"/>
          <p:cNvSpPr>
            <a:spLocks noGrp="1"/>
          </p:cNvSpPr>
          <p:nvPr>
            <p:ph type="title"/>
          </p:nvPr>
        </p:nvSpPr>
        <p:spPr/>
        <p:txBody>
          <a:bodyPr/>
          <a:lstStyle/>
          <a:p>
            <a:r>
              <a:rPr lang="zh-CN" altLang="en-US" dirty="0"/>
              <a:t>概述</a:t>
            </a:r>
          </a:p>
        </p:txBody>
      </p:sp>
      <p:sp>
        <p:nvSpPr>
          <p:cNvPr id="2" name="文本占位符 1"/>
          <p:cNvSpPr>
            <a:spLocks noGrp="1"/>
          </p:cNvSpPr>
          <p:nvPr>
            <p:ph type="body" sz="quarter" idx="13"/>
          </p:nvPr>
        </p:nvSpPr>
        <p:spPr/>
        <p:txBody>
          <a:bodyPr/>
          <a:lstStyle/>
          <a:p>
            <a:r>
              <a:rPr lang="en-US" altLang="zh-CN" dirty="0"/>
              <a:t>Property</a:t>
            </a:r>
            <a:r>
              <a:rPr lang="zh-CN" altLang="en-US" dirty="0"/>
              <a:t>属性</a:t>
            </a:r>
          </a:p>
        </p:txBody>
      </p:sp>
      <p:sp>
        <p:nvSpPr>
          <p:cNvPr id="5" name="Rectangle 1"/>
          <p:cNvSpPr>
            <a:spLocks noChangeArrowheads="1"/>
          </p:cNvSpPr>
          <p:nvPr/>
        </p:nvSpPr>
        <p:spPr bwMode="auto">
          <a:xfrm>
            <a:off x="2316539" y="2136338"/>
            <a:ext cx="7558923"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定义一个私有化属性，属性名字前加连个 __ 下滑线</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get_age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访问私有类属性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self.__age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set_age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修改私有属性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age &lt;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'年龄不能小于0</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4" y="3021013"/>
            <a:ext cx="902811" cy="679450"/>
            <a:chOff x="4857762" y="3409950"/>
            <a:chExt cx="903193" cy="679450"/>
          </a:xfrm>
        </p:grpSpPr>
        <p:sp>
          <p:nvSpPr>
            <p:cNvPr id="6" name="矩形 6"/>
            <p:cNvSpPr/>
            <p:nvPr/>
          </p:nvSpPr>
          <p:spPr>
            <a:xfrm>
              <a:off x="4857762" y="4043681"/>
              <a:ext cx="90319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复习</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76326"/>
            <a:ext cx="10515600" cy="5100637"/>
          </a:xfrm>
        </p:spPr>
        <p:txBody>
          <a:bodyPr/>
          <a:lstStyle/>
          <a:p>
            <a:r>
              <a:rPr lang="en-US" altLang="zh-CN" sz="2000" dirty="0"/>
              <a:t>类属性,即在类中定义值为property对象的类属性</a:t>
            </a:r>
            <a:endParaRPr lang="zh-CN" altLang="zh-CN" sz="2000" dirty="0"/>
          </a:p>
          <a:p>
            <a:r>
              <a:rPr lang="zh-CN" altLang="en-US" sz="2000" dirty="0"/>
              <a:t>示例：给</a:t>
            </a:r>
            <a:r>
              <a:rPr lang="en-US" altLang="zh-CN" sz="2000" dirty="0"/>
              <a:t>age</a:t>
            </a:r>
            <a:r>
              <a:rPr lang="zh-CN" altLang="en-US" sz="2000" dirty="0"/>
              <a:t>属性设置值时，会自动调用</a:t>
            </a:r>
            <a:r>
              <a:rPr lang="en-US" altLang="zh-CN" sz="2000" dirty="0"/>
              <a:t>setage</a:t>
            </a:r>
            <a:r>
              <a:rPr lang="zh-CN" altLang="en-US" sz="2000" dirty="0"/>
              <a:t>方法，获取</a:t>
            </a:r>
            <a:r>
              <a:rPr lang="en-US" altLang="zh-CN" sz="2000" dirty="0"/>
              <a:t>age</a:t>
            </a:r>
            <a:r>
              <a:rPr lang="zh-CN" altLang="en-US" sz="2000" dirty="0"/>
              <a:t>属性值时，会自动调用</a:t>
            </a:r>
            <a:r>
              <a:rPr lang="en-US" altLang="zh-CN" sz="2000" dirty="0"/>
              <a:t>getage</a:t>
            </a:r>
            <a:r>
              <a:rPr lang="zh-CN" altLang="en-US" sz="2000" dirty="0"/>
              <a:t>方法。</a:t>
            </a:r>
            <a:endParaRPr lang="en-US" altLang="zh-CN" sz="2000" dirty="0"/>
          </a:p>
          <a:p>
            <a:endParaRPr lang="zh-CN" altLang="en-US" dirty="0"/>
          </a:p>
        </p:txBody>
      </p:sp>
      <p:sp>
        <p:nvSpPr>
          <p:cNvPr id="3" name="标题 2"/>
          <p:cNvSpPr>
            <a:spLocks noGrp="1"/>
          </p:cNvSpPr>
          <p:nvPr>
            <p:ph type="title"/>
          </p:nvPr>
        </p:nvSpPr>
        <p:spPr>
          <a:xfrm>
            <a:off x="730250" y="538163"/>
            <a:ext cx="10515600" cy="519953"/>
          </a:xfrm>
        </p:spPr>
        <p:txBody>
          <a:bodyPr/>
          <a:lstStyle/>
          <a:p>
            <a:r>
              <a:rPr lang="en-US" altLang="zh-CN" dirty="0"/>
              <a:t>实现方式-1</a:t>
            </a:r>
            <a:endParaRPr lang="zh-CN" altLang="en-US" dirty="0"/>
          </a:p>
        </p:txBody>
      </p:sp>
      <p:sp>
        <p:nvSpPr>
          <p:cNvPr id="2" name="Rectangle 1"/>
          <p:cNvSpPr>
            <a:spLocks noChangeArrowheads="1"/>
          </p:cNvSpPr>
          <p:nvPr/>
        </p:nvSpPr>
        <p:spPr bwMode="auto">
          <a:xfrm>
            <a:off x="1369523" y="2335127"/>
            <a:ext cx="9057760" cy="36625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定义一个私有化属性，属性名字前加连个 __ 下滑线</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get_age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访问私有实例属性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self.__age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set_age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修改私有实例属性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age &lt;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'年龄不能小于0</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age = property(get_age,set_age)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定义一个属性，</a:t>
            </a:r>
            <a:r>
              <a:rPr kumimoji="0" lang="zh-CN" altLang="en-US"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当</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对这个age设置值时调用set_age,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8"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当获取值时调用get_age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8"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注意：必须是以get,set开头的方法名，才能被调用</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 = Person()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xiaoming.age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15</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print(xiaoming.age)</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en-US" altLang="zh-CN" dirty="0"/>
              <a:t>Property</a:t>
            </a:r>
            <a:r>
              <a:rPr lang="zh-CN" altLang="en-US" dirty="0"/>
              <a:t>属性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装饰器，即在方法上使用装饰器</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a:t>实现方式</a:t>
            </a:r>
            <a:r>
              <a:rPr lang="en-US" altLang="zh-CN" dirty="0"/>
              <a:t>-2</a:t>
            </a:r>
            <a:endParaRPr lang="zh-CN" altLang="en-US" dirty="0"/>
          </a:p>
        </p:txBody>
      </p:sp>
      <p:sp>
        <p:nvSpPr>
          <p:cNvPr id="2" name="Rectangle 1"/>
          <p:cNvSpPr>
            <a:spLocks noChangeArrowheads="1"/>
          </p:cNvSpPr>
          <p:nvPr/>
        </p:nvSpPr>
        <p:spPr bwMode="auto">
          <a:xfrm>
            <a:off x="1783977" y="2023580"/>
            <a:ext cx="8624047" cy="387798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Person</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定义一个私有化属性，属性名字前加连个 __ 下滑线</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@property # 使用装饰器对age进行装饰，提供一个getter方法</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访问私有实例属性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self.__age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@age.setter # 使用装饰器进行装饰，提供一个setter方法</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age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 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修改私有实例属性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age &lt;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'年龄不能小于0</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 = Person()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xiaoming.age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15</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print(xiaoming.age)</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en-US" altLang="zh-CN" dirty="0"/>
              <a:t>Property</a:t>
            </a:r>
            <a:r>
              <a:rPr lang="zh-CN" altLang="en-US" dirty="0"/>
              <a:t>属性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904832" y="3021013"/>
            <a:ext cx="2339103" cy="679450"/>
            <a:chOff x="4117700" y="3409950"/>
            <a:chExt cx="2340100" cy="679450"/>
          </a:xfrm>
        </p:grpSpPr>
        <p:sp>
          <p:nvSpPr>
            <p:cNvPr id="6" name="矩形 6"/>
            <p:cNvSpPr/>
            <p:nvPr/>
          </p:nvSpPr>
          <p:spPr>
            <a:xfrm>
              <a:off x="4117700" y="4043681"/>
              <a:ext cx="234010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160999" y="3409950"/>
              <a:ext cx="2253501"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__new__</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方法</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_new_方法的作用是，创建并返回一个实例对象，如果__new__只调用了一次，就会得到一个对象。继承自object的新式类才有new这一魔法方法。</a:t>
            </a:r>
          </a:p>
          <a:p>
            <a:endParaRPr lang="en-US" altLang="zh-CN" dirty="0"/>
          </a:p>
          <a:p>
            <a:r>
              <a:rPr lang="zh-CN" altLang="en-US" dirty="0"/>
              <a:t>注意事项：</a:t>
            </a:r>
            <a:endParaRPr lang="zh-CN" altLang="zh-CN" dirty="0"/>
          </a:p>
          <a:p>
            <a:pPr lvl="1"/>
            <a:r>
              <a:rPr lang="en-US" altLang="zh-CN" dirty="0"/>
              <a:t>__new__ </a:t>
            </a:r>
            <a:r>
              <a:rPr lang="zh-CN" altLang="zh-CN" dirty="0"/>
              <a:t>是在一个对象实例化的时候所调用的第一个方法</a:t>
            </a:r>
          </a:p>
          <a:p>
            <a:pPr lvl="1"/>
            <a:r>
              <a:rPr lang="en-US" altLang="zh-CN" dirty="0"/>
              <a:t>__new__</a:t>
            </a:r>
            <a:r>
              <a:rPr lang="zh-CN" altLang="zh-CN" dirty="0"/>
              <a:t>至少必须要有一个参数</a:t>
            </a:r>
            <a:r>
              <a:rPr lang="en-US" altLang="zh-CN" dirty="0"/>
              <a:t>cls</a:t>
            </a:r>
            <a:r>
              <a:rPr lang="zh-CN" altLang="zh-CN" dirty="0"/>
              <a:t>，代表要实例化的类，此参数在实例化时由</a:t>
            </a:r>
            <a:r>
              <a:rPr lang="en-US" altLang="zh-CN" dirty="0"/>
              <a:t>Python</a:t>
            </a:r>
            <a:r>
              <a:rPr lang="zh-CN" altLang="zh-CN" dirty="0"/>
              <a:t>解释器自动提供 ，其他的参数是用来直接传递给</a:t>
            </a:r>
            <a:r>
              <a:rPr lang="en-US" altLang="zh-CN" dirty="0"/>
              <a:t> __init__ </a:t>
            </a:r>
            <a:r>
              <a:rPr lang="zh-CN" altLang="zh-CN" dirty="0"/>
              <a:t>方法</a:t>
            </a:r>
          </a:p>
          <a:p>
            <a:pPr lvl="1"/>
            <a:r>
              <a:rPr lang="en-US" altLang="zh-CN" dirty="0"/>
              <a:t>__new__ </a:t>
            </a:r>
            <a:r>
              <a:rPr lang="zh-CN" altLang="zh-CN" dirty="0"/>
              <a:t>决定是否要使用该</a:t>
            </a:r>
            <a:r>
              <a:rPr lang="en-US" altLang="zh-CN" dirty="0"/>
              <a:t> __init__ </a:t>
            </a:r>
            <a:r>
              <a:rPr lang="zh-CN" altLang="zh-CN" dirty="0"/>
              <a:t>方法，因为</a:t>
            </a:r>
            <a:r>
              <a:rPr lang="en-US" altLang="zh-CN" dirty="0"/>
              <a:t> __new__ </a:t>
            </a:r>
            <a:r>
              <a:rPr lang="zh-CN" altLang="zh-CN" dirty="0"/>
              <a:t>可以调用其他类的构造方法或者直接返回别的实例对象来作为本类的实例，如果</a:t>
            </a:r>
            <a:r>
              <a:rPr lang="en-US" altLang="zh-CN" dirty="0"/>
              <a:t> __new__ </a:t>
            </a:r>
            <a:r>
              <a:rPr lang="zh-CN" altLang="zh-CN" dirty="0"/>
              <a:t>没有返回实例对象，则</a:t>
            </a:r>
            <a:r>
              <a:rPr lang="en-US" altLang="zh-CN" dirty="0"/>
              <a:t> __init__ </a:t>
            </a:r>
            <a:r>
              <a:rPr lang="zh-CN" altLang="zh-CN" dirty="0"/>
              <a:t>不会被调用</a:t>
            </a:r>
          </a:p>
          <a:p>
            <a:pPr lvl="1"/>
            <a:r>
              <a:rPr lang="en-US" altLang="zh-CN" dirty="0"/>
              <a:t>在__new__ 方法中，不能调用自己的__new__ 方法，即：return cls.__new__ (cls)，否则会报错（RecursionError: maximum recursion depth exceeded：超过最大递归深度）</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概述</a:t>
            </a:r>
            <a:endParaRPr lang="zh-CN" altLang="en-US" dirty="0"/>
          </a:p>
        </p:txBody>
      </p:sp>
      <p:sp>
        <p:nvSpPr>
          <p:cNvPr id="2" name="文本占位符 1"/>
          <p:cNvSpPr>
            <a:spLocks noGrp="1"/>
          </p:cNvSpPr>
          <p:nvPr>
            <p:ph type="body" sz="quarter" idx="13"/>
          </p:nvPr>
        </p:nvSpPr>
        <p:spPr/>
        <p:txBody>
          <a:bodyPr/>
          <a:lstStyle/>
          <a:p>
            <a:r>
              <a:rPr lang="en-US" altLang="zh-CN" dirty="0"/>
              <a:t>__new__</a:t>
            </a:r>
            <a:r>
              <a:rPr lang="zh-CN" altLang="en-US" dirty="0"/>
              <a:t>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示例</a:t>
            </a:r>
            <a:r>
              <a:rPr lang="en-US" altLang="zh-CN" dirty="0"/>
              <a:t>1</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输出结果</a:t>
            </a:r>
          </a:p>
        </p:txBody>
      </p:sp>
      <p:sp>
        <p:nvSpPr>
          <p:cNvPr id="3" name="标题 2"/>
          <p:cNvSpPr>
            <a:spLocks noGrp="1"/>
          </p:cNvSpPr>
          <p:nvPr>
            <p:ph type="title"/>
          </p:nvPr>
        </p:nvSpPr>
        <p:spPr/>
        <p:txBody>
          <a:bodyPr/>
          <a:lstStyle/>
          <a:p>
            <a:r>
              <a:rPr lang="zh-CN" altLang="en-US" dirty="0"/>
              <a:t>使用方式</a:t>
            </a:r>
            <a:r>
              <a:rPr lang="en-US" altLang="zh-CN" dirty="0"/>
              <a:t>-1</a:t>
            </a:r>
            <a:endParaRPr lang="zh-CN" altLang="en-US" dirty="0"/>
          </a:p>
        </p:txBody>
      </p:sp>
      <p:sp>
        <p:nvSpPr>
          <p:cNvPr id="2" name="Rectangle 1"/>
          <p:cNvSpPr>
            <a:spLocks noChangeArrowheads="1"/>
          </p:cNvSpPr>
          <p:nvPr/>
        </p:nvSpPr>
        <p:spPr bwMode="auto">
          <a:xfrm>
            <a:off x="2859742" y="1550894"/>
            <a:ext cx="6062557" cy="280076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"__init__执行了"</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__new__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(cls, *args, **kwargs)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"__new__ 执行了"</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object.__new__(cls)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调用父类的new方法</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5" name="Picture"/>
          <p:cNvPicPr/>
          <p:nvPr/>
        </p:nvPicPr>
        <p:blipFill>
          <a:blip r:embed="rId2"/>
          <a:stretch>
            <a:fillRect/>
          </a:stretch>
        </p:blipFill>
        <p:spPr bwMode="auto">
          <a:xfrm>
            <a:off x="2859741" y="4553043"/>
            <a:ext cx="6062557" cy="1623920"/>
          </a:xfrm>
          <a:prstGeom prst="rect">
            <a:avLst/>
          </a:prstGeom>
          <a:noFill/>
          <a:ln w="9525">
            <a:noFill/>
          </a:ln>
        </p:spPr>
      </p:pic>
      <p:sp>
        <p:nvSpPr>
          <p:cNvPr id="6" name="文本占位符 1"/>
          <p:cNvSpPr>
            <a:spLocks noGrp="1"/>
          </p:cNvSpPr>
          <p:nvPr>
            <p:ph type="body" sz="quarter" idx="13"/>
          </p:nvPr>
        </p:nvSpPr>
        <p:spPr>
          <a:xfrm>
            <a:off x="8776420" y="0"/>
            <a:ext cx="2590800" cy="538163"/>
          </a:xfrm>
        </p:spPr>
        <p:txBody>
          <a:bodyPr/>
          <a:lstStyle/>
          <a:p>
            <a:r>
              <a:rPr lang="en-US" altLang="zh-CN" dirty="0"/>
              <a:t>__new__</a:t>
            </a:r>
            <a:r>
              <a:rPr lang="zh-CN" altLang="en-US" dirty="0"/>
              <a:t>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示例</a:t>
            </a:r>
            <a:r>
              <a:rPr lang="en-US" altLang="zh-CN" dirty="0"/>
              <a:t>2</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输出结果</a:t>
            </a:r>
            <a:endParaRPr lang="en-US" altLang="zh-CN" dirty="0"/>
          </a:p>
        </p:txBody>
      </p:sp>
      <p:sp>
        <p:nvSpPr>
          <p:cNvPr id="3" name="标题 2"/>
          <p:cNvSpPr>
            <a:spLocks noGrp="1"/>
          </p:cNvSpPr>
          <p:nvPr>
            <p:ph type="title"/>
          </p:nvPr>
        </p:nvSpPr>
        <p:spPr/>
        <p:txBody>
          <a:bodyPr/>
          <a:lstStyle/>
          <a:p>
            <a:r>
              <a:rPr lang="zh-CN" altLang="en-US" dirty="0"/>
              <a:t>使用方式</a:t>
            </a:r>
            <a:r>
              <a:rPr lang="en-US" altLang="zh-CN" dirty="0"/>
              <a:t>-2</a:t>
            </a:r>
            <a:endParaRPr lang="zh-CN" altLang="en-US" dirty="0"/>
          </a:p>
        </p:txBody>
      </p:sp>
      <p:sp>
        <p:nvSpPr>
          <p:cNvPr id="2" name="Rectangle 1"/>
          <p:cNvSpPr>
            <a:spLocks noChangeArrowheads="1"/>
          </p:cNvSpPr>
          <p:nvPr/>
        </p:nvSpPr>
        <p:spPr bwMode="auto">
          <a:xfrm>
            <a:off x="2537011" y="1401241"/>
            <a:ext cx="6062557"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 a, b, c, k)</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 b, c, k)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"__init__执行了"</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__new__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(cls, *args, **kwargs)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object.__new__(cls)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调用父类的new方法</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2365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1122</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k=</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3</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5" name="Picture"/>
          <p:cNvPicPr/>
          <p:nvPr/>
        </p:nvPicPr>
        <p:blipFill>
          <a:blip r:embed="rId2"/>
          <a:stretch>
            <a:fillRect/>
          </a:stretch>
        </p:blipFill>
        <p:spPr bwMode="auto">
          <a:xfrm>
            <a:off x="2537010" y="4655503"/>
            <a:ext cx="6062557" cy="1521460"/>
          </a:xfrm>
          <a:prstGeom prst="rect">
            <a:avLst/>
          </a:prstGeom>
          <a:noFill/>
          <a:ln w="9525">
            <a:noFill/>
          </a:ln>
        </p:spPr>
      </p:pic>
      <p:sp>
        <p:nvSpPr>
          <p:cNvPr id="6" name="文本占位符 1"/>
          <p:cNvSpPr>
            <a:spLocks noGrp="1"/>
          </p:cNvSpPr>
          <p:nvPr>
            <p:ph type="body" sz="quarter" idx="13"/>
          </p:nvPr>
        </p:nvSpPr>
        <p:spPr>
          <a:xfrm>
            <a:off x="8776420" y="0"/>
            <a:ext cx="2590800" cy="538163"/>
          </a:xfrm>
        </p:spPr>
        <p:txBody>
          <a:bodyPr/>
          <a:lstStyle/>
          <a:p>
            <a:r>
              <a:rPr lang="en-US" altLang="zh-CN" dirty="0"/>
              <a:t>__new__</a:t>
            </a:r>
            <a:r>
              <a:rPr lang="zh-CN" altLang="en-US" dirty="0"/>
              <a:t>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263905" y="3021013"/>
            <a:ext cx="1620957" cy="725168"/>
            <a:chOff x="4476926" y="3409950"/>
            <a:chExt cx="1621648" cy="725168"/>
          </a:xfrm>
        </p:grpSpPr>
        <p:sp>
          <p:nvSpPr>
            <p:cNvPr id="6" name="矩形 6"/>
            <p:cNvSpPr/>
            <p:nvPr/>
          </p:nvSpPr>
          <p:spPr>
            <a:xfrm flipV="1">
              <a:off x="4476926" y="4089399"/>
              <a:ext cx="1621648"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476926" y="3409950"/>
              <a:ext cx="1621648"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单例模式</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单例模式是常用设计模式的一种，单例就比如我们打开电脑的回收站，在系统中只能打开一个回收站，也就 是说这个整个系统中只有一个实例，重复打开也是使用这个实例。</a:t>
            </a:r>
            <a:endParaRPr lang="en-US" altLang="zh-CN" dirty="0"/>
          </a:p>
          <a:p>
            <a:endParaRPr lang="zh-CN" altLang="zh-CN" dirty="0"/>
          </a:p>
          <a:p>
            <a:r>
              <a:rPr lang="zh-CN" altLang="zh-CN" dirty="0"/>
              <a:t>简单的说就是不管创建多少次对象，类返回的对象都是最初创建的，不会再新建其他对象。</a:t>
            </a:r>
          </a:p>
          <a:p>
            <a:endParaRPr lang="zh-CN" altLang="en-US" dirty="0"/>
          </a:p>
        </p:txBody>
      </p:sp>
      <p:sp>
        <p:nvSpPr>
          <p:cNvPr id="3" name="标题 2"/>
          <p:cNvSpPr>
            <a:spLocks noGrp="1"/>
          </p:cNvSpPr>
          <p:nvPr>
            <p:ph type="title"/>
          </p:nvPr>
        </p:nvSpPr>
        <p:spPr/>
        <p:txBody>
          <a:bodyPr/>
          <a:lstStyle/>
          <a:p>
            <a:r>
              <a:rPr lang="zh-CN" altLang="en-US" dirty="0"/>
              <a:t>概述</a:t>
            </a:r>
          </a:p>
        </p:txBody>
      </p:sp>
      <p:sp>
        <p:nvSpPr>
          <p:cNvPr id="2" name="文本占位符 1"/>
          <p:cNvSpPr>
            <a:spLocks noGrp="1"/>
          </p:cNvSpPr>
          <p:nvPr>
            <p:ph type="body" sz="quarter" idx="13"/>
          </p:nvPr>
        </p:nvSpPr>
        <p:spPr/>
        <p:txBody>
          <a:bodyPr/>
          <a:lstStyle/>
          <a:p>
            <a:r>
              <a:rPr lang="zh-CN" altLang="en-US" dirty="0"/>
              <a:t>单例模式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zh-CN" dirty="0"/>
              <a:t>利用类属性保存初次创建的实例对象，第二次实例化的时候判断类</a:t>
            </a:r>
            <a:r>
              <a:rPr lang="zh-CN" altLang="zh-CN"/>
              <a:t>属性是否有保存实例</a:t>
            </a:r>
            <a:r>
              <a:rPr lang="zh-CN" altLang="zh-CN" dirty="0"/>
              <a:t>对象，如果有就返回类属性保存的，如果没有就调用父类</a:t>
            </a:r>
            <a:r>
              <a:rPr lang="en-US" altLang="zh-CN" dirty="0"/>
              <a:t>__new__</a:t>
            </a:r>
            <a:r>
              <a:rPr lang="zh-CN" altLang="zh-CN" dirty="0"/>
              <a:t>方法创建新的实例对象。</a:t>
            </a:r>
          </a:p>
          <a:p>
            <a:pPr marL="0" indent="0">
              <a:buNone/>
            </a:pPr>
            <a:endParaRPr lang="zh-CN" altLang="en-US" dirty="0"/>
          </a:p>
        </p:txBody>
      </p:sp>
      <p:sp>
        <p:nvSpPr>
          <p:cNvPr id="3" name="标题 2"/>
          <p:cNvSpPr>
            <a:spLocks noGrp="1"/>
          </p:cNvSpPr>
          <p:nvPr>
            <p:ph type="title"/>
          </p:nvPr>
        </p:nvSpPr>
        <p:spPr/>
        <p:txBody>
          <a:bodyPr/>
          <a:lstStyle/>
          <a:p>
            <a:r>
              <a:rPr lang="zh-CN" altLang="en-US" dirty="0"/>
              <a:t>实现步骤</a:t>
            </a:r>
            <a:r>
              <a:rPr lang="en-US" altLang="zh-CN" dirty="0"/>
              <a:t>-1</a:t>
            </a:r>
            <a:endParaRPr lang="zh-CN" altLang="en-US" dirty="0"/>
          </a:p>
        </p:txBody>
      </p:sp>
      <p:sp>
        <p:nvSpPr>
          <p:cNvPr id="2" name="Rectangle 1"/>
          <p:cNvSpPr>
            <a:spLocks noChangeArrowheads="1"/>
          </p:cNvSpPr>
          <p:nvPr/>
        </p:nvSpPr>
        <p:spPr bwMode="auto">
          <a:xfrm>
            <a:off x="1065777" y="2677771"/>
            <a:ext cx="10060446" cy="36625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SingleCase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__instance =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None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保存实例对象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(self,name,age)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print(name,age)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__new__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(cls, *args, **kwargs)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如果类属性 __instance 的值为None,那么新建一个对象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如果类属性值不为None 返回 __instance 保存的对象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not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cls.__instance = super(SingleCase,cls).__new__(cls)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调用父类__new__方法生成一个实例对象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obj1 = SingleCase(</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'xiaoming'</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obj2 = SingleCase(</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'xiaoming'</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print(id(obj1))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id相等，说明实例化两次对象，实际上都是同一个对象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print(id(obj2))</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单例模式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zh-CN" altLang="zh-CN" sz="2000" dirty="0"/>
              <a:t>只执行一次</a:t>
            </a:r>
            <a:r>
              <a:rPr lang="en-US" altLang="zh-CN" sz="2000" b="1" dirty="0"/>
              <a:t>init</a:t>
            </a:r>
            <a:r>
              <a:rPr lang="zh-CN" altLang="zh-CN" sz="2000" dirty="0"/>
              <a:t>方法，通过类变量进行标记控制</a:t>
            </a:r>
          </a:p>
          <a:p>
            <a:endParaRPr lang="zh-CN" altLang="en-US" sz="2000" dirty="0"/>
          </a:p>
        </p:txBody>
      </p:sp>
      <p:sp>
        <p:nvSpPr>
          <p:cNvPr id="3" name="标题 2"/>
          <p:cNvSpPr>
            <a:spLocks noGrp="1"/>
          </p:cNvSpPr>
          <p:nvPr>
            <p:ph type="title"/>
          </p:nvPr>
        </p:nvSpPr>
        <p:spPr/>
        <p:txBody>
          <a:bodyPr/>
          <a:lstStyle/>
          <a:p>
            <a:r>
              <a:rPr lang="zh-CN" altLang="en-US" dirty="0"/>
              <a:t>实现步骤</a:t>
            </a:r>
            <a:r>
              <a:rPr lang="en-US" altLang="zh-CN" dirty="0"/>
              <a:t>-2</a:t>
            </a:r>
            <a:endParaRPr lang="zh-CN" altLang="en-US" dirty="0"/>
          </a:p>
        </p:txBody>
      </p:sp>
      <p:sp>
        <p:nvSpPr>
          <p:cNvPr id="2" name="Rectangle 1"/>
          <p:cNvSpPr>
            <a:spLocks noChangeArrowheads="1"/>
          </p:cNvSpPr>
          <p:nvPr/>
        </p:nvSpPr>
        <p:spPr bwMode="auto">
          <a:xfrm>
            <a:off x="1016084" y="1946777"/>
            <a:ext cx="10159833" cy="452431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SingleCase</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__instance =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None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保存实例对象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__isinit =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True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首次执行init方法标记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(self,name,age)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SingleCase.__isinit: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self.name = name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self.age = 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SingleCase.__isinit =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False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__new__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(cls, *args, **kwargs)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如果类属性 __instance 的值为None,那么新建一个对象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en-US"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如果类属性值不为None 返回 __instance 保存的对象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not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cls.__instance = super(SingleCase, cls).__new__(cls)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调用父类__new__方法生成一个实例对象</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cls.__instance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obj1 = SingleCase(</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'xiaoming'</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obj2 = SingleCase(</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'luban'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118</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print(id(obj1))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print(id(obj2))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print(obj1.age)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print(obj2.age)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年龄都输出18。说明init值初始化了一次</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7" name="文本占位符 1"/>
          <p:cNvSpPr>
            <a:spLocks noGrp="1"/>
          </p:cNvSpPr>
          <p:nvPr>
            <p:ph type="body" sz="quarter" idx="13"/>
          </p:nvPr>
        </p:nvSpPr>
        <p:spPr>
          <a:xfrm>
            <a:off x="8776420" y="0"/>
            <a:ext cx="2590800" cy="538163"/>
          </a:xfrm>
        </p:spPr>
        <p:txBody>
          <a:bodyPr/>
          <a:lstStyle/>
          <a:p>
            <a:r>
              <a:rPr lang="zh-CN" altLang="en-US" dirty="0"/>
              <a:t>单例模式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zh-CN" altLang="en-US" dirty="0"/>
              <a:t>复习知识点</a:t>
            </a:r>
            <a:r>
              <a:rPr lang="en-US" altLang="zh-CN" dirty="0"/>
              <a:t>-1</a:t>
            </a:r>
            <a:endParaRPr lang="zh-CN" altLang="en-US" dirty="0"/>
          </a:p>
        </p:txBody>
      </p:sp>
      <p:sp>
        <p:nvSpPr>
          <p:cNvPr id="5" name="内容占位符 4"/>
          <p:cNvSpPr>
            <a:spLocks noGrp="1"/>
          </p:cNvSpPr>
          <p:nvPr>
            <p:ph sz="quarter" idx="13"/>
          </p:nvPr>
        </p:nvSpPr>
        <p:spPr/>
        <p:txBody>
          <a:bodyPr>
            <a:normAutofit/>
          </a:bodyPr>
          <a:lstStyle/>
          <a:p>
            <a:pPr>
              <a:lnSpc>
                <a:spcPct val="110000"/>
              </a:lnSpc>
            </a:pPr>
            <a:r>
              <a:rPr lang="zh-CN" altLang="en-US" sz="1800" dirty="0"/>
              <a:t>析构方法</a:t>
            </a:r>
          </a:p>
          <a:p>
            <a:pPr lvl="1">
              <a:lnSpc>
                <a:spcPct val="110000"/>
              </a:lnSpc>
            </a:pPr>
            <a:r>
              <a:rPr lang="zh-CN" altLang="en-US" sz="1600" dirty="0"/>
              <a:t>当一个对象被删除或者被销毁时，</a:t>
            </a:r>
            <a:r>
              <a:rPr lang="en-US" altLang="zh-CN" sz="1600" dirty="0"/>
              <a:t>python</a:t>
            </a:r>
            <a:r>
              <a:rPr lang="zh-CN" altLang="en-US" sz="1600" dirty="0"/>
              <a:t>解释器也会默认调用一个方法，这个方法为</a:t>
            </a:r>
            <a:r>
              <a:rPr lang="en-US" altLang="zh-CN" sz="1600" dirty="0"/>
              <a:t>__del__()</a:t>
            </a:r>
            <a:r>
              <a:rPr lang="zh-CN" altLang="en-US" sz="1600" dirty="0"/>
              <a:t>方法</a:t>
            </a:r>
            <a:endParaRPr lang="en-US" altLang="zh-CN" sz="1600" dirty="0"/>
          </a:p>
          <a:p>
            <a:pPr>
              <a:lnSpc>
                <a:spcPct val="110000"/>
              </a:lnSpc>
            </a:pPr>
            <a:r>
              <a:rPr lang="zh-CN" altLang="en-US" sz="1800" dirty="0"/>
              <a:t>单继承</a:t>
            </a:r>
            <a:endParaRPr lang="en-US" altLang="zh-CN" sz="1800" dirty="0"/>
          </a:p>
          <a:p>
            <a:pPr lvl="1">
              <a:lnSpc>
                <a:spcPct val="110000"/>
              </a:lnSpc>
            </a:pPr>
            <a:r>
              <a:rPr lang="zh-CN" altLang="en-US" sz="1600" b="0" dirty="0"/>
              <a:t>子类在继承的时候，在定义类时，小括号</a:t>
            </a:r>
            <a:r>
              <a:rPr lang="en-US" altLang="zh-CN" sz="1600" b="0" dirty="0"/>
              <a:t>()</a:t>
            </a:r>
            <a:r>
              <a:rPr lang="zh-CN" altLang="en-US" sz="1600" b="0" dirty="0"/>
              <a:t>中为父类的名字 父类的属性、方法，会被继承给子类。</a:t>
            </a:r>
            <a:endParaRPr lang="en-US" altLang="zh-CN" sz="1600" b="0" dirty="0"/>
          </a:p>
          <a:p>
            <a:pPr>
              <a:lnSpc>
                <a:spcPct val="110000"/>
              </a:lnSpc>
            </a:pPr>
            <a:r>
              <a:rPr lang="zh-CN" altLang="en-US" sz="1800" dirty="0"/>
              <a:t>多继承</a:t>
            </a:r>
            <a:r>
              <a:rPr lang="en-US" altLang="zh-CN" sz="1800" dirty="0"/>
              <a:t>	</a:t>
            </a:r>
          </a:p>
          <a:p>
            <a:pPr lvl="1">
              <a:lnSpc>
                <a:spcPct val="110000"/>
              </a:lnSpc>
            </a:pPr>
            <a:r>
              <a:rPr lang="zh-CN" altLang="en-US" sz="1600" b="0" dirty="0"/>
              <a:t>子类可以继承多个父类，在小括号</a:t>
            </a:r>
            <a:r>
              <a:rPr lang="en-US" altLang="zh-CN" sz="1600" b="0" dirty="0"/>
              <a:t>()</a:t>
            </a:r>
            <a:r>
              <a:rPr lang="zh-CN" altLang="en-US" sz="1600" b="0" dirty="0"/>
              <a:t>中用逗号隔开</a:t>
            </a:r>
            <a:endParaRPr lang="en-US" altLang="zh-CN" sz="1600" dirty="0"/>
          </a:p>
          <a:p>
            <a:pPr>
              <a:lnSpc>
                <a:spcPct val="110000"/>
              </a:lnSpc>
            </a:pPr>
            <a:r>
              <a:rPr lang="zh-CN" altLang="en-US" sz="1800" dirty="0"/>
              <a:t>继承的传递</a:t>
            </a:r>
            <a:endParaRPr lang="en-US" altLang="zh-CN" sz="1800" dirty="0"/>
          </a:p>
          <a:p>
            <a:pPr lvl="1">
              <a:lnSpc>
                <a:spcPct val="110000"/>
              </a:lnSpc>
            </a:pPr>
            <a:r>
              <a:rPr lang="zh-CN" altLang="en-US" sz="1600" dirty="0"/>
              <a:t>子类可以继承父类的父类的方法</a:t>
            </a:r>
            <a:endParaRPr lang="en-US" altLang="zh-CN" sz="1600" dirty="0"/>
          </a:p>
          <a:p>
            <a:pPr>
              <a:lnSpc>
                <a:spcPct val="110000"/>
              </a:lnSpc>
            </a:pPr>
            <a:endParaRPr lang="en-US" altLang="zh-CN" sz="18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725297" y="3021013"/>
            <a:ext cx="2698175" cy="679450"/>
            <a:chOff x="3938088" y="3409950"/>
            <a:chExt cx="2699325" cy="679450"/>
          </a:xfrm>
        </p:grpSpPr>
        <p:sp>
          <p:nvSpPr>
            <p:cNvPr id="6" name="矩形 6"/>
            <p:cNvSpPr/>
            <p:nvPr/>
          </p:nvSpPr>
          <p:spPr>
            <a:xfrm>
              <a:off x="3938088" y="4043681"/>
              <a:ext cx="2699325"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938088" y="3409950"/>
              <a:ext cx="2699325"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错误与异常处理</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有时候代码写错了，执行程序的时候，执行到错误代码的时候，程序直接终止报错，这是因为</a:t>
            </a:r>
            <a:r>
              <a:rPr lang="en-US" altLang="zh-CN" dirty="0"/>
              <a:t>Python</a:t>
            </a:r>
            <a:r>
              <a:rPr lang="zh-CN" altLang="en-US" dirty="0"/>
              <a:t>检测到一个错误时，解释器就无法继续执行了，出现了错误的提示，这就是</a:t>
            </a:r>
            <a:r>
              <a:rPr lang="en-US" altLang="zh-CN" dirty="0"/>
              <a:t>"</a:t>
            </a:r>
            <a:r>
              <a:rPr lang="zh-CN" altLang="en-US" dirty="0"/>
              <a:t>异常</a:t>
            </a:r>
            <a:r>
              <a:rPr lang="en-US" altLang="zh-CN" dirty="0"/>
              <a:t>"</a:t>
            </a:r>
            <a:r>
              <a:rPr lang="zh-CN" altLang="en-US" dirty="0"/>
              <a:t>。</a:t>
            </a:r>
            <a:endParaRPr lang="en-US" altLang="zh-CN" dirty="0"/>
          </a:p>
          <a:p>
            <a:r>
              <a:rPr lang="zh-CN" altLang="en-US" dirty="0"/>
              <a:t>示例：变量</a:t>
            </a:r>
            <a:r>
              <a:rPr lang="en-US" altLang="zh-CN" dirty="0"/>
              <a:t>b</a:t>
            </a:r>
            <a:r>
              <a:rPr lang="zh-CN" altLang="en-US" dirty="0"/>
              <a:t>没有定义，直接打印变量</a:t>
            </a:r>
            <a:r>
              <a:rPr lang="en-US" altLang="zh-CN" dirty="0"/>
              <a:t>b</a:t>
            </a:r>
            <a:r>
              <a:rPr lang="zh-CN" altLang="en-US" dirty="0"/>
              <a:t>，会报异常。</a:t>
            </a:r>
          </a:p>
        </p:txBody>
      </p:sp>
      <p:sp>
        <p:nvSpPr>
          <p:cNvPr id="3" name="标题 2"/>
          <p:cNvSpPr>
            <a:spLocks noGrp="1"/>
          </p:cNvSpPr>
          <p:nvPr>
            <p:ph type="title"/>
          </p:nvPr>
        </p:nvSpPr>
        <p:spPr/>
        <p:txBody>
          <a:bodyPr/>
          <a:lstStyle/>
          <a:p>
            <a:r>
              <a:rPr lang="zh-CN" altLang="en-US" dirty="0"/>
              <a:t>概述</a:t>
            </a:r>
          </a:p>
        </p:txBody>
      </p:sp>
      <p:sp>
        <p:nvSpPr>
          <p:cNvPr id="2" name="文本占位符 1"/>
          <p:cNvSpPr>
            <a:spLocks noGrp="1"/>
          </p:cNvSpPr>
          <p:nvPr>
            <p:ph type="body" sz="quarter" idx="13"/>
          </p:nvPr>
        </p:nvSpPr>
        <p:spPr/>
        <p:txBody>
          <a:bodyPr/>
          <a:lstStyle/>
          <a:p>
            <a:r>
              <a:rPr lang="zh-CN" altLang="en-US" dirty="0"/>
              <a:t>错误与异常处理</a:t>
            </a:r>
          </a:p>
        </p:txBody>
      </p:sp>
      <p:sp>
        <p:nvSpPr>
          <p:cNvPr id="6" name="Rectangle 2"/>
          <p:cNvSpPr>
            <a:spLocks noChangeArrowheads="1"/>
          </p:cNvSpPr>
          <p:nvPr/>
        </p:nvSpPr>
        <p:spPr bwMode="auto">
          <a:xfrm>
            <a:off x="2169718" y="3520462"/>
            <a:ext cx="785256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print(b)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NameError: name </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is</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not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defined &gt;&gt;&gt;</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endParaRPr lang="zh-CN" altLang="en-US" dirty="0"/>
          </a:p>
        </p:txBody>
      </p:sp>
      <p:sp>
        <p:nvSpPr>
          <p:cNvPr id="3" name="标题 2"/>
          <p:cNvSpPr>
            <a:spLocks noGrp="1"/>
          </p:cNvSpPr>
          <p:nvPr>
            <p:ph type="title"/>
          </p:nvPr>
        </p:nvSpPr>
        <p:spPr/>
        <p:txBody>
          <a:bodyPr/>
          <a:lstStyle/>
          <a:p>
            <a:r>
              <a:rPr lang="zh-CN" altLang="en-US" dirty="0"/>
              <a:t>语法格式</a:t>
            </a:r>
          </a:p>
        </p:txBody>
      </p:sp>
      <p:sp>
        <p:nvSpPr>
          <p:cNvPr id="2" name="Rectangle 1"/>
          <p:cNvSpPr>
            <a:spLocks noChangeArrowheads="1"/>
          </p:cNvSpPr>
          <p:nvPr/>
        </p:nvSpPr>
        <p:spPr bwMode="auto">
          <a:xfrm>
            <a:off x="887479" y="1470214"/>
            <a:ext cx="10361546" cy="41549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可能出现错误的代码块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出错之后执行的代码块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没有出错的代码块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finally</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不管有没有出错都执行的代码块</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将可能出错的代码放到</a:t>
            </a:r>
            <a:r>
              <a:rPr lang="en-US" altLang="zh-CN" dirty="0"/>
              <a:t>try</a:t>
            </a:r>
            <a:r>
              <a:rPr lang="zh-CN" altLang="zh-CN" dirty="0"/>
              <a:t>里面，</a:t>
            </a:r>
            <a:r>
              <a:rPr lang="en-US" altLang="zh-CN" dirty="0"/>
              <a:t>except</a:t>
            </a:r>
            <a:r>
              <a:rPr lang="zh-CN" altLang="zh-CN" dirty="0"/>
              <a:t>可以指定类型捕获异常。</a:t>
            </a:r>
            <a:r>
              <a:rPr lang="en-US" altLang="zh-CN" dirty="0"/>
              <a:t>except</a:t>
            </a:r>
            <a:r>
              <a:rPr lang="zh-CN" altLang="zh-CN" dirty="0"/>
              <a:t>里面的代码是捕获到异常时执行</a:t>
            </a:r>
            <a:r>
              <a:rPr lang="en-US" altLang="zh-CN" dirty="0"/>
              <a:t>,</a:t>
            </a:r>
            <a:r>
              <a:rPr lang="zh-CN" altLang="zh-CN" dirty="0"/>
              <a:t>将错误捕获，这样程序就不会因为一段代码包异常而导致整个程序崩溃。</a:t>
            </a:r>
          </a:p>
          <a:p>
            <a:r>
              <a:rPr lang="en-US" altLang="zh-CN" dirty="0"/>
              <a:t>示例1：捕获ZeroDivisionError异常</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try ... except </a:t>
            </a:r>
            <a:r>
              <a:rPr lang="zh-CN" altLang="en-US" dirty="0"/>
              <a:t>语句</a:t>
            </a:r>
          </a:p>
        </p:txBody>
      </p:sp>
      <p:sp>
        <p:nvSpPr>
          <p:cNvPr id="2" name="Rectangle 1"/>
          <p:cNvSpPr>
            <a:spLocks noChangeArrowheads="1"/>
          </p:cNvSpPr>
          <p:nvPr/>
        </p:nvSpPr>
        <p:spPr bwMode="auto">
          <a:xfrm>
            <a:off x="1665732" y="3217168"/>
            <a:ext cx="8860536"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0不能做除数，1/0必然报错</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将可能会报错的代码放到try里面</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pass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将可能会报错的代码放到try里面</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ZeroDivisionError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捕获异常，ZeroDivisionError 异常类型</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示例</a:t>
            </a:r>
            <a:r>
              <a:rPr lang="en-US" altLang="zh-CN" dirty="0"/>
              <a:t>2</a:t>
            </a:r>
            <a:r>
              <a:rPr lang="zh-CN" altLang="zh-CN" dirty="0"/>
              <a:t>：捕获所有类型的异常</a:t>
            </a:r>
          </a:p>
          <a:p>
            <a:endParaRPr lang="zh-CN" altLang="en-US" dirty="0"/>
          </a:p>
        </p:txBody>
      </p:sp>
      <p:sp>
        <p:nvSpPr>
          <p:cNvPr id="3" name="标题 2"/>
          <p:cNvSpPr>
            <a:spLocks noGrp="1"/>
          </p:cNvSpPr>
          <p:nvPr>
            <p:ph type="title"/>
          </p:nvPr>
        </p:nvSpPr>
        <p:spPr/>
        <p:txBody>
          <a:bodyPr/>
          <a:lstStyle/>
          <a:p>
            <a:r>
              <a:rPr lang="en-US" altLang="zh-CN" dirty="0"/>
              <a:t>try ... except </a:t>
            </a:r>
            <a:r>
              <a:rPr lang="zh-CN" altLang="en-US" dirty="0"/>
              <a:t>语句</a:t>
            </a:r>
          </a:p>
        </p:txBody>
      </p:sp>
      <p:sp>
        <p:nvSpPr>
          <p:cNvPr id="5" name="Rectangle 1"/>
          <p:cNvSpPr>
            <a:spLocks noChangeArrowheads="1"/>
          </p:cNvSpPr>
          <p:nvPr/>
        </p:nvSpPr>
        <p:spPr bwMode="auto">
          <a:xfrm>
            <a:off x="1882589" y="2647764"/>
            <a:ext cx="8426823"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Exception 可以捕获任何类型的异常</a:t>
            </a:r>
            <a:endParaRPr kumimoji="0" lang="en-US"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err="1"/>
              <a:t>没有捕获到异常时才执行else语句</a:t>
            </a:r>
            <a:endParaRPr lang="zh-CN" altLang="zh-CN" dirty="0"/>
          </a:p>
          <a:p>
            <a:r>
              <a:rPr lang="en-US" altLang="zh-CN" dirty="0" err="1"/>
              <a:t>示例</a:t>
            </a:r>
            <a:r>
              <a:rPr lang="en-US" altLang="zh-CN" dirty="0"/>
              <a:t>：</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try ... except ... </a:t>
            </a:r>
            <a:r>
              <a:rPr lang="en-US" altLang="zh-CN" dirty="0" err="1"/>
              <a:t>else语句</a:t>
            </a:r>
            <a:endParaRPr lang="zh-CN" altLang="en-US" dirty="0"/>
          </a:p>
        </p:txBody>
      </p:sp>
      <p:sp>
        <p:nvSpPr>
          <p:cNvPr id="2" name="Rectangle 1"/>
          <p:cNvSpPr>
            <a:spLocks noChangeArrowheads="1"/>
          </p:cNvSpPr>
          <p:nvPr/>
        </p:nvSpPr>
        <p:spPr bwMode="auto">
          <a:xfrm>
            <a:off x="1050548" y="2461934"/>
            <a:ext cx="10090904" cy="387798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a:t>
            </a:r>
            <a:r>
              <a:rPr kumimoji="0" lang="zh-CN" altLang="en-US"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Exception 可以捕获任何类型的异常 </a:t>
            </a:r>
            <a:endParaRPr kumimoji="0" lang="en-US"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'haha --- 没有捕获到异常'</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#没有捕获到异常，将执行else里面代码，否则不执行</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a:t>
            </a:r>
            <a:r>
              <a:rPr kumimoji="0" lang="zh-CN" altLang="en-US"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Exception 可以捕获任何类型的异常</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'haha --- 没有捕获到异常'</a:t>
            </a:r>
            <a:r>
              <a:rPr kumimoji="0" lang="zh-CN" altLang="zh-CN"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#捕获到异常不执行else的代码</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try ... except ... </a:t>
            </a:r>
            <a:r>
              <a:rPr lang="en-US" altLang="zh-CN" dirty="0" err="1"/>
              <a:t>finally语句</a:t>
            </a:r>
            <a:endParaRPr lang="zh-CN" altLang="en-US" dirty="0"/>
          </a:p>
        </p:txBody>
      </p:sp>
      <p:sp>
        <p:nvSpPr>
          <p:cNvPr id="2" name="Rectangle 1"/>
          <p:cNvSpPr>
            <a:spLocks noChangeArrowheads="1"/>
          </p:cNvSpPr>
          <p:nvPr/>
        </p:nvSpPr>
        <p:spPr bwMode="auto">
          <a:xfrm>
            <a:off x="794824" y="1338138"/>
            <a:ext cx="10602352" cy="51706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Exception 可以捕获任何类型的异常 </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'haha --- 没有捕获到异常'</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没有捕获到异常，将执行else里面代码，否则不执行 </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finally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'不管有没有捕获到异常，finally都是执行的</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try里面有异常 </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eaLnBrk="0" fontAlgn="base" hangingPunct="0">
              <a:spcBef>
                <a:spcPct val="0"/>
              </a:spcBef>
              <a:spcAft>
                <a:spcPct val="0"/>
              </a:spcAft>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Exception 可以捕获任何类型的异常 </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'haha --- 没有捕获到异常'</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捕获到异常，执行else 的代码 </a:t>
            </a:r>
            <a:endParaRPr kumimoji="0" lang="en-US"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finally</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'不管有没有捕获到异常，finally都是执行的'</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try嵌套</a:t>
            </a:r>
            <a:endParaRPr lang="zh-CN" altLang="en-US" dirty="0"/>
          </a:p>
        </p:txBody>
      </p:sp>
      <p:sp>
        <p:nvSpPr>
          <p:cNvPr id="2" name="Rectangle 1"/>
          <p:cNvSpPr>
            <a:spLocks noChangeArrowheads="1"/>
          </p:cNvSpPr>
          <p:nvPr/>
        </p:nvSpPr>
        <p:spPr bwMode="auto">
          <a:xfrm>
            <a:off x="836612" y="1429529"/>
            <a:ext cx="10518776"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 = open(</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'test.txt'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'r'</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打开一个文件</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while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True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content = f.readline()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len(content)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4"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break</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time.sleep(</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print(content)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打印捕获的异常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#如果在读取文件的过程中，产生了异常，那么就会捕获到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#比如 按下了 ctrl+c</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finally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f.close()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'关闭文件</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'文件不存在'</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如果多个函数嵌套调用，内层函数异常，异常会往外部传递，直到异常被抛出，或被处理。</a:t>
            </a:r>
          </a:p>
          <a:p>
            <a:r>
              <a:rPr lang="en-US" altLang="zh-CN" dirty="0"/>
              <a:t>示例1：				</a:t>
            </a:r>
            <a:r>
              <a:rPr lang="zh-CN" altLang="en-US" dirty="0"/>
              <a:t>输出结果：</a:t>
            </a:r>
            <a:endParaRPr lang="zh-CN" altLang="zh-CN" dirty="0"/>
          </a:p>
          <a:p>
            <a:endParaRPr lang="zh-CN" altLang="en-US" dirty="0"/>
          </a:p>
        </p:txBody>
      </p:sp>
      <p:sp>
        <p:nvSpPr>
          <p:cNvPr id="3" name="标题 2"/>
          <p:cNvSpPr>
            <a:spLocks noGrp="1"/>
          </p:cNvSpPr>
          <p:nvPr>
            <p:ph type="title"/>
          </p:nvPr>
        </p:nvSpPr>
        <p:spPr/>
        <p:txBody>
          <a:bodyPr/>
          <a:lstStyle/>
          <a:p>
            <a:r>
              <a:rPr lang="zh-CN" altLang="zh-CN" dirty="0"/>
              <a:t>异常传递</a:t>
            </a:r>
            <a:endParaRPr lang="zh-CN" altLang="en-US" dirty="0"/>
          </a:p>
        </p:txBody>
      </p:sp>
      <p:sp>
        <p:nvSpPr>
          <p:cNvPr id="5" name="Rectangle 1"/>
          <p:cNvSpPr>
            <a:spLocks noChangeArrowheads="1"/>
          </p:cNvSpPr>
          <p:nvPr/>
        </p:nvSpPr>
        <p:spPr bwMode="auto">
          <a:xfrm>
            <a:off x="914400" y="2854515"/>
            <a:ext cx="4361688" cy="34470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'执行a函数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制造一个异常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b</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'执行b函数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调用a函数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c</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'执行c函数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b()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调用b函数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
            </a:r>
            <a:r>
              <a:rPr kumimoji="0" lang="zh-CN" altLang="zh-CN" sz="1400" b="0" i="0" u="none" strike="noStrike" cap="none" normalizeH="0" baseline="0" dirty="0">
                <a:ln>
                  <a:noFill/>
                </a:ln>
                <a:solidFill>
                  <a:schemeClr val="tx1"/>
                </a:solidFill>
                <a:effectLst/>
              </a:rPr>
              <a:t> </a:t>
            </a:r>
            <a:endParaRPr kumimoji="0" lang="en-US" altLang="zh-CN" sz="1400" b="0" i="0" u="none" strike="noStrike" cap="none" normalizeH="0" baseline="0" dirty="0">
              <a:ln>
                <a:noFill/>
              </a:ln>
              <a:solidFill>
                <a:schemeClr val="tx1"/>
              </a:solidFill>
              <a:effectLst/>
            </a:endParaRPr>
          </a:p>
        </p:txBody>
      </p:sp>
      <p:pic>
        <p:nvPicPr>
          <p:cNvPr id="6" name="Picture"/>
          <p:cNvPicPr/>
          <p:nvPr/>
        </p:nvPicPr>
        <p:blipFill>
          <a:blip r:embed="rId2"/>
          <a:stretch>
            <a:fillRect/>
          </a:stretch>
        </p:blipFill>
        <p:spPr bwMode="auto">
          <a:xfrm>
            <a:off x="5522976" y="2854515"/>
            <a:ext cx="5830824" cy="3447098"/>
          </a:xfrm>
          <a:prstGeom prst="rect">
            <a:avLst/>
          </a:prstGeom>
          <a:noFill/>
          <a:ln w="9525">
            <a:noFill/>
          </a:ln>
        </p:spPr>
      </p:pic>
      <p:sp>
        <p:nvSpPr>
          <p:cNvPr id="7"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示例</a:t>
            </a:r>
            <a:r>
              <a:rPr lang="en-US" altLang="zh-CN" dirty="0"/>
              <a:t>2				</a:t>
            </a:r>
            <a:r>
              <a:rPr lang="zh-CN" altLang="en-US" dirty="0"/>
              <a:t>输出结果：</a:t>
            </a:r>
            <a:endParaRPr lang="en-US" altLang="zh-CN" dirty="0"/>
          </a:p>
          <a:p>
            <a:endParaRPr lang="zh-CN" altLang="en-US" dirty="0"/>
          </a:p>
        </p:txBody>
      </p:sp>
      <p:sp>
        <p:nvSpPr>
          <p:cNvPr id="3" name="标题 2"/>
          <p:cNvSpPr>
            <a:spLocks noGrp="1"/>
          </p:cNvSpPr>
          <p:nvPr>
            <p:ph type="title"/>
          </p:nvPr>
        </p:nvSpPr>
        <p:spPr/>
        <p:txBody>
          <a:bodyPr/>
          <a:lstStyle/>
          <a:p>
            <a:r>
              <a:rPr lang="zh-CN" altLang="zh-CN" dirty="0"/>
              <a:t>异常传递</a:t>
            </a:r>
            <a:endParaRPr lang="zh-CN" altLang="en-US" dirty="0"/>
          </a:p>
        </p:txBody>
      </p:sp>
      <p:sp>
        <p:nvSpPr>
          <p:cNvPr id="2" name="Rectangle 1"/>
          <p:cNvSpPr>
            <a:spLocks noChangeArrowheads="1"/>
          </p:cNvSpPr>
          <p:nvPr/>
        </p:nvSpPr>
        <p:spPr bwMode="auto">
          <a:xfrm>
            <a:off x="839787" y="2144580"/>
            <a:ext cx="4045977" cy="36625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'执行a函数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制造一个异常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b</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'执行b函数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调用a函数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'b函数执行完成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c</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'执行c函数</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b()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调用b函数</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'c函数执行完成</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5" name="Picture"/>
          <p:cNvPicPr/>
          <p:nvPr/>
        </p:nvPicPr>
        <p:blipFill>
          <a:blip r:embed="rId2"/>
          <a:stretch>
            <a:fillRect/>
          </a:stretch>
        </p:blipFill>
        <p:spPr bwMode="auto">
          <a:xfrm>
            <a:off x="5386200" y="2144580"/>
            <a:ext cx="6375493" cy="2579820"/>
          </a:xfrm>
          <a:prstGeom prst="rect">
            <a:avLst/>
          </a:prstGeom>
          <a:noFill/>
          <a:ln w="9525">
            <a:noFill/>
          </a:ln>
        </p:spPr>
      </p:pic>
      <p:sp>
        <p:nvSpPr>
          <p:cNvPr id="6"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zh-CN" altLang="en-US" dirty="0"/>
              <a:t>复习知识点</a:t>
            </a:r>
            <a:r>
              <a:rPr lang="en-US" altLang="zh-CN" dirty="0"/>
              <a:t>-2</a:t>
            </a:r>
            <a:endParaRPr lang="zh-CN" altLang="en-US" dirty="0"/>
          </a:p>
        </p:txBody>
      </p:sp>
      <p:sp>
        <p:nvSpPr>
          <p:cNvPr id="5" name="内容占位符 4"/>
          <p:cNvSpPr>
            <a:spLocks noGrp="1"/>
          </p:cNvSpPr>
          <p:nvPr>
            <p:ph sz="quarter" idx="13"/>
          </p:nvPr>
        </p:nvSpPr>
        <p:spPr/>
        <p:txBody>
          <a:bodyPr>
            <a:noAutofit/>
          </a:bodyPr>
          <a:lstStyle/>
          <a:p>
            <a:pPr>
              <a:lnSpc>
                <a:spcPct val="100000"/>
              </a:lnSpc>
            </a:pPr>
            <a:r>
              <a:rPr lang="zh-CN" altLang="en-US" sz="1800" dirty="0"/>
              <a:t>重写和调用父类方法</a:t>
            </a:r>
            <a:endParaRPr lang="en-US" altLang="zh-CN" sz="1800" dirty="0"/>
          </a:p>
          <a:p>
            <a:pPr lvl="1">
              <a:lnSpc>
                <a:spcPct val="100000"/>
              </a:lnSpc>
            </a:pPr>
            <a:r>
              <a:rPr lang="zh-CN" altLang="en-US" sz="1600" dirty="0"/>
              <a:t>重写父类方法后，调用的是子类的方法。</a:t>
            </a:r>
            <a:endParaRPr lang="en-US" altLang="zh-CN" sz="1600" dirty="0"/>
          </a:p>
          <a:p>
            <a:pPr lvl="1">
              <a:lnSpc>
                <a:spcPct val="100000"/>
              </a:lnSpc>
            </a:pPr>
            <a:r>
              <a:rPr lang="zh-CN" altLang="en-US" sz="1600" dirty="0"/>
              <a:t>在重写的方法里面还可以调用父类方法。</a:t>
            </a:r>
          </a:p>
          <a:p>
            <a:pPr>
              <a:lnSpc>
                <a:spcPct val="100000"/>
              </a:lnSpc>
            </a:pPr>
            <a:r>
              <a:rPr lang="zh-CN" altLang="en-US" sz="1800" dirty="0"/>
              <a:t>多态</a:t>
            </a:r>
            <a:endParaRPr lang="en-US" altLang="zh-CN" sz="1800" dirty="0"/>
          </a:p>
          <a:p>
            <a:pPr lvl="1">
              <a:lnSpc>
                <a:spcPct val="100000"/>
              </a:lnSpc>
            </a:pPr>
            <a:r>
              <a:rPr lang="zh-CN" altLang="en-US" sz="1600" b="0" dirty="0"/>
              <a:t>定义时的类型和运行时的类型不一样，此时就成为多态。</a:t>
            </a:r>
            <a:endParaRPr lang="en-US" altLang="zh-CN" sz="1600" dirty="0"/>
          </a:p>
          <a:p>
            <a:pPr>
              <a:lnSpc>
                <a:spcPct val="100000"/>
              </a:lnSpc>
            </a:pPr>
            <a:r>
              <a:rPr lang="zh-CN" altLang="en-US" sz="1800" dirty="0"/>
              <a:t>类属性和实例属性</a:t>
            </a:r>
            <a:endParaRPr lang="en-US" altLang="zh-CN" sz="1800" dirty="0"/>
          </a:p>
          <a:p>
            <a:pPr lvl="1">
              <a:lnSpc>
                <a:spcPct val="100000"/>
              </a:lnSpc>
            </a:pPr>
            <a:r>
              <a:rPr lang="zh-CN" altLang="en-US" sz="1600" dirty="0"/>
              <a:t>类属性：就是类对象所拥有的属性</a:t>
            </a:r>
            <a:endParaRPr lang="en-US" altLang="zh-CN" sz="1600" dirty="0"/>
          </a:p>
          <a:p>
            <a:pPr lvl="1">
              <a:lnSpc>
                <a:spcPct val="100000"/>
              </a:lnSpc>
            </a:pPr>
            <a:r>
              <a:rPr lang="zh-CN" altLang="en-US" sz="1600" dirty="0"/>
              <a:t>实例属性：实例对象所拥有的属性</a:t>
            </a:r>
            <a:endParaRPr lang="en-US" altLang="zh-CN" sz="1600" dirty="0"/>
          </a:p>
          <a:p>
            <a:pPr>
              <a:lnSpc>
                <a:spcPct val="100000"/>
              </a:lnSpc>
            </a:pPr>
            <a:r>
              <a:rPr lang="zh-CN" altLang="en-US" sz="1800" dirty="0"/>
              <a:t>类方法和静态方法</a:t>
            </a:r>
            <a:endParaRPr lang="en-US" altLang="zh-CN" sz="1800" dirty="0"/>
          </a:p>
          <a:p>
            <a:pPr lvl="1">
              <a:lnSpc>
                <a:spcPct val="100000"/>
              </a:lnSpc>
            </a:pPr>
            <a:r>
              <a:rPr lang="zh-CN" altLang="en-US" sz="1600" b="0" dirty="0"/>
              <a:t>用</a:t>
            </a:r>
            <a:r>
              <a:rPr lang="en-US" altLang="zh-CN" sz="1600" b="0" dirty="0"/>
              <a:t>@</a:t>
            </a:r>
            <a:r>
              <a:rPr lang="en-US" altLang="zh-CN" sz="1600" b="0" dirty="0" err="1"/>
              <a:t>classmethod</a:t>
            </a:r>
            <a:r>
              <a:rPr lang="zh-CN" altLang="en-US" sz="1600" b="0" dirty="0"/>
              <a:t>来表示类方法</a:t>
            </a:r>
            <a:endParaRPr lang="en-US" altLang="zh-CN" sz="1600" dirty="0"/>
          </a:p>
          <a:p>
            <a:pPr lvl="1">
              <a:lnSpc>
                <a:spcPct val="100000"/>
              </a:lnSpc>
            </a:pPr>
            <a:r>
              <a:rPr lang="zh-CN" altLang="en-US" sz="1600" dirty="0"/>
              <a:t>用</a:t>
            </a:r>
            <a:r>
              <a:rPr lang="en-US" altLang="zh-CN" sz="1600" dirty="0"/>
              <a:t>@</a:t>
            </a:r>
            <a:r>
              <a:rPr lang="en-US" altLang="zh-CN" sz="1600" dirty="0" err="1"/>
              <a:t>staticmethod</a:t>
            </a:r>
            <a:r>
              <a:rPr lang="zh-CN" altLang="en-US" sz="1600" dirty="0"/>
              <a:t>来表示静态方法</a:t>
            </a:r>
            <a:endParaRPr lang="en-US" altLang="zh-CN"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自定义异常，都要直接或间接继承</a:t>
            </a:r>
            <a:r>
              <a:rPr lang="en-US" altLang="zh-CN" dirty="0"/>
              <a:t>Error</a:t>
            </a:r>
            <a:r>
              <a:rPr lang="zh-CN" altLang="zh-CN" dirty="0"/>
              <a:t>或</a:t>
            </a:r>
            <a:r>
              <a:rPr lang="en-US" altLang="zh-CN" dirty="0"/>
              <a:t>Exception</a:t>
            </a:r>
            <a:r>
              <a:rPr lang="zh-CN" altLang="zh-CN" dirty="0"/>
              <a:t>类。</a:t>
            </a:r>
          </a:p>
          <a:p>
            <a:r>
              <a:rPr lang="zh-CN" altLang="zh-CN" dirty="0"/>
              <a:t>由开发者主动</a:t>
            </a:r>
            <a:r>
              <a:rPr lang="zh-CN" altLang="zh-CN"/>
              <a:t>抛出自定义</a:t>
            </a:r>
            <a:r>
              <a:rPr lang="zh-CN" altLang="zh-CN" dirty="0"/>
              <a:t>异常，在</a:t>
            </a:r>
            <a:r>
              <a:rPr lang="en-US" altLang="zh-CN" dirty="0"/>
              <a:t>python</a:t>
            </a:r>
            <a:r>
              <a:rPr lang="zh-CN" altLang="zh-CN" dirty="0"/>
              <a:t>中使用</a:t>
            </a:r>
            <a:r>
              <a:rPr lang="en-US" altLang="zh-CN" dirty="0"/>
              <a:t>raise</a:t>
            </a:r>
            <a:r>
              <a:rPr lang="zh-CN" altLang="zh-CN" dirty="0"/>
              <a:t>关键字，</a:t>
            </a:r>
          </a:p>
          <a:p>
            <a:endParaRPr lang="zh-CN" altLang="en-US" dirty="0"/>
          </a:p>
        </p:txBody>
      </p:sp>
      <p:sp>
        <p:nvSpPr>
          <p:cNvPr id="3" name="标题 2"/>
          <p:cNvSpPr>
            <a:spLocks noGrp="1"/>
          </p:cNvSpPr>
          <p:nvPr>
            <p:ph type="title"/>
          </p:nvPr>
        </p:nvSpPr>
        <p:spPr/>
        <p:txBody>
          <a:bodyPr/>
          <a:lstStyle/>
          <a:p>
            <a:r>
              <a:rPr lang="zh-CN" altLang="en-US" dirty="0"/>
              <a:t>自定义异常</a:t>
            </a:r>
          </a:p>
        </p:txBody>
      </p:sp>
      <p:sp>
        <p:nvSpPr>
          <p:cNvPr id="2" name="Rectangle 1"/>
          <p:cNvSpPr>
            <a:spLocks noChangeArrowheads="1"/>
          </p:cNvSpPr>
          <p:nvPr/>
        </p:nvSpPr>
        <p:spPr bwMode="auto">
          <a:xfrm>
            <a:off x="2321859" y="2592959"/>
            <a:ext cx="7548283" cy="34470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自定义一个异常类</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LeNumExcept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(Exception)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自定义异常类需要继承Exception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__str__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return</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'[error:]你输入的数字小于0，请出入大于0的数字</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endParaRPr kumimoji="0" lang="en-US"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num = int(input(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'请出入一个数字：</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num &lt;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raise 关键字抛出异常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raise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LeNumExcept()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LeNumExcept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捕获异常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'没有异常'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在开发中有，有时候会有这样一种功能，由调用者决定是否需要做异常处理，如不处理，可继续抛出。</a:t>
            </a:r>
          </a:p>
          <a:p>
            <a:pPr lvl="1"/>
            <a:r>
              <a:rPr lang="zh-CN" altLang="zh-CN" dirty="0"/>
              <a:t>示例：实例化对象时传入一个参数，判断捕获异常后是否做处理，不做处理用</a:t>
            </a:r>
            <a:r>
              <a:rPr lang="en-US" altLang="zh-CN" dirty="0"/>
              <a:t>raise</a:t>
            </a:r>
            <a:r>
              <a:rPr lang="zh-CN" altLang="zh-CN" dirty="0"/>
              <a:t>关键字重新抛出异常。</a:t>
            </a:r>
          </a:p>
          <a:p>
            <a:endParaRPr lang="zh-CN" altLang="en-US" dirty="0"/>
          </a:p>
        </p:txBody>
      </p:sp>
      <p:sp>
        <p:nvSpPr>
          <p:cNvPr id="3" name="标题 2"/>
          <p:cNvSpPr>
            <a:spLocks noGrp="1"/>
          </p:cNvSpPr>
          <p:nvPr>
            <p:ph type="title"/>
          </p:nvPr>
        </p:nvSpPr>
        <p:spPr/>
        <p:txBody>
          <a:bodyPr/>
          <a:lstStyle/>
          <a:p>
            <a:r>
              <a:rPr lang="zh-CN" altLang="zh-CN" dirty="0"/>
              <a:t>抛出捕获到的异常</a:t>
            </a:r>
            <a:endParaRPr lang="zh-CN" altLang="en-US" dirty="0"/>
          </a:p>
        </p:txBody>
      </p:sp>
      <p:sp>
        <p:nvSpPr>
          <p:cNvPr id="2" name="Rectangle 1"/>
          <p:cNvSpPr>
            <a:spLocks noChangeArrowheads="1"/>
          </p:cNvSpPr>
          <p:nvPr/>
        </p:nvSpPr>
        <p:spPr bwMode="auto">
          <a:xfrm>
            <a:off x="1391406" y="2887037"/>
            <a:ext cx="3356688" cy="36625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 switch)</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self.switch = switch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myerror</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try</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except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Exception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as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self.switch: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4"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else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3" eaLnBrk="0" fontAlgn="base" hangingPunct="0">
              <a:spcBef>
                <a:spcPct val="0"/>
              </a:spcBef>
              <a:spcAft>
                <a:spcPct val="0"/>
              </a:spcAft>
            </a:pP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raise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重新抛出异常</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True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做异常处理</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a.myerror()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20</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False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不错异常处理</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a.myerror()</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5" name="Picture"/>
          <p:cNvPicPr/>
          <p:nvPr/>
        </p:nvPicPr>
        <p:blipFill>
          <a:blip r:embed="rId2"/>
          <a:stretch>
            <a:fillRect/>
          </a:stretch>
        </p:blipFill>
        <p:spPr bwMode="auto">
          <a:xfrm>
            <a:off x="5138928" y="2908812"/>
            <a:ext cx="6216460" cy="2879518"/>
          </a:xfrm>
          <a:prstGeom prst="rect">
            <a:avLst/>
          </a:prstGeom>
          <a:noFill/>
          <a:ln w="9525">
            <a:noFill/>
          </a:ln>
        </p:spPr>
      </p:pic>
      <p:sp>
        <p:nvSpPr>
          <p:cNvPr id="6" name="文本占位符 1"/>
          <p:cNvSpPr>
            <a:spLocks noGrp="1"/>
          </p:cNvSpPr>
          <p:nvPr>
            <p:ph type="body" sz="quarter" idx="13"/>
          </p:nvPr>
        </p:nvSpPr>
        <p:spPr>
          <a:xfrm>
            <a:off x="8776420" y="0"/>
            <a:ext cx="2590800" cy="538163"/>
          </a:xfrm>
        </p:spPr>
        <p:txBody>
          <a:bodyPr/>
          <a:lstStyle/>
          <a:p>
            <a:r>
              <a:rPr lang="zh-CN" altLang="en-US" dirty="0"/>
              <a:t>错误与异常处理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366224" y="3021013"/>
            <a:ext cx="3416320" cy="679450"/>
            <a:chOff x="3578862" y="3409950"/>
            <a:chExt cx="3417776" cy="679450"/>
          </a:xfrm>
        </p:grpSpPr>
        <p:sp>
          <p:nvSpPr>
            <p:cNvPr id="6" name="矩形 6"/>
            <p:cNvSpPr/>
            <p:nvPr/>
          </p:nvSpPr>
          <p:spPr>
            <a:xfrm>
              <a:off x="3578862" y="4043681"/>
              <a:ext cx="3417776"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578862" y="3409950"/>
              <a:ext cx="3417776"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动态添加属性和方法</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动态语言：运行时可以改变其结构的语言，例如新的函数、对象、甚至代码可以被引进，已有的函数可以被删除或是其他结构上的变化。如</a:t>
            </a:r>
            <a:r>
              <a:rPr lang="en-US" altLang="zh-CN" dirty="0" err="1"/>
              <a:t>php,JavaScript,python</a:t>
            </a:r>
            <a:r>
              <a:rPr lang="zh-CN" altLang="zh-CN" dirty="0"/>
              <a:t>都是动态语言，</a:t>
            </a:r>
            <a:r>
              <a:rPr lang="en-US" altLang="zh-CN" dirty="0"/>
              <a:t>C</a:t>
            </a:r>
            <a:r>
              <a:rPr lang="zh-CN" altLang="zh-CN" dirty="0"/>
              <a:t>，</a:t>
            </a:r>
            <a:r>
              <a:rPr lang="en-US" altLang="zh-CN" dirty="0"/>
              <a:t>C#</a:t>
            </a:r>
            <a:r>
              <a:rPr lang="zh-CN" altLang="zh-CN" dirty="0"/>
              <a:t>，</a:t>
            </a:r>
            <a:r>
              <a:rPr lang="en-US" altLang="zh-CN" dirty="0"/>
              <a:t>java</a:t>
            </a:r>
            <a:r>
              <a:rPr lang="zh-CN" altLang="zh-CN" dirty="0"/>
              <a:t>是静态语言。</a:t>
            </a:r>
            <a:endParaRPr lang="en-US" altLang="zh-CN" dirty="0"/>
          </a:p>
          <a:p>
            <a:r>
              <a:rPr lang="zh-CN" altLang="zh-CN" dirty="0"/>
              <a:t>所以</a:t>
            </a:r>
            <a:r>
              <a:rPr lang="en-US" altLang="zh-CN" dirty="0"/>
              <a:t>python</a:t>
            </a:r>
            <a:r>
              <a:rPr lang="zh-CN" altLang="zh-CN" dirty="0"/>
              <a:t>可以在程序运行过程中添加属性和方法。</a:t>
            </a:r>
          </a:p>
          <a:p>
            <a:endParaRPr lang="zh-CN" altLang="en-US" dirty="0"/>
          </a:p>
        </p:txBody>
      </p:sp>
      <p:sp>
        <p:nvSpPr>
          <p:cNvPr id="3" name="标题 2"/>
          <p:cNvSpPr>
            <a:spLocks noGrp="1"/>
          </p:cNvSpPr>
          <p:nvPr>
            <p:ph type="title"/>
          </p:nvPr>
        </p:nvSpPr>
        <p:spPr/>
        <p:txBody>
          <a:bodyPr/>
          <a:lstStyle/>
          <a:p>
            <a:r>
              <a:rPr lang="zh-CN" altLang="zh-CN" dirty="0"/>
              <a:t>概述</a:t>
            </a:r>
            <a:endParaRPr lang="zh-CN" altLang="en-US" dirty="0"/>
          </a:p>
        </p:txBody>
      </p:sp>
      <p:sp>
        <p:nvSpPr>
          <p:cNvPr id="2" name="文本占位符 1"/>
          <p:cNvSpPr>
            <a:spLocks noGrp="1"/>
          </p:cNvSpPr>
          <p:nvPr>
            <p:ph type="body" sz="quarter" idx="13"/>
          </p:nvPr>
        </p:nvSpPr>
        <p:spPr/>
        <p:txBody>
          <a:bodyPr>
            <a:normAutofit fontScale="85000" lnSpcReduction="10000"/>
          </a:bodyPr>
          <a:lstStyle/>
          <a:p>
            <a:r>
              <a:rPr lang="zh-CN" altLang="en-US" dirty="0"/>
              <a:t>动态添加属性和方法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运行中给对象添加属性</a:t>
            </a:r>
            <a:endParaRPr lang="zh-CN" altLang="en-US" dirty="0"/>
          </a:p>
        </p:txBody>
      </p:sp>
      <p:sp>
        <p:nvSpPr>
          <p:cNvPr id="3" name="标题 2"/>
          <p:cNvSpPr>
            <a:spLocks noGrp="1"/>
          </p:cNvSpPr>
          <p:nvPr>
            <p:ph type="title"/>
          </p:nvPr>
        </p:nvSpPr>
        <p:spPr/>
        <p:txBody>
          <a:bodyPr/>
          <a:lstStyle/>
          <a:p>
            <a:r>
              <a:rPr lang="zh-CN" altLang="zh-CN" dirty="0"/>
              <a:t>动态添加属性</a:t>
            </a:r>
            <a:endParaRPr lang="zh-CN" altLang="en-US" dirty="0"/>
          </a:p>
        </p:txBody>
      </p:sp>
      <p:sp>
        <p:nvSpPr>
          <p:cNvPr id="2" name="Rectangle 1"/>
          <p:cNvSpPr>
            <a:spLocks noChangeArrowheads="1"/>
          </p:cNvSpPr>
          <p:nvPr/>
        </p:nvSpPr>
        <p:spPr bwMode="auto">
          <a:xfrm>
            <a:off x="1234128" y="2019220"/>
            <a:ext cx="9723745" cy="34470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Animal</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(self,name,age)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self.name = name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self.age = 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定义了两个初始属性name和age，但是没有颜色，我想要添加颜色又不能去修改类</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 = Animal(</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'小白'</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动态绑定colour属性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cat.colour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'白色</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print(cat.colour)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6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白色</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normAutofit fontScale="85000" lnSpcReduction="10000"/>
          </a:bodyPr>
          <a:lstStyle/>
          <a:p>
            <a:r>
              <a:rPr lang="zh-CN" altLang="en-US" dirty="0"/>
              <a:t>动态添加属性和方法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运行中给类添加属性</a:t>
            </a:r>
          </a:p>
        </p:txBody>
      </p:sp>
      <p:sp>
        <p:nvSpPr>
          <p:cNvPr id="3" name="标题 2"/>
          <p:cNvSpPr>
            <a:spLocks noGrp="1"/>
          </p:cNvSpPr>
          <p:nvPr>
            <p:ph type="title"/>
          </p:nvPr>
        </p:nvSpPr>
        <p:spPr/>
        <p:txBody>
          <a:bodyPr/>
          <a:lstStyle/>
          <a:p>
            <a:r>
              <a:rPr lang="zh-CN" altLang="zh-CN" dirty="0"/>
              <a:t>动态添加属性</a:t>
            </a:r>
            <a:endParaRPr lang="zh-CN" altLang="en-US" dirty="0"/>
          </a:p>
        </p:txBody>
      </p:sp>
      <p:sp>
        <p:nvSpPr>
          <p:cNvPr id="6" name="Rectangle 2"/>
          <p:cNvSpPr>
            <a:spLocks noChangeArrowheads="1"/>
          </p:cNvSpPr>
          <p:nvPr/>
        </p:nvSpPr>
        <p:spPr bwMode="auto">
          <a:xfrm>
            <a:off x="1181862" y="2083535"/>
            <a:ext cx="9828276" cy="40934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Animal</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__init__</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(self,name,age)</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self.name = name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self.age = 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定义了两个初始属性name和age，但是没有颜色，我想要添加颜色又不能去修改类</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 = Animal(</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'小白'</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动态绑定colour属性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cat.colour = </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'白色</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print(cat.colour)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白色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Animal.foot = </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4</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添加类属性</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cat.foot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4</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p:txBody>
      </p:sp>
      <p:sp>
        <p:nvSpPr>
          <p:cNvPr id="7" name="文本占位符 1"/>
          <p:cNvSpPr>
            <a:spLocks noGrp="1"/>
          </p:cNvSpPr>
          <p:nvPr>
            <p:ph type="body" sz="quarter" idx="13"/>
          </p:nvPr>
        </p:nvSpPr>
        <p:spPr>
          <a:xfrm>
            <a:off x="8776420" y="0"/>
            <a:ext cx="2590800" cy="538163"/>
          </a:xfrm>
        </p:spPr>
        <p:txBody>
          <a:bodyPr>
            <a:normAutofit fontScale="85000" lnSpcReduction="10000"/>
          </a:bodyPr>
          <a:lstStyle/>
          <a:p>
            <a:r>
              <a:rPr lang="zh-CN" altLang="en-US" dirty="0"/>
              <a:t>动态添加属性和方法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动态添加实例方法</a:t>
            </a:r>
            <a:endParaRPr lang="zh-CN" altLang="zh-CN" dirty="0"/>
          </a:p>
          <a:p>
            <a:pPr lvl="1"/>
            <a:r>
              <a:rPr lang="en-US" altLang="zh-CN" dirty="0"/>
              <a:t>动态添加实例方法需要使用types</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动态添加方法</a:t>
            </a:r>
            <a:endParaRPr lang="zh-CN" altLang="en-US" dirty="0"/>
          </a:p>
        </p:txBody>
      </p:sp>
      <p:sp>
        <p:nvSpPr>
          <p:cNvPr id="2" name="Rectangle 1"/>
          <p:cNvSpPr>
            <a:spLocks noChangeArrowheads="1"/>
          </p:cNvSpPr>
          <p:nvPr/>
        </p:nvSpPr>
        <p:spPr bwMode="auto">
          <a:xfrm>
            <a:off x="1775012" y="2690336"/>
            <a:ext cx="8641976"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import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types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cat.run = types.MethodType(run,cat)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利用types方法绑定实例属性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cat.run()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一只</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岁的叫小白的猫咪在跑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&gt;&gt;&gt;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占位符 1"/>
          <p:cNvSpPr>
            <a:spLocks noGrp="1"/>
          </p:cNvSpPr>
          <p:nvPr>
            <p:ph type="body" sz="quarter" idx="13"/>
          </p:nvPr>
        </p:nvSpPr>
        <p:spPr>
          <a:xfrm>
            <a:off x="8776420" y="0"/>
            <a:ext cx="2590800" cy="538163"/>
          </a:xfrm>
        </p:spPr>
        <p:txBody>
          <a:bodyPr>
            <a:normAutofit fontScale="85000" lnSpcReduction="10000"/>
          </a:bodyPr>
          <a:lstStyle/>
          <a:p>
            <a:r>
              <a:rPr lang="zh-CN" altLang="en-US" dirty="0"/>
              <a:t>动态添加属性和方法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err="1"/>
              <a:t>给类绑定类方法和静态方法</a:t>
            </a:r>
            <a:r>
              <a:rPr lang="en-US" altLang="zh-CN" dirty="0"/>
              <a:t>	</a:t>
            </a:r>
          </a:p>
          <a:p>
            <a:pPr lvl="1"/>
            <a:r>
              <a:rPr lang="en-US" altLang="zh-CN" dirty="0" err="1"/>
              <a:t>使用方式：类名.方法名</a:t>
            </a:r>
            <a:r>
              <a:rPr lang="en-US" altLang="zh-CN" dirty="0"/>
              <a:t> = </a:t>
            </a:r>
            <a:r>
              <a:rPr lang="en-US" altLang="zh-CN" dirty="0" err="1"/>
              <a:t>xxxx</a:t>
            </a:r>
            <a:endParaRPr lang="zh-CN" altLang="zh-CN" dirty="0"/>
          </a:p>
          <a:p>
            <a:pPr lvl="1"/>
            <a:endParaRPr lang="zh-CN" altLang="zh-CN" dirty="0"/>
          </a:p>
          <a:p>
            <a:endParaRPr lang="zh-CN" altLang="en-US" dirty="0"/>
          </a:p>
        </p:txBody>
      </p:sp>
      <p:sp>
        <p:nvSpPr>
          <p:cNvPr id="3" name="标题 2"/>
          <p:cNvSpPr>
            <a:spLocks noGrp="1"/>
          </p:cNvSpPr>
          <p:nvPr>
            <p:ph type="title"/>
          </p:nvPr>
        </p:nvSpPr>
        <p:spPr/>
        <p:txBody>
          <a:bodyPr/>
          <a:lstStyle/>
          <a:p>
            <a:r>
              <a:rPr lang="en-US" altLang="zh-CN" dirty="0"/>
              <a:t>动态添加方法</a:t>
            </a:r>
            <a:endParaRPr lang="zh-CN" altLang="en-US" dirty="0"/>
          </a:p>
        </p:txBody>
      </p:sp>
      <p:sp>
        <p:nvSpPr>
          <p:cNvPr id="6" name="Rectangle 2"/>
          <p:cNvSpPr>
            <a:spLocks noChangeArrowheads="1"/>
          </p:cNvSpPr>
          <p:nvPr/>
        </p:nvSpPr>
        <p:spPr bwMode="auto">
          <a:xfrm>
            <a:off x="1246094" y="2489147"/>
            <a:ext cx="3926541" cy="21544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&gt;&gt;&gt;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定义一个类方法</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@classmethod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eat</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(cls)</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'吃东西</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4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定义一个静态方法</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@staticmethod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def</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drink</a:t>
            </a: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t>
            </a:r>
            <a:r>
              <a:rPr kumimoji="0" lang="zh-CN" altLang="zh-CN"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'喝水</a:t>
            </a:r>
            <a:r>
              <a:rPr kumimoji="0" lang="zh-CN" altLang="en-US" sz="14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p:txBody>
      </p:sp>
      <p:sp>
        <p:nvSpPr>
          <p:cNvPr id="7" name="矩形 6"/>
          <p:cNvSpPr/>
          <p:nvPr/>
        </p:nvSpPr>
        <p:spPr>
          <a:xfrm>
            <a:off x="5396752" y="2492036"/>
            <a:ext cx="5486400" cy="3323987"/>
          </a:xfrm>
          <a:prstGeom prst="rect">
            <a:avLst/>
          </a:prstGeom>
          <a:solidFill>
            <a:schemeClr val="bg1">
              <a:lumMod val="95000"/>
            </a:schemeClr>
          </a:solidFill>
        </p:spPr>
        <p:txBody>
          <a:bodyPr wrap="square">
            <a:spAutoFit/>
          </a:bodyPr>
          <a:lstStyle/>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r>
              <a:rPr lang="zh-CN" altLang="zh-CN" sz="1400" dirty="0">
                <a:solidFill>
                  <a:srgbClr val="8E908C"/>
                </a:solidFill>
                <a:latin typeface="Consolas" panose="020B0609020204030204" pitchFamily="49" charset="0"/>
                <a:cs typeface="Consolas" panose="020B0609020204030204" pitchFamily="49" charset="0"/>
              </a:rPr>
              <a:t># 给Animal类绑定类方法</a:t>
            </a:r>
            <a:r>
              <a:rPr lang="zh-CN" altLang="zh-CN" sz="1400" dirty="0">
                <a:solidFill>
                  <a:srgbClr val="333333"/>
                </a:solidFill>
                <a:latin typeface="Consolas" panose="020B0609020204030204" pitchFamily="49" charset="0"/>
                <a:cs typeface="Consolas" panose="020B0609020204030204" pitchFamily="49" charset="0"/>
              </a:rPr>
              <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 </a:t>
            </a:r>
            <a:r>
              <a:rPr lang="zh-CN" altLang="zh-CN" sz="1400" dirty="0">
                <a:solidFill>
                  <a:srgbClr val="333333"/>
                </a:solidFill>
                <a:latin typeface="Consolas" panose="020B0609020204030204" pitchFamily="49" charset="0"/>
                <a:cs typeface="Consolas" panose="020B0609020204030204" pitchFamily="49" charset="0"/>
              </a:rPr>
              <a:t>Animal.eat = eat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r>
              <a:rPr lang="zh-CN" altLang="zh-CN" sz="1400" dirty="0">
                <a:solidFill>
                  <a:srgbClr val="8E908C"/>
                </a:solidFill>
                <a:latin typeface="Consolas" panose="020B0609020204030204" pitchFamily="49" charset="0"/>
                <a:cs typeface="Consolas" panose="020B0609020204030204" pitchFamily="49" charset="0"/>
              </a:rPr>
              <a:t># 调用类方法</a:t>
            </a:r>
            <a:r>
              <a:rPr lang="zh-CN" altLang="zh-CN" sz="1400" dirty="0">
                <a:solidFill>
                  <a:srgbClr val="333333"/>
                </a:solidFill>
                <a:latin typeface="Consolas" panose="020B0609020204030204" pitchFamily="49" charset="0"/>
                <a:cs typeface="Consolas" panose="020B0609020204030204" pitchFamily="49" charset="0"/>
              </a:rPr>
              <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 </a:t>
            </a:r>
            <a:r>
              <a:rPr lang="zh-CN" altLang="zh-CN" sz="1400" dirty="0">
                <a:solidFill>
                  <a:srgbClr val="333333"/>
                </a:solidFill>
                <a:latin typeface="Consolas" panose="020B0609020204030204" pitchFamily="49" charset="0"/>
                <a:cs typeface="Consolas" panose="020B0609020204030204" pitchFamily="49" charset="0"/>
              </a:rPr>
              <a:t>Animal.eat()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333333"/>
                </a:solidFill>
                <a:latin typeface="Consolas" panose="020B0609020204030204" pitchFamily="49" charset="0"/>
                <a:cs typeface="Consolas" panose="020B0609020204030204" pitchFamily="49" charset="0"/>
              </a:rPr>
              <a:t>吃东西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endParaRPr lang="en-US" altLang="zh-CN" sz="1400" dirty="0">
              <a:solidFill>
                <a:srgbClr val="F5871F"/>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r>
              <a:rPr lang="zh-CN" altLang="zh-CN" sz="1400" dirty="0">
                <a:solidFill>
                  <a:srgbClr val="8E908C"/>
                </a:solidFill>
                <a:latin typeface="Consolas" panose="020B0609020204030204" pitchFamily="49" charset="0"/>
                <a:cs typeface="Consolas" panose="020B0609020204030204" pitchFamily="49" charset="0"/>
              </a:rPr>
              <a:t># 给Animal类绑定静态方法</a:t>
            </a:r>
            <a:r>
              <a:rPr lang="zh-CN" altLang="zh-CN" sz="1400" dirty="0">
                <a:solidFill>
                  <a:srgbClr val="333333"/>
                </a:solidFill>
                <a:latin typeface="Consolas" panose="020B0609020204030204" pitchFamily="49" charset="0"/>
                <a:cs typeface="Consolas" panose="020B0609020204030204" pitchFamily="49" charset="0"/>
              </a:rPr>
              <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 </a:t>
            </a:r>
            <a:r>
              <a:rPr lang="zh-CN" altLang="zh-CN" sz="1400" dirty="0">
                <a:solidFill>
                  <a:srgbClr val="333333"/>
                </a:solidFill>
                <a:latin typeface="Consolas" panose="020B0609020204030204" pitchFamily="49" charset="0"/>
                <a:cs typeface="Consolas" panose="020B0609020204030204" pitchFamily="49" charset="0"/>
              </a:rPr>
              <a:t>Ainmal.drink = drink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333333"/>
                </a:solidFill>
                <a:latin typeface="Consolas" panose="020B0609020204030204" pitchFamily="49" charset="0"/>
                <a:cs typeface="Consolas" panose="020B0609020204030204" pitchFamily="49" charset="0"/>
              </a:rPr>
              <a:t>Traceback (most recent call last):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333333"/>
                </a:solidFill>
                <a:latin typeface="Consolas" panose="020B0609020204030204" pitchFamily="49" charset="0"/>
                <a:cs typeface="Consolas" panose="020B0609020204030204" pitchFamily="49" charset="0"/>
              </a:rPr>
              <a:t>File </a:t>
            </a:r>
            <a:r>
              <a:rPr lang="zh-CN" altLang="zh-CN" sz="1400" dirty="0">
                <a:solidFill>
                  <a:srgbClr val="718C00"/>
                </a:solidFill>
                <a:latin typeface="Consolas" panose="020B0609020204030204" pitchFamily="49" charset="0"/>
                <a:cs typeface="Consolas" panose="020B0609020204030204" pitchFamily="49" charset="0"/>
              </a:rPr>
              <a:t>"&lt;stdin&gt;"</a:t>
            </a:r>
            <a:r>
              <a:rPr lang="zh-CN" altLang="zh-CN" sz="1400" dirty="0">
                <a:solidFill>
                  <a:srgbClr val="333333"/>
                </a:solidFill>
                <a:latin typeface="Consolas" panose="020B0609020204030204" pitchFamily="49" charset="0"/>
                <a:cs typeface="Consolas" panose="020B0609020204030204" pitchFamily="49" charset="0"/>
              </a:rPr>
              <a:t>, line </a:t>
            </a:r>
            <a:r>
              <a:rPr lang="zh-CN" altLang="zh-CN" sz="1400" dirty="0">
                <a:solidFill>
                  <a:srgbClr val="F5871F"/>
                </a:solidFill>
                <a:latin typeface="Consolas" panose="020B0609020204030204" pitchFamily="49" charset="0"/>
                <a:cs typeface="Consolas" panose="020B0609020204030204" pitchFamily="49" charset="0"/>
              </a:rPr>
              <a:t>2</a:t>
            </a:r>
            <a:r>
              <a:rPr lang="zh-CN" altLang="zh-CN" sz="1400" dirty="0">
                <a:solidFill>
                  <a:srgbClr val="333333"/>
                </a:solidFill>
                <a:latin typeface="Consolas" panose="020B0609020204030204" pitchFamily="49" charset="0"/>
                <a:cs typeface="Consolas" panose="020B0609020204030204" pitchFamily="49" charset="0"/>
              </a:rPr>
              <a:t>, </a:t>
            </a:r>
            <a:r>
              <a:rPr lang="zh-CN" altLang="zh-CN" sz="1400" dirty="0">
                <a:solidFill>
                  <a:srgbClr val="8959A8"/>
                </a:solidFill>
                <a:latin typeface="Consolas" panose="020B0609020204030204" pitchFamily="49" charset="0"/>
                <a:cs typeface="Consolas" panose="020B0609020204030204" pitchFamily="49" charset="0"/>
              </a:rPr>
              <a:t>in</a:t>
            </a:r>
            <a:r>
              <a:rPr lang="zh-CN" altLang="zh-CN" sz="1400" dirty="0">
                <a:solidFill>
                  <a:srgbClr val="333333"/>
                </a:solidFill>
                <a:latin typeface="Consolas" panose="020B0609020204030204" pitchFamily="49" charset="0"/>
                <a:cs typeface="Consolas" panose="020B0609020204030204" pitchFamily="49" charset="0"/>
              </a:rPr>
              <a:t> &lt;module&gt;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333333"/>
                </a:solidFill>
                <a:latin typeface="Consolas" panose="020B0609020204030204" pitchFamily="49" charset="0"/>
                <a:cs typeface="Consolas" panose="020B0609020204030204" pitchFamily="49" charset="0"/>
              </a:rPr>
              <a:t>NameError: name </a:t>
            </a:r>
            <a:r>
              <a:rPr lang="zh-CN" altLang="zh-CN" sz="1400" dirty="0">
                <a:solidFill>
                  <a:srgbClr val="718C00"/>
                </a:solidFill>
                <a:latin typeface="Consolas" panose="020B0609020204030204" pitchFamily="49" charset="0"/>
                <a:cs typeface="Consolas" panose="020B0609020204030204" pitchFamily="49" charset="0"/>
              </a:rPr>
              <a:t>'Ainmal'</a:t>
            </a:r>
            <a:r>
              <a:rPr lang="zh-CN" altLang="zh-CN" sz="1400" dirty="0">
                <a:solidFill>
                  <a:srgbClr val="333333"/>
                </a:solidFill>
                <a:latin typeface="Consolas" panose="020B0609020204030204" pitchFamily="49" charset="0"/>
                <a:cs typeface="Consolas" panose="020B0609020204030204" pitchFamily="49" charset="0"/>
              </a:rPr>
              <a:t> </a:t>
            </a:r>
            <a:r>
              <a:rPr lang="zh-CN" altLang="zh-CN" sz="1400" dirty="0">
                <a:solidFill>
                  <a:srgbClr val="8959A8"/>
                </a:solidFill>
                <a:latin typeface="Consolas" panose="020B0609020204030204" pitchFamily="49" charset="0"/>
                <a:cs typeface="Consolas" panose="020B0609020204030204" pitchFamily="49" charset="0"/>
              </a:rPr>
              <a:t>is</a:t>
            </a:r>
            <a:r>
              <a:rPr lang="zh-CN" altLang="zh-CN" sz="1400" dirty="0">
                <a:solidFill>
                  <a:srgbClr val="333333"/>
                </a:solidFill>
                <a:latin typeface="Consolas" panose="020B0609020204030204" pitchFamily="49" charset="0"/>
                <a:cs typeface="Consolas" panose="020B0609020204030204" pitchFamily="49" charset="0"/>
              </a:rPr>
              <a:t> </a:t>
            </a:r>
            <a:r>
              <a:rPr lang="zh-CN" altLang="zh-CN" sz="1400" dirty="0">
                <a:solidFill>
                  <a:srgbClr val="8959A8"/>
                </a:solidFill>
                <a:latin typeface="Consolas" panose="020B0609020204030204" pitchFamily="49" charset="0"/>
                <a:cs typeface="Consolas" panose="020B0609020204030204" pitchFamily="49" charset="0"/>
              </a:rPr>
              <a:t>not</a:t>
            </a:r>
            <a:r>
              <a:rPr lang="zh-CN" altLang="zh-CN" sz="1400" dirty="0">
                <a:solidFill>
                  <a:srgbClr val="333333"/>
                </a:solidFill>
                <a:latin typeface="Consolas" panose="020B0609020204030204" pitchFamily="49" charset="0"/>
                <a:cs typeface="Consolas" panose="020B0609020204030204" pitchFamily="49" charset="0"/>
              </a:rPr>
              <a:t> defined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r>
              <a:rPr lang="zh-CN" altLang="zh-CN" sz="1400" dirty="0">
                <a:solidFill>
                  <a:srgbClr val="333333"/>
                </a:solidFill>
                <a:latin typeface="Consolas" panose="020B0609020204030204" pitchFamily="49" charset="0"/>
                <a:cs typeface="Consolas" panose="020B0609020204030204" pitchFamily="49" charset="0"/>
              </a:rPr>
              <a:t>Animal.drink = drink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&gt;&gt;&gt; </a:t>
            </a:r>
            <a:r>
              <a:rPr lang="zh-CN" altLang="zh-CN" sz="1400" dirty="0">
                <a:solidFill>
                  <a:srgbClr val="8E908C"/>
                </a:solidFill>
                <a:latin typeface="Consolas" panose="020B0609020204030204" pitchFamily="49" charset="0"/>
                <a:cs typeface="Consolas" panose="020B0609020204030204" pitchFamily="49" charset="0"/>
              </a:rPr>
              <a:t># 调用静态方法</a:t>
            </a:r>
            <a:r>
              <a:rPr lang="zh-CN" altLang="zh-CN" sz="1400" dirty="0">
                <a:solidFill>
                  <a:srgbClr val="333333"/>
                </a:solidFill>
                <a:latin typeface="Consolas" panose="020B0609020204030204" pitchFamily="49" charset="0"/>
                <a:cs typeface="Consolas" panose="020B0609020204030204" pitchFamily="49" charset="0"/>
              </a:rPr>
              <a:t>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F5871F"/>
                </a:solidFill>
                <a:latin typeface="Consolas" panose="020B0609020204030204" pitchFamily="49" charset="0"/>
                <a:cs typeface="Consolas" panose="020B0609020204030204" pitchFamily="49" charset="0"/>
              </a:rPr>
              <a:t>... </a:t>
            </a:r>
            <a:r>
              <a:rPr lang="zh-CN" altLang="zh-CN" sz="1400" dirty="0">
                <a:solidFill>
                  <a:srgbClr val="333333"/>
                </a:solidFill>
                <a:latin typeface="Consolas" panose="020B0609020204030204" pitchFamily="49" charset="0"/>
                <a:cs typeface="Consolas" panose="020B0609020204030204" pitchFamily="49" charset="0"/>
              </a:rPr>
              <a:t>Animal.drink() </a:t>
            </a:r>
            <a:endParaRPr lang="en-US" altLang="zh-CN" sz="14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CN" altLang="zh-CN" sz="1400" dirty="0">
                <a:solidFill>
                  <a:srgbClr val="333333"/>
                </a:solidFill>
                <a:latin typeface="Consolas" panose="020B0609020204030204" pitchFamily="49" charset="0"/>
                <a:cs typeface="Consolas" panose="020B0609020204030204" pitchFamily="49" charset="0"/>
              </a:rPr>
              <a:t>喝水 </a:t>
            </a:r>
            <a:endParaRPr lang="en-US" altLang="zh-CN" sz="1400" dirty="0">
              <a:solidFill>
                <a:srgbClr val="333333"/>
              </a:solidFill>
              <a:latin typeface="Consolas" panose="020B0609020204030204" pitchFamily="49" charset="0"/>
              <a:cs typeface="Consolas" panose="020B0609020204030204" pitchFamily="49" charset="0"/>
            </a:endParaRPr>
          </a:p>
        </p:txBody>
      </p:sp>
      <p:sp>
        <p:nvSpPr>
          <p:cNvPr id="8" name="文本占位符 1"/>
          <p:cNvSpPr>
            <a:spLocks noGrp="1"/>
          </p:cNvSpPr>
          <p:nvPr>
            <p:ph type="body" sz="quarter" idx="13"/>
          </p:nvPr>
        </p:nvSpPr>
        <p:spPr>
          <a:xfrm>
            <a:off x="8776420" y="0"/>
            <a:ext cx="2590800" cy="538163"/>
          </a:xfrm>
        </p:spPr>
        <p:txBody>
          <a:bodyPr>
            <a:normAutofit fontScale="85000" lnSpcReduction="10000"/>
          </a:bodyPr>
          <a:lstStyle/>
          <a:p>
            <a:r>
              <a:rPr lang="zh-CN" altLang="en-US" dirty="0"/>
              <a:t>动态添加属性和方法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854338" y="3021013"/>
            <a:ext cx="2440092" cy="679450"/>
            <a:chOff x="4067184" y="3409950"/>
            <a:chExt cx="2441132" cy="679450"/>
          </a:xfrm>
        </p:grpSpPr>
        <p:sp>
          <p:nvSpPr>
            <p:cNvPr id="6" name="矩形 6"/>
            <p:cNvSpPr/>
            <p:nvPr/>
          </p:nvSpPr>
          <p:spPr>
            <a:xfrm>
              <a:off x="4215215" y="4043681"/>
              <a:ext cx="2293101"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067184" y="3409950"/>
              <a:ext cx="2441132"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 __slots__</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属性</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python</a:t>
            </a:r>
            <a:r>
              <a:rPr lang="zh-CN" altLang="zh-CN" dirty="0"/>
              <a:t>是动态语言，在运行的时候可以动态添加属性。如果要限制在运行的时候给类添加属性，</a:t>
            </a:r>
            <a:r>
              <a:rPr lang="en-US" altLang="zh-CN" dirty="0"/>
              <a:t>Python</a:t>
            </a:r>
            <a:r>
              <a:rPr lang="zh-CN" altLang="zh-CN" dirty="0"/>
              <a:t>允许在定义</a:t>
            </a:r>
            <a:r>
              <a:rPr lang="en-US" altLang="zh-CN" dirty="0"/>
              <a:t>class</a:t>
            </a:r>
            <a:r>
              <a:rPr lang="zh-CN" altLang="zh-CN" dirty="0"/>
              <a:t>的时候，定义一个特殊的</a:t>
            </a:r>
            <a:r>
              <a:rPr lang="en-US" altLang="zh-CN" dirty="0"/>
              <a:t>__slots__</a:t>
            </a:r>
            <a:r>
              <a:rPr lang="zh-CN" altLang="zh-CN" dirty="0"/>
              <a:t>变量，来限制该</a:t>
            </a:r>
            <a:r>
              <a:rPr lang="en-US" altLang="zh-CN" dirty="0"/>
              <a:t>class</a:t>
            </a:r>
            <a:r>
              <a:rPr lang="zh-CN" altLang="zh-CN" dirty="0"/>
              <a:t>实例能添加的属性。</a:t>
            </a:r>
            <a:endParaRPr lang="en-US" altLang="zh-CN" dirty="0"/>
          </a:p>
          <a:p>
            <a:endParaRPr lang="zh-CN" altLang="zh-CN" dirty="0"/>
          </a:p>
          <a:p>
            <a:r>
              <a:rPr lang="zh-CN" altLang="zh-CN" dirty="0"/>
              <a:t>只有在</a:t>
            </a:r>
            <a:r>
              <a:rPr lang="en-US" altLang="zh-CN" dirty="0"/>
              <a:t>__slots__</a:t>
            </a:r>
            <a:r>
              <a:rPr lang="zh-CN" altLang="zh-CN" dirty="0"/>
              <a:t>变量中的属性才能被添加，没有在</a:t>
            </a:r>
            <a:r>
              <a:rPr lang="en-US" altLang="zh-CN" dirty="0"/>
              <a:t>__slots__</a:t>
            </a:r>
            <a:r>
              <a:rPr lang="zh-CN" altLang="zh-CN" dirty="0"/>
              <a:t>变量中</a:t>
            </a:r>
            <a:r>
              <a:rPr lang="zh-CN" altLang="zh-CN"/>
              <a:t>的属性</a:t>
            </a:r>
            <a:r>
              <a:rPr lang="zh-CN" altLang="en-US"/>
              <a:t>会</a:t>
            </a:r>
            <a:r>
              <a:rPr lang="zh-CN" altLang="zh-CN"/>
              <a:t>添加</a:t>
            </a:r>
            <a:r>
              <a:rPr lang="zh-CN" altLang="zh-CN" dirty="0"/>
              <a:t>失败。可以防止其他人在调用类的时候胡乱添加属性或方法。</a:t>
            </a:r>
            <a:r>
              <a:rPr lang="en-US" altLang="zh-CN" dirty="0"/>
              <a:t>__slots__</a:t>
            </a:r>
            <a:r>
              <a:rPr lang="zh-CN" altLang="zh-CN" dirty="0"/>
              <a:t>属性子类不会继承，只有在当前类中有效。</a:t>
            </a:r>
          </a:p>
          <a:p>
            <a:endParaRPr lang="zh-CN" altLang="en-US" dirty="0"/>
          </a:p>
        </p:txBody>
      </p:sp>
      <p:sp>
        <p:nvSpPr>
          <p:cNvPr id="3" name="标题 2"/>
          <p:cNvSpPr>
            <a:spLocks noGrp="1"/>
          </p:cNvSpPr>
          <p:nvPr>
            <p:ph type="title"/>
          </p:nvPr>
        </p:nvSpPr>
        <p:spPr/>
        <p:txBody>
          <a:bodyPr/>
          <a:lstStyle/>
          <a:p>
            <a:r>
              <a:rPr lang="zh-CN" altLang="zh-CN" dirty="0"/>
              <a:t>概述</a:t>
            </a:r>
            <a:endParaRPr lang="zh-CN" altLang="en-US" dirty="0"/>
          </a:p>
        </p:txBody>
      </p:sp>
      <p:sp>
        <p:nvSpPr>
          <p:cNvPr id="2" name="文本占位符 1"/>
          <p:cNvSpPr>
            <a:spLocks noGrp="1"/>
          </p:cNvSpPr>
          <p:nvPr>
            <p:ph type="body" sz="quarter" idx="13"/>
          </p:nvPr>
        </p:nvSpPr>
        <p:spPr/>
        <p:txBody>
          <a:bodyPr>
            <a:normAutofit/>
          </a:bodyPr>
          <a:lstStyle/>
          <a:p>
            <a:r>
              <a:rPr lang="en-US" altLang="zh-CN" dirty="0"/>
              <a:t> __slots__</a:t>
            </a:r>
            <a:r>
              <a:rPr lang="zh-CN" altLang="en-US" dirty="0"/>
              <a:t>属性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8961" y="3021013"/>
            <a:ext cx="894080" cy="725169"/>
            <a:chOff x="4862127" y="3409950"/>
            <a:chExt cx="894458" cy="725169"/>
          </a:xfrm>
        </p:grpSpPr>
        <p:sp>
          <p:nvSpPr>
            <p:cNvPr id="6" name="矩形 6"/>
            <p:cNvSpPr/>
            <p:nvPr/>
          </p:nvSpPr>
          <p:spPr>
            <a:xfrm flipV="1">
              <a:off x="4862127" y="4089400"/>
              <a:ext cx="894458"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62127" y="3409950"/>
              <a:ext cx="894458" cy="521970"/>
            </a:xfrm>
            <a:prstGeom prst="rect">
              <a:avLst/>
            </a:prstGeom>
            <a:noFill/>
            <a:ln w="9525">
              <a:noFill/>
            </a:ln>
          </p:spPr>
          <p:txBody>
            <a:bodyPr wrap="none" anchor="t">
              <a:spAutoFit/>
            </a:bodyPr>
            <a:lstStyle/>
            <a:p>
              <a:pPr algn="ctr" eaLnBrk="0" hangingPunct="0"/>
              <a:r>
                <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导入</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使用方式</a:t>
            </a:r>
            <a:endParaRPr lang="zh-CN" altLang="en-US" dirty="0"/>
          </a:p>
        </p:txBody>
      </p:sp>
      <p:sp>
        <p:nvSpPr>
          <p:cNvPr id="7" name="Rectangle 2"/>
          <p:cNvSpPr>
            <a:spLocks noChangeArrowheads="1"/>
          </p:cNvSpPr>
          <p:nvPr/>
        </p:nvSpPr>
        <p:spPr bwMode="auto">
          <a:xfrm>
            <a:off x="832284" y="1550894"/>
            <a:ext cx="10527432"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class</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4271AE"/>
                </a:solidFill>
                <a:effectLst/>
                <a:latin typeface="Consolas" panose="020B0609020204030204" pitchFamily="49" charset="0"/>
                <a:cs typeface="Consolas" panose="020B0609020204030204" pitchFamily="49" charset="0"/>
              </a:rPr>
              <a:t>A</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(object)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__slots__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'name'</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'age</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 = A()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a.name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'旺财</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a.age=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print(a.name)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旺财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print(a.age)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5</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&gt;&gt;&gt; </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a.test =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'sds</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E908C"/>
                </a:solidFill>
                <a:effectLst/>
                <a:latin typeface="Consolas" panose="020B0609020204030204" pitchFamily="49" charset="0"/>
                <a:cs typeface="Consolas" panose="020B0609020204030204" pitchFamily="49" charset="0"/>
              </a:rPr>
              <a:t># 不再slots 属性里，无法添加属性</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Traceback (most recent call last):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File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"&lt;stdin&gt;"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line </a:t>
            </a:r>
            <a:r>
              <a:rPr kumimoji="0" lang="zh-CN" altLang="zh-CN" sz="1600" b="0" i="0" u="none" strike="noStrike" cap="none" normalizeH="0" baseline="0" dirty="0">
                <a:ln>
                  <a:noFill/>
                </a:ln>
                <a:solidFill>
                  <a:srgbClr val="F5871F"/>
                </a:solidFill>
                <a:effectLst/>
                <a:latin typeface="Consolas" panose="020B0609020204030204" pitchFamily="49" charset="0"/>
                <a:cs typeface="Consolas" panose="020B0609020204030204" pitchFamily="49" charset="0"/>
              </a:rPr>
              <a:t>1</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dirty="0">
                <a:ln>
                  <a:noFill/>
                </a:ln>
                <a:solidFill>
                  <a:srgbClr val="8959A8"/>
                </a:solidFill>
                <a:effectLst/>
                <a:latin typeface="Consolas" panose="020B0609020204030204" pitchFamily="49" charset="0"/>
                <a:cs typeface="Consolas" panose="020B0609020204030204" pitchFamily="49" charset="0"/>
              </a:rPr>
              <a:t>in</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&lt;module&gt;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AttributeError: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object has no attribute </a:t>
            </a:r>
            <a:r>
              <a:rPr kumimoji="0" lang="zh-CN" altLang="zh-CN"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'test</a:t>
            </a:r>
            <a:r>
              <a:rPr kumimoji="0" lang="zh-CN" altLang="en-US" sz="1600" b="0" i="0" u="none" strike="noStrike" cap="none" normalizeH="0" baseline="0" dirty="0">
                <a:ln>
                  <a:noFill/>
                </a:ln>
                <a:solidFill>
                  <a:srgbClr val="718C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6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600" dirty="0">
                <a:solidFill>
                  <a:srgbClr val="F5871F"/>
                </a:solidFill>
                <a:latin typeface="Consolas" panose="020B0609020204030204" pitchFamily="49" charset="0"/>
                <a:cs typeface="Consolas" panose="020B0609020204030204" pitchFamily="49" charset="0"/>
              </a:rPr>
              <a:t>&gt;&gt;&gt; </a:t>
            </a:r>
          </a:p>
        </p:txBody>
      </p:sp>
      <p:sp>
        <p:nvSpPr>
          <p:cNvPr id="12" name="文本占位符 1"/>
          <p:cNvSpPr>
            <a:spLocks noGrp="1"/>
          </p:cNvSpPr>
          <p:nvPr>
            <p:ph type="body" sz="quarter" idx="13"/>
          </p:nvPr>
        </p:nvSpPr>
        <p:spPr>
          <a:xfrm>
            <a:off x="8776420" y="0"/>
            <a:ext cx="2590800" cy="538163"/>
          </a:xfrm>
        </p:spPr>
        <p:txBody>
          <a:bodyPr>
            <a:normAutofit/>
          </a:bodyPr>
          <a:lstStyle/>
          <a:p>
            <a:r>
              <a:rPr lang="en-US" altLang="zh-CN" dirty="0"/>
              <a:t> __slots__</a:t>
            </a:r>
            <a:r>
              <a:rPr lang="zh-CN" altLang="en-US" dirty="0"/>
              <a:t>属性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22975" y="3021013"/>
            <a:ext cx="902811" cy="679450"/>
            <a:chOff x="4836150" y="3409950"/>
            <a:chExt cx="903196" cy="679450"/>
          </a:xfrm>
        </p:grpSpPr>
        <p:sp>
          <p:nvSpPr>
            <p:cNvPr id="6" name="矩形 6"/>
            <p:cNvSpPr/>
            <p:nvPr/>
          </p:nvSpPr>
          <p:spPr>
            <a:xfrm>
              <a:off x="4836150" y="4043681"/>
              <a:ext cx="903196"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36150" y="3409950"/>
              <a:ext cx="903196"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小结</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知识总结</a:t>
            </a:r>
            <a:r>
              <a:rPr lang="en-US" altLang="zh-CN" dirty="0"/>
              <a:t>-1</a:t>
            </a:r>
            <a:endParaRPr lang="zh-CN" altLang="en-US" dirty="0"/>
          </a:p>
        </p:txBody>
      </p:sp>
      <p:sp>
        <p:nvSpPr>
          <p:cNvPr id="3" name="内容占位符 2"/>
          <p:cNvSpPr>
            <a:spLocks noGrp="1"/>
          </p:cNvSpPr>
          <p:nvPr>
            <p:ph sz="quarter" idx="13"/>
          </p:nvPr>
        </p:nvSpPr>
        <p:spPr/>
        <p:txBody>
          <a:bodyPr>
            <a:normAutofit fontScale="77500" lnSpcReduction="20000"/>
          </a:bodyPr>
          <a:lstStyle/>
          <a:p>
            <a:r>
              <a:rPr lang="zh-CN" altLang="zh-CN" dirty="0"/>
              <a:t>私有化属性</a:t>
            </a:r>
          </a:p>
          <a:p>
            <a:pPr lvl="1"/>
            <a:r>
              <a:rPr lang="zh-CN" altLang="zh-CN" dirty="0"/>
              <a:t>两个下划线开头，声明该属性为私有，不能在类的外部被使用或直接访问。</a:t>
            </a:r>
          </a:p>
          <a:p>
            <a:r>
              <a:rPr lang="zh-CN" altLang="zh-CN" dirty="0"/>
              <a:t>私有化方法</a:t>
            </a:r>
          </a:p>
          <a:p>
            <a:pPr lvl="1"/>
            <a:r>
              <a:rPr lang="zh-CN" altLang="zh-CN" dirty="0"/>
              <a:t>私有化方法，即在方法名前面加两个下划线。</a:t>
            </a:r>
          </a:p>
          <a:p>
            <a:r>
              <a:rPr lang="en-US" altLang="zh-CN" dirty="0"/>
              <a:t>Property</a:t>
            </a:r>
            <a:r>
              <a:rPr lang="zh-CN" altLang="zh-CN" dirty="0"/>
              <a:t>属性</a:t>
            </a:r>
          </a:p>
          <a:p>
            <a:pPr lvl="1"/>
            <a:r>
              <a:rPr lang="zh-CN" altLang="zh-CN" dirty="0"/>
              <a:t>类属性</a:t>
            </a:r>
            <a:r>
              <a:rPr lang="en-US" altLang="zh-CN" dirty="0"/>
              <a:t>,</a:t>
            </a:r>
            <a:r>
              <a:rPr lang="zh-CN" altLang="zh-CN" dirty="0"/>
              <a:t>即在类中定义值为</a:t>
            </a:r>
            <a:r>
              <a:rPr lang="en-US" altLang="zh-CN" dirty="0"/>
              <a:t>property</a:t>
            </a:r>
            <a:r>
              <a:rPr lang="zh-CN" altLang="zh-CN" dirty="0"/>
              <a:t>对象的类属性</a:t>
            </a:r>
          </a:p>
          <a:p>
            <a:pPr lvl="1"/>
            <a:r>
              <a:rPr lang="zh-CN" altLang="zh-CN" dirty="0"/>
              <a:t>装饰器，即在方法上使用装饰器</a:t>
            </a:r>
          </a:p>
          <a:p>
            <a:r>
              <a:rPr lang="en-US" altLang="zh-CN" dirty="0"/>
              <a:t>__new__</a:t>
            </a:r>
            <a:r>
              <a:rPr lang="zh-CN" altLang="zh-CN" dirty="0"/>
              <a:t>方法</a:t>
            </a:r>
          </a:p>
          <a:p>
            <a:pPr lvl="1"/>
            <a:r>
              <a:rPr lang="en-US" altLang="zh-CN" dirty="0"/>
              <a:t>_new_</a:t>
            </a:r>
            <a:r>
              <a:rPr lang="zh-CN" altLang="zh-CN" dirty="0"/>
              <a:t>方法的作用是，创建并返回一个实例对象</a:t>
            </a:r>
          </a:p>
          <a:p>
            <a:r>
              <a:rPr lang="zh-CN" altLang="zh-CN" dirty="0"/>
              <a:t>单例模式</a:t>
            </a:r>
          </a:p>
          <a:p>
            <a:pPr lvl="1"/>
            <a:r>
              <a:rPr lang="zh-CN" altLang="zh-CN" dirty="0"/>
              <a:t>不管创建多少次对象，类返回的对象都是最初创建的，不会再新建其他对象。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知识总结</a:t>
            </a:r>
            <a:r>
              <a:rPr lang="en-US" altLang="zh-CN" dirty="0"/>
              <a:t>-2</a:t>
            </a:r>
            <a:endParaRPr lang="zh-CN" altLang="en-US" dirty="0"/>
          </a:p>
        </p:txBody>
      </p:sp>
      <p:sp>
        <p:nvSpPr>
          <p:cNvPr id="3" name="内容占位符 2"/>
          <p:cNvSpPr>
            <a:spLocks noGrp="1"/>
          </p:cNvSpPr>
          <p:nvPr>
            <p:ph sz="quarter" idx="13"/>
          </p:nvPr>
        </p:nvSpPr>
        <p:spPr/>
        <p:txBody>
          <a:bodyPr>
            <a:normAutofit fontScale="77500" lnSpcReduction="20000"/>
          </a:bodyPr>
          <a:lstStyle/>
          <a:p>
            <a:r>
              <a:rPr lang="zh-CN" altLang="zh-CN" dirty="0"/>
              <a:t>错误与异常处理</a:t>
            </a:r>
            <a:endParaRPr lang="en-US" altLang="zh-CN" dirty="0"/>
          </a:p>
          <a:p>
            <a:pPr lvl="1"/>
            <a:r>
              <a:rPr lang="en-US" altLang="zh-CN" dirty="0"/>
              <a:t>try: </a:t>
            </a:r>
            <a:br>
              <a:rPr lang="en-US" altLang="zh-CN" dirty="0"/>
            </a:br>
            <a:r>
              <a:rPr lang="en-US" altLang="zh-CN" dirty="0"/>
              <a:t>  </a:t>
            </a:r>
            <a:r>
              <a:rPr lang="zh-CN" altLang="zh-CN" dirty="0"/>
              <a:t>可能出现错误的代码块</a:t>
            </a:r>
            <a:r>
              <a:rPr lang="en-US" altLang="zh-CN" dirty="0"/>
              <a:t>   </a:t>
            </a:r>
            <a:br>
              <a:rPr lang="en-US" altLang="zh-CN" dirty="0"/>
            </a:br>
            <a:r>
              <a:rPr lang="en-US" altLang="zh-CN" dirty="0"/>
              <a:t> except: </a:t>
            </a:r>
            <a:br>
              <a:rPr lang="en-US" altLang="zh-CN" dirty="0"/>
            </a:br>
            <a:r>
              <a:rPr lang="en-US" altLang="zh-CN" dirty="0"/>
              <a:t>  </a:t>
            </a:r>
            <a:r>
              <a:rPr lang="zh-CN" altLang="zh-CN" dirty="0"/>
              <a:t>出错之后执行的代码块</a:t>
            </a:r>
            <a:r>
              <a:rPr lang="en-US" altLang="zh-CN" dirty="0"/>
              <a:t> </a:t>
            </a:r>
            <a:br>
              <a:rPr lang="en-US" altLang="zh-CN" dirty="0"/>
            </a:br>
            <a:r>
              <a:rPr lang="en-US" altLang="zh-CN" dirty="0"/>
              <a:t> else: </a:t>
            </a:r>
            <a:br>
              <a:rPr lang="en-US" altLang="zh-CN" dirty="0"/>
            </a:br>
            <a:r>
              <a:rPr lang="en-US" altLang="zh-CN" dirty="0"/>
              <a:t>  </a:t>
            </a:r>
            <a:r>
              <a:rPr lang="zh-CN" altLang="zh-CN" dirty="0"/>
              <a:t>没有出错的代码块</a:t>
            </a:r>
            <a:r>
              <a:rPr lang="en-US" altLang="zh-CN" dirty="0"/>
              <a:t> </a:t>
            </a:r>
            <a:br>
              <a:rPr lang="en-US" altLang="zh-CN" dirty="0"/>
            </a:br>
            <a:r>
              <a:rPr lang="en-US" altLang="zh-CN" dirty="0"/>
              <a:t> finally: </a:t>
            </a:r>
            <a:br>
              <a:rPr lang="en-US" altLang="zh-CN" dirty="0"/>
            </a:br>
            <a:r>
              <a:rPr lang="en-US" altLang="zh-CN" dirty="0"/>
              <a:t>  </a:t>
            </a:r>
            <a:r>
              <a:rPr lang="zh-CN" altLang="zh-CN" dirty="0"/>
              <a:t>不管有没有出错都执行的代码块</a:t>
            </a:r>
            <a:r>
              <a:rPr lang="en-US" altLang="zh-CN" dirty="0"/>
              <a:t> </a:t>
            </a:r>
            <a:endParaRPr lang="zh-CN" altLang="zh-CN" dirty="0"/>
          </a:p>
          <a:p>
            <a:r>
              <a:rPr lang="en-US" altLang="zh-CN" dirty="0"/>
              <a:t>Python</a:t>
            </a:r>
            <a:r>
              <a:rPr lang="zh-CN" altLang="zh-CN" dirty="0"/>
              <a:t>动态添加属性和方法</a:t>
            </a:r>
          </a:p>
          <a:p>
            <a:pPr lvl="1"/>
            <a:r>
              <a:rPr lang="zh-CN" altLang="zh-CN" dirty="0"/>
              <a:t>在程序运行过程中添加属性和方法</a:t>
            </a:r>
          </a:p>
          <a:p>
            <a:r>
              <a:rPr lang="en-US" altLang="zh-CN" dirty="0"/>
              <a:t>__slots__</a:t>
            </a:r>
            <a:r>
              <a:rPr lang="zh-CN" altLang="zh-CN" dirty="0"/>
              <a:t>方法</a:t>
            </a:r>
          </a:p>
          <a:p>
            <a:pPr lvl="1"/>
            <a:r>
              <a:rPr lang="zh-CN" altLang="zh-CN" dirty="0"/>
              <a:t>在定义</a:t>
            </a:r>
            <a:r>
              <a:rPr lang="en-US" altLang="zh-CN" dirty="0"/>
              <a:t>class</a:t>
            </a:r>
            <a:r>
              <a:rPr lang="zh-CN" altLang="zh-CN" dirty="0"/>
              <a:t>的时候，定义一个特殊的</a:t>
            </a:r>
            <a:r>
              <a:rPr lang="en-US" altLang="zh-CN" dirty="0"/>
              <a:t>__slots__</a:t>
            </a:r>
            <a:r>
              <a:rPr lang="zh-CN" altLang="zh-CN" dirty="0"/>
              <a:t>变量，来限制该</a:t>
            </a:r>
            <a:r>
              <a:rPr lang="en-US" altLang="zh-CN" dirty="0"/>
              <a:t>class</a:t>
            </a:r>
            <a:r>
              <a:rPr lang="zh-CN" altLang="zh-CN" dirty="0"/>
              <a:t>实例能添加的属性</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263902" y="3021013"/>
            <a:ext cx="1620958" cy="679450"/>
            <a:chOff x="4476923" y="3409950"/>
            <a:chExt cx="1621649" cy="679450"/>
          </a:xfrm>
        </p:grpSpPr>
        <p:sp>
          <p:nvSpPr>
            <p:cNvPr id="6" name="矩形 6"/>
            <p:cNvSpPr/>
            <p:nvPr/>
          </p:nvSpPr>
          <p:spPr>
            <a:xfrm>
              <a:off x="4476923" y="4043681"/>
              <a:ext cx="1621649"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476923" y="3409950"/>
              <a:ext cx="1621649"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课后作业</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fontScale="85000" lnSpcReduction="20000"/>
          </a:bodyPr>
          <a:lstStyle/>
          <a:p>
            <a:r>
              <a:rPr lang="en-US" altLang="zh-CN" dirty="0"/>
              <a:t>1</a:t>
            </a:r>
            <a:r>
              <a:rPr lang="zh-CN" altLang="zh-CN" dirty="0"/>
              <a:t>、</a:t>
            </a:r>
            <a:r>
              <a:rPr lang="en-US" altLang="zh-CN" dirty="0"/>
              <a:t>Python</a:t>
            </a:r>
            <a:r>
              <a:rPr lang="zh-CN" altLang="zh-CN" dirty="0"/>
              <a:t>中</a:t>
            </a:r>
            <a:r>
              <a:rPr lang="en-US" altLang="zh-CN" dirty="0"/>
              <a:t>new</a:t>
            </a:r>
            <a:r>
              <a:rPr lang="zh-CN" altLang="zh-CN" dirty="0"/>
              <a:t>方法作用是什么？</a:t>
            </a:r>
          </a:p>
          <a:p>
            <a:r>
              <a:rPr lang="en-US" altLang="zh-CN" dirty="0"/>
              <a:t>2</a:t>
            </a:r>
            <a:r>
              <a:rPr lang="zh-CN" altLang="zh-CN" dirty="0"/>
              <a:t>、什么是单例模式？单例模式适用于什么场景？</a:t>
            </a:r>
          </a:p>
          <a:p>
            <a:r>
              <a:rPr lang="en-US" altLang="zh-CN" dirty="0"/>
              <a:t>3</a:t>
            </a:r>
            <a:r>
              <a:rPr lang="zh-CN" altLang="zh-CN" dirty="0"/>
              <a:t>、私有化方法与私有化属性在子类中能否继承？</a:t>
            </a:r>
          </a:p>
          <a:p>
            <a:r>
              <a:rPr lang="en-US" altLang="zh-CN" dirty="0"/>
              <a:t>4、在Python中什么是异常？</a:t>
            </a:r>
            <a:endParaRPr lang="zh-CN" altLang="zh-CN" dirty="0"/>
          </a:p>
          <a:p>
            <a:r>
              <a:rPr lang="en-US" altLang="zh-CN" dirty="0"/>
              <a:t>5</a:t>
            </a:r>
            <a:r>
              <a:rPr lang="zh-CN" altLang="zh-CN" dirty="0"/>
              <a:t>、</a:t>
            </a:r>
            <a:r>
              <a:rPr lang="en-US" altLang="zh-CN" dirty="0"/>
              <a:t>Python</a:t>
            </a:r>
            <a:r>
              <a:rPr lang="zh-CN" altLang="zh-CN" dirty="0"/>
              <a:t>中是如何处理异常的。</a:t>
            </a:r>
          </a:p>
          <a:p>
            <a:r>
              <a:rPr lang="en-US" altLang="zh-CN" dirty="0"/>
              <a:t>6</a:t>
            </a:r>
            <a:r>
              <a:rPr lang="zh-CN" altLang="zh-CN" dirty="0"/>
              <a:t>、</a:t>
            </a:r>
            <a:r>
              <a:rPr lang="en-US" altLang="zh-CN" dirty="0"/>
              <a:t>Python</a:t>
            </a:r>
            <a:r>
              <a:rPr lang="zh-CN" altLang="zh-CN" dirty="0"/>
              <a:t>中异常处理语句的一般格式，可以使用伪代码的形式描述。</a:t>
            </a:r>
          </a:p>
          <a:p>
            <a:r>
              <a:rPr lang="en-US" altLang="zh-CN" dirty="0"/>
              <a:t>7</a:t>
            </a:r>
            <a:r>
              <a:rPr lang="zh-CN" altLang="zh-CN" dirty="0"/>
              <a:t>、</a:t>
            </a:r>
            <a:r>
              <a:rPr lang="en-US" altLang="zh-CN" dirty="0"/>
              <a:t>__slots__</a:t>
            </a:r>
            <a:r>
              <a:rPr lang="zh-CN" altLang="zh-CN" dirty="0"/>
              <a:t>属性的作用</a:t>
            </a:r>
          </a:p>
          <a:p>
            <a:r>
              <a:rPr lang="en-US" altLang="zh-CN" dirty="0"/>
              <a:t>8</a:t>
            </a:r>
            <a:r>
              <a:rPr lang="zh-CN" altLang="zh-CN" dirty="0"/>
              <a:t>、私有化属性的作用？</a:t>
            </a:r>
          </a:p>
          <a:p>
            <a:r>
              <a:rPr lang="en-US" altLang="zh-CN" dirty="0"/>
              <a:t>9</a:t>
            </a:r>
            <a:r>
              <a:rPr lang="zh-CN" altLang="zh-CN" dirty="0"/>
              <a:t>、在类外面是否能修改私有属性。</a:t>
            </a:r>
          </a:p>
          <a:p>
            <a:r>
              <a:rPr lang="en-US" altLang="zh-CN" dirty="0"/>
              <a:t>10</a:t>
            </a:r>
            <a:r>
              <a:rPr lang="zh-CN" altLang="zh-CN" dirty="0"/>
              <a:t>、如果一个类中，只有指定的属性或者方法能被外部修改。那么该如何限制外部修改。</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fontScale="85000" lnSpcReduction="20000"/>
          </a:bodyPr>
          <a:lstStyle/>
          <a:p>
            <a:r>
              <a:rPr lang="en-US" altLang="zh-CN" dirty="0"/>
              <a:t>1</a:t>
            </a:r>
            <a:r>
              <a:rPr lang="zh-CN" altLang="en-US" dirty="0"/>
              <a:t>、编写一段代码以完成下面的要求</a:t>
            </a:r>
          </a:p>
          <a:p>
            <a:pPr marL="342900" indent="-342900">
              <a:buFont typeface="Arial" panose="020B0604020202020204" pitchFamily="34" charset="0"/>
              <a:buChar char="•"/>
            </a:pPr>
            <a:r>
              <a:rPr lang="zh-CN" altLang="en-US" dirty="0"/>
              <a:t>定义一个</a:t>
            </a:r>
            <a:r>
              <a:rPr lang="en-US" altLang="zh-CN" dirty="0"/>
              <a:t>Person</a:t>
            </a:r>
            <a:r>
              <a:rPr lang="zh-CN" altLang="en-US" dirty="0"/>
              <a:t>类</a:t>
            </a:r>
            <a:r>
              <a:rPr lang="en-US" altLang="zh-CN" dirty="0"/>
              <a:t>,</a:t>
            </a:r>
            <a:r>
              <a:rPr lang="zh-CN" altLang="en-US" dirty="0"/>
              <a:t>类中要有初始化方法</a:t>
            </a:r>
            <a:r>
              <a:rPr lang="en-US" altLang="zh-CN" dirty="0"/>
              <a:t>,</a:t>
            </a:r>
            <a:r>
              <a:rPr lang="zh-CN" altLang="en-US" dirty="0"/>
              <a:t>方法中要有人的姓名</a:t>
            </a:r>
            <a:r>
              <a:rPr lang="en-US" altLang="zh-CN" dirty="0"/>
              <a:t>,</a:t>
            </a:r>
            <a:r>
              <a:rPr lang="zh-CN" altLang="en-US" dirty="0"/>
              <a:t>年龄两个私有属性</a:t>
            </a:r>
            <a:r>
              <a:rPr lang="en-US" altLang="zh-CN" dirty="0"/>
              <a:t>.</a:t>
            </a:r>
          </a:p>
          <a:p>
            <a:pPr marL="342900" indent="-342900">
              <a:buFont typeface="Arial" panose="020B0604020202020204" pitchFamily="34" charset="0"/>
              <a:buChar char="•"/>
            </a:pPr>
            <a:r>
              <a:rPr lang="zh-CN" altLang="en-US" dirty="0"/>
              <a:t>提供获取用户信息的函数</a:t>
            </a:r>
            <a:r>
              <a:rPr lang="en-US" altLang="zh-CN" dirty="0"/>
              <a:t>.</a:t>
            </a:r>
          </a:p>
          <a:p>
            <a:pPr marL="342900" indent="-342900">
              <a:buFont typeface="Arial" panose="020B0604020202020204" pitchFamily="34" charset="0"/>
              <a:buChar char="•"/>
            </a:pPr>
            <a:r>
              <a:rPr lang="zh-CN" altLang="en-US" dirty="0"/>
              <a:t>提供获取私有属性的方法</a:t>
            </a:r>
            <a:r>
              <a:rPr lang="en-US" altLang="zh-CN" dirty="0"/>
              <a:t>.</a:t>
            </a:r>
          </a:p>
          <a:p>
            <a:pPr marL="342900" indent="-342900">
              <a:buFont typeface="Arial" panose="020B0604020202020204" pitchFamily="34" charset="0"/>
              <a:buChar char="•"/>
            </a:pPr>
            <a:r>
              <a:rPr lang="zh-CN" altLang="en-US" dirty="0"/>
              <a:t>提供可以设置私有属性的方法</a:t>
            </a:r>
            <a:r>
              <a:rPr lang="en-US" altLang="zh-CN" dirty="0"/>
              <a:t>.</a:t>
            </a:r>
          </a:p>
          <a:p>
            <a:pPr marL="342900" indent="-342900">
              <a:buFont typeface="Arial" panose="020B0604020202020204" pitchFamily="34" charset="0"/>
              <a:buChar char="•"/>
            </a:pPr>
            <a:r>
              <a:rPr lang="zh-CN" altLang="en-US" dirty="0"/>
              <a:t>设置年龄的范围在</a:t>
            </a:r>
            <a:r>
              <a:rPr lang="en-US" altLang="zh-CN" dirty="0"/>
              <a:t>(0-120)</a:t>
            </a:r>
            <a:r>
              <a:rPr lang="zh-CN" altLang="en-US" dirty="0"/>
              <a:t>的方法，如果不在这个范围，不能设置成功</a:t>
            </a:r>
            <a:r>
              <a:rPr lang="en-US" altLang="zh-CN" dirty="0"/>
              <a:t>.</a:t>
            </a:r>
          </a:p>
          <a:p>
            <a:r>
              <a:rPr lang="en-US" altLang="zh-CN" dirty="0"/>
              <a:t>2</a:t>
            </a:r>
            <a:r>
              <a:rPr lang="zh-CN" altLang="en-US" dirty="0"/>
              <a:t>、请写一个单例模式</a:t>
            </a:r>
          </a:p>
          <a:p>
            <a:r>
              <a:rPr lang="en-US" altLang="zh-CN" dirty="0"/>
              <a:t>3</a:t>
            </a:r>
            <a:r>
              <a:rPr lang="zh-CN" altLang="en-US" dirty="0"/>
              <a:t>、创建一个类，并定义两个私有化属性，提供一个获取属性的方法，和设置属性的方法。利用</a:t>
            </a:r>
            <a:r>
              <a:rPr lang="en-US" altLang="zh-CN" dirty="0"/>
              <a:t>property </a:t>
            </a:r>
            <a:r>
              <a:rPr lang="zh-CN" altLang="en-US" dirty="0"/>
              <a:t>属性给调用者提供属性方式的调用获取和设置私有属性方法的方式。</a:t>
            </a:r>
            <a:endParaRPr lang="en-US" altLang="zh-CN" dirty="0"/>
          </a:p>
          <a:p>
            <a:r>
              <a:rPr lang="en-US" altLang="zh-CN" dirty="0"/>
              <a:t>4</a:t>
            </a:r>
            <a:r>
              <a:rPr lang="zh-CN" altLang="en-US" dirty="0"/>
              <a:t>、创建一个</a:t>
            </a:r>
            <a:r>
              <a:rPr lang="en-US" altLang="zh-CN" dirty="0"/>
              <a:t>Animal</a:t>
            </a:r>
            <a:r>
              <a:rPr lang="zh-CN" altLang="en-US" dirty="0"/>
              <a:t>类，实例化一个</a:t>
            </a:r>
            <a:r>
              <a:rPr lang="en-US" altLang="zh-CN" dirty="0"/>
              <a:t>cat</a:t>
            </a:r>
            <a:r>
              <a:rPr lang="zh-CN" altLang="en-US" dirty="0"/>
              <a:t>对象，请给</a:t>
            </a:r>
            <a:r>
              <a:rPr lang="en-US" altLang="zh-CN" dirty="0"/>
              <a:t>cat</a:t>
            </a:r>
            <a:r>
              <a:rPr lang="zh-CN" altLang="en-US" dirty="0"/>
              <a:t>对象动态绑定一个</a:t>
            </a:r>
            <a:r>
              <a:rPr lang="en-US" altLang="zh-CN" dirty="0"/>
              <a:t>run</a:t>
            </a:r>
            <a:r>
              <a:rPr lang="zh-CN" altLang="en-US" dirty="0"/>
              <a:t>方法</a:t>
            </a:r>
            <a:r>
              <a:rPr lang="en-US" altLang="zh-CN" dirty="0"/>
              <a:t>,</a:t>
            </a:r>
            <a:r>
              <a:rPr lang="zh-CN" altLang="en-US" dirty="0"/>
              <a:t>给类绑定一个类属性</a:t>
            </a:r>
            <a:r>
              <a:rPr lang="en-US" altLang="zh-CN" dirty="0" err="1"/>
              <a:t>colour</a:t>
            </a:r>
            <a:r>
              <a:rPr lang="en-US" altLang="zh-CN" dirty="0"/>
              <a:t>,</a:t>
            </a:r>
            <a:r>
              <a:rPr lang="zh-CN" altLang="en-US" dirty="0"/>
              <a:t>给类绑定一个类方法打印字符串</a:t>
            </a:r>
            <a:r>
              <a:rPr lang="en-US" altLang="zh-CN" dirty="0"/>
              <a:t>'ok'</a:t>
            </a:r>
            <a:r>
              <a:rPr lang="zh-CN" altLang="en-US" dirty="0"/>
              <a:t>。</a:t>
            </a:r>
          </a:p>
          <a:p>
            <a:endParaRPr lang="zh-CN" altLang="en-US"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en-US" altLang="zh-CN" dirty="0"/>
              <a:t>5</a:t>
            </a:r>
            <a:r>
              <a:rPr lang="zh-CN" altLang="en-US" dirty="0"/>
              <a:t>、观察下面代码，定义了一个私有属性，并提供了两个一个</a:t>
            </a:r>
            <a:r>
              <a:rPr lang="en-US" altLang="zh-CN" dirty="0"/>
              <a:t>set</a:t>
            </a:r>
            <a:r>
              <a:rPr lang="zh-CN" altLang="en-US" dirty="0"/>
              <a:t>方法和一个</a:t>
            </a:r>
            <a:r>
              <a:rPr lang="en-US" altLang="zh-CN" dirty="0"/>
              <a:t>get</a:t>
            </a:r>
            <a:r>
              <a:rPr lang="zh-CN" altLang="en-US" dirty="0"/>
              <a:t>方法，请改下面代码利用</a:t>
            </a:r>
            <a:r>
              <a:rPr lang="en-US" altLang="zh-CN" dirty="0" err="1"/>
              <a:t>propetry</a:t>
            </a:r>
            <a:r>
              <a:rPr lang="zh-CN" altLang="en-US" dirty="0"/>
              <a:t>属性方式提供给外部调用</a:t>
            </a:r>
            <a:r>
              <a:rPr lang="en-US" altLang="zh-CN" dirty="0"/>
              <a:t>set</a:t>
            </a:r>
            <a:r>
              <a:rPr lang="zh-CN" altLang="en-US" dirty="0"/>
              <a:t>和</a:t>
            </a:r>
            <a:r>
              <a:rPr lang="en-US" altLang="zh-CN" dirty="0"/>
              <a:t>get</a:t>
            </a:r>
            <a:r>
              <a:rPr lang="zh-CN" altLang="en-US" dirty="0"/>
              <a:t>方法。</a:t>
            </a:r>
            <a:endParaRPr lang="en-US" altLang="zh-CN" dirty="0"/>
          </a:p>
          <a:p>
            <a:endParaRPr lang="en-US" altLang="zh-CN" dirty="0"/>
          </a:p>
          <a:p>
            <a:endParaRPr lang="zh-CN" altLang="en-US" dirty="0"/>
          </a:p>
          <a:p>
            <a:endParaRPr lang="zh-CN" altLang="en-US" dirty="0"/>
          </a:p>
          <a:p>
            <a:r>
              <a:rPr lang="en-US" altLang="zh-CN" dirty="0"/>
              <a:t>6</a:t>
            </a:r>
            <a:r>
              <a:rPr lang="zh-CN" altLang="en-US" dirty="0"/>
              <a:t>、</a:t>
            </a:r>
            <a:r>
              <a:rPr lang="en-US" altLang="zh-CN" dirty="0"/>
              <a:t>Python</a:t>
            </a:r>
            <a:r>
              <a:rPr lang="zh-CN" altLang="en-US" dirty="0"/>
              <a:t>是一门动态语言，那么如何在程序执行过程给实例</a:t>
            </a:r>
            <a:r>
              <a:rPr lang="en-US" altLang="zh-CN" dirty="0"/>
              <a:t>dog</a:t>
            </a:r>
            <a:r>
              <a:rPr lang="zh-CN" altLang="en-US" dirty="0"/>
              <a:t>添加一个实例方法，请给下面代码中添加一个实例方法。</a:t>
            </a:r>
          </a:p>
          <a:p>
            <a:endParaRPr lang="zh-CN" altLang="en-US" dirty="0"/>
          </a:p>
        </p:txBody>
      </p:sp>
      <p:sp>
        <p:nvSpPr>
          <p:cNvPr id="2" name="Rectangle 1"/>
          <p:cNvSpPr>
            <a:spLocks noChangeArrowheads="1"/>
          </p:cNvSpPr>
          <p:nvPr/>
        </p:nvSpPr>
        <p:spPr bwMode="auto">
          <a:xfrm>
            <a:off x="1331938" y="2338629"/>
            <a:ext cx="9528124" cy="17235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class Person(object):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def __init__(self):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18 # 定义一个私有实例属性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def get_age(self):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return self.__age # 访问私有实例属性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def set_age(self,age):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self.__age = age # 修改私有实例属性 </a:t>
            </a:r>
            <a:br>
              <a:rPr kumimoji="0" lang="zh-CN" altLang="zh-CN" sz="1400" b="0" i="0" u="none" strike="noStrike" cap="none" normalizeH="0" baseline="0" dirty="0">
                <a:ln>
                  <a:noFill/>
                </a:ln>
                <a:solidFill>
                  <a:schemeClr val="tx1"/>
                </a:solidFill>
                <a:effectLst/>
              </a:rPr>
            </a:b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331938" y="5092778"/>
            <a:ext cx="9528125" cy="15081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class Animal: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def __init__(self):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print('init</a:t>
            </a:r>
            <a:r>
              <a:rPr kumimoji="0" lang="zh-CN"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def eat(self):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lvl="2" eaLnBrk="0" fontAlgn="base" hangingPunct="0">
              <a:spcBef>
                <a:spcPct val="0"/>
              </a:spcBef>
              <a:spcAft>
                <a:spcPct val="0"/>
              </a:spcAft>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print('吃草</a:t>
            </a:r>
            <a:r>
              <a:rPr kumimoji="0" lang="zh-CN" altLang="en-US"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dog = Animal()</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99503" y="1285103"/>
            <a:ext cx="184731" cy="369332"/>
          </a:xfrm>
          <a:prstGeom prst="rect">
            <a:avLst/>
          </a:prstGeom>
          <a:noFill/>
        </p:spPr>
        <p:txBody>
          <a:bodyPr wrap="none" rtlCol="0">
            <a:spAutoFit/>
          </a:bodyPr>
          <a:lstStyle/>
          <a:p>
            <a:endParaRPr lang="zh-CN" altLang="en-US" dirty="0"/>
          </a:p>
        </p:txBody>
      </p:sp>
      <p:grpSp>
        <p:nvGrpSpPr>
          <p:cNvPr id="654" name="6d1204a3-d616-49af-9765-33eec687d4a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285891" y="742633"/>
            <a:ext cx="9876804" cy="5484922"/>
            <a:chOff x="1963738" y="1363663"/>
            <a:chExt cx="7947026" cy="4413251"/>
          </a:xfrm>
        </p:grpSpPr>
        <p:sp>
          <p:nvSpPr>
            <p:cNvPr id="655" name="islïḑe"/>
            <p:cNvSpPr/>
            <p:nvPr/>
          </p:nvSpPr>
          <p:spPr bwMode="auto">
            <a:xfrm>
              <a:off x="2260601" y="4035426"/>
              <a:ext cx="7521574" cy="1741488"/>
            </a:xfrm>
            <a:custGeom>
              <a:avLst/>
              <a:gdLst>
                <a:gd name="T0" fmla="*/ 484 w 3687"/>
                <a:gd name="T1" fmla="*/ 0 h 853"/>
                <a:gd name="T2" fmla="*/ 220 w 3687"/>
                <a:gd name="T3" fmla="*/ 61 h 853"/>
                <a:gd name="T4" fmla="*/ 151 w 3687"/>
                <a:gd name="T5" fmla="*/ 121 h 853"/>
                <a:gd name="T6" fmla="*/ 144 w 3687"/>
                <a:gd name="T7" fmla="*/ 361 h 853"/>
                <a:gd name="T8" fmla="*/ 10 w 3687"/>
                <a:gd name="T9" fmla="*/ 556 h 853"/>
                <a:gd name="T10" fmla="*/ 37 w 3687"/>
                <a:gd name="T11" fmla="*/ 613 h 853"/>
                <a:gd name="T12" fmla="*/ 290 w 3687"/>
                <a:gd name="T13" fmla="*/ 712 h 853"/>
                <a:gd name="T14" fmla="*/ 407 w 3687"/>
                <a:gd name="T15" fmla="*/ 701 h 853"/>
                <a:gd name="T16" fmla="*/ 776 w 3687"/>
                <a:gd name="T17" fmla="*/ 628 h 853"/>
                <a:gd name="T18" fmla="*/ 799 w 3687"/>
                <a:gd name="T19" fmla="*/ 629 h 853"/>
                <a:gd name="T20" fmla="*/ 1162 w 3687"/>
                <a:gd name="T21" fmla="*/ 748 h 853"/>
                <a:gd name="T22" fmla="*/ 1578 w 3687"/>
                <a:gd name="T23" fmla="*/ 853 h 853"/>
                <a:gd name="T24" fmla="*/ 1788 w 3687"/>
                <a:gd name="T25" fmla="*/ 811 h 853"/>
                <a:gd name="T26" fmla="*/ 2040 w 3687"/>
                <a:gd name="T27" fmla="*/ 654 h 853"/>
                <a:gd name="T28" fmla="*/ 2338 w 3687"/>
                <a:gd name="T29" fmla="*/ 578 h 853"/>
                <a:gd name="T30" fmla="*/ 2423 w 3687"/>
                <a:gd name="T31" fmla="*/ 584 h 853"/>
                <a:gd name="T32" fmla="*/ 2681 w 3687"/>
                <a:gd name="T33" fmla="*/ 649 h 853"/>
                <a:gd name="T34" fmla="*/ 3168 w 3687"/>
                <a:gd name="T35" fmla="*/ 695 h 853"/>
                <a:gd name="T36" fmla="*/ 3282 w 3687"/>
                <a:gd name="T37" fmla="*/ 694 h 853"/>
                <a:gd name="T38" fmla="*/ 3394 w 3687"/>
                <a:gd name="T39" fmla="*/ 683 h 853"/>
                <a:gd name="T40" fmla="*/ 3533 w 3687"/>
                <a:gd name="T41" fmla="*/ 594 h 853"/>
                <a:gd name="T42" fmla="*/ 3665 w 3687"/>
                <a:gd name="T43" fmla="*/ 424 h 853"/>
                <a:gd name="T44" fmla="*/ 3578 w 3687"/>
                <a:gd name="T45" fmla="*/ 193 h 853"/>
                <a:gd name="T46" fmla="*/ 3349 w 3687"/>
                <a:gd name="T47" fmla="*/ 75 h 853"/>
                <a:gd name="T48" fmla="*/ 3302 w 3687"/>
                <a:gd name="T49" fmla="*/ 64 h 853"/>
                <a:gd name="T50" fmla="*/ 3287 w 3687"/>
                <a:gd name="T51" fmla="*/ 66 h 853"/>
                <a:gd name="T52" fmla="*/ 3252 w 3687"/>
                <a:gd name="T53" fmla="*/ 88 h 853"/>
                <a:gd name="T54" fmla="*/ 3084 w 3687"/>
                <a:gd name="T55" fmla="*/ 223 h 853"/>
                <a:gd name="T56" fmla="*/ 3068 w 3687"/>
                <a:gd name="T57" fmla="*/ 222 h 853"/>
                <a:gd name="T58" fmla="*/ 2995 w 3687"/>
                <a:gd name="T59" fmla="*/ 179 h 853"/>
                <a:gd name="T60" fmla="*/ 2675 w 3687"/>
                <a:gd name="T61" fmla="*/ 44 h 853"/>
                <a:gd name="T62" fmla="*/ 2574 w 3687"/>
                <a:gd name="T63" fmla="*/ 62 h 853"/>
                <a:gd name="T64" fmla="*/ 2290 w 3687"/>
                <a:gd name="T65" fmla="*/ 236 h 853"/>
                <a:gd name="T66" fmla="*/ 2054 w 3687"/>
                <a:gd name="T67" fmla="*/ 255 h 853"/>
                <a:gd name="T68" fmla="*/ 1722 w 3687"/>
                <a:gd name="T69" fmla="*/ 300 h 853"/>
                <a:gd name="T70" fmla="*/ 1711 w 3687"/>
                <a:gd name="T71" fmla="*/ 300 h 853"/>
                <a:gd name="T72" fmla="*/ 919 w 3687"/>
                <a:gd name="T73" fmla="*/ 37 h 853"/>
                <a:gd name="T74" fmla="*/ 879 w 3687"/>
                <a:gd name="T75" fmla="*/ 39 h 853"/>
                <a:gd name="T76" fmla="*/ 822 w 3687"/>
                <a:gd name="T77" fmla="*/ 59 h 853"/>
                <a:gd name="T78" fmla="*/ 484 w 3687"/>
                <a:gd name="T79"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87" h="853">
                  <a:moveTo>
                    <a:pt x="484" y="0"/>
                  </a:moveTo>
                  <a:cubicBezTo>
                    <a:pt x="392" y="0"/>
                    <a:pt x="302" y="17"/>
                    <a:pt x="220" y="61"/>
                  </a:cubicBezTo>
                  <a:cubicBezTo>
                    <a:pt x="193" y="76"/>
                    <a:pt x="166" y="94"/>
                    <a:pt x="151" y="121"/>
                  </a:cubicBezTo>
                  <a:cubicBezTo>
                    <a:pt x="112" y="193"/>
                    <a:pt x="174" y="286"/>
                    <a:pt x="144" y="361"/>
                  </a:cubicBezTo>
                  <a:cubicBezTo>
                    <a:pt x="114" y="437"/>
                    <a:pt x="0" y="475"/>
                    <a:pt x="10" y="556"/>
                  </a:cubicBezTo>
                  <a:cubicBezTo>
                    <a:pt x="12" y="577"/>
                    <a:pt x="23" y="596"/>
                    <a:pt x="37" y="613"/>
                  </a:cubicBezTo>
                  <a:cubicBezTo>
                    <a:pt x="97" y="686"/>
                    <a:pt x="192" y="712"/>
                    <a:pt x="290" y="712"/>
                  </a:cubicBezTo>
                  <a:cubicBezTo>
                    <a:pt x="329" y="712"/>
                    <a:pt x="369" y="708"/>
                    <a:pt x="407" y="701"/>
                  </a:cubicBezTo>
                  <a:cubicBezTo>
                    <a:pt x="530" y="676"/>
                    <a:pt x="651" y="628"/>
                    <a:pt x="776" y="628"/>
                  </a:cubicBezTo>
                  <a:cubicBezTo>
                    <a:pt x="783" y="628"/>
                    <a:pt x="791" y="628"/>
                    <a:pt x="799" y="629"/>
                  </a:cubicBezTo>
                  <a:cubicBezTo>
                    <a:pt x="927" y="635"/>
                    <a:pt x="1045" y="697"/>
                    <a:pt x="1162" y="748"/>
                  </a:cubicBezTo>
                  <a:cubicBezTo>
                    <a:pt x="1292" y="806"/>
                    <a:pt x="1437" y="853"/>
                    <a:pt x="1578" y="853"/>
                  </a:cubicBezTo>
                  <a:cubicBezTo>
                    <a:pt x="1650" y="853"/>
                    <a:pt x="1721" y="840"/>
                    <a:pt x="1788" y="811"/>
                  </a:cubicBezTo>
                  <a:cubicBezTo>
                    <a:pt x="1879" y="770"/>
                    <a:pt x="1954" y="702"/>
                    <a:pt x="2040" y="654"/>
                  </a:cubicBezTo>
                  <a:cubicBezTo>
                    <a:pt x="2132" y="604"/>
                    <a:pt x="2234" y="578"/>
                    <a:pt x="2338" y="578"/>
                  </a:cubicBezTo>
                  <a:cubicBezTo>
                    <a:pt x="2366" y="578"/>
                    <a:pt x="2395" y="580"/>
                    <a:pt x="2423" y="584"/>
                  </a:cubicBezTo>
                  <a:cubicBezTo>
                    <a:pt x="2511" y="596"/>
                    <a:pt x="2595" y="627"/>
                    <a:pt x="2681" y="649"/>
                  </a:cubicBezTo>
                  <a:cubicBezTo>
                    <a:pt x="2840" y="688"/>
                    <a:pt x="3004" y="695"/>
                    <a:pt x="3168" y="695"/>
                  </a:cubicBezTo>
                  <a:cubicBezTo>
                    <a:pt x="3206" y="695"/>
                    <a:pt x="3244" y="694"/>
                    <a:pt x="3282" y="694"/>
                  </a:cubicBezTo>
                  <a:cubicBezTo>
                    <a:pt x="3320" y="694"/>
                    <a:pt x="3358" y="693"/>
                    <a:pt x="3394" y="683"/>
                  </a:cubicBezTo>
                  <a:cubicBezTo>
                    <a:pt x="3447" y="667"/>
                    <a:pt x="3491" y="630"/>
                    <a:pt x="3533" y="594"/>
                  </a:cubicBezTo>
                  <a:cubicBezTo>
                    <a:pt x="3589" y="546"/>
                    <a:pt x="3648" y="494"/>
                    <a:pt x="3665" y="424"/>
                  </a:cubicBezTo>
                  <a:cubicBezTo>
                    <a:pt x="3687" y="340"/>
                    <a:pt x="3643" y="250"/>
                    <a:pt x="3578" y="193"/>
                  </a:cubicBezTo>
                  <a:cubicBezTo>
                    <a:pt x="3513" y="136"/>
                    <a:pt x="3430" y="105"/>
                    <a:pt x="3349" y="75"/>
                  </a:cubicBezTo>
                  <a:cubicBezTo>
                    <a:pt x="3334" y="69"/>
                    <a:pt x="3318" y="64"/>
                    <a:pt x="3302" y="64"/>
                  </a:cubicBezTo>
                  <a:cubicBezTo>
                    <a:pt x="3297" y="64"/>
                    <a:pt x="3292" y="64"/>
                    <a:pt x="3287" y="66"/>
                  </a:cubicBezTo>
                  <a:cubicBezTo>
                    <a:pt x="3274" y="69"/>
                    <a:pt x="3262" y="78"/>
                    <a:pt x="3252" y="88"/>
                  </a:cubicBezTo>
                  <a:cubicBezTo>
                    <a:pt x="3199" y="139"/>
                    <a:pt x="3153" y="223"/>
                    <a:pt x="3084" y="223"/>
                  </a:cubicBezTo>
                  <a:cubicBezTo>
                    <a:pt x="3079" y="223"/>
                    <a:pt x="3073" y="223"/>
                    <a:pt x="3068" y="222"/>
                  </a:cubicBezTo>
                  <a:cubicBezTo>
                    <a:pt x="3040" y="217"/>
                    <a:pt x="3017" y="197"/>
                    <a:pt x="2995" y="179"/>
                  </a:cubicBezTo>
                  <a:cubicBezTo>
                    <a:pt x="2904" y="105"/>
                    <a:pt x="2788" y="44"/>
                    <a:pt x="2675" y="44"/>
                  </a:cubicBezTo>
                  <a:cubicBezTo>
                    <a:pt x="2641" y="44"/>
                    <a:pt x="2607" y="50"/>
                    <a:pt x="2574" y="62"/>
                  </a:cubicBezTo>
                  <a:cubicBezTo>
                    <a:pt x="2470" y="101"/>
                    <a:pt x="2396" y="200"/>
                    <a:pt x="2290" y="236"/>
                  </a:cubicBezTo>
                  <a:cubicBezTo>
                    <a:pt x="2215" y="261"/>
                    <a:pt x="2133" y="250"/>
                    <a:pt x="2054" y="255"/>
                  </a:cubicBezTo>
                  <a:cubicBezTo>
                    <a:pt x="1942" y="261"/>
                    <a:pt x="1833" y="300"/>
                    <a:pt x="1722" y="300"/>
                  </a:cubicBezTo>
                  <a:cubicBezTo>
                    <a:pt x="1718" y="300"/>
                    <a:pt x="1715" y="300"/>
                    <a:pt x="1711" y="300"/>
                  </a:cubicBezTo>
                  <a:cubicBezTo>
                    <a:pt x="1431" y="294"/>
                    <a:pt x="1194" y="37"/>
                    <a:pt x="919" y="37"/>
                  </a:cubicBezTo>
                  <a:cubicBezTo>
                    <a:pt x="906" y="37"/>
                    <a:pt x="892" y="38"/>
                    <a:pt x="879" y="39"/>
                  </a:cubicBezTo>
                  <a:cubicBezTo>
                    <a:pt x="859" y="41"/>
                    <a:pt x="837" y="45"/>
                    <a:pt x="822" y="59"/>
                  </a:cubicBezTo>
                  <a:cubicBezTo>
                    <a:pt x="711" y="26"/>
                    <a:pt x="596" y="0"/>
                    <a:pt x="484" y="0"/>
                  </a:cubicBezTo>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6" name="ïSlîḑè"/>
            <p:cNvSpPr/>
            <p:nvPr/>
          </p:nvSpPr>
          <p:spPr bwMode="auto">
            <a:xfrm>
              <a:off x="2973388" y="3608388"/>
              <a:ext cx="1090613" cy="817563"/>
            </a:xfrm>
            <a:custGeom>
              <a:avLst/>
              <a:gdLst>
                <a:gd name="T0" fmla="*/ 244 w 550"/>
                <a:gd name="T1" fmla="*/ 38 h 413"/>
                <a:gd name="T2" fmla="*/ 450 w 550"/>
                <a:gd name="T3" fmla="*/ 413 h 413"/>
                <a:gd name="T4" fmla="*/ 440 w 550"/>
                <a:gd name="T5" fmla="*/ 79 h 413"/>
                <a:gd name="T6" fmla="*/ 248 w 550"/>
                <a:gd name="T7" fmla="*/ 36 h 413"/>
                <a:gd name="T8" fmla="*/ 244 w 550"/>
                <a:gd name="T9" fmla="*/ 38 h 413"/>
              </a:gdLst>
              <a:ahLst/>
              <a:cxnLst>
                <a:cxn ang="0">
                  <a:pos x="T0" y="T1"/>
                </a:cxn>
                <a:cxn ang="0">
                  <a:pos x="T2" y="T3"/>
                </a:cxn>
                <a:cxn ang="0">
                  <a:pos x="T4" y="T5"/>
                </a:cxn>
                <a:cxn ang="0">
                  <a:pos x="T6" y="T7"/>
                </a:cxn>
                <a:cxn ang="0">
                  <a:pos x="T8" y="T9"/>
                </a:cxn>
              </a:cxnLst>
              <a:rect l="0" t="0" r="r" b="b"/>
              <a:pathLst>
                <a:path w="550" h="413">
                  <a:moveTo>
                    <a:pt x="244" y="38"/>
                  </a:moveTo>
                  <a:cubicBezTo>
                    <a:pt x="244" y="38"/>
                    <a:pt x="0" y="186"/>
                    <a:pt x="450" y="413"/>
                  </a:cubicBezTo>
                  <a:cubicBezTo>
                    <a:pt x="450" y="413"/>
                    <a:pt x="550" y="229"/>
                    <a:pt x="440" y="79"/>
                  </a:cubicBezTo>
                  <a:cubicBezTo>
                    <a:pt x="396" y="18"/>
                    <a:pt x="313" y="0"/>
                    <a:pt x="248" y="36"/>
                  </a:cubicBezTo>
                  <a:lnTo>
                    <a:pt x="244" y="38"/>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7" name="ï$lîḍê"/>
            <p:cNvSpPr/>
            <p:nvPr/>
          </p:nvSpPr>
          <p:spPr bwMode="auto">
            <a:xfrm>
              <a:off x="3463926" y="3678238"/>
              <a:ext cx="412750" cy="747713"/>
            </a:xfrm>
            <a:custGeom>
              <a:avLst/>
              <a:gdLst>
                <a:gd name="T0" fmla="*/ 0 w 209"/>
                <a:gd name="T1" fmla="*/ 0 h 378"/>
                <a:gd name="T2" fmla="*/ 203 w 209"/>
                <a:gd name="T3" fmla="*/ 378 h 378"/>
              </a:gdLst>
              <a:ahLst/>
              <a:cxnLst>
                <a:cxn ang="0">
                  <a:pos x="T0" y="T1"/>
                </a:cxn>
                <a:cxn ang="0">
                  <a:pos x="T2" y="T3"/>
                </a:cxn>
              </a:cxnLst>
              <a:rect l="0" t="0" r="r" b="b"/>
              <a:pathLst>
                <a:path w="209" h="378">
                  <a:moveTo>
                    <a:pt x="0" y="0"/>
                  </a:moveTo>
                  <a:cubicBezTo>
                    <a:pt x="0" y="0"/>
                    <a:pt x="209" y="160"/>
                    <a:pt x="203" y="378"/>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58" name="ïṩḷîdê"/>
            <p:cNvSpPr/>
            <p:nvPr/>
          </p:nvSpPr>
          <p:spPr bwMode="auto">
            <a:xfrm>
              <a:off x="8178801" y="2852738"/>
              <a:ext cx="1503363" cy="1966913"/>
            </a:xfrm>
            <a:custGeom>
              <a:avLst/>
              <a:gdLst>
                <a:gd name="T0" fmla="*/ 710 w 759"/>
                <a:gd name="T1" fmla="*/ 298 h 994"/>
                <a:gd name="T2" fmla="*/ 548 w 759"/>
                <a:gd name="T3" fmla="*/ 994 h 994"/>
                <a:gd name="T4" fmla="*/ 54 w 759"/>
                <a:gd name="T5" fmla="*/ 477 h 994"/>
                <a:gd name="T6" fmla="*/ 282 w 759"/>
                <a:gd name="T7" fmla="*/ 54 h 994"/>
                <a:gd name="T8" fmla="*/ 705 w 759"/>
                <a:gd name="T9" fmla="*/ 282 h 994"/>
                <a:gd name="T10" fmla="*/ 710 w 759"/>
                <a:gd name="T11" fmla="*/ 297 h 994"/>
                <a:gd name="T12" fmla="*/ 710 w 759"/>
                <a:gd name="T13" fmla="*/ 298 h 994"/>
              </a:gdLst>
              <a:ahLst/>
              <a:cxnLst>
                <a:cxn ang="0">
                  <a:pos x="T0" y="T1"/>
                </a:cxn>
                <a:cxn ang="0">
                  <a:pos x="T2" y="T3"/>
                </a:cxn>
                <a:cxn ang="0">
                  <a:pos x="T4" y="T5"/>
                </a:cxn>
                <a:cxn ang="0">
                  <a:pos x="T6" y="T7"/>
                </a:cxn>
                <a:cxn ang="0">
                  <a:pos x="T8" y="T9"/>
                </a:cxn>
                <a:cxn ang="0">
                  <a:pos x="T10" y="T11"/>
                </a:cxn>
                <a:cxn ang="0">
                  <a:pos x="T12" y="T13"/>
                </a:cxn>
              </a:cxnLst>
              <a:rect l="0" t="0" r="r" b="b"/>
              <a:pathLst>
                <a:path w="759" h="994">
                  <a:moveTo>
                    <a:pt x="710" y="298"/>
                  </a:moveTo>
                  <a:cubicBezTo>
                    <a:pt x="759" y="479"/>
                    <a:pt x="548" y="994"/>
                    <a:pt x="548" y="994"/>
                  </a:cubicBezTo>
                  <a:cubicBezTo>
                    <a:pt x="548" y="994"/>
                    <a:pt x="103" y="658"/>
                    <a:pt x="54" y="477"/>
                  </a:cubicBezTo>
                  <a:cubicBezTo>
                    <a:pt x="0" y="297"/>
                    <a:pt x="102" y="108"/>
                    <a:pt x="282" y="54"/>
                  </a:cubicBezTo>
                  <a:cubicBezTo>
                    <a:pt x="462" y="0"/>
                    <a:pt x="652" y="102"/>
                    <a:pt x="705" y="282"/>
                  </a:cubicBezTo>
                  <a:cubicBezTo>
                    <a:pt x="707" y="287"/>
                    <a:pt x="708" y="292"/>
                    <a:pt x="710" y="297"/>
                  </a:cubicBezTo>
                  <a:cubicBezTo>
                    <a:pt x="710" y="298"/>
                    <a:pt x="710" y="298"/>
                    <a:pt x="710" y="298"/>
                  </a:cubicBezTo>
                </a:path>
              </a:pathLst>
            </a:custGeom>
            <a:solidFill>
              <a:srgbClr val="536D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9" name="íŝľîďé"/>
            <p:cNvSpPr/>
            <p:nvPr/>
          </p:nvSpPr>
          <p:spPr bwMode="auto">
            <a:xfrm>
              <a:off x="8855076" y="2943226"/>
              <a:ext cx="742950" cy="1876425"/>
            </a:xfrm>
            <a:custGeom>
              <a:avLst/>
              <a:gdLst>
                <a:gd name="T0" fmla="*/ 56 w 375"/>
                <a:gd name="T1" fmla="*/ 217 h 948"/>
                <a:gd name="T2" fmla="*/ 34 w 375"/>
                <a:gd name="T3" fmla="*/ 324 h 948"/>
                <a:gd name="T4" fmla="*/ 15 w 375"/>
                <a:gd name="T5" fmla="*/ 608 h 948"/>
                <a:gd name="T6" fmla="*/ 17 w 375"/>
                <a:gd name="T7" fmla="*/ 681 h 948"/>
                <a:gd name="T8" fmla="*/ 98 w 375"/>
                <a:gd name="T9" fmla="*/ 723 h 948"/>
                <a:gd name="T10" fmla="*/ 105 w 375"/>
                <a:gd name="T11" fmla="*/ 722 h 948"/>
                <a:gd name="T12" fmla="*/ 156 w 375"/>
                <a:gd name="T13" fmla="*/ 732 h 948"/>
                <a:gd name="T14" fmla="*/ 169 w 375"/>
                <a:gd name="T15" fmla="*/ 745 h 948"/>
                <a:gd name="T16" fmla="*/ 183 w 375"/>
                <a:gd name="T17" fmla="*/ 770 h 948"/>
                <a:gd name="T18" fmla="*/ 156 w 375"/>
                <a:gd name="T19" fmla="*/ 909 h 948"/>
                <a:gd name="T20" fmla="*/ 206 w 375"/>
                <a:gd name="T21" fmla="*/ 948 h 948"/>
                <a:gd name="T22" fmla="*/ 207 w 375"/>
                <a:gd name="T23" fmla="*/ 894 h 948"/>
                <a:gd name="T24" fmla="*/ 56 w 375"/>
                <a:gd name="T25" fmla="*/ 217 h 948"/>
                <a:gd name="T26" fmla="*/ 104 w 375"/>
                <a:gd name="T27" fmla="*/ 0 h 948"/>
                <a:gd name="T28" fmla="*/ 101 w 375"/>
                <a:gd name="T29" fmla="*/ 5 h 948"/>
                <a:gd name="T30" fmla="*/ 100 w 375"/>
                <a:gd name="T31" fmla="*/ 6 h 948"/>
                <a:gd name="T32" fmla="*/ 61 w 375"/>
                <a:gd name="T33" fmla="*/ 171 h 948"/>
                <a:gd name="T34" fmla="*/ 58 w 375"/>
                <a:gd name="T35" fmla="*/ 166 h 948"/>
                <a:gd name="T36" fmla="*/ 57 w 375"/>
                <a:gd name="T37" fmla="*/ 209 h 948"/>
                <a:gd name="T38" fmla="*/ 211 w 375"/>
                <a:gd name="T39" fmla="*/ 894 h 948"/>
                <a:gd name="T40" fmla="*/ 210 w 375"/>
                <a:gd name="T41" fmla="*/ 938 h 948"/>
                <a:gd name="T42" fmla="*/ 375 w 375"/>
                <a:gd name="T43" fmla="*/ 319 h 948"/>
                <a:gd name="T44" fmla="*/ 368 w 375"/>
                <a:gd name="T45" fmla="*/ 252 h 948"/>
                <a:gd name="T46" fmla="*/ 368 w 375"/>
                <a:gd name="T47" fmla="*/ 251 h 948"/>
                <a:gd name="T48" fmla="*/ 363 w 375"/>
                <a:gd name="T49" fmla="*/ 236 h 948"/>
                <a:gd name="T50" fmla="*/ 104 w 375"/>
                <a:gd name="T5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5" h="948">
                  <a:moveTo>
                    <a:pt x="56" y="217"/>
                  </a:moveTo>
                  <a:cubicBezTo>
                    <a:pt x="50" y="273"/>
                    <a:pt x="34" y="324"/>
                    <a:pt x="34" y="324"/>
                  </a:cubicBezTo>
                  <a:cubicBezTo>
                    <a:pt x="34" y="324"/>
                    <a:pt x="0" y="437"/>
                    <a:pt x="15" y="608"/>
                  </a:cubicBezTo>
                  <a:cubicBezTo>
                    <a:pt x="17" y="632"/>
                    <a:pt x="18" y="657"/>
                    <a:pt x="17" y="681"/>
                  </a:cubicBezTo>
                  <a:cubicBezTo>
                    <a:pt x="46" y="703"/>
                    <a:pt x="82" y="717"/>
                    <a:pt x="98" y="723"/>
                  </a:cubicBezTo>
                  <a:cubicBezTo>
                    <a:pt x="100" y="723"/>
                    <a:pt x="103" y="722"/>
                    <a:pt x="105" y="722"/>
                  </a:cubicBezTo>
                  <a:cubicBezTo>
                    <a:pt x="123" y="722"/>
                    <a:pt x="142" y="728"/>
                    <a:pt x="156" y="732"/>
                  </a:cubicBezTo>
                  <a:cubicBezTo>
                    <a:pt x="162" y="734"/>
                    <a:pt x="167" y="739"/>
                    <a:pt x="169" y="745"/>
                  </a:cubicBezTo>
                  <a:cubicBezTo>
                    <a:pt x="179" y="748"/>
                    <a:pt x="185" y="759"/>
                    <a:pt x="183" y="770"/>
                  </a:cubicBezTo>
                  <a:cubicBezTo>
                    <a:pt x="176" y="799"/>
                    <a:pt x="163" y="860"/>
                    <a:pt x="156" y="909"/>
                  </a:cubicBezTo>
                  <a:cubicBezTo>
                    <a:pt x="187" y="934"/>
                    <a:pt x="206" y="948"/>
                    <a:pt x="206" y="948"/>
                  </a:cubicBezTo>
                  <a:cubicBezTo>
                    <a:pt x="207" y="930"/>
                    <a:pt x="207" y="912"/>
                    <a:pt x="207" y="894"/>
                  </a:cubicBezTo>
                  <a:cubicBezTo>
                    <a:pt x="207" y="619"/>
                    <a:pt x="127" y="377"/>
                    <a:pt x="56" y="217"/>
                  </a:cubicBezTo>
                  <a:moveTo>
                    <a:pt x="104" y="0"/>
                  </a:moveTo>
                  <a:cubicBezTo>
                    <a:pt x="101" y="5"/>
                    <a:pt x="101" y="5"/>
                    <a:pt x="101" y="5"/>
                  </a:cubicBezTo>
                  <a:cubicBezTo>
                    <a:pt x="101" y="5"/>
                    <a:pt x="100" y="5"/>
                    <a:pt x="100" y="6"/>
                  </a:cubicBezTo>
                  <a:cubicBezTo>
                    <a:pt x="84" y="45"/>
                    <a:pt x="63" y="109"/>
                    <a:pt x="61" y="171"/>
                  </a:cubicBezTo>
                  <a:cubicBezTo>
                    <a:pt x="61" y="171"/>
                    <a:pt x="60" y="169"/>
                    <a:pt x="58" y="166"/>
                  </a:cubicBezTo>
                  <a:cubicBezTo>
                    <a:pt x="58" y="180"/>
                    <a:pt x="58" y="194"/>
                    <a:pt x="57" y="209"/>
                  </a:cubicBezTo>
                  <a:cubicBezTo>
                    <a:pt x="128" y="369"/>
                    <a:pt x="211" y="615"/>
                    <a:pt x="211" y="894"/>
                  </a:cubicBezTo>
                  <a:cubicBezTo>
                    <a:pt x="211" y="908"/>
                    <a:pt x="211" y="923"/>
                    <a:pt x="210" y="938"/>
                  </a:cubicBezTo>
                  <a:cubicBezTo>
                    <a:pt x="237" y="871"/>
                    <a:pt x="375" y="514"/>
                    <a:pt x="375" y="319"/>
                  </a:cubicBezTo>
                  <a:cubicBezTo>
                    <a:pt x="375" y="293"/>
                    <a:pt x="373" y="271"/>
                    <a:pt x="368" y="252"/>
                  </a:cubicBezTo>
                  <a:cubicBezTo>
                    <a:pt x="368" y="251"/>
                    <a:pt x="368" y="251"/>
                    <a:pt x="368" y="251"/>
                  </a:cubicBezTo>
                  <a:cubicBezTo>
                    <a:pt x="366" y="246"/>
                    <a:pt x="365" y="241"/>
                    <a:pt x="363" y="236"/>
                  </a:cubicBezTo>
                  <a:cubicBezTo>
                    <a:pt x="326" y="111"/>
                    <a:pt x="223" y="24"/>
                    <a:pt x="104" y="0"/>
                  </a:cubicBezTo>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0" name="ïṩļîḓè"/>
            <p:cNvSpPr/>
            <p:nvPr/>
          </p:nvSpPr>
          <p:spPr bwMode="auto">
            <a:xfrm>
              <a:off x="8756651" y="2968626"/>
              <a:ext cx="517525" cy="1855788"/>
            </a:xfrm>
            <a:custGeom>
              <a:avLst/>
              <a:gdLst>
                <a:gd name="T0" fmla="*/ 0 w 261"/>
                <a:gd name="T1" fmla="*/ 2 h 937"/>
                <a:gd name="T2" fmla="*/ 3 w 261"/>
                <a:gd name="T3" fmla="*/ 7 h 937"/>
                <a:gd name="T4" fmla="*/ 257 w 261"/>
                <a:gd name="T5" fmla="*/ 881 h 937"/>
                <a:gd name="T6" fmla="*/ 256 w 261"/>
                <a:gd name="T7" fmla="*/ 936 h 937"/>
                <a:gd name="T8" fmla="*/ 260 w 261"/>
                <a:gd name="T9" fmla="*/ 937 h 937"/>
                <a:gd name="T10" fmla="*/ 261 w 261"/>
                <a:gd name="T11" fmla="*/ 881 h 937"/>
                <a:gd name="T12" fmla="*/ 4 w 261"/>
                <a:gd name="T13" fmla="*/ 0 h 937"/>
                <a:gd name="T14" fmla="*/ 0 w 261"/>
                <a:gd name="T15" fmla="*/ 2 h 937"/>
                <a:gd name="T16" fmla="*/ 0 w 261"/>
                <a:gd name="T17" fmla="*/ 2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937">
                  <a:moveTo>
                    <a:pt x="0" y="2"/>
                  </a:moveTo>
                  <a:cubicBezTo>
                    <a:pt x="0" y="2"/>
                    <a:pt x="1" y="4"/>
                    <a:pt x="3" y="7"/>
                  </a:cubicBezTo>
                  <a:cubicBezTo>
                    <a:pt x="31" y="51"/>
                    <a:pt x="257" y="421"/>
                    <a:pt x="257" y="881"/>
                  </a:cubicBezTo>
                  <a:cubicBezTo>
                    <a:pt x="257" y="899"/>
                    <a:pt x="257" y="918"/>
                    <a:pt x="256" y="936"/>
                  </a:cubicBezTo>
                  <a:cubicBezTo>
                    <a:pt x="260" y="937"/>
                    <a:pt x="260" y="937"/>
                    <a:pt x="260" y="937"/>
                  </a:cubicBezTo>
                  <a:cubicBezTo>
                    <a:pt x="261" y="918"/>
                    <a:pt x="261" y="899"/>
                    <a:pt x="261" y="881"/>
                  </a:cubicBezTo>
                  <a:cubicBezTo>
                    <a:pt x="261" y="389"/>
                    <a:pt x="4" y="0"/>
                    <a:pt x="4" y="0"/>
                  </a:cubicBezTo>
                  <a:cubicBezTo>
                    <a:pt x="0" y="2"/>
                    <a:pt x="0" y="2"/>
                    <a:pt x="0" y="2"/>
                  </a:cubicBezTo>
                  <a:cubicBezTo>
                    <a:pt x="0" y="2"/>
                    <a:pt x="0" y="2"/>
                    <a:pt x="0" y="2"/>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1" name="işḻïďe"/>
            <p:cNvSpPr/>
            <p:nvPr/>
          </p:nvSpPr>
          <p:spPr bwMode="auto">
            <a:xfrm>
              <a:off x="9226551" y="3825876"/>
              <a:ext cx="684213" cy="998538"/>
            </a:xfrm>
            <a:custGeom>
              <a:avLst/>
              <a:gdLst>
                <a:gd name="T0" fmla="*/ 251 w 346"/>
                <a:gd name="T1" fmla="*/ 136 h 504"/>
                <a:gd name="T2" fmla="*/ 32 w 346"/>
                <a:gd name="T3" fmla="*/ 504 h 504"/>
                <a:gd name="T4" fmla="*/ 316 w 346"/>
                <a:gd name="T5" fmla="*/ 326 h 504"/>
                <a:gd name="T6" fmla="*/ 255 w 346"/>
                <a:gd name="T7" fmla="*/ 139 h 504"/>
                <a:gd name="T8" fmla="*/ 251 w 346"/>
                <a:gd name="T9" fmla="*/ 136 h 504"/>
              </a:gdLst>
              <a:ahLst/>
              <a:cxnLst>
                <a:cxn ang="0">
                  <a:pos x="T0" y="T1"/>
                </a:cxn>
                <a:cxn ang="0">
                  <a:pos x="T2" y="T3"/>
                </a:cxn>
                <a:cxn ang="0">
                  <a:pos x="T4" y="T5"/>
                </a:cxn>
                <a:cxn ang="0">
                  <a:pos x="T6" y="T7"/>
                </a:cxn>
                <a:cxn ang="0">
                  <a:pos x="T8" y="T9"/>
                </a:cxn>
              </a:cxnLst>
              <a:rect l="0" t="0" r="r" b="b"/>
              <a:pathLst>
                <a:path w="346" h="504">
                  <a:moveTo>
                    <a:pt x="251" y="136"/>
                  </a:moveTo>
                  <a:cubicBezTo>
                    <a:pt x="251" y="136"/>
                    <a:pt x="0" y="0"/>
                    <a:pt x="32" y="504"/>
                  </a:cubicBezTo>
                  <a:cubicBezTo>
                    <a:pt x="32" y="504"/>
                    <a:pt x="241" y="496"/>
                    <a:pt x="316" y="326"/>
                  </a:cubicBezTo>
                  <a:cubicBezTo>
                    <a:pt x="346" y="257"/>
                    <a:pt x="320" y="177"/>
                    <a:pt x="255" y="139"/>
                  </a:cubicBezTo>
                  <a:lnTo>
                    <a:pt x="251" y="136"/>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2" name="iSḻîḍé"/>
            <p:cNvSpPr/>
            <p:nvPr/>
          </p:nvSpPr>
          <p:spPr bwMode="auto">
            <a:xfrm>
              <a:off x="9290051" y="4097338"/>
              <a:ext cx="441325" cy="727075"/>
            </a:xfrm>
            <a:custGeom>
              <a:avLst/>
              <a:gdLst>
                <a:gd name="T0" fmla="*/ 223 w 223"/>
                <a:gd name="T1" fmla="*/ 0 h 367"/>
                <a:gd name="T2" fmla="*/ 0 w 223"/>
                <a:gd name="T3" fmla="*/ 367 h 367"/>
              </a:gdLst>
              <a:ahLst/>
              <a:cxnLst>
                <a:cxn ang="0">
                  <a:pos x="T0" y="T1"/>
                </a:cxn>
                <a:cxn ang="0">
                  <a:pos x="T2" y="T3"/>
                </a:cxn>
              </a:cxnLst>
              <a:rect l="0" t="0" r="r" b="b"/>
              <a:pathLst>
                <a:path w="223" h="367">
                  <a:moveTo>
                    <a:pt x="223" y="0"/>
                  </a:moveTo>
                  <a:cubicBezTo>
                    <a:pt x="223" y="0"/>
                    <a:pt x="191" y="262"/>
                    <a:pt x="0" y="367"/>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63" name="i$ľïďé"/>
            <p:cNvSpPr/>
            <p:nvPr/>
          </p:nvSpPr>
          <p:spPr bwMode="auto">
            <a:xfrm>
              <a:off x="1963738" y="3910013"/>
              <a:ext cx="1089025" cy="817563"/>
            </a:xfrm>
            <a:custGeom>
              <a:avLst/>
              <a:gdLst>
                <a:gd name="T0" fmla="*/ 244 w 550"/>
                <a:gd name="T1" fmla="*/ 38 h 413"/>
                <a:gd name="T2" fmla="*/ 450 w 550"/>
                <a:gd name="T3" fmla="*/ 413 h 413"/>
                <a:gd name="T4" fmla="*/ 440 w 550"/>
                <a:gd name="T5" fmla="*/ 78 h 413"/>
                <a:gd name="T6" fmla="*/ 248 w 550"/>
                <a:gd name="T7" fmla="*/ 36 h 413"/>
                <a:gd name="T8" fmla="*/ 244 w 550"/>
                <a:gd name="T9" fmla="*/ 38 h 413"/>
              </a:gdLst>
              <a:ahLst/>
              <a:cxnLst>
                <a:cxn ang="0">
                  <a:pos x="T0" y="T1"/>
                </a:cxn>
                <a:cxn ang="0">
                  <a:pos x="T2" y="T3"/>
                </a:cxn>
                <a:cxn ang="0">
                  <a:pos x="T4" y="T5"/>
                </a:cxn>
                <a:cxn ang="0">
                  <a:pos x="T6" y="T7"/>
                </a:cxn>
                <a:cxn ang="0">
                  <a:pos x="T8" y="T9"/>
                </a:cxn>
              </a:cxnLst>
              <a:rect l="0" t="0" r="r" b="b"/>
              <a:pathLst>
                <a:path w="550" h="413">
                  <a:moveTo>
                    <a:pt x="244" y="38"/>
                  </a:moveTo>
                  <a:cubicBezTo>
                    <a:pt x="244" y="38"/>
                    <a:pt x="0" y="186"/>
                    <a:pt x="450" y="413"/>
                  </a:cubicBezTo>
                  <a:cubicBezTo>
                    <a:pt x="450" y="413"/>
                    <a:pt x="550" y="229"/>
                    <a:pt x="440" y="78"/>
                  </a:cubicBezTo>
                  <a:cubicBezTo>
                    <a:pt x="396" y="18"/>
                    <a:pt x="313" y="0"/>
                    <a:pt x="248" y="36"/>
                  </a:cubicBezTo>
                  <a:lnTo>
                    <a:pt x="244" y="38"/>
                  </a:lnTo>
                  <a:close/>
                </a:path>
              </a:pathLst>
            </a:cu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4" name="iṩ1íḓê"/>
            <p:cNvSpPr/>
            <p:nvPr/>
          </p:nvSpPr>
          <p:spPr bwMode="auto">
            <a:xfrm>
              <a:off x="2452688" y="3978276"/>
              <a:ext cx="414338" cy="749300"/>
            </a:xfrm>
            <a:custGeom>
              <a:avLst/>
              <a:gdLst>
                <a:gd name="T0" fmla="*/ 0 w 209"/>
                <a:gd name="T1" fmla="*/ 0 h 378"/>
                <a:gd name="T2" fmla="*/ 203 w 209"/>
                <a:gd name="T3" fmla="*/ 378 h 378"/>
              </a:gdLst>
              <a:ahLst/>
              <a:cxnLst>
                <a:cxn ang="0">
                  <a:pos x="T0" y="T1"/>
                </a:cxn>
                <a:cxn ang="0">
                  <a:pos x="T2" y="T3"/>
                </a:cxn>
              </a:cxnLst>
              <a:rect l="0" t="0" r="r" b="b"/>
              <a:pathLst>
                <a:path w="209" h="378">
                  <a:moveTo>
                    <a:pt x="0" y="0"/>
                  </a:moveTo>
                  <a:cubicBezTo>
                    <a:pt x="0" y="0"/>
                    <a:pt x="209" y="160"/>
                    <a:pt x="203" y="378"/>
                  </a:cubicBezTo>
                </a:path>
              </a:pathLst>
            </a:custGeom>
            <a:noFill/>
            <a:ln w="7938"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65" name="îṡ1îḓe"/>
            <p:cNvSpPr/>
            <p:nvPr/>
          </p:nvSpPr>
          <p:spPr bwMode="auto">
            <a:xfrm>
              <a:off x="3163888" y="1803401"/>
              <a:ext cx="5375275" cy="2895600"/>
            </a:xfrm>
            <a:custGeom>
              <a:avLst/>
              <a:gdLst>
                <a:gd name="T0" fmla="*/ 2690 w 2713"/>
                <a:gd name="T1" fmla="*/ 1294 h 1463"/>
                <a:gd name="T2" fmla="*/ 2433 w 2713"/>
                <a:gd name="T3" fmla="*/ 1294 h 1463"/>
                <a:gd name="T4" fmla="*/ 2442 w 2713"/>
                <a:gd name="T5" fmla="*/ 1256 h 1463"/>
                <a:gd name="T6" fmla="*/ 2442 w 2713"/>
                <a:gd name="T7" fmla="*/ 86 h 1463"/>
                <a:gd name="T8" fmla="*/ 2356 w 2713"/>
                <a:gd name="T9" fmla="*/ 0 h 1463"/>
                <a:gd name="T10" fmla="*/ 366 w 2713"/>
                <a:gd name="T11" fmla="*/ 0 h 1463"/>
                <a:gd name="T12" fmla="*/ 280 w 2713"/>
                <a:gd name="T13" fmla="*/ 86 h 1463"/>
                <a:gd name="T14" fmla="*/ 280 w 2713"/>
                <a:gd name="T15" fmla="*/ 1256 h 1463"/>
                <a:gd name="T16" fmla="*/ 289 w 2713"/>
                <a:gd name="T17" fmla="*/ 1294 h 1463"/>
                <a:gd name="T18" fmla="*/ 23 w 2713"/>
                <a:gd name="T19" fmla="*/ 1294 h 1463"/>
                <a:gd name="T20" fmla="*/ 0 w 2713"/>
                <a:gd name="T21" fmla="*/ 1317 h 1463"/>
                <a:gd name="T22" fmla="*/ 0 w 2713"/>
                <a:gd name="T23" fmla="*/ 1317 h 1463"/>
                <a:gd name="T24" fmla="*/ 0 w 2713"/>
                <a:gd name="T25" fmla="*/ 1336 h 1463"/>
                <a:gd name="T26" fmla="*/ 128 w 2713"/>
                <a:gd name="T27" fmla="*/ 1463 h 1463"/>
                <a:gd name="T28" fmla="*/ 2585 w 2713"/>
                <a:gd name="T29" fmla="*/ 1463 h 1463"/>
                <a:gd name="T30" fmla="*/ 2712 w 2713"/>
                <a:gd name="T31" fmla="*/ 1336 h 1463"/>
                <a:gd name="T32" fmla="*/ 2712 w 2713"/>
                <a:gd name="T33" fmla="*/ 1317 h 1463"/>
                <a:gd name="T34" fmla="*/ 2690 w 2713"/>
                <a:gd name="T35" fmla="*/ 1294 h 1463"/>
                <a:gd name="T36" fmla="*/ 2690 w 2713"/>
                <a:gd name="T37" fmla="*/ 1294 h 1463"/>
                <a:gd name="T38" fmla="*/ 1106 w 2713"/>
                <a:gd name="T39" fmla="*/ 1367 h 1463"/>
                <a:gd name="T40" fmla="*/ 1084 w 2713"/>
                <a:gd name="T41" fmla="*/ 1342 h 1463"/>
                <a:gd name="T42" fmla="*/ 1631 w 2713"/>
                <a:gd name="T43" fmla="*/ 1342 h 1463"/>
                <a:gd name="T44" fmla="*/ 1607 w 2713"/>
                <a:gd name="T45" fmla="*/ 1367 h 1463"/>
                <a:gd name="T46" fmla="*/ 1106 w 2713"/>
                <a:gd name="T47" fmla="*/ 1367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13" h="1463">
                  <a:moveTo>
                    <a:pt x="2690" y="1294"/>
                  </a:moveTo>
                  <a:cubicBezTo>
                    <a:pt x="2433" y="1294"/>
                    <a:pt x="2433" y="1294"/>
                    <a:pt x="2433" y="1294"/>
                  </a:cubicBezTo>
                  <a:cubicBezTo>
                    <a:pt x="2439" y="1282"/>
                    <a:pt x="2442" y="1269"/>
                    <a:pt x="2442" y="1256"/>
                  </a:cubicBezTo>
                  <a:cubicBezTo>
                    <a:pt x="2442" y="86"/>
                    <a:pt x="2442" y="86"/>
                    <a:pt x="2442" y="86"/>
                  </a:cubicBezTo>
                  <a:cubicBezTo>
                    <a:pt x="2442" y="38"/>
                    <a:pt x="2403" y="0"/>
                    <a:pt x="2356" y="0"/>
                  </a:cubicBezTo>
                  <a:cubicBezTo>
                    <a:pt x="366" y="0"/>
                    <a:pt x="366" y="0"/>
                    <a:pt x="366" y="0"/>
                  </a:cubicBezTo>
                  <a:cubicBezTo>
                    <a:pt x="319" y="0"/>
                    <a:pt x="280" y="38"/>
                    <a:pt x="280" y="86"/>
                  </a:cubicBezTo>
                  <a:cubicBezTo>
                    <a:pt x="280" y="1256"/>
                    <a:pt x="280" y="1256"/>
                    <a:pt x="280" y="1256"/>
                  </a:cubicBezTo>
                  <a:cubicBezTo>
                    <a:pt x="280" y="1269"/>
                    <a:pt x="283" y="1283"/>
                    <a:pt x="289" y="1294"/>
                  </a:cubicBezTo>
                  <a:cubicBezTo>
                    <a:pt x="23" y="1294"/>
                    <a:pt x="23" y="1294"/>
                    <a:pt x="23" y="1294"/>
                  </a:cubicBezTo>
                  <a:cubicBezTo>
                    <a:pt x="11" y="1294"/>
                    <a:pt x="0" y="1305"/>
                    <a:pt x="0" y="1317"/>
                  </a:cubicBezTo>
                  <a:cubicBezTo>
                    <a:pt x="0" y="1317"/>
                    <a:pt x="0" y="1317"/>
                    <a:pt x="0" y="1317"/>
                  </a:cubicBezTo>
                  <a:cubicBezTo>
                    <a:pt x="0" y="1336"/>
                    <a:pt x="0" y="1336"/>
                    <a:pt x="0" y="1336"/>
                  </a:cubicBezTo>
                  <a:cubicBezTo>
                    <a:pt x="0" y="1406"/>
                    <a:pt x="57" y="1463"/>
                    <a:pt x="128" y="1463"/>
                  </a:cubicBezTo>
                  <a:cubicBezTo>
                    <a:pt x="2585" y="1463"/>
                    <a:pt x="2585" y="1463"/>
                    <a:pt x="2585" y="1463"/>
                  </a:cubicBezTo>
                  <a:cubicBezTo>
                    <a:pt x="2655" y="1463"/>
                    <a:pt x="2712" y="1406"/>
                    <a:pt x="2712" y="1336"/>
                  </a:cubicBezTo>
                  <a:cubicBezTo>
                    <a:pt x="2712" y="1317"/>
                    <a:pt x="2712" y="1317"/>
                    <a:pt x="2712" y="1317"/>
                  </a:cubicBezTo>
                  <a:cubicBezTo>
                    <a:pt x="2713" y="1305"/>
                    <a:pt x="2702" y="1294"/>
                    <a:pt x="2690" y="1294"/>
                  </a:cubicBezTo>
                  <a:cubicBezTo>
                    <a:pt x="2690" y="1294"/>
                    <a:pt x="2690" y="1294"/>
                    <a:pt x="2690" y="1294"/>
                  </a:cubicBezTo>
                  <a:moveTo>
                    <a:pt x="1106" y="1367"/>
                  </a:moveTo>
                  <a:cubicBezTo>
                    <a:pt x="1084" y="1342"/>
                    <a:pt x="1084" y="1342"/>
                    <a:pt x="1084" y="1342"/>
                  </a:cubicBezTo>
                  <a:cubicBezTo>
                    <a:pt x="1631" y="1342"/>
                    <a:pt x="1631" y="1342"/>
                    <a:pt x="1631" y="1342"/>
                  </a:cubicBezTo>
                  <a:cubicBezTo>
                    <a:pt x="1607" y="1367"/>
                    <a:pt x="1607" y="1367"/>
                    <a:pt x="1607" y="1367"/>
                  </a:cubicBezTo>
                  <a:cubicBezTo>
                    <a:pt x="1106" y="1367"/>
                    <a:pt x="1106" y="1367"/>
                    <a:pt x="1106" y="1367"/>
                  </a:cubicBezTo>
                </a:path>
              </a:pathLst>
            </a:custGeom>
            <a:solidFill>
              <a:srgbClr val="E0E0E0">
                <a:alpha val="61000"/>
              </a:srgbClr>
            </a:solidFill>
            <a:ln>
              <a:noFill/>
            </a:ln>
          </p:spPr>
          <p:txBody>
            <a:bodyPr anchor="ctr"/>
            <a:lstStyle/>
            <a:p>
              <a:pPr algn="ctr"/>
              <a:endParaRPr/>
            </a:p>
          </p:txBody>
        </p:sp>
        <p:sp>
          <p:nvSpPr>
            <p:cNvPr id="666" name="ï$ľïḑè"/>
            <p:cNvSpPr/>
            <p:nvPr/>
          </p:nvSpPr>
          <p:spPr bwMode="auto">
            <a:xfrm>
              <a:off x="3768726" y="1835151"/>
              <a:ext cx="4183063" cy="2597150"/>
            </a:xfrm>
            <a:custGeom>
              <a:avLst/>
              <a:gdLst>
                <a:gd name="T0" fmla="*/ 93 w 2112"/>
                <a:gd name="T1" fmla="*/ 0 h 1312"/>
                <a:gd name="T2" fmla="*/ 2019 w 2112"/>
                <a:gd name="T3" fmla="*/ 0 h 1312"/>
                <a:gd name="T4" fmla="*/ 2112 w 2112"/>
                <a:gd name="T5" fmla="*/ 93 h 1312"/>
                <a:gd name="T6" fmla="*/ 2112 w 2112"/>
                <a:gd name="T7" fmla="*/ 1219 h 1312"/>
                <a:gd name="T8" fmla="*/ 2019 w 2112"/>
                <a:gd name="T9" fmla="*/ 1312 h 1312"/>
                <a:gd name="T10" fmla="*/ 93 w 2112"/>
                <a:gd name="T11" fmla="*/ 1312 h 1312"/>
                <a:gd name="T12" fmla="*/ 0 w 2112"/>
                <a:gd name="T13" fmla="*/ 1219 h 1312"/>
                <a:gd name="T14" fmla="*/ 0 w 2112"/>
                <a:gd name="T15" fmla="*/ 93 h 1312"/>
                <a:gd name="T16" fmla="*/ 93 w 2112"/>
                <a:gd name="T17" fmla="*/ 0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1312">
                  <a:moveTo>
                    <a:pt x="93" y="0"/>
                  </a:moveTo>
                  <a:cubicBezTo>
                    <a:pt x="2019" y="0"/>
                    <a:pt x="2019" y="0"/>
                    <a:pt x="2019" y="0"/>
                  </a:cubicBezTo>
                  <a:cubicBezTo>
                    <a:pt x="2070" y="0"/>
                    <a:pt x="2112" y="42"/>
                    <a:pt x="2112" y="93"/>
                  </a:cubicBezTo>
                  <a:cubicBezTo>
                    <a:pt x="2112" y="1219"/>
                    <a:pt x="2112" y="1219"/>
                    <a:pt x="2112" y="1219"/>
                  </a:cubicBezTo>
                  <a:cubicBezTo>
                    <a:pt x="2112" y="1271"/>
                    <a:pt x="2070" y="1312"/>
                    <a:pt x="2019" y="1312"/>
                  </a:cubicBezTo>
                  <a:cubicBezTo>
                    <a:pt x="93" y="1312"/>
                    <a:pt x="93" y="1312"/>
                    <a:pt x="93" y="1312"/>
                  </a:cubicBezTo>
                  <a:cubicBezTo>
                    <a:pt x="41" y="1312"/>
                    <a:pt x="0" y="1271"/>
                    <a:pt x="0" y="1219"/>
                  </a:cubicBezTo>
                  <a:cubicBezTo>
                    <a:pt x="0" y="93"/>
                    <a:pt x="0" y="93"/>
                    <a:pt x="0" y="93"/>
                  </a:cubicBezTo>
                  <a:cubicBezTo>
                    <a:pt x="0" y="42"/>
                    <a:pt x="41" y="0"/>
                    <a:pt x="93" y="0"/>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7" name="ïsļîḍe"/>
            <p:cNvSpPr/>
            <p:nvPr/>
          </p:nvSpPr>
          <p:spPr bwMode="auto">
            <a:xfrm>
              <a:off x="3856038" y="2076452"/>
              <a:ext cx="3998913" cy="2259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sz="2400" b="1" dirty="0"/>
                <a:t>导入</a:t>
              </a:r>
              <a:endParaRPr lang="en-US" altLang="zh-CN" sz="2400" b="1" dirty="0"/>
            </a:p>
            <a:p>
              <a:r>
                <a:rPr lang="en-US" altLang="zh-CN" dirty="0"/>
                <a:t>        ——</a:t>
              </a:r>
              <a:r>
                <a:rPr lang="en-US" altLang="zh-CN" i="1" dirty="0"/>
                <a:t>Python</a:t>
              </a:r>
              <a:r>
                <a:rPr lang="zh-CN" altLang="en-US" i="1" dirty="0"/>
                <a:t>面向对象基础</a:t>
              </a:r>
              <a:endParaRPr lang="en-US" altLang="zh-CN" i="1" dirty="0">
                <a:solidFill>
                  <a:srgbClr val="C00000"/>
                </a:solidFill>
              </a:endParaRPr>
            </a:p>
            <a:p>
              <a:endParaRPr lang="en-US" altLang="zh-CN" i="1" dirty="0">
                <a:solidFill>
                  <a:srgbClr val="C00000"/>
                </a:solidFill>
              </a:endParaRPr>
            </a:p>
            <a:p>
              <a:pPr marL="285750" indent="-285750">
                <a:buFont typeface="Arial" panose="020B0604020202020204" pitchFamily="34" charset="0"/>
                <a:buChar char="•"/>
              </a:pPr>
              <a:r>
                <a:rPr lang="zh-CN" altLang="en-US" dirty="0"/>
                <a:t>前面我们已经学习了面向对象编程的类、对象、类之间的关系等，接下来我们要深入学习如何具体控制属性、方法来满足需要，完成功能。 </a:t>
              </a:r>
            </a:p>
            <a:p>
              <a:pPr marL="285750" indent="-285750">
                <a:buFont typeface="Arial" panose="020B0604020202020204" pitchFamily="34" charset="0"/>
                <a:buChar char="•"/>
              </a:pPr>
              <a:endParaRPr lang="en-US" altLang="zh-CN" dirty="0"/>
            </a:p>
          </p:txBody>
        </p:sp>
        <p:sp>
          <p:nvSpPr>
            <p:cNvPr id="668" name="ïṧľïḍé"/>
            <p:cNvSpPr/>
            <p:nvPr/>
          </p:nvSpPr>
          <p:spPr bwMode="auto">
            <a:xfrm>
              <a:off x="3856038" y="2214563"/>
              <a:ext cx="399891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9" name="išļïḑè"/>
            <p:cNvSpPr/>
            <p:nvPr/>
          </p:nvSpPr>
          <p:spPr bwMode="auto">
            <a:xfrm>
              <a:off x="5821363" y="1993901"/>
              <a:ext cx="68263" cy="698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0" name="íṣlidè"/>
            <p:cNvSpPr/>
            <p:nvPr/>
          </p:nvSpPr>
          <p:spPr bwMode="auto">
            <a:xfrm>
              <a:off x="3225801" y="4340226"/>
              <a:ext cx="5251450" cy="325438"/>
            </a:xfrm>
            <a:custGeom>
              <a:avLst/>
              <a:gdLst>
                <a:gd name="T0" fmla="*/ 1639 w 2651"/>
                <a:gd name="T1" fmla="*/ 0 h 164"/>
                <a:gd name="T2" fmla="*/ 1570 w 2651"/>
                <a:gd name="T3" fmla="*/ 71 h 164"/>
                <a:gd name="T4" fmla="*/ 1081 w 2651"/>
                <a:gd name="T5" fmla="*/ 71 h 164"/>
                <a:gd name="T6" fmla="*/ 1018 w 2651"/>
                <a:gd name="T7" fmla="*/ 0 h 164"/>
                <a:gd name="T8" fmla="*/ 22 w 2651"/>
                <a:gd name="T9" fmla="*/ 0 h 164"/>
                <a:gd name="T10" fmla="*/ 0 w 2651"/>
                <a:gd name="T11" fmla="*/ 22 h 164"/>
                <a:gd name="T12" fmla="*/ 0 w 2651"/>
                <a:gd name="T13" fmla="*/ 40 h 164"/>
                <a:gd name="T14" fmla="*/ 125 w 2651"/>
                <a:gd name="T15" fmla="*/ 164 h 164"/>
                <a:gd name="T16" fmla="*/ 2526 w 2651"/>
                <a:gd name="T17" fmla="*/ 164 h 164"/>
                <a:gd name="T18" fmla="*/ 2651 w 2651"/>
                <a:gd name="T19" fmla="*/ 40 h 164"/>
                <a:gd name="T20" fmla="*/ 2651 w 2651"/>
                <a:gd name="T21" fmla="*/ 22 h 164"/>
                <a:gd name="T22" fmla="*/ 2629 w 2651"/>
                <a:gd name="T23" fmla="*/ 0 h 164"/>
                <a:gd name="T24" fmla="*/ 1639 w 2651"/>
                <a:gd name="T2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1" h="164">
                  <a:moveTo>
                    <a:pt x="1639" y="0"/>
                  </a:moveTo>
                  <a:cubicBezTo>
                    <a:pt x="1570" y="71"/>
                    <a:pt x="1570" y="71"/>
                    <a:pt x="1570" y="71"/>
                  </a:cubicBezTo>
                  <a:cubicBezTo>
                    <a:pt x="1081" y="71"/>
                    <a:pt x="1081" y="71"/>
                    <a:pt x="1081" y="71"/>
                  </a:cubicBezTo>
                  <a:cubicBezTo>
                    <a:pt x="1018" y="0"/>
                    <a:pt x="1018" y="0"/>
                    <a:pt x="1018" y="0"/>
                  </a:cubicBezTo>
                  <a:cubicBezTo>
                    <a:pt x="22" y="0"/>
                    <a:pt x="22" y="0"/>
                    <a:pt x="22" y="0"/>
                  </a:cubicBezTo>
                  <a:cubicBezTo>
                    <a:pt x="10" y="0"/>
                    <a:pt x="0" y="10"/>
                    <a:pt x="0" y="22"/>
                  </a:cubicBezTo>
                  <a:cubicBezTo>
                    <a:pt x="0" y="40"/>
                    <a:pt x="0" y="40"/>
                    <a:pt x="0" y="40"/>
                  </a:cubicBezTo>
                  <a:cubicBezTo>
                    <a:pt x="0" y="108"/>
                    <a:pt x="56" y="164"/>
                    <a:pt x="125" y="164"/>
                  </a:cubicBezTo>
                  <a:cubicBezTo>
                    <a:pt x="2526" y="164"/>
                    <a:pt x="2526" y="164"/>
                    <a:pt x="2526" y="164"/>
                  </a:cubicBezTo>
                  <a:cubicBezTo>
                    <a:pt x="2595" y="164"/>
                    <a:pt x="2651" y="108"/>
                    <a:pt x="2651" y="40"/>
                  </a:cubicBezTo>
                  <a:cubicBezTo>
                    <a:pt x="2651" y="22"/>
                    <a:pt x="2651" y="22"/>
                    <a:pt x="2651" y="22"/>
                  </a:cubicBezTo>
                  <a:cubicBezTo>
                    <a:pt x="2651" y="10"/>
                    <a:pt x="2641" y="0"/>
                    <a:pt x="2629" y="0"/>
                  </a:cubicBezTo>
                  <a:lnTo>
                    <a:pt x="1639" y="0"/>
                  </a:lnTo>
                  <a:close/>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3" name="iṩ1ïḍê"/>
            <p:cNvSpPr/>
            <p:nvPr/>
          </p:nvSpPr>
          <p:spPr bwMode="auto">
            <a:xfrm>
              <a:off x="4630738" y="3605213"/>
              <a:ext cx="3079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5" name="îşļiḑê"/>
            <p:cNvSpPr/>
            <p:nvPr/>
          </p:nvSpPr>
          <p:spPr bwMode="auto">
            <a:xfrm>
              <a:off x="5159376" y="3182938"/>
              <a:ext cx="3079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7" name="ï$liḑè"/>
            <p:cNvSpPr/>
            <p:nvPr/>
          </p:nvSpPr>
          <p:spPr bwMode="auto">
            <a:xfrm>
              <a:off x="5688013" y="3438526"/>
              <a:ext cx="309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9" name="iṡlíḑè"/>
            <p:cNvSpPr/>
            <p:nvPr/>
          </p:nvSpPr>
          <p:spPr bwMode="auto">
            <a:xfrm>
              <a:off x="6216651" y="3041651"/>
              <a:ext cx="3095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0" name="îś1iḓê"/>
            <p:cNvSpPr/>
            <p:nvPr/>
          </p:nvSpPr>
          <p:spPr bwMode="auto">
            <a:xfrm>
              <a:off x="7383463" y="1363663"/>
              <a:ext cx="1838325" cy="3721100"/>
            </a:xfrm>
            <a:custGeom>
              <a:avLst/>
              <a:gdLst>
                <a:gd name="T0" fmla="*/ 851 w 928"/>
                <a:gd name="T1" fmla="*/ 1533 h 1880"/>
                <a:gd name="T2" fmla="*/ 758 w 928"/>
                <a:gd name="T3" fmla="*/ 1406 h 1880"/>
                <a:gd name="T4" fmla="*/ 801 w 928"/>
                <a:gd name="T5" fmla="*/ 964 h 1880"/>
                <a:gd name="T6" fmla="*/ 843 w 928"/>
                <a:gd name="T7" fmla="*/ 804 h 1880"/>
                <a:gd name="T8" fmla="*/ 862 w 928"/>
                <a:gd name="T9" fmla="*/ 761 h 1880"/>
                <a:gd name="T10" fmla="*/ 868 w 928"/>
                <a:gd name="T11" fmla="*/ 747 h 1880"/>
                <a:gd name="T12" fmla="*/ 868 w 928"/>
                <a:gd name="T13" fmla="*/ 743 h 1880"/>
                <a:gd name="T14" fmla="*/ 847 w 928"/>
                <a:gd name="T15" fmla="*/ 391 h 1880"/>
                <a:gd name="T16" fmla="*/ 726 w 928"/>
                <a:gd name="T17" fmla="*/ 290 h 1880"/>
                <a:gd name="T18" fmla="*/ 720 w 928"/>
                <a:gd name="T19" fmla="*/ 272 h 1880"/>
                <a:gd name="T20" fmla="*/ 759 w 928"/>
                <a:gd name="T21" fmla="*/ 213 h 1880"/>
                <a:gd name="T22" fmla="*/ 759 w 928"/>
                <a:gd name="T23" fmla="*/ 119 h 1880"/>
                <a:gd name="T24" fmla="*/ 665 w 928"/>
                <a:gd name="T25" fmla="*/ 20 h 1880"/>
                <a:gd name="T26" fmla="*/ 593 w 928"/>
                <a:gd name="T27" fmla="*/ 22 h 1880"/>
                <a:gd name="T28" fmla="*/ 589 w 928"/>
                <a:gd name="T29" fmla="*/ 18 h 1880"/>
                <a:gd name="T30" fmla="*/ 598 w 928"/>
                <a:gd name="T31" fmla="*/ 2 h 1880"/>
                <a:gd name="T32" fmla="*/ 600 w 928"/>
                <a:gd name="T33" fmla="*/ 0 h 1880"/>
                <a:gd name="T34" fmla="*/ 563 w 928"/>
                <a:gd name="T35" fmla="*/ 17 h 1880"/>
                <a:gd name="T36" fmla="*/ 542 w 928"/>
                <a:gd name="T37" fmla="*/ 20 h 1880"/>
                <a:gd name="T38" fmla="*/ 540 w 928"/>
                <a:gd name="T39" fmla="*/ 15 h 1880"/>
                <a:gd name="T40" fmla="*/ 524 w 928"/>
                <a:gd name="T41" fmla="*/ 46 h 1880"/>
                <a:gd name="T42" fmla="*/ 519 w 928"/>
                <a:gd name="T43" fmla="*/ 43 h 1880"/>
                <a:gd name="T44" fmla="*/ 513 w 928"/>
                <a:gd name="T45" fmla="*/ 84 h 1880"/>
                <a:gd name="T46" fmla="*/ 538 w 928"/>
                <a:gd name="T47" fmla="*/ 128 h 1880"/>
                <a:gd name="T48" fmla="*/ 607 w 928"/>
                <a:gd name="T49" fmla="*/ 284 h 1880"/>
                <a:gd name="T50" fmla="*/ 608 w 928"/>
                <a:gd name="T51" fmla="*/ 290 h 1880"/>
                <a:gd name="T52" fmla="*/ 596 w 928"/>
                <a:gd name="T53" fmla="*/ 313 h 1880"/>
                <a:gd name="T54" fmla="*/ 498 w 928"/>
                <a:gd name="T55" fmla="*/ 344 h 1880"/>
                <a:gd name="T56" fmla="*/ 336 w 928"/>
                <a:gd name="T57" fmla="*/ 478 h 1880"/>
                <a:gd name="T58" fmla="*/ 320 w 928"/>
                <a:gd name="T59" fmla="*/ 477 h 1880"/>
                <a:gd name="T60" fmla="*/ 317 w 928"/>
                <a:gd name="T61" fmla="*/ 477 h 1880"/>
                <a:gd name="T62" fmla="*/ 316 w 928"/>
                <a:gd name="T63" fmla="*/ 477 h 1880"/>
                <a:gd name="T64" fmla="*/ 312 w 928"/>
                <a:gd name="T65" fmla="*/ 477 h 1880"/>
                <a:gd name="T66" fmla="*/ 189 w 928"/>
                <a:gd name="T67" fmla="*/ 402 h 1880"/>
                <a:gd name="T68" fmla="*/ 0 w 928"/>
                <a:gd name="T69" fmla="*/ 370 h 1880"/>
                <a:gd name="T70" fmla="*/ 47 w 928"/>
                <a:gd name="T71" fmla="*/ 393 h 1880"/>
                <a:gd name="T72" fmla="*/ 64 w 928"/>
                <a:gd name="T73" fmla="*/ 423 h 1880"/>
                <a:gd name="T74" fmla="*/ 320 w 928"/>
                <a:gd name="T75" fmla="*/ 582 h 1880"/>
                <a:gd name="T76" fmla="*/ 328 w 928"/>
                <a:gd name="T77" fmla="*/ 589 h 1880"/>
                <a:gd name="T78" fmla="*/ 330 w 928"/>
                <a:gd name="T79" fmla="*/ 589 h 1880"/>
                <a:gd name="T80" fmla="*/ 450 w 928"/>
                <a:gd name="T81" fmla="*/ 556 h 1880"/>
                <a:gd name="T82" fmla="*/ 425 w 928"/>
                <a:gd name="T83" fmla="*/ 946 h 1880"/>
                <a:gd name="T84" fmla="*/ 425 w 928"/>
                <a:gd name="T85" fmla="*/ 949 h 1880"/>
                <a:gd name="T86" fmla="*/ 442 w 928"/>
                <a:gd name="T87" fmla="*/ 1095 h 1880"/>
                <a:gd name="T88" fmla="*/ 488 w 928"/>
                <a:gd name="T89" fmla="*/ 1409 h 1880"/>
                <a:gd name="T90" fmla="*/ 636 w 928"/>
                <a:gd name="T91" fmla="*/ 1525 h 1880"/>
                <a:gd name="T92" fmla="*/ 604 w 928"/>
                <a:gd name="T93" fmla="*/ 1759 h 1880"/>
                <a:gd name="T94" fmla="*/ 528 w 928"/>
                <a:gd name="T95" fmla="*/ 1870 h 1880"/>
                <a:gd name="T96" fmla="*/ 712 w 928"/>
                <a:gd name="T97" fmla="*/ 1826 h 1880"/>
                <a:gd name="T98" fmla="*/ 709 w 928"/>
                <a:gd name="T99" fmla="*/ 1787 h 1880"/>
                <a:gd name="T100" fmla="*/ 746 w 928"/>
                <a:gd name="T101" fmla="*/ 1620 h 1880"/>
                <a:gd name="T102" fmla="*/ 805 w 928"/>
                <a:gd name="T103" fmla="*/ 1664 h 1880"/>
                <a:gd name="T104" fmla="*/ 894 w 928"/>
                <a:gd name="T105" fmla="*/ 1776 h 1880"/>
                <a:gd name="T106" fmla="*/ 911 w 928"/>
                <a:gd name="T107" fmla="*/ 1543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8" h="1880">
                  <a:moveTo>
                    <a:pt x="911" y="1543"/>
                  </a:moveTo>
                  <a:cubicBezTo>
                    <a:pt x="895" y="1537"/>
                    <a:pt x="871" y="1531"/>
                    <a:pt x="851" y="1533"/>
                  </a:cubicBezTo>
                  <a:cubicBezTo>
                    <a:pt x="833" y="1526"/>
                    <a:pt x="790" y="1509"/>
                    <a:pt x="760" y="1483"/>
                  </a:cubicBezTo>
                  <a:cubicBezTo>
                    <a:pt x="761" y="1457"/>
                    <a:pt x="760" y="1432"/>
                    <a:pt x="758" y="1406"/>
                  </a:cubicBezTo>
                  <a:cubicBezTo>
                    <a:pt x="743" y="1235"/>
                    <a:pt x="777" y="1122"/>
                    <a:pt x="777" y="1122"/>
                  </a:cubicBezTo>
                  <a:cubicBezTo>
                    <a:pt x="777" y="1122"/>
                    <a:pt x="804" y="1035"/>
                    <a:pt x="801" y="964"/>
                  </a:cubicBezTo>
                  <a:cubicBezTo>
                    <a:pt x="803" y="967"/>
                    <a:pt x="804" y="969"/>
                    <a:pt x="804" y="969"/>
                  </a:cubicBezTo>
                  <a:cubicBezTo>
                    <a:pt x="806" y="907"/>
                    <a:pt x="827" y="843"/>
                    <a:pt x="843" y="804"/>
                  </a:cubicBezTo>
                  <a:cubicBezTo>
                    <a:pt x="843" y="803"/>
                    <a:pt x="844" y="803"/>
                    <a:pt x="844" y="803"/>
                  </a:cubicBezTo>
                  <a:cubicBezTo>
                    <a:pt x="862" y="761"/>
                    <a:pt x="862" y="761"/>
                    <a:pt x="862" y="761"/>
                  </a:cubicBezTo>
                  <a:cubicBezTo>
                    <a:pt x="863" y="759"/>
                    <a:pt x="865" y="756"/>
                    <a:pt x="865" y="753"/>
                  </a:cubicBezTo>
                  <a:cubicBezTo>
                    <a:pt x="868" y="747"/>
                    <a:pt x="868" y="747"/>
                    <a:pt x="868" y="747"/>
                  </a:cubicBezTo>
                  <a:cubicBezTo>
                    <a:pt x="867" y="747"/>
                    <a:pt x="867" y="747"/>
                    <a:pt x="867" y="747"/>
                  </a:cubicBezTo>
                  <a:cubicBezTo>
                    <a:pt x="868" y="745"/>
                    <a:pt x="868" y="744"/>
                    <a:pt x="868" y="743"/>
                  </a:cubicBezTo>
                  <a:cubicBezTo>
                    <a:pt x="879" y="696"/>
                    <a:pt x="888" y="583"/>
                    <a:pt x="888" y="583"/>
                  </a:cubicBezTo>
                  <a:cubicBezTo>
                    <a:pt x="918" y="464"/>
                    <a:pt x="847" y="391"/>
                    <a:pt x="847" y="391"/>
                  </a:cubicBezTo>
                  <a:cubicBezTo>
                    <a:pt x="725" y="286"/>
                    <a:pt x="725" y="286"/>
                    <a:pt x="725" y="286"/>
                  </a:cubicBezTo>
                  <a:cubicBezTo>
                    <a:pt x="726" y="288"/>
                    <a:pt x="726" y="289"/>
                    <a:pt x="726" y="290"/>
                  </a:cubicBezTo>
                  <a:cubicBezTo>
                    <a:pt x="725" y="290"/>
                    <a:pt x="725" y="290"/>
                    <a:pt x="725" y="290"/>
                  </a:cubicBezTo>
                  <a:cubicBezTo>
                    <a:pt x="724" y="285"/>
                    <a:pt x="722" y="279"/>
                    <a:pt x="720" y="272"/>
                  </a:cubicBezTo>
                  <a:cubicBezTo>
                    <a:pt x="724" y="269"/>
                    <a:pt x="728" y="266"/>
                    <a:pt x="732" y="262"/>
                  </a:cubicBezTo>
                  <a:cubicBezTo>
                    <a:pt x="746" y="249"/>
                    <a:pt x="755" y="232"/>
                    <a:pt x="759" y="213"/>
                  </a:cubicBezTo>
                  <a:cubicBezTo>
                    <a:pt x="762" y="199"/>
                    <a:pt x="762" y="184"/>
                    <a:pt x="761" y="169"/>
                  </a:cubicBezTo>
                  <a:cubicBezTo>
                    <a:pt x="759" y="119"/>
                    <a:pt x="759" y="119"/>
                    <a:pt x="759" y="119"/>
                  </a:cubicBezTo>
                  <a:cubicBezTo>
                    <a:pt x="759" y="109"/>
                    <a:pt x="758" y="99"/>
                    <a:pt x="756" y="89"/>
                  </a:cubicBezTo>
                  <a:cubicBezTo>
                    <a:pt x="747" y="49"/>
                    <a:pt x="706" y="21"/>
                    <a:pt x="665" y="20"/>
                  </a:cubicBezTo>
                  <a:cubicBezTo>
                    <a:pt x="652" y="19"/>
                    <a:pt x="638" y="20"/>
                    <a:pt x="625" y="22"/>
                  </a:cubicBezTo>
                  <a:cubicBezTo>
                    <a:pt x="615" y="22"/>
                    <a:pt x="604" y="23"/>
                    <a:pt x="593" y="22"/>
                  </a:cubicBezTo>
                  <a:cubicBezTo>
                    <a:pt x="592" y="22"/>
                    <a:pt x="591" y="22"/>
                    <a:pt x="590" y="21"/>
                  </a:cubicBezTo>
                  <a:cubicBezTo>
                    <a:pt x="589" y="20"/>
                    <a:pt x="589" y="19"/>
                    <a:pt x="589" y="18"/>
                  </a:cubicBezTo>
                  <a:cubicBezTo>
                    <a:pt x="588" y="13"/>
                    <a:pt x="590" y="8"/>
                    <a:pt x="593" y="5"/>
                  </a:cubicBezTo>
                  <a:cubicBezTo>
                    <a:pt x="594" y="3"/>
                    <a:pt x="596" y="2"/>
                    <a:pt x="598" y="2"/>
                  </a:cubicBezTo>
                  <a:cubicBezTo>
                    <a:pt x="595" y="2"/>
                    <a:pt x="595" y="2"/>
                    <a:pt x="595" y="2"/>
                  </a:cubicBezTo>
                  <a:cubicBezTo>
                    <a:pt x="597" y="1"/>
                    <a:pt x="598" y="0"/>
                    <a:pt x="600" y="0"/>
                  </a:cubicBezTo>
                  <a:cubicBezTo>
                    <a:pt x="590" y="2"/>
                    <a:pt x="579" y="5"/>
                    <a:pt x="570" y="11"/>
                  </a:cubicBezTo>
                  <a:cubicBezTo>
                    <a:pt x="567" y="12"/>
                    <a:pt x="565" y="15"/>
                    <a:pt x="563" y="17"/>
                  </a:cubicBezTo>
                  <a:cubicBezTo>
                    <a:pt x="557" y="22"/>
                    <a:pt x="554" y="28"/>
                    <a:pt x="553" y="36"/>
                  </a:cubicBezTo>
                  <a:cubicBezTo>
                    <a:pt x="548" y="32"/>
                    <a:pt x="544" y="26"/>
                    <a:pt x="542" y="20"/>
                  </a:cubicBezTo>
                  <a:cubicBezTo>
                    <a:pt x="541" y="17"/>
                    <a:pt x="541" y="15"/>
                    <a:pt x="542" y="12"/>
                  </a:cubicBezTo>
                  <a:cubicBezTo>
                    <a:pt x="541" y="13"/>
                    <a:pt x="540" y="14"/>
                    <a:pt x="540" y="15"/>
                  </a:cubicBezTo>
                  <a:cubicBezTo>
                    <a:pt x="540" y="14"/>
                    <a:pt x="540" y="14"/>
                    <a:pt x="540" y="14"/>
                  </a:cubicBezTo>
                  <a:cubicBezTo>
                    <a:pt x="532" y="23"/>
                    <a:pt x="526" y="35"/>
                    <a:pt x="524" y="46"/>
                  </a:cubicBezTo>
                  <a:cubicBezTo>
                    <a:pt x="522" y="44"/>
                    <a:pt x="520" y="40"/>
                    <a:pt x="521" y="37"/>
                  </a:cubicBezTo>
                  <a:cubicBezTo>
                    <a:pt x="520" y="39"/>
                    <a:pt x="520" y="41"/>
                    <a:pt x="519" y="43"/>
                  </a:cubicBezTo>
                  <a:cubicBezTo>
                    <a:pt x="519" y="42"/>
                    <a:pt x="519" y="40"/>
                    <a:pt x="519" y="39"/>
                  </a:cubicBezTo>
                  <a:cubicBezTo>
                    <a:pt x="514" y="53"/>
                    <a:pt x="512" y="69"/>
                    <a:pt x="513" y="84"/>
                  </a:cubicBezTo>
                  <a:cubicBezTo>
                    <a:pt x="513" y="99"/>
                    <a:pt x="520" y="122"/>
                    <a:pt x="536" y="128"/>
                  </a:cubicBezTo>
                  <a:cubicBezTo>
                    <a:pt x="537" y="128"/>
                    <a:pt x="537" y="128"/>
                    <a:pt x="538" y="128"/>
                  </a:cubicBezTo>
                  <a:cubicBezTo>
                    <a:pt x="508" y="176"/>
                    <a:pt x="522" y="239"/>
                    <a:pt x="569" y="269"/>
                  </a:cubicBezTo>
                  <a:cubicBezTo>
                    <a:pt x="580" y="276"/>
                    <a:pt x="593" y="281"/>
                    <a:pt x="607" y="284"/>
                  </a:cubicBezTo>
                  <a:cubicBezTo>
                    <a:pt x="607" y="286"/>
                    <a:pt x="607" y="288"/>
                    <a:pt x="608" y="290"/>
                  </a:cubicBezTo>
                  <a:cubicBezTo>
                    <a:pt x="608" y="290"/>
                    <a:pt x="608" y="290"/>
                    <a:pt x="608" y="290"/>
                  </a:cubicBezTo>
                  <a:cubicBezTo>
                    <a:pt x="609" y="294"/>
                    <a:pt x="609" y="298"/>
                    <a:pt x="609" y="302"/>
                  </a:cubicBezTo>
                  <a:cubicBezTo>
                    <a:pt x="605" y="306"/>
                    <a:pt x="601" y="310"/>
                    <a:pt x="596" y="313"/>
                  </a:cubicBezTo>
                  <a:cubicBezTo>
                    <a:pt x="582" y="321"/>
                    <a:pt x="567" y="326"/>
                    <a:pt x="552" y="328"/>
                  </a:cubicBezTo>
                  <a:cubicBezTo>
                    <a:pt x="533" y="329"/>
                    <a:pt x="515" y="335"/>
                    <a:pt x="498" y="344"/>
                  </a:cubicBezTo>
                  <a:cubicBezTo>
                    <a:pt x="479" y="355"/>
                    <a:pt x="457" y="371"/>
                    <a:pt x="451" y="390"/>
                  </a:cubicBezTo>
                  <a:cubicBezTo>
                    <a:pt x="439" y="422"/>
                    <a:pt x="378" y="472"/>
                    <a:pt x="336" y="478"/>
                  </a:cubicBezTo>
                  <a:cubicBezTo>
                    <a:pt x="322" y="477"/>
                    <a:pt x="322" y="477"/>
                    <a:pt x="322" y="477"/>
                  </a:cubicBezTo>
                  <a:cubicBezTo>
                    <a:pt x="320" y="477"/>
                    <a:pt x="320" y="477"/>
                    <a:pt x="320" y="477"/>
                  </a:cubicBezTo>
                  <a:cubicBezTo>
                    <a:pt x="320" y="477"/>
                    <a:pt x="320" y="477"/>
                    <a:pt x="320" y="477"/>
                  </a:cubicBezTo>
                  <a:cubicBezTo>
                    <a:pt x="317" y="477"/>
                    <a:pt x="317" y="477"/>
                    <a:pt x="317" y="477"/>
                  </a:cubicBezTo>
                  <a:cubicBezTo>
                    <a:pt x="317" y="477"/>
                    <a:pt x="317" y="477"/>
                    <a:pt x="317" y="477"/>
                  </a:cubicBezTo>
                  <a:cubicBezTo>
                    <a:pt x="316" y="477"/>
                    <a:pt x="316" y="477"/>
                    <a:pt x="316" y="477"/>
                  </a:cubicBezTo>
                  <a:cubicBezTo>
                    <a:pt x="316" y="477"/>
                    <a:pt x="316" y="477"/>
                    <a:pt x="316" y="477"/>
                  </a:cubicBezTo>
                  <a:cubicBezTo>
                    <a:pt x="312" y="477"/>
                    <a:pt x="312" y="477"/>
                    <a:pt x="312" y="477"/>
                  </a:cubicBezTo>
                  <a:cubicBezTo>
                    <a:pt x="312" y="477"/>
                    <a:pt x="312" y="478"/>
                    <a:pt x="311" y="481"/>
                  </a:cubicBezTo>
                  <a:cubicBezTo>
                    <a:pt x="290" y="474"/>
                    <a:pt x="246" y="454"/>
                    <a:pt x="189" y="402"/>
                  </a:cubicBezTo>
                  <a:cubicBezTo>
                    <a:pt x="125" y="344"/>
                    <a:pt x="38" y="356"/>
                    <a:pt x="5" y="363"/>
                  </a:cubicBezTo>
                  <a:cubicBezTo>
                    <a:pt x="2" y="364"/>
                    <a:pt x="0" y="367"/>
                    <a:pt x="0" y="370"/>
                  </a:cubicBezTo>
                  <a:cubicBezTo>
                    <a:pt x="1" y="371"/>
                    <a:pt x="2" y="373"/>
                    <a:pt x="3" y="373"/>
                  </a:cubicBezTo>
                  <a:cubicBezTo>
                    <a:pt x="17" y="381"/>
                    <a:pt x="37" y="392"/>
                    <a:pt x="47" y="393"/>
                  </a:cubicBezTo>
                  <a:cubicBezTo>
                    <a:pt x="47" y="393"/>
                    <a:pt x="27" y="414"/>
                    <a:pt x="48" y="425"/>
                  </a:cubicBezTo>
                  <a:cubicBezTo>
                    <a:pt x="54" y="427"/>
                    <a:pt x="60" y="427"/>
                    <a:pt x="64" y="423"/>
                  </a:cubicBezTo>
                  <a:cubicBezTo>
                    <a:pt x="75" y="416"/>
                    <a:pt x="103" y="433"/>
                    <a:pt x="145" y="442"/>
                  </a:cubicBezTo>
                  <a:cubicBezTo>
                    <a:pt x="145" y="442"/>
                    <a:pt x="262" y="563"/>
                    <a:pt x="320" y="582"/>
                  </a:cubicBezTo>
                  <a:cubicBezTo>
                    <a:pt x="322" y="584"/>
                    <a:pt x="323" y="587"/>
                    <a:pt x="325" y="589"/>
                  </a:cubicBezTo>
                  <a:cubicBezTo>
                    <a:pt x="328" y="589"/>
                    <a:pt x="328" y="589"/>
                    <a:pt x="328" y="589"/>
                  </a:cubicBezTo>
                  <a:cubicBezTo>
                    <a:pt x="328" y="589"/>
                    <a:pt x="328" y="589"/>
                    <a:pt x="328" y="589"/>
                  </a:cubicBezTo>
                  <a:cubicBezTo>
                    <a:pt x="330" y="589"/>
                    <a:pt x="330" y="589"/>
                    <a:pt x="330" y="589"/>
                  </a:cubicBezTo>
                  <a:cubicBezTo>
                    <a:pt x="330" y="593"/>
                    <a:pt x="330" y="593"/>
                    <a:pt x="330" y="593"/>
                  </a:cubicBezTo>
                  <a:cubicBezTo>
                    <a:pt x="330" y="593"/>
                    <a:pt x="421" y="589"/>
                    <a:pt x="450" y="556"/>
                  </a:cubicBezTo>
                  <a:cubicBezTo>
                    <a:pt x="453" y="554"/>
                    <a:pt x="454" y="552"/>
                    <a:pt x="456" y="550"/>
                  </a:cubicBezTo>
                  <a:cubicBezTo>
                    <a:pt x="425" y="946"/>
                    <a:pt x="425" y="946"/>
                    <a:pt x="425" y="946"/>
                  </a:cubicBezTo>
                  <a:cubicBezTo>
                    <a:pt x="425" y="946"/>
                    <a:pt x="425" y="946"/>
                    <a:pt x="425" y="946"/>
                  </a:cubicBezTo>
                  <a:cubicBezTo>
                    <a:pt x="425" y="949"/>
                    <a:pt x="425" y="949"/>
                    <a:pt x="425" y="949"/>
                  </a:cubicBezTo>
                  <a:cubicBezTo>
                    <a:pt x="448" y="949"/>
                    <a:pt x="448" y="949"/>
                    <a:pt x="448" y="949"/>
                  </a:cubicBezTo>
                  <a:cubicBezTo>
                    <a:pt x="450" y="998"/>
                    <a:pt x="448" y="1047"/>
                    <a:pt x="442" y="1095"/>
                  </a:cubicBezTo>
                  <a:cubicBezTo>
                    <a:pt x="442" y="1353"/>
                    <a:pt x="442" y="1353"/>
                    <a:pt x="442" y="1353"/>
                  </a:cubicBezTo>
                  <a:cubicBezTo>
                    <a:pt x="442" y="1353"/>
                    <a:pt x="440" y="1376"/>
                    <a:pt x="488" y="1409"/>
                  </a:cubicBezTo>
                  <a:cubicBezTo>
                    <a:pt x="537" y="1444"/>
                    <a:pt x="585" y="1481"/>
                    <a:pt x="630" y="1520"/>
                  </a:cubicBezTo>
                  <a:cubicBezTo>
                    <a:pt x="636" y="1525"/>
                    <a:pt x="636" y="1525"/>
                    <a:pt x="636" y="1525"/>
                  </a:cubicBezTo>
                  <a:cubicBezTo>
                    <a:pt x="627" y="1604"/>
                    <a:pt x="609" y="1751"/>
                    <a:pt x="594" y="1757"/>
                  </a:cubicBezTo>
                  <a:cubicBezTo>
                    <a:pt x="604" y="1759"/>
                    <a:pt x="604" y="1759"/>
                    <a:pt x="604" y="1759"/>
                  </a:cubicBezTo>
                  <a:cubicBezTo>
                    <a:pt x="588" y="1779"/>
                    <a:pt x="542" y="1835"/>
                    <a:pt x="528" y="1836"/>
                  </a:cubicBezTo>
                  <a:cubicBezTo>
                    <a:pt x="511" y="1838"/>
                    <a:pt x="500" y="1864"/>
                    <a:pt x="528" y="1870"/>
                  </a:cubicBezTo>
                  <a:cubicBezTo>
                    <a:pt x="585" y="1880"/>
                    <a:pt x="643" y="1874"/>
                    <a:pt x="696" y="1853"/>
                  </a:cubicBezTo>
                  <a:cubicBezTo>
                    <a:pt x="707" y="1849"/>
                    <a:pt x="714" y="1838"/>
                    <a:pt x="712" y="1826"/>
                  </a:cubicBezTo>
                  <a:cubicBezTo>
                    <a:pt x="707" y="1784"/>
                    <a:pt x="707" y="1784"/>
                    <a:pt x="707" y="1784"/>
                  </a:cubicBezTo>
                  <a:cubicBezTo>
                    <a:pt x="708" y="1785"/>
                    <a:pt x="709" y="1786"/>
                    <a:pt x="709" y="1787"/>
                  </a:cubicBezTo>
                  <a:cubicBezTo>
                    <a:pt x="713" y="1798"/>
                    <a:pt x="709" y="1772"/>
                    <a:pt x="709" y="1772"/>
                  </a:cubicBezTo>
                  <a:cubicBezTo>
                    <a:pt x="725" y="1722"/>
                    <a:pt x="737" y="1671"/>
                    <a:pt x="746" y="1620"/>
                  </a:cubicBezTo>
                  <a:cubicBezTo>
                    <a:pt x="802" y="1668"/>
                    <a:pt x="802" y="1668"/>
                    <a:pt x="802" y="1668"/>
                  </a:cubicBezTo>
                  <a:cubicBezTo>
                    <a:pt x="802" y="1668"/>
                    <a:pt x="803" y="1667"/>
                    <a:pt x="805" y="1664"/>
                  </a:cubicBezTo>
                  <a:cubicBezTo>
                    <a:pt x="818" y="1695"/>
                    <a:pt x="843" y="1759"/>
                    <a:pt x="837" y="1806"/>
                  </a:cubicBezTo>
                  <a:cubicBezTo>
                    <a:pt x="830" y="1870"/>
                    <a:pt x="901" y="1813"/>
                    <a:pt x="894" y="1776"/>
                  </a:cubicBezTo>
                  <a:cubicBezTo>
                    <a:pt x="888" y="1745"/>
                    <a:pt x="915" y="1616"/>
                    <a:pt x="926" y="1568"/>
                  </a:cubicBezTo>
                  <a:cubicBezTo>
                    <a:pt x="928" y="1557"/>
                    <a:pt x="922" y="1546"/>
                    <a:pt x="911" y="1543"/>
                  </a:cubicBezTo>
                </a:path>
              </a:pathLst>
            </a:custGeom>
            <a:solidFill>
              <a:srgbClr val="DDDDDD">
                <a:alpha val="36000"/>
              </a:srgbClr>
            </a:solidFill>
            <a:ln>
              <a:noFill/>
            </a:ln>
          </p:spPr>
          <p:txBody>
            <a:bodyPr anchor="ctr"/>
            <a:lstStyle/>
            <a:p>
              <a:pPr algn="ctr"/>
              <a:endParaRPr/>
            </a:p>
          </p:txBody>
        </p:sp>
        <p:sp>
          <p:nvSpPr>
            <p:cNvPr id="691" name="íŝliḍe"/>
            <p:cNvSpPr/>
            <p:nvPr/>
          </p:nvSpPr>
          <p:spPr bwMode="auto">
            <a:xfrm>
              <a:off x="7400926" y="2076451"/>
              <a:ext cx="668338" cy="512763"/>
            </a:xfrm>
            <a:custGeom>
              <a:avLst/>
              <a:gdLst>
                <a:gd name="T0" fmla="*/ 317 w 337"/>
                <a:gd name="T1" fmla="*/ 137 h 259"/>
                <a:gd name="T2" fmla="*/ 185 w 337"/>
                <a:gd name="T3" fmla="*/ 56 h 259"/>
                <a:gd name="T4" fmla="*/ 5 w 337"/>
                <a:gd name="T5" fmla="*/ 18 h 259"/>
                <a:gd name="T6" fmla="*/ 1 w 337"/>
                <a:gd name="T7" fmla="*/ 24 h 259"/>
                <a:gd name="T8" fmla="*/ 3 w 337"/>
                <a:gd name="T9" fmla="*/ 28 h 259"/>
                <a:gd name="T10" fmla="*/ 47 w 337"/>
                <a:gd name="T11" fmla="*/ 47 h 259"/>
                <a:gd name="T12" fmla="*/ 48 w 337"/>
                <a:gd name="T13" fmla="*/ 78 h 259"/>
                <a:gd name="T14" fmla="*/ 64 w 337"/>
                <a:gd name="T15" fmla="*/ 77 h 259"/>
                <a:gd name="T16" fmla="*/ 142 w 337"/>
                <a:gd name="T17" fmla="*/ 95 h 259"/>
                <a:gd name="T18" fmla="*/ 337 w 337"/>
                <a:gd name="T19" fmla="*/ 231 h 259"/>
                <a:gd name="T20" fmla="*/ 317 w 337"/>
                <a:gd name="T21" fmla="*/ 13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59">
                  <a:moveTo>
                    <a:pt x="317" y="137"/>
                  </a:moveTo>
                  <a:cubicBezTo>
                    <a:pt x="317" y="137"/>
                    <a:pt x="264" y="128"/>
                    <a:pt x="185" y="56"/>
                  </a:cubicBezTo>
                  <a:cubicBezTo>
                    <a:pt x="122" y="0"/>
                    <a:pt x="37" y="11"/>
                    <a:pt x="5" y="18"/>
                  </a:cubicBezTo>
                  <a:cubicBezTo>
                    <a:pt x="2" y="18"/>
                    <a:pt x="0" y="21"/>
                    <a:pt x="1" y="24"/>
                  </a:cubicBezTo>
                  <a:cubicBezTo>
                    <a:pt x="1" y="26"/>
                    <a:pt x="2" y="27"/>
                    <a:pt x="3" y="28"/>
                  </a:cubicBezTo>
                  <a:cubicBezTo>
                    <a:pt x="17" y="35"/>
                    <a:pt x="37" y="46"/>
                    <a:pt x="47" y="47"/>
                  </a:cubicBezTo>
                  <a:cubicBezTo>
                    <a:pt x="47" y="47"/>
                    <a:pt x="27" y="67"/>
                    <a:pt x="48" y="78"/>
                  </a:cubicBezTo>
                  <a:cubicBezTo>
                    <a:pt x="53" y="81"/>
                    <a:pt x="59" y="80"/>
                    <a:pt x="64" y="77"/>
                  </a:cubicBezTo>
                  <a:cubicBezTo>
                    <a:pt x="74" y="70"/>
                    <a:pt x="102" y="86"/>
                    <a:pt x="142" y="95"/>
                  </a:cubicBezTo>
                  <a:cubicBezTo>
                    <a:pt x="142" y="95"/>
                    <a:pt x="300" y="259"/>
                    <a:pt x="337" y="231"/>
                  </a:cubicBezTo>
                  <a:cubicBezTo>
                    <a:pt x="317" y="137"/>
                    <a:pt x="317" y="137"/>
                    <a:pt x="317" y="137"/>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2" name="išlîḋè"/>
            <p:cNvSpPr/>
            <p:nvPr/>
          </p:nvSpPr>
          <p:spPr bwMode="auto">
            <a:xfrm>
              <a:off x="8567738" y="1749426"/>
              <a:ext cx="250825" cy="388938"/>
            </a:xfrm>
            <a:custGeom>
              <a:avLst/>
              <a:gdLst>
                <a:gd name="T0" fmla="*/ 0 w 126"/>
                <a:gd name="T1" fmla="*/ 80 h 196"/>
                <a:gd name="T2" fmla="*/ 0 w 126"/>
                <a:gd name="T3" fmla="*/ 186 h 196"/>
                <a:gd name="T4" fmla="*/ 67 w 126"/>
                <a:gd name="T5" fmla="*/ 196 h 196"/>
                <a:gd name="T6" fmla="*/ 126 w 126"/>
                <a:gd name="T7" fmla="*/ 166 h 196"/>
                <a:gd name="T8" fmla="*/ 126 w 126"/>
                <a:gd name="T9" fmla="*/ 127 h 196"/>
                <a:gd name="T10" fmla="*/ 105 w 126"/>
                <a:gd name="T11" fmla="*/ 0 h 196"/>
                <a:gd name="T12" fmla="*/ 0 w 126"/>
                <a:gd name="T13" fmla="*/ 80 h 196"/>
              </a:gdLst>
              <a:ahLst/>
              <a:cxnLst>
                <a:cxn ang="0">
                  <a:pos x="T0" y="T1"/>
                </a:cxn>
                <a:cxn ang="0">
                  <a:pos x="T2" y="T3"/>
                </a:cxn>
                <a:cxn ang="0">
                  <a:pos x="T4" y="T5"/>
                </a:cxn>
                <a:cxn ang="0">
                  <a:pos x="T6" y="T7"/>
                </a:cxn>
                <a:cxn ang="0">
                  <a:pos x="T8" y="T9"/>
                </a:cxn>
                <a:cxn ang="0">
                  <a:pos x="T10" y="T11"/>
                </a:cxn>
                <a:cxn ang="0">
                  <a:pos x="T12" y="T13"/>
                </a:cxn>
              </a:cxnLst>
              <a:rect l="0" t="0" r="r" b="b"/>
              <a:pathLst>
                <a:path w="126" h="196">
                  <a:moveTo>
                    <a:pt x="0" y="80"/>
                  </a:moveTo>
                  <a:cubicBezTo>
                    <a:pt x="0" y="80"/>
                    <a:pt x="15" y="142"/>
                    <a:pt x="0" y="186"/>
                  </a:cubicBezTo>
                  <a:cubicBezTo>
                    <a:pt x="67" y="196"/>
                    <a:pt x="67" y="196"/>
                    <a:pt x="67" y="196"/>
                  </a:cubicBezTo>
                  <a:cubicBezTo>
                    <a:pt x="126" y="166"/>
                    <a:pt x="126" y="166"/>
                    <a:pt x="126" y="166"/>
                  </a:cubicBezTo>
                  <a:cubicBezTo>
                    <a:pt x="126" y="127"/>
                    <a:pt x="126" y="127"/>
                    <a:pt x="126" y="127"/>
                  </a:cubicBezTo>
                  <a:cubicBezTo>
                    <a:pt x="126" y="127"/>
                    <a:pt x="98" y="69"/>
                    <a:pt x="105" y="0"/>
                  </a:cubicBezTo>
                  <a:cubicBezTo>
                    <a:pt x="0" y="80"/>
                    <a:pt x="0" y="80"/>
                    <a:pt x="0" y="80"/>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3" name="í$ḻíďe"/>
            <p:cNvSpPr/>
            <p:nvPr/>
          </p:nvSpPr>
          <p:spPr bwMode="auto">
            <a:xfrm>
              <a:off x="8940801" y="4360863"/>
              <a:ext cx="255588" cy="665163"/>
            </a:xfrm>
            <a:custGeom>
              <a:avLst/>
              <a:gdLst>
                <a:gd name="T0" fmla="*/ 0 w 129"/>
                <a:gd name="T1" fmla="*/ 117 h 336"/>
                <a:gd name="T2" fmla="*/ 40 w 129"/>
                <a:gd name="T3" fmla="*/ 273 h 336"/>
                <a:gd name="T4" fmla="*/ 96 w 129"/>
                <a:gd name="T5" fmla="*/ 244 h 336"/>
                <a:gd name="T6" fmla="*/ 127 w 129"/>
                <a:gd name="T7" fmla="*/ 41 h 336"/>
                <a:gd name="T8" fmla="*/ 113 w 129"/>
                <a:gd name="T9" fmla="*/ 16 h 336"/>
                <a:gd name="T10" fmla="*/ 35 w 129"/>
                <a:gd name="T11" fmla="*/ 14 h 336"/>
                <a:gd name="T12" fmla="*/ 0 w 129"/>
                <a:gd name="T13" fmla="*/ 117 h 336"/>
              </a:gdLst>
              <a:ahLst/>
              <a:cxnLst>
                <a:cxn ang="0">
                  <a:pos x="T0" y="T1"/>
                </a:cxn>
                <a:cxn ang="0">
                  <a:pos x="T2" y="T3"/>
                </a:cxn>
                <a:cxn ang="0">
                  <a:pos x="T4" y="T5"/>
                </a:cxn>
                <a:cxn ang="0">
                  <a:pos x="T6" y="T7"/>
                </a:cxn>
                <a:cxn ang="0">
                  <a:pos x="T8" y="T9"/>
                </a:cxn>
                <a:cxn ang="0">
                  <a:pos x="T10" y="T11"/>
                </a:cxn>
                <a:cxn ang="0">
                  <a:pos x="T12" y="T13"/>
                </a:cxn>
              </a:cxnLst>
              <a:rect l="0" t="0" r="r" b="b"/>
              <a:pathLst>
                <a:path w="129" h="336">
                  <a:moveTo>
                    <a:pt x="0" y="117"/>
                  </a:moveTo>
                  <a:cubicBezTo>
                    <a:pt x="0" y="117"/>
                    <a:pt x="48" y="210"/>
                    <a:pt x="40" y="273"/>
                  </a:cubicBezTo>
                  <a:cubicBezTo>
                    <a:pt x="33" y="336"/>
                    <a:pt x="103" y="280"/>
                    <a:pt x="96" y="244"/>
                  </a:cubicBezTo>
                  <a:cubicBezTo>
                    <a:pt x="90" y="214"/>
                    <a:pt x="116" y="88"/>
                    <a:pt x="127" y="41"/>
                  </a:cubicBezTo>
                  <a:cubicBezTo>
                    <a:pt x="129" y="30"/>
                    <a:pt x="123" y="20"/>
                    <a:pt x="113" y="16"/>
                  </a:cubicBezTo>
                  <a:cubicBezTo>
                    <a:pt x="91" y="9"/>
                    <a:pt x="54" y="0"/>
                    <a:pt x="35" y="14"/>
                  </a:cubicBezTo>
                  <a:cubicBezTo>
                    <a:pt x="7" y="34"/>
                    <a:pt x="0" y="117"/>
                    <a:pt x="0" y="117"/>
                  </a:cubicBezTo>
                </a:path>
              </a:pathLst>
            </a:custGeom>
            <a:solidFill>
              <a:srgbClr val="8B416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4" name="í$ľïḓé"/>
            <p:cNvSpPr/>
            <p:nvPr/>
          </p:nvSpPr>
          <p:spPr bwMode="auto">
            <a:xfrm>
              <a:off x="8367713" y="4784726"/>
              <a:ext cx="414338" cy="258763"/>
            </a:xfrm>
            <a:custGeom>
              <a:avLst/>
              <a:gdLst>
                <a:gd name="T0" fmla="*/ 107 w 209"/>
                <a:gd name="T1" fmla="*/ 6 h 131"/>
                <a:gd name="T2" fmla="*/ 28 w 209"/>
                <a:gd name="T3" fmla="*/ 88 h 131"/>
                <a:gd name="T4" fmla="*/ 28 w 209"/>
                <a:gd name="T5" fmla="*/ 122 h 131"/>
                <a:gd name="T6" fmla="*/ 192 w 209"/>
                <a:gd name="T7" fmla="*/ 106 h 131"/>
                <a:gd name="T8" fmla="*/ 208 w 209"/>
                <a:gd name="T9" fmla="*/ 79 h 131"/>
                <a:gd name="T10" fmla="*/ 197 w 209"/>
                <a:gd name="T11" fmla="*/ 0 h 131"/>
                <a:gd name="T12" fmla="*/ 107 w 209"/>
                <a:gd name="T13" fmla="*/ 6 h 131"/>
              </a:gdLst>
              <a:ahLst/>
              <a:cxnLst>
                <a:cxn ang="0">
                  <a:pos x="T0" y="T1"/>
                </a:cxn>
                <a:cxn ang="0">
                  <a:pos x="T2" y="T3"/>
                </a:cxn>
                <a:cxn ang="0">
                  <a:pos x="T4" y="T5"/>
                </a:cxn>
                <a:cxn ang="0">
                  <a:pos x="T6" y="T7"/>
                </a:cxn>
                <a:cxn ang="0">
                  <a:pos x="T8" y="T9"/>
                </a:cxn>
                <a:cxn ang="0">
                  <a:pos x="T10" y="T11"/>
                </a:cxn>
                <a:cxn ang="0">
                  <a:pos x="T12" y="T13"/>
                </a:cxn>
              </a:cxnLst>
              <a:rect l="0" t="0" r="r" b="b"/>
              <a:pathLst>
                <a:path w="209" h="131">
                  <a:moveTo>
                    <a:pt x="107" y="6"/>
                  </a:moveTo>
                  <a:cubicBezTo>
                    <a:pt x="107" y="6"/>
                    <a:pt x="44" y="87"/>
                    <a:pt x="28" y="88"/>
                  </a:cubicBezTo>
                  <a:cubicBezTo>
                    <a:pt x="11" y="90"/>
                    <a:pt x="0" y="116"/>
                    <a:pt x="28" y="122"/>
                  </a:cubicBezTo>
                  <a:cubicBezTo>
                    <a:pt x="83" y="131"/>
                    <a:pt x="140" y="126"/>
                    <a:pt x="192" y="106"/>
                  </a:cubicBezTo>
                  <a:cubicBezTo>
                    <a:pt x="203" y="101"/>
                    <a:pt x="209" y="90"/>
                    <a:pt x="208" y="79"/>
                  </a:cubicBezTo>
                  <a:cubicBezTo>
                    <a:pt x="197" y="0"/>
                    <a:pt x="197" y="0"/>
                    <a:pt x="197" y="0"/>
                  </a:cubicBezTo>
                  <a:lnTo>
                    <a:pt x="107" y="6"/>
                  </a:lnTo>
                  <a:close/>
                </a:path>
              </a:pathLst>
            </a:custGeom>
            <a:solidFill>
              <a:srgbClr val="8B416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5" name="i$ḻîďe"/>
            <p:cNvSpPr/>
            <p:nvPr/>
          </p:nvSpPr>
          <p:spPr bwMode="auto">
            <a:xfrm>
              <a:off x="8253413" y="3094038"/>
              <a:ext cx="830263" cy="1539875"/>
            </a:xfrm>
            <a:custGeom>
              <a:avLst/>
              <a:gdLst>
                <a:gd name="T0" fmla="*/ 62 w 419"/>
                <a:gd name="T1" fmla="*/ 0 h 778"/>
                <a:gd name="T2" fmla="*/ 2 w 419"/>
                <a:gd name="T3" fmla="*/ 8 h 778"/>
                <a:gd name="T4" fmla="*/ 1 w 419"/>
                <a:gd name="T5" fmla="*/ 219 h 778"/>
                <a:gd name="T6" fmla="*/ 1 w 419"/>
                <a:gd name="T7" fmla="*/ 471 h 778"/>
                <a:gd name="T8" fmla="*/ 46 w 419"/>
                <a:gd name="T9" fmla="*/ 526 h 778"/>
                <a:gd name="T10" fmla="*/ 186 w 419"/>
                <a:gd name="T11" fmla="*/ 634 h 778"/>
                <a:gd name="T12" fmla="*/ 353 w 419"/>
                <a:gd name="T13" fmla="*/ 778 h 778"/>
                <a:gd name="T14" fmla="*/ 410 w 419"/>
                <a:gd name="T15" fmla="*/ 650 h 778"/>
                <a:gd name="T16" fmla="*/ 285 w 419"/>
                <a:gd name="T17" fmla="*/ 558 h 778"/>
                <a:gd name="T18" fmla="*/ 198 w 419"/>
                <a:gd name="T19" fmla="*/ 480 h 778"/>
                <a:gd name="T20" fmla="*/ 141 w 419"/>
                <a:gd name="T21" fmla="*/ 359 h 778"/>
                <a:gd name="T22" fmla="*/ 150 w 419"/>
                <a:gd name="T23" fmla="*/ 335 h 778"/>
                <a:gd name="T24" fmla="*/ 222 w 419"/>
                <a:gd name="T25" fmla="*/ 168 h 778"/>
                <a:gd name="T26" fmla="*/ 141 w 419"/>
                <a:gd name="T27" fmla="*/ 13 h 778"/>
                <a:gd name="T28" fmla="*/ 62 w 419"/>
                <a:gd name="T29"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778">
                  <a:moveTo>
                    <a:pt x="62" y="0"/>
                  </a:moveTo>
                  <a:cubicBezTo>
                    <a:pt x="2" y="8"/>
                    <a:pt x="2" y="8"/>
                    <a:pt x="2" y="8"/>
                  </a:cubicBezTo>
                  <a:cubicBezTo>
                    <a:pt x="10" y="78"/>
                    <a:pt x="10" y="149"/>
                    <a:pt x="1" y="219"/>
                  </a:cubicBezTo>
                  <a:cubicBezTo>
                    <a:pt x="1" y="471"/>
                    <a:pt x="1" y="471"/>
                    <a:pt x="1" y="471"/>
                  </a:cubicBezTo>
                  <a:cubicBezTo>
                    <a:pt x="1" y="471"/>
                    <a:pt x="0" y="494"/>
                    <a:pt x="46" y="526"/>
                  </a:cubicBezTo>
                  <a:cubicBezTo>
                    <a:pt x="94" y="559"/>
                    <a:pt x="141" y="595"/>
                    <a:pt x="186" y="634"/>
                  </a:cubicBezTo>
                  <a:cubicBezTo>
                    <a:pt x="353" y="778"/>
                    <a:pt x="353" y="778"/>
                    <a:pt x="353" y="778"/>
                  </a:cubicBezTo>
                  <a:cubicBezTo>
                    <a:pt x="353" y="778"/>
                    <a:pt x="419" y="697"/>
                    <a:pt x="410" y="650"/>
                  </a:cubicBezTo>
                  <a:cubicBezTo>
                    <a:pt x="410" y="650"/>
                    <a:pt x="299" y="615"/>
                    <a:pt x="285" y="558"/>
                  </a:cubicBezTo>
                  <a:cubicBezTo>
                    <a:pt x="276" y="525"/>
                    <a:pt x="233" y="498"/>
                    <a:pt x="198" y="480"/>
                  </a:cubicBezTo>
                  <a:cubicBezTo>
                    <a:pt x="153" y="458"/>
                    <a:pt x="129" y="408"/>
                    <a:pt x="141" y="359"/>
                  </a:cubicBezTo>
                  <a:cubicBezTo>
                    <a:pt x="143" y="350"/>
                    <a:pt x="146" y="342"/>
                    <a:pt x="150" y="335"/>
                  </a:cubicBezTo>
                  <a:cubicBezTo>
                    <a:pt x="180" y="284"/>
                    <a:pt x="222" y="168"/>
                    <a:pt x="222" y="168"/>
                  </a:cubicBezTo>
                  <a:cubicBezTo>
                    <a:pt x="141" y="13"/>
                    <a:pt x="141" y="13"/>
                    <a:pt x="141" y="13"/>
                  </a:cubicBezTo>
                  <a:cubicBezTo>
                    <a:pt x="62" y="0"/>
                    <a:pt x="62" y="0"/>
                    <a:pt x="62" y="0"/>
                  </a:cubicBezTo>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6" name="íS1ídè"/>
            <p:cNvSpPr/>
            <p:nvPr/>
          </p:nvSpPr>
          <p:spPr bwMode="auto">
            <a:xfrm>
              <a:off x="8255001" y="3173413"/>
              <a:ext cx="387350" cy="1185863"/>
            </a:xfrm>
            <a:custGeom>
              <a:avLst/>
              <a:gdLst>
                <a:gd name="T0" fmla="*/ 20 w 195"/>
                <a:gd name="T1" fmla="*/ 0 h 599"/>
                <a:gd name="T2" fmla="*/ 15 w 195"/>
                <a:gd name="T3" fmla="*/ 33 h 599"/>
                <a:gd name="T4" fmla="*/ 12 w 195"/>
                <a:gd name="T5" fmla="*/ 33 h 599"/>
                <a:gd name="T6" fmla="*/ 11 w 195"/>
                <a:gd name="T7" fmla="*/ 37 h 599"/>
                <a:gd name="T8" fmla="*/ 6 w 195"/>
                <a:gd name="T9" fmla="*/ 37 h 599"/>
                <a:gd name="T10" fmla="*/ 7 w 195"/>
                <a:gd name="T11" fmla="*/ 71 h 599"/>
                <a:gd name="T12" fmla="*/ 0 w 195"/>
                <a:gd name="T13" fmla="*/ 179 h 599"/>
                <a:gd name="T14" fmla="*/ 0 w 195"/>
                <a:gd name="T15" fmla="*/ 431 h 599"/>
                <a:gd name="T16" fmla="*/ 0 w 195"/>
                <a:gd name="T17" fmla="*/ 431 h 599"/>
                <a:gd name="T18" fmla="*/ 0 w 195"/>
                <a:gd name="T19" fmla="*/ 431 h 599"/>
                <a:gd name="T20" fmla="*/ 45 w 195"/>
                <a:gd name="T21" fmla="*/ 486 h 599"/>
                <a:gd name="T22" fmla="*/ 185 w 195"/>
                <a:gd name="T23" fmla="*/ 594 h 599"/>
                <a:gd name="T24" fmla="*/ 190 w 195"/>
                <a:gd name="T25" fmla="*/ 599 h 599"/>
                <a:gd name="T26" fmla="*/ 195 w 195"/>
                <a:gd name="T27" fmla="*/ 551 h 599"/>
                <a:gd name="T28" fmla="*/ 195 w 195"/>
                <a:gd name="T29" fmla="*/ 551 h 599"/>
                <a:gd name="T30" fmla="*/ 179 w 195"/>
                <a:gd name="T31" fmla="*/ 429 h 599"/>
                <a:gd name="T32" fmla="*/ 137 w 195"/>
                <a:gd name="T33" fmla="*/ 344 h 599"/>
                <a:gd name="T34" fmla="*/ 140 w 195"/>
                <a:gd name="T35" fmla="*/ 319 h 599"/>
                <a:gd name="T36" fmla="*/ 149 w 195"/>
                <a:gd name="T37" fmla="*/ 295 h 599"/>
                <a:gd name="T38" fmla="*/ 170 w 195"/>
                <a:gd name="T39" fmla="*/ 254 h 599"/>
                <a:gd name="T40" fmla="*/ 170 w 195"/>
                <a:gd name="T41" fmla="*/ 248 h 599"/>
                <a:gd name="T42" fmla="*/ 106 w 195"/>
                <a:gd name="T43" fmla="*/ 7 h 599"/>
                <a:gd name="T44" fmla="*/ 20 w 195"/>
                <a:gd name="T45"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599">
                  <a:moveTo>
                    <a:pt x="20" y="0"/>
                  </a:moveTo>
                  <a:cubicBezTo>
                    <a:pt x="17" y="19"/>
                    <a:pt x="15" y="33"/>
                    <a:pt x="15" y="33"/>
                  </a:cubicBezTo>
                  <a:cubicBezTo>
                    <a:pt x="12" y="33"/>
                    <a:pt x="12" y="33"/>
                    <a:pt x="12" y="33"/>
                  </a:cubicBezTo>
                  <a:cubicBezTo>
                    <a:pt x="11" y="36"/>
                    <a:pt x="11" y="37"/>
                    <a:pt x="11" y="37"/>
                  </a:cubicBezTo>
                  <a:cubicBezTo>
                    <a:pt x="6" y="37"/>
                    <a:pt x="6" y="37"/>
                    <a:pt x="6" y="37"/>
                  </a:cubicBezTo>
                  <a:cubicBezTo>
                    <a:pt x="7" y="48"/>
                    <a:pt x="7" y="59"/>
                    <a:pt x="7" y="71"/>
                  </a:cubicBezTo>
                  <a:cubicBezTo>
                    <a:pt x="7" y="107"/>
                    <a:pt x="5" y="143"/>
                    <a:pt x="0" y="179"/>
                  </a:cubicBezTo>
                  <a:cubicBezTo>
                    <a:pt x="0" y="431"/>
                    <a:pt x="0" y="431"/>
                    <a:pt x="0" y="431"/>
                  </a:cubicBezTo>
                  <a:cubicBezTo>
                    <a:pt x="0" y="431"/>
                    <a:pt x="0" y="431"/>
                    <a:pt x="0" y="431"/>
                  </a:cubicBezTo>
                  <a:cubicBezTo>
                    <a:pt x="0" y="431"/>
                    <a:pt x="0" y="431"/>
                    <a:pt x="0" y="431"/>
                  </a:cubicBezTo>
                  <a:cubicBezTo>
                    <a:pt x="0" y="433"/>
                    <a:pt x="1" y="455"/>
                    <a:pt x="45" y="486"/>
                  </a:cubicBezTo>
                  <a:cubicBezTo>
                    <a:pt x="93" y="519"/>
                    <a:pt x="140" y="555"/>
                    <a:pt x="185" y="594"/>
                  </a:cubicBezTo>
                  <a:cubicBezTo>
                    <a:pt x="190" y="599"/>
                    <a:pt x="190" y="599"/>
                    <a:pt x="190" y="599"/>
                  </a:cubicBezTo>
                  <a:cubicBezTo>
                    <a:pt x="193" y="570"/>
                    <a:pt x="195" y="551"/>
                    <a:pt x="195" y="551"/>
                  </a:cubicBezTo>
                  <a:cubicBezTo>
                    <a:pt x="195" y="551"/>
                    <a:pt x="195" y="551"/>
                    <a:pt x="195" y="551"/>
                  </a:cubicBezTo>
                  <a:cubicBezTo>
                    <a:pt x="189" y="539"/>
                    <a:pt x="183" y="487"/>
                    <a:pt x="179" y="429"/>
                  </a:cubicBezTo>
                  <a:cubicBezTo>
                    <a:pt x="152" y="409"/>
                    <a:pt x="137" y="377"/>
                    <a:pt x="137" y="344"/>
                  </a:cubicBezTo>
                  <a:cubicBezTo>
                    <a:pt x="137" y="336"/>
                    <a:pt x="138" y="327"/>
                    <a:pt x="140" y="319"/>
                  </a:cubicBezTo>
                  <a:cubicBezTo>
                    <a:pt x="142" y="310"/>
                    <a:pt x="145" y="302"/>
                    <a:pt x="149" y="295"/>
                  </a:cubicBezTo>
                  <a:cubicBezTo>
                    <a:pt x="156" y="284"/>
                    <a:pt x="163" y="269"/>
                    <a:pt x="170" y="254"/>
                  </a:cubicBezTo>
                  <a:cubicBezTo>
                    <a:pt x="170" y="250"/>
                    <a:pt x="170" y="248"/>
                    <a:pt x="170" y="248"/>
                  </a:cubicBezTo>
                  <a:cubicBezTo>
                    <a:pt x="171" y="183"/>
                    <a:pt x="130" y="67"/>
                    <a:pt x="106" y="7"/>
                  </a:cubicBezTo>
                  <a:cubicBezTo>
                    <a:pt x="74" y="6"/>
                    <a:pt x="41" y="4"/>
                    <a:pt x="20" y="0"/>
                  </a:cubicBezTo>
                </a:path>
              </a:pathLst>
            </a:custGeom>
            <a:solidFill>
              <a:srgbClr val="494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7" name="iŝľïḓé"/>
            <p:cNvSpPr/>
            <p:nvPr/>
          </p:nvSpPr>
          <p:spPr bwMode="auto">
            <a:xfrm>
              <a:off x="8843963" y="4278313"/>
              <a:ext cx="223838" cy="355600"/>
            </a:xfrm>
            <a:custGeom>
              <a:avLst/>
              <a:gdLst>
                <a:gd name="T0" fmla="*/ 14 w 113"/>
                <a:gd name="T1" fmla="*/ 0 h 180"/>
                <a:gd name="T2" fmla="*/ 0 w 113"/>
                <a:gd name="T3" fmla="*/ 133 h 180"/>
                <a:gd name="T4" fmla="*/ 55 w 113"/>
                <a:gd name="T5" fmla="*/ 180 h 180"/>
                <a:gd name="T6" fmla="*/ 113 w 113"/>
                <a:gd name="T7" fmla="*/ 61 h 180"/>
                <a:gd name="T8" fmla="*/ 112 w 113"/>
                <a:gd name="T9" fmla="*/ 52 h 180"/>
                <a:gd name="T10" fmla="*/ 104 w 113"/>
                <a:gd name="T11" fmla="*/ 49 h 180"/>
                <a:gd name="T12" fmla="*/ 14 w 113"/>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13" h="180">
                  <a:moveTo>
                    <a:pt x="14" y="0"/>
                  </a:moveTo>
                  <a:cubicBezTo>
                    <a:pt x="13" y="47"/>
                    <a:pt x="7" y="92"/>
                    <a:pt x="0" y="133"/>
                  </a:cubicBezTo>
                  <a:cubicBezTo>
                    <a:pt x="55" y="180"/>
                    <a:pt x="55" y="180"/>
                    <a:pt x="55" y="180"/>
                  </a:cubicBezTo>
                  <a:cubicBezTo>
                    <a:pt x="55" y="180"/>
                    <a:pt x="113" y="110"/>
                    <a:pt x="113" y="61"/>
                  </a:cubicBezTo>
                  <a:cubicBezTo>
                    <a:pt x="113" y="58"/>
                    <a:pt x="112" y="55"/>
                    <a:pt x="112" y="52"/>
                  </a:cubicBezTo>
                  <a:cubicBezTo>
                    <a:pt x="112" y="52"/>
                    <a:pt x="109" y="51"/>
                    <a:pt x="104" y="49"/>
                  </a:cubicBezTo>
                  <a:cubicBezTo>
                    <a:pt x="86" y="43"/>
                    <a:pt x="43" y="25"/>
                    <a:pt x="14" y="0"/>
                  </a:cubicBezTo>
                </a:path>
              </a:pathLst>
            </a:custGeom>
            <a:solidFill>
              <a:srgbClr val="494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8" name="ïslîde"/>
            <p:cNvSpPr/>
            <p:nvPr/>
          </p:nvSpPr>
          <p:spPr bwMode="auto">
            <a:xfrm>
              <a:off x="8435976" y="3048001"/>
              <a:ext cx="546100" cy="1839913"/>
            </a:xfrm>
            <a:custGeom>
              <a:avLst/>
              <a:gdLst>
                <a:gd name="T0" fmla="*/ 58 w 276"/>
                <a:gd name="T1" fmla="*/ 888 h 929"/>
                <a:gd name="T2" fmla="*/ 170 w 276"/>
                <a:gd name="T3" fmla="*/ 918 h 929"/>
                <a:gd name="T4" fmla="*/ 170 w 276"/>
                <a:gd name="T5" fmla="*/ 903 h 929"/>
                <a:gd name="T6" fmla="*/ 218 w 276"/>
                <a:gd name="T7" fmla="*/ 546 h 929"/>
                <a:gd name="T8" fmla="*/ 237 w 276"/>
                <a:gd name="T9" fmla="*/ 268 h 929"/>
                <a:gd name="T10" fmla="*/ 253 w 276"/>
                <a:gd name="T11" fmla="*/ 71 h 929"/>
                <a:gd name="T12" fmla="*/ 0 w 276"/>
                <a:gd name="T13" fmla="*/ 31 h 929"/>
                <a:gd name="T14" fmla="*/ 79 w 276"/>
                <a:gd name="T15" fmla="*/ 311 h 929"/>
                <a:gd name="T16" fmla="*/ 104 w 276"/>
                <a:gd name="T17" fmla="*/ 614 h 929"/>
                <a:gd name="T18" fmla="*/ 58 w 276"/>
                <a:gd name="T19" fmla="*/ 88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929">
                  <a:moveTo>
                    <a:pt x="58" y="888"/>
                  </a:moveTo>
                  <a:cubicBezTo>
                    <a:pt x="58" y="888"/>
                    <a:pt x="167" y="907"/>
                    <a:pt x="170" y="918"/>
                  </a:cubicBezTo>
                  <a:cubicBezTo>
                    <a:pt x="174" y="929"/>
                    <a:pt x="170" y="903"/>
                    <a:pt x="170" y="903"/>
                  </a:cubicBezTo>
                  <a:cubicBezTo>
                    <a:pt x="170" y="903"/>
                    <a:pt x="233" y="713"/>
                    <a:pt x="218" y="546"/>
                  </a:cubicBezTo>
                  <a:cubicBezTo>
                    <a:pt x="204" y="379"/>
                    <a:pt x="237" y="268"/>
                    <a:pt x="237" y="268"/>
                  </a:cubicBezTo>
                  <a:cubicBezTo>
                    <a:pt x="237" y="268"/>
                    <a:pt x="276" y="143"/>
                    <a:pt x="253" y="71"/>
                  </a:cubicBezTo>
                  <a:cubicBezTo>
                    <a:pt x="231" y="0"/>
                    <a:pt x="0" y="31"/>
                    <a:pt x="0" y="31"/>
                  </a:cubicBezTo>
                  <a:cubicBezTo>
                    <a:pt x="0" y="31"/>
                    <a:pt x="80" y="220"/>
                    <a:pt x="79" y="311"/>
                  </a:cubicBezTo>
                  <a:cubicBezTo>
                    <a:pt x="79" y="311"/>
                    <a:pt x="88" y="583"/>
                    <a:pt x="104" y="614"/>
                  </a:cubicBezTo>
                  <a:cubicBezTo>
                    <a:pt x="104" y="614"/>
                    <a:pt x="78" y="881"/>
                    <a:pt x="58" y="888"/>
                  </a:cubicBezTo>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9" name="îśľiḓé"/>
            <p:cNvSpPr/>
            <p:nvPr/>
          </p:nvSpPr>
          <p:spPr bwMode="auto">
            <a:xfrm>
              <a:off x="8248651" y="2001838"/>
              <a:ext cx="566738" cy="1198563"/>
            </a:xfrm>
            <a:custGeom>
              <a:avLst/>
              <a:gdLst>
                <a:gd name="T0" fmla="*/ 165 w 286"/>
                <a:gd name="T1" fmla="*/ 0 h 606"/>
                <a:gd name="T2" fmla="*/ 286 w 286"/>
                <a:gd name="T3" fmla="*/ 39 h 606"/>
                <a:gd name="T4" fmla="*/ 213 w 286"/>
                <a:gd name="T5" fmla="*/ 598 h 606"/>
                <a:gd name="T6" fmla="*/ 1 w 286"/>
                <a:gd name="T7" fmla="*/ 580 h 606"/>
                <a:gd name="T8" fmla="*/ 45 w 286"/>
                <a:gd name="T9" fmla="*/ 241 h 606"/>
                <a:gd name="T10" fmla="*/ 165 w 286"/>
                <a:gd name="T11" fmla="*/ 0 h 606"/>
              </a:gdLst>
              <a:ahLst/>
              <a:cxnLst>
                <a:cxn ang="0">
                  <a:pos x="T0" y="T1"/>
                </a:cxn>
                <a:cxn ang="0">
                  <a:pos x="T2" y="T3"/>
                </a:cxn>
                <a:cxn ang="0">
                  <a:pos x="T4" y="T5"/>
                </a:cxn>
                <a:cxn ang="0">
                  <a:pos x="T6" y="T7"/>
                </a:cxn>
                <a:cxn ang="0">
                  <a:pos x="T8" y="T9"/>
                </a:cxn>
                <a:cxn ang="0">
                  <a:pos x="T10" y="T11"/>
                </a:cxn>
              </a:cxnLst>
              <a:rect l="0" t="0" r="r" b="b"/>
              <a:pathLst>
                <a:path w="286" h="606">
                  <a:moveTo>
                    <a:pt x="165" y="0"/>
                  </a:moveTo>
                  <a:cubicBezTo>
                    <a:pt x="165" y="0"/>
                    <a:pt x="176" y="68"/>
                    <a:pt x="286" y="39"/>
                  </a:cubicBezTo>
                  <a:cubicBezTo>
                    <a:pt x="213" y="598"/>
                    <a:pt x="213" y="598"/>
                    <a:pt x="213" y="598"/>
                  </a:cubicBezTo>
                  <a:cubicBezTo>
                    <a:pt x="213" y="598"/>
                    <a:pt x="0" y="606"/>
                    <a:pt x="1" y="580"/>
                  </a:cubicBezTo>
                  <a:cubicBezTo>
                    <a:pt x="45" y="241"/>
                    <a:pt x="45" y="241"/>
                    <a:pt x="45" y="241"/>
                  </a:cubicBezTo>
                  <a:cubicBezTo>
                    <a:pt x="165" y="0"/>
                    <a:pt x="165" y="0"/>
                    <a:pt x="16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0" name="íṡḻíďè"/>
            <p:cNvSpPr/>
            <p:nvPr/>
          </p:nvSpPr>
          <p:spPr bwMode="auto">
            <a:xfrm>
              <a:off x="8555038" y="1995488"/>
              <a:ext cx="26988" cy="22225"/>
            </a:xfrm>
            <a:custGeom>
              <a:avLst/>
              <a:gdLst>
                <a:gd name="T0" fmla="*/ 14 w 14"/>
                <a:gd name="T1" fmla="*/ 9 h 11"/>
                <a:gd name="T2" fmla="*/ 14 w 14"/>
                <a:gd name="T3" fmla="*/ 11 h 11"/>
                <a:gd name="T4" fmla="*/ 14 w 14"/>
                <a:gd name="T5" fmla="*/ 11 h 11"/>
                <a:gd name="T6" fmla="*/ 14 w 14"/>
                <a:gd name="T7" fmla="*/ 9 h 11"/>
                <a:gd name="T8" fmla="*/ 14 w 14"/>
                <a:gd name="T9" fmla="*/ 0 h 11"/>
                <a:gd name="T10" fmla="*/ 0 w 14"/>
                <a:gd name="T11" fmla="*/ 11 h 11"/>
                <a:gd name="T12" fmla="*/ 11 w 14"/>
                <a:gd name="T13" fmla="*/ 4 h 11"/>
                <a:gd name="T14" fmla="*/ 11 w 14"/>
                <a:gd name="T15" fmla="*/ 3 h 11"/>
                <a:gd name="T16" fmla="*/ 11 w 14"/>
                <a:gd name="T17" fmla="*/ 4 h 11"/>
                <a:gd name="T18" fmla="*/ 14 w 14"/>
                <a:gd name="T19" fmla="*/ 2 h 11"/>
                <a:gd name="T20" fmla="*/ 14 w 1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1">
                  <a:moveTo>
                    <a:pt x="14" y="9"/>
                  </a:moveTo>
                  <a:cubicBezTo>
                    <a:pt x="14" y="11"/>
                    <a:pt x="14" y="11"/>
                    <a:pt x="14" y="11"/>
                  </a:cubicBezTo>
                  <a:cubicBezTo>
                    <a:pt x="14" y="11"/>
                    <a:pt x="14" y="11"/>
                    <a:pt x="14" y="11"/>
                  </a:cubicBezTo>
                  <a:cubicBezTo>
                    <a:pt x="14" y="11"/>
                    <a:pt x="14" y="10"/>
                    <a:pt x="14" y="9"/>
                  </a:cubicBezTo>
                  <a:moveTo>
                    <a:pt x="14" y="0"/>
                  </a:moveTo>
                  <a:cubicBezTo>
                    <a:pt x="9" y="4"/>
                    <a:pt x="5" y="8"/>
                    <a:pt x="0" y="11"/>
                  </a:cubicBezTo>
                  <a:cubicBezTo>
                    <a:pt x="4" y="9"/>
                    <a:pt x="7" y="6"/>
                    <a:pt x="11" y="4"/>
                  </a:cubicBezTo>
                  <a:cubicBezTo>
                    <a:pt x="11" y="3"/>
                    <a:pt x="11" y="3"/>
                    <a:pt x="11" y="3"/>
                  </a:cubicBezTo>
                  <a:cubicBezTo>
                    <a:pt x="11" y="3"/>
                    <a:pt x="11" y="4"/>
                    <a:pt x="11" y="4"/>
                  </a:cubicBezTo>
                  <a:cubicBezTo>
                    <a:pt x="12" y="3"/>
                    <a:pt x="13" y="2"/>
                    <a:pt x="14" y="2"/>
                  </a:cubicBezTo>
                  <a:cubicBezTo>
                    <a:pt x="14" y="1"/>
                    <a:pt x="14" y="1"/>
                    <a:pt x="1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1" name="íśḻide"/>
            <p:cNvSpPr/>
            <p:nvPr/>
          </p:nvSpPr>
          <p:spPr bwMode="auto">
            <a:xfrm>
              <a:off x="8582026" y="1995488"/>
              <a:ext cx="0" cy="22225"/>
            </a:xfrm>
            <a:custGeom>
              <a:avLst/>
              <a:gdLst>
                <a:gd name="T0" fmla="*/ 0 h 11"/>
                <a:gd name="T1" fmla="*/ 0 h 11"/>
                <a:gd name="T2" fmla="*/ 2 h 11"/>
                <a:gd name="T3" fmla="*/ 2 h 11"/>
                <a:gd name="T4" fmla="*/ 9 h 11"/>
                <a:gd name="T5" fmla="*/ 11 h 11"/>
                <a:gd name="T6" fmla="*/ 11 h 11"/>
                <a:gd name="T7" fmla="*/ 0 h 1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1">
                  <a:moveTo>
                    <a:pt x="0" y="0"/>
                  </a:moveTo>
                  <a:cubicBezTo>
                    <a:pt x="0" y="0"/>
                    <a:pt x="0" y="0"/>
                    <a:pt x="0" y="0"/>
                  </a:cubicBezTo>
                  <a:cubicBezTo>
                    <a:pt x="0" y="1"/>
                    <a:pt x="0" y="1"/>
                    <a:pt x="0" y="2"/>
                  </a:cubicBezTo>
                  <a:cubicBezTo>
                    <a:pt x="0" y="2"/>
                    <a:pt x="0" y="2"/>
                    <a:pt x="0" y="2"/>
                  </a:cubicBezTo>
                  <a:cubicBezTo>
                    <a:pt x="0" y="9"/>
                    <a:pt x="0" y="9"/>
                    <a:pt x="0" y="9"/>
                  </a:cubicBezTo>
                  <a:cubicBezTo>
                    <a:pt x="0" y="10"/>
                    <a:pt x="0" y="11"/>
                    <a:pt x="0" y="11"/>
                  </a:cubicBezTo>
                  <a:cubicBezTo>
                    <a:pt x="0" y="11"/>
                    <a:pt x="0" y="11"/>
                    <a:pt x="0" y="11"/>
                  </a:cubicBezTo>
                  <a:cubicBezTo>
                    <a:pt x="0" y="0"/>
                    <a:pt x="0" y="0"/>
                    <a:pt x="0"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2" name="i$1îḋè"/>
            <p:cNvSpPr/>
            <p:nvPr/>
          </p:nvSpPr>
          <p:spPr bwMode="auto">
            <a:xfrm>
              <a:off x="8021638" y="2332038"/>
              <a:ext cx="3175" cy="1588"/>
            </a:xfrm>
            <a:custGeom>
              <a:avLst/>
              <a:gdLst>
                <a:gd name="T0" fmla="*/ 0 w 2"/>
                <a:gd name="T1" fmla="*/ 0 h 1"/>
                <a:gd name="T2" fmla="*/ 1 w 2"/>
                <a:gd name="T3" fmla="*/ 0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0"/>
                    <a:pt x="1" y="0"/>
                    <a:pt x="1" y="0"/>
                  </a:cubicBezTo>
                  <a:cubicBezTo>
                    <a:pt x="2" y="1"/>
                    <a:pt x="2" y="1"/>
                    <a:pt x="2" y="1"/>
                  </a:cubicBezTo>
                  <a:cubicBezTo>
                    <a:pt x="2" y="0"/>
                    <a:pt x="1"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3" name="îṥļïdé"/>
            <p:cNvSpPr/>
            <p:nvPr/>
          </p:nvSpPr>
          <p:spPr bwMode="auto">
            <a:xfrm>
              <a:off x="8272463" y="2468563"/>
              <a:ext cx="12700" cy="15875"/>
            </a:xfrm>
            <a:custGeom>
              <a:avLst/>
              <a:gdLst>
                <a:gd name="T0" fmla="*/ 6 w 6"/>
                <a:gd name="T1" fmla="*/ 0 h 8"/>
                <a:gd name="T2" fmla="*/ 0 w 6"/>
                <a:gd name="T3" fmla="*/ 8 h 8"/>
                <a:gd name="T4" fmla="*/ 5 w 6"/>
                <a:gd name="T5" fmla="*/ 2 h 8"/>
                <a:gd name="T6" fmla="*/ 6 w 6"/>
                <a:gd name="T7" fmla="*/ 0 h 8"/>
              </a:gdLst>
              <a:ahLst/>
              <a:cxnLst>
                <a:cxn ang="0">
                  <a:pos x="T0" y="T1"/>
                </a:cxn>
                <a:cxn ang="0">
                  <a:pos x="T2" y="T3"/>
                </a:cxn>
                <a:cxn ang="0">
                  <a:pos x="T4" y="T5"/>
                </a:cxn>
                <a:cxn ang="0">
                  <a:pos x="T6" y="T7"/>
                </a:cxn>
              </a:cxnLst>
              <a:rect l="0" t="0" r="r" b="b"/>
              <a:pathLst>
                <a:path w="6" h="8">
                  <a:moveTo>
                    <a:pt x="6" y="0"/>
                  </a:moveTo>
                  <a:cubicBezTo>
                    <a:pt x="4" y="3"/>
                    <a:pt x="2" y="5"/>
                    <a:pt x="0" y="8"/>
                  </a:cubicBezTo>
                  <a:cubicBezTo>
                    <a:pt x="2" y="6"/>
                    <a:pt x="4" y="4"/>
                    <a:pt x="5" y="2"/>
                  </a:cubicBezTo>
                  <a:cubicBezTo>
                    <a:pt x="6" y="0"/>
                    <a:pt x="6" y="0"/>
                    <a:pt x="6"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4" name="îṩ1îdé"/>
            <p:cNvSpPr/>
            <p:nvPr/>
          </p:nvSpPr>
          <p:spPr bwMode="auto">
            <a:xfrm>
              <a:off x="8278813" y="3170238"/>
              <a:ext cx="15875" cy="68263"/>
            </a:xfrm>
            <a:custGeom>
              <a:avLst/>
              <a:gdLst>
                <a:gd name="T0" fmla="*/ 5 w 8"/>
                <a:gd name="T1" fmla="*/ 0 h 34"/>
                <a:gd name="T2" fmla="*/ 0 w 8"/>
                <a:gd name="T3" fmla="*/ 34 h 34"/>
                <a:gd name="T4" fmla="*/ 3 w 8"/>
                <a:gd name="T5" fmla="*/ 34 h 34"/>
                <a:gd name="T6" fmla="*/ 8 w 8"/>
                <a:gd name="T7" fmla="*/ 1 h 34"/>
                <a:gd name="T8" fmla="*/ 5 w 8"/>
                <a:gd name="T9" fmla="*/ 0 h 34"/>
              </a:gdLst>
              <a:ahLst/>
              <a:cxnLst>
                <a:cxn ang="0">
                  <a:pos x="T0" y="T1"/>
                </a:cxn>
                <a:cxn ang="0">
                  <a:pos x="T2" y="T3"/>
                </a:cxn>
                <a:cxn ang="0">
                  <a:pos x="T4" y="T5"/>
                </a:cxn>
                <a:cxn ang="0">
                  <a:pos x="T6" y="T7"/>
                </a:cxn>
                <a:cxn ang="0">
                  <a:pos x="T8" y="T9"/>
                </a:cxn>
              </a:cxnLst>
              <a:rect l="0" t="0" r="r" b="b"/>
              <a:pathLst>
                <a:path w="8" h="34">
                  <a:moveTo>
                    <a:pt x="5" y="0"/>
                  </a:moveTo>
                  <a:cubicBezTo>
                    <a:pt x="2" y="16"/>
                    <a:pt x="1" y="28"/>
                    <a:pt x="0" y="34"/>
                  </a:cubicBezTo>
                  <a:cubicBezTo>
                    <a:pt x="3" y="34"/>
                    <a:pt x="3" y="34"/>
                    <a:pt x="3" y="34"/>
                  </a:cubicBezTo>
                  <a:cubicBezTo>
                    <a:pt x="3" y="34"/>
                    <a:pt x="5" y="20"/>
                    <a:pt x="8" y="1"/>
                  </a:cubicBezTo>
                  <a:cubicBezTo>
                    <a:pt x="7" y="1"/>
                    <a:pt x="6" y="0"/>
                    <a:pt x="5" y="0"/>
                  </a:cubicBezTo>
                </a:path>
              </a:pathLst>
            </a:custGeom>
            <a:solidFill>
              <a:srgbClr val="423E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5" name="ïṩľîďé"/>
            <p:cNvSpPr/>
            <p:nvPr/>
          </p:nvSpPr>
          <p:spPr bwMode="auto">
            <a:xfrm>
              <a:off x="8288338" y="2001838"/>
              <a:ext cx="287338" cy="1171575"/>
            </a:xfrm>
            <a:custGeom>
              <a:avLst/>
              <a:gdLst>
                <a:gd name="T0" fmla="*/ 129 w 145"/>
                <a:gd name="T1" fmla="*/ 53 h 592"/>
                <a:gd name="T2" fmla="*/ 108 w 145"/>
                <a:gd name="T3" fmla="*/ 99 h 592"/>
                <a:gd name="T4" fmla="*/ 55 w 145"/>
                <a:gd name="T5" fmla="*/ 327 h 592"/>
                <a:gd name="T6" fmla="*/ 20 w 145"/>
                <a:gd name="T7" fmla="*/ 500 h 592"/>
                <a:gd name="T8" fmla="*/ 0 w 145"/>
                <a:gd name="T9" fmla="*/ 591 h 592"/>
                <a:gd name="T10" fmla="*/ 3 w 145"/>
                <a:gd name="T11" fmla="*/ 592 h 592"/>
                <a:gd name="T12" fmla="*/ 24 w 145"/>
                <a:gd name="T13" fmla="*/ 496 h 592"/>
                <a:gd name="T14" fmla="*/ 59 w 145"/>
                <a:gd name="T15" fmla="*/ 324 h 592"/>
                <a:gd name="T16" fmla="*/ 112 w 145"/>
                <a:gd name="T17" fmla="*/ 96 h 592"/>
                <a:gd name="T18" fmla="*/ 129 w 145"/>
                <a:gd name="T19" fmla="*/ 53 h 592"/>
                <a:gd name="T20" fmla="*/ 145 w 145"/>
                <a:gd name="T21" fmla="*/ 0 h 592"/>
                <a:gd name="T22" fmla="*/ 145 w 145"/>
                <a:gd name="T23" fmla="*/ 1 h 592"/>
                <a:gd name="T24" fmla="*/ 145 w 145"/>
                <a:gd name="T25" fmla="*/ 1 h 592"/>
                <a:gd name="T26" fmla="*/ 145 w 145"/>
                <a:gd name="T27"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 h="592">
                  <a:moveTo>
                    <a:pt x="129" y="53"/>
                  </a:moveTo>
                  <a:cubicBezTo>
                    <a:pt x="108" y="99"/>
                    <a:pt x="108" y="99"/>
                    <a:pt x="108" y="99"/>
                  </a:cubicBezTo>
                  <a:cubicBezTo>
                    <a:pt x="84" y="128"/>
                    <a:pt x="57" y="298"/>
                    <a:pt x="55" y="327"/>
                  </a:cubicBezTo>
                  <a:cubicBezTo>
                    <a:pt x="53" y="356"/>
                    <a:pt x="31" y="478"/>
                    <a:pt x="20" y="500"/>
                  </a:cubicBezTo>
                  <a:cubicBezTo>
                    <a:pt x="13" y="513"/>
                    <a:pt x="5" y="558"/>
                    <a:pt x="0" y="591"/>
                  </a:cubicBezTo>
                  <a:cubicBezTo>
                    <a:pt x="1" y="591"/>
                    <a:pt x="2" y="592"/>
                    <a:pt x="3" y="592"/>
                  </a:cubicBezTo>
                  <a:cubicBezTo>
                    <a:pt x="8" y="559"/>
                    <a:pt x="17" y="510"/>
                    <a:pt x="24" y="496"/>
                  </a:cubicBezTo>
                  <a:cubicBezTo>
                    <a:pt x="35" y="474"/>
                    <a:pt x="57" y="353"/>
                    <a:pt x="59" y="324"/>
                  </a:cubicBezTo>
                  <a:cubicBezTo>
                    <a:pt x="61" y="294"/>
                    <a:pt x="88" y="125"/>
                    <a:pt x="112" y="96"/>
                  </a:cubicBezTo>
                  <a:cubicBezTo>
                    <a:pt x="129" y="53"/>
                    <a:pt x="129" y="53"/>
                    <a:pt x="129" y="53"/>
                  </a:cubicBezTo>
                  <a:moveTo>
                    <a:pt x="145" y="0"/>
                  </a:moveTo>
                  <a:cubicBezTo>
                    <a:pt x="145" y="1"/>
                    <a:pt x="145" y="1"/>
                    <a:pt x="145" y="1"/>
                  </a:cubicBezTo>
                  <a:cubicBezTo>
                    <a:pt x="145" y="1"/>
                    <a:pt x="145" y="1"/>
                    <a:pt x="145" y="1"/>
                  </a:cubicBezTo>
                  <a:cubicBezTo>
                    <a:pt x="145" y="1"/>
                    <a:pt x="145"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6" name="íṥḻiḑè"/>
            <p:cNvSpPr/>
            <p:nvPr/>
          </p:nvSpPr>
          <p:spPr bwMode="auto">
            <a:xfrm>
              <a:off x="8039101" y="2484438"/>
              <a:ext cx="233363" cy="762000"/>
            </a:xfrm>
            <a:custGeom>
              <a:avLst/>
              <a:gdLst>
                <a:gd name="T0" fmla="*/ 94 w 118"/>
                <a:gd name="T1" fmla="*/ 381 h 385"/>
                <a:gd name="T2" fmla="*/ 93 w 118"/>
                <a:gd name="T3" fmla="*/ 381 h 385"/>
                <a:gd name="T4" fmla="*/ 93 w 118"/>
                <a:gd name="T5" fmla="*/ 385 h 385"/>
                <a:gd name="T6" fmla="*/ 115 w 118"/>
                <a:gd name="T7" fmla="*/ 385 h 385"/>
                <a:gd name="T8" fmla="*/ 115 w 118"/>
                <a:gd name="T9" fmla="*/ 383 h 385"/>
                <a:gd name="T10" fmla="*/ 94 w 118"/>
                <a:gd name="T11" fmla="*/ 383 h 385"/>
                <a:gd name="T12" fmla="*/ 94 w 118"/>
                <a:gd name="T13" fmla="*/ 381 h 385"/>
                <a:gd name="T14" fmla="*/ 118 w 118"/>
                <a:gd name="T15" fmla="*/ 0 h 385"/>
                <a:gd name="T16" fmla="*/ 4 w 118"/>
                <a:gd name="T17" fmla="*/ 33 h 385"/>
                <a:gd name="T18" fmla="*/ 4 w 118"/>
                <a:gd name="T19" fmla="*/ 33 h 385"/>
                <a:gd name="T20" fmla="*/ 1 w 118"/>
                <a:gd name="T21" fmla="*/ 33 h 385"/>
                <a:gd name="T22" fmla="*/ 1 w 118"/>
                <a:gd name="T23" fmla="*/ 33 h 385"/>
                <a:gd name="T24" fmla="*/ 0 w 118"/>
                <a:gd name="T25" fmla="*/ 33 h 385"/>
                <a:gd name="T26" fmla="*/ 1 w 118"/>
                <a:gd name="T27" fmla="*/ 37 h 385"/>
                <a:gd name="T28" fmla="*/ 118 w 118"/>
                <a:gd name="T2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385">
                  <a:moveTo>
                    <a:pt x="94" y="381"/>
                  </a:moveTo>
                  <a:cubicBezTo>
                    <a:pt x="93" y="381"/>
                    <a:pt x="93" y="381"/>
                    <a:pt x="93" y="381"/>
                  </a:cubicBezTo>
                  <a:cubicBezTo>
                    <a:pt x="93" y="385"/>
                    <a:pt x="93" y="385"/>
                    <a:pt x="93" y="385"/>
                  </a:cubicBezTo>
                  <a:cubicBezTo>
                    <a:pt x="115" y="385"/>
                    <a:pt x="115" y="385"/>
                    <a:pt x="115" y="385"/>
                  </a:cubicBezTo>
                  <a:cubicBezTo>
                    <a:pt x="115" y="384"/>
                    <a:pt x="115" y="384"/>
                    <a:pt x="115" y="383"/>
                  </a:cubicBezTo>
                  <a:cubicBezTo>
                    <a:pt x="94" y="383"/>
                    <a:pt x="94" y="383"/>
                    <a:pt x="94" y="383"/>
                  </a:cubicBezTo>
                  <a:cubicBezTo>
                    <a:pt x="94" y="381"/>
                    <a:pt x="94" y="381"/>
                    <a:pt x="94" y="381"/>
                  </a:cubicBezTo>
                  <a:moveTo>
                    <a:pt x="118" y="0"/>
                  </a:moveTo>
                  <a:cubicBezTo>
                    <a:pt x="87" y="29"/>
                    <a:pt x="4" y="33"/>
                    <a:pt x="4" y="33"/>
                  </a:cubicBezTo>
                  <a:cubicBezTo>
                    <a:pt x="4" y="33"/>
                    <a:pt x="4" y="33"/>
                    <a:pt x="4" y="33"/>
                  </a:cubicBezTo>
                  <a:cubicBezTo>
                    <a:pt x="2" y="33"/>
                    <a:pt x="1" y="33"/>
                    <a:pt x="1" y="33"/>
                  </a:cubicBezTo>
                  <a:cubicBezTo>
                    <a:pt x="1" y="33"/>
                    <a:pt x="1" y="33"/>
                    <a:pt x="1" y="33"/>
                  </a:cubicBezTo>
                  <a:cubicBezTo>
                    <a:pt x="0" y="33"/>
                    <a:pt x="0" y="33"/>
                    <a:pt x="0" y="33"/>
                  </a:cubicBezTo>
                  <a:cubicBezTo>
                    <a:pt x="1" y="37"/>
                    <a:pt x="1" y="37"/>
                    <a:pt x="1" y="37"/>
                  </a:cubicBezTo>
                  <a:cubicBezTo>
                    <a:pt x="1" y="37"/>
                    <a:pt x="90" y="32"/>
                    <a:pt x="11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7" name="ïŝ1iḑê"/>
            <p:cNvSpPr/>
            <p:nvPr/>
          </p:nvSpPr>
          <p:spPr bwMode="auto">
            <a:xfrm>
              <a:off x="8224838" y="3238501"/>
              <a:ext cx="42863" cy="3175"/>
            </a:xfrm>
            <a:custGeom>
              <a:avLst/>
              <a:gdLst>
                <a:gd name="T0" fmla="*/ 21 w 21"/>
                <a:gd name="T1" fmla="*/ 0 h 2"/>
                <a:gd name="T2" fmla="*/ 2 w 21"/>
                <a:gd name="T3" fmla="*/ 0 h 2"/>
                <a:gd name="T4" fmla="*/ 0 w 21"/>
                <a:gd name="T5" fmla="*/ 0 h 2"/>
                <a:gd name="T6" fmla="*/ 0 w 21"/>
                <a:gd name="T7" fmla="*/ 2 h 2"/>
                <a:gd name="T8" fmla="*/ 21 w 21"/>
                <a:gd name="T9" fmla="*/ 2 h 2"/>
                <a:gd name="T10" fmla="*/ 21 w 21"/>
                <a:gd name="T11" fmla="*/ 0 h 2"/>
              </a:gdLst>
              <a:ahLst/>
              <a:cxnLst>
                <a:cxn ang="0">
                  <a:pos x="T0" y="T1"/>
                </a:cxn>
                <a:cxn ang="0">
                  <a:pos x="T2" y="T3"/>
                </a:cxn>
                <a:cxn ang="0">
                  <a:pos x="T4" y="T5"/>
                </a:cxn>
                <a:cxn ang="0">
                  <a:pos x="T6" y="T7"/>
                </a:cxn>
                <a:cxn ang="0">
                  <a:pos x="T8" y="T9"/>
                </a:cxn>
                <a:cxn ang="0">
                  <a:pos x="T10" y="T11"/>
                </a:cxn>
              </a:cxnLst>
              <a:rect l="0" t="0" r="r" b="b"/>
              <a:pathLst>
                <a:path w="21" h="2">
                  <a:moveTo>
                    <a:pt x="21" y="0"/>
                  </a:moveTo>
                  <a:cubicBezTo>
                    <a:pt x="2" y="0"/>
                    <a:pt x="2" y="0"/>
                    <a:pt x="2" y="0"/>
                  </a:cubicBezTo>
                  <a:cubicBezTo>
                    <a:pt x="0" y="0"/>
                    <a:pt x="0" y="0"/>
                    <a:pt x="0" y="0"/>
                  </a:cubicBezTo>
                  <a:cubicBezTo>
                    <a:pt x="0" y="2"/>
                    <a:pt x="0" y="2"/>
                    <a:pt x="0" y="2"/>
                  </a:cubicBezTo>
                  <a:cubicBezTo>
                    <a:pt x="21" y="2"/>
                    <a:pt x="21" y="2"/>
                    <a:pt x="21" y="2"/>
                  </a:cubicBezTo>
                  <a:cubicBezTo>
                    <a:pt x="21" y="2"/>
                    <a:pt x="21" y="1"/>
                    <a:pt x="21"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8" name="iSḻiḍe"/>
            <p:cNvSpPr/>
            <p:nvPr/>
          </p:nvSpPr>
          <p:spPr bwMode="auto">
            <a:xfrm>
              <a:off x="8267701" y="3238501"/>
              <a:ext cx="11113" cy="7938"/>
            </a:xfrm>
            <a:custGeom>
              <a:avLst/>
              <a:gdLst>
                <a:gd name="T0" fmla="*/ 6 w 6"/>
                <a:gd name="T1" fmla="*/ 0 h 4"/>
                <a:gd name="T2" fmla="*/ 0 w 6"/>
                <a:gd name="T3" fmla="*/ 0 h 4"/>
                <a:gd name="T4" fmla="*/ 0 w 6"/>
                <a:gd name="T5" fmla="*/ 4 h 4"/>
                <a:gd name="T6" fmla="*/ 5 w 6"/>
                <a:gd name="T7" fmla="*/ 4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0" y="0"/>
                    <a:pt x="0" y="0"/>
                    <a:pt x="0" y="0"/>
                  </a:cubicBezTo>
                  <a:cubicBezTo>
                    <a:pt x="0" y="1"/>
                    <a:pt x="0" y="3"/>
                    <a:pt x="0" y="4"/>
                  </a:cubicBezTo>
                  <a:cubicBezTo>
                    <a:pt x="5" y="4"/>
                    <a:pt x="5" y="4"/>
                    <a:pt x="5" y="4"/>
                  </a:cubicBezTo>
                  <a:cubicBezTo>
                    <a:pt x="5" y="4"/>
                    <a:pt x="5" y="3"/>
                    <a:pt x="6" y="0"/>
                  </a:cubicBezTo>
                </a:path>
              </a:pathLst>
            </a:custGeom>
            <a:solidFill>
              <a:srgbClr val="423E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9" name="iṥlíďè"/>
            <p:cNvSpPr/>
            <p:nvPr/>
          </p:nvSpPr>
          <p:spPr bwMode="auto">
            <a:xfrm>
              <a:off x="8543926" y="2020888"/>
              <a:ext cx="38100" cy="85725"/>
            </a:xfrm>
            <a:custGeom>
              <a:avLst/>
              <a:gdLst>
                <a:gd name="T0" fmla="*/ 24 w 24"/>
                <a:gd name="T1" fmla="*/ 0 h 54"/>
                <a:gd name="T2" fmla="*/ 17 w 24"/>
                <a:gd name="T3" fmla="*/ 16 h 54"/>
                <a:gd name="T4" fmla="*/ 0 w 24"/>
                <a:gd name="T5" fmla="*/ 54 h 54"/>
                <a:gd name="T6" fmla="*/ 24 w 24"/>
                <a:gd name="T7" fmla="*/ 4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lnTo>
                    <a:pt x="17" y="16"/>
                  </a:lnTo>
                  <a:lnTo>
                    <a:pt x="0" y="54"/>
                  </a:lnTo>
                  <a:lnTo>
                    <a:pt x="24" y="4"/>
                  </a:lnTo>
                  <a:lnTo>
                    <a:pt x="24"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0" name="íṣliḋé"/>
            <p:cNvSpPr/>
            <p:nvPr/>
          </p:nvSpPr>
          <p:spPr bwMode="auto">
            <a:xfrm>
              <a:off x="8543926" y="2020888"/>
              <a:ext cx="38100" cy="85725"/>
            </a:xfrm>
            <a:custGeom>
              <a:avLst/>
              <a:gdLst>
                <a:gd name="T0" fmla="*/ 24 w 24"/>
                <a:gd name="T1" fmla="*/ 0 h 54"/>
                <a:gd name="T2" fmla="*/ 17 w 24"/>
                <a:gd name="T3" fmla="*/ 16 h 54"/>
                <a:gd name="T4" fmla="*/ 0 w 24"/>
                <a:gd name="T5" fmla="*/ 54 h 54"/>
                <a:gd name="T6" fmla="*/ 24 w 24"/>
                <a:gd name="T7" fmla="*/ 4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lnTo>
                    <a:pt x="17" y="16"/>
                  </a:lnTo>
                  <a:lnTo>
                    <a:pt x="0" y="54"/>
                  </a:lnTo>
                  <a:lnTo>
                    <a:pt x="24" y="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1" name="ïṥlídê"/>
            <p:cNvSpPr/>
            <p:nvPr/>
          </p:nvSpPr>
          <p:spPr bwMode="auto">
            <a:xfrm>
              <a:off x="8047038" y="2459038"/>
              <a:ext cx="238125" cy="90488"/>
            </a:xfrm>
            <a:custGeom>
              <a:avLst/>
              <a:gdLst>
                <a:gd name="T0" fmla="*/ 120 w 120"/>
                <a:gd name="T1" fmla="*/ 0 h 46"/>
                <a:gd name="T2" fmla="*/ 0 w 120"/>
                <a:gd name="T3" fmla="*/ 46 h 46"/>
                <a:gd name="T4" fmla="*/ 0 w 120"/>
                <a:gd name="T5" fmla="*/ 46 h 46"/>
                <a:gd name="T6" fmla="*/ 114 w 120"/>
                <a:gd name="T7" fmla="*/ 13 h 46"/>
                <a:gd name="T8" fmla="*/ 120 w 120"/>
                <a:gd name="T9" fmla="*/ 5 h 46"/>
                <a:gd name="T10" fmla="*/ 120 w 120"/>
                <a:gd name="T11" fmla="*/ 0 h 46"/>
              </a:gdLst>
              <a:ahLst/>
              <a:cxnLst>
                <a:cxn ang="0">
                  <a:pos x="T0" y="T1"/>
                </a:cxn>
                <a:cxn ang="0">
                  <a:pos x="T2" y="T3"/>
                </a:cxn>
                <a:cxn ang="0">
                  <a:pos x="T4" y="T5"/>
                </a:cxn>
                <a:cxn ang="0">
                  <a:pos x="T6" y="T7"/>
                </a:cxn>
                <a:cxn ang="0">
                  <a:pos x="T8" y="T9"/>
                </a:cxn>
                <a:cxn ang="0">
                  <a:pos x="T10" y="T11"/>
                </a:cxn>
              </a:cxnLst>
              <a:rect l="0" t="0" r="r" b="b"/>
              <a:pathLst>
                <a:path w="120" h="46">
                  <a:moveTo>
                    <a:pt x="120" y="0"/>
                  </a:moveTo>
                  <a:cubicBezTo>
                    <a:pt x="104" y="36"/>
                    <a:pt x="19" y="45"/>
                    <a:pt x="0" y="46"/>
                  </a:cubicBezTo>
                  <a:cubicBezTo>
                    <a:pt x="0" y="46"/>
                    <a:pt x="0" y="46"/>
                    <a:pt x="0" y="46"/>
                  </a:cubicBezTo>
                  <a:cubicBezTo>
                    <a:pt x="0" y="46"/>
                    <a:pt x="83" y="42"/>
                    <a:pt x="114" y="13"/>
                  </a:cubicBezTo>
                  <a:cubicBezTo>
                    <a:pt x="116" y="10"/>
                    <a:pt x="118" y="8"/>
                    <a:pt x="120" y="5"/>
                  </a:cubicBezTo>
                  <a:cubicBezTo>
                    <a:pt x="120" y="0"/>
                    <a:pt x="120" y="0"/>
                    <a:pt x="12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2" name="íṣḻidè"/>
            <p:cNvSpPr/>
            <p:nvPr/>
          </p:nvSpPr>
          <p:spPr bwMode="auto">
            <a:xfrm>
              <a:off x="8267701" y="3170238"/>
              <a:ext cx="20638" cy="68263"/>
            </a:xfrm>
            <a:custGeom>
              <a:avLst/>
              <a:gdLst>
                <a:gd name="T0" fmla="*/ 10 w 11"/>
                <a:gd name="T1" fmla="*/ 0 h 34"/>
                <a:gd name="T2" fmla="*/ 5 w 11"/>
                <a:gd name="T3" fmla="*/ 34 h 34"/>
                <a:gd name="T4" fmla="*/ 0 w 11"/>
                <a:gd name="T5" fmla="*/ 34 h 34"/>
                <a:gd name="T6" fmla="*/ 0 w 11"/>
                <a:gd name="T7" fmla="*/ 34 h 34"/>
                <a:gd name="T8" fmla="*/ 6 w 11"/>
                <a:gd name="T9" fmla="*/ 34 h 34"/>
                <a:gd name="T10" fmla="*/ 11 w 11"/>
                <a:gd name="T11" fmla="*/ 0 h 34"/>
                <a:gd name="T12" fmla="*/ 10 w 11"/>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1" h="34">
                  <a:moveTo>
                    <a:pt x="10" y="0"/>
                  </a:moveTo>
                  <a:cubicBezTo>
                    <a:pt x="7" y="20"/>
                    <a:pt x="5" y="34"/>
                    <a:pt x="5" y="34"/>
                  </a:cubicBezTo>
                  <a:cubicBezTo>
                    <a:pt x="0" y="34"/>
                    <a:pt x="0" y="34"/>
                    <a:pt x="0" y="34"/>
                  </a:cubicBezTo>
                  <a:cubicBezTo>
                    <a:pt x="0" y="34"/>
                    <a:pt x="0" y="34"/>
                    <a:pt x="0" y="34"/>
                  </a:cubicBezTo>
                  <a:cubicBezTo>
                    <a:pt x="6" y="34"/>
                    <a:pt x="6" y="34"/>
                    <a:pt x="6" y="34"/>
                  </a:cubicBezTo>
                  <a:cubicBezTo>
                    <a:pt x="7" y="28"/>
                    <a:pt x="8" y="16"/>
                    <a:pt x="11" y="0"/>
                  </a:cubicBezTo>
                  <a:cubicBezTo>
                    <a:pt x="11" y="0"/>
                    <a:pt x="11" y="0"/>
                    <a:pt x="10" y="0"/>
                  </a:cubicBezTo>
                </a:path>
              </a:pathLst>
            </a:custGeom>
            <a:solidFill>
              <a:srgbClr val="3B38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3" name="îṩḷiḑê"/>
            <p:cNvSpPr/>
            <p:nvPr/>
          </p:nvSpPr>
          <p:spPr bwMode="auto">
            <a:xfrm>
              <a:off x="8286751" y="2046288"/>
              <a:ext cx="284163" cy="1123950"/>
            </a:xfrm>
            <a:custGeom>
              <a:avLst/>
              <a:gdLst>
                <a:gd name="T0" fmla="*/ 143 w 143"/>
                <a:gd name="T1" fmla="*/ 0 h 568"/>
                <a:gd name="T2" fmla="*/ 109 w 143"/>
                <a:gd name="T3" fmla="*/ 73 h 568"/>
                <a:gd name="T4" fmla="*/ 56 w 143"/>
                <a:gd name="T5" fmla="*/ 301 h 568"/>
                <a:gd name="T6" fmla="*/ 21 w 143"/>
                <a:gd name="T7" fmla="*/ 473 h 568"/>
                <a:gd name="T8" fmla="*/ 0 w 143"/>
                <a:gd name="T9" fmla="*/ 568 h 568"/>
                <a:gd name="T10" fmla="*/ 1 w 143"/>
                <a:gd name="T11" fmla="*/ 568 h 568"/>
                <a:gd name="T12" fmla="*/ 21 w 143"/>
                <a:gd name="T13" fmla="*/ 477 h 568"/>
                <a:gd name="T14" fmla="*/ 56 w 143"/>
                <a:gd name="T15" fmla="*/ 304 h 568"/>
                <a:gd name="T16" fmla="*/ 109 w 143"/>
                <a:gd name="T17" fmla="*/ 76 h 568"/>
                <a:gd name="T18" fmla="*/ 130 w 143"/>
                <a:gd name="T19" fmla="*/ 30 h 568"/>
                <a:gd name="T20" fmla="*/ 143 w 143"/>
                <a:gd name="T21"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568">
                  <a:moveTo>
                    <a:pt x="143" y="0"/>
                  </a:moveTo>
                  <a:cubicBezTo>
                    <a:pt x="109" y="73"/>
                    <a:pt x="109" y="73"/>
                    <a:pt x="109" y="73"/>
                  </a:cubicBezTo>
                  <a:cubicBezTo>
                    <a:pt x="85" y="102"/>
                    <a:pt x="58" y="271"/>
                    <a:pt x="56" y="301"/>
                  </a:cubicBezTo>
                  <a:cubicBezTo>
                    <a:pt x="54" y="330"/>
                    <a:pt x="32" y="451"/>
                    <a:pt x="21" y="473"/>
                  </a:cubicBezTo>
                  <a:cubicBezTo>
                    <a:pt x="14" y="487"/>
                    <a:pt x="6" y="535"/>
                    <a:pt x="0" y="568"/>
                  </a:cubicBezTo>
                  <a:cubicBezTo>
                    <a:pt x="1" y="568"/>
                    <a:pt x="1" y="568"/>
                    <a:pt x="1" y="568"/>
                  </a:cubicBezTo>
                  <a:cubicBezTo>
                    <a:pt x="6" y="535"/>
                    <a:pt x="14" y="490"/>
                    <a:pt x="21" y="477"/>
                  </a:cubicBezTo>
                  <a:cubicBezTo>
                    <a:pt x="32" y="455"/>
                    <a:pt x="54" y="333"/>
                    <a:pt x="56" y="304"/>
                  </a:cubicBezTo>
                  <a:cubicBezTo>
                    <a:pt x="58" y="275"/>
                    <a:pt x="85" y="105"/>
                    <a:pt x="109" y="76"/>
                  </a:cubicBezTo>
                  <a:cubicBezTo>
                    <a:pt x="130" y="30"/>
                    <a:pt x="130" y="30"/>
                    <a:pt x="130" y="30"/>
                  </a:cubicBezTo>
                  <a:cubicBezTo>
                    <a:pt x="143" y="0"/>
                    <a:pt x="143" y="0"/>
                    <a:pt x="143"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4" name="îŝ1iḑè"/>
            <p:cNvSpPr/>
            <p:nvPr/>
          </p:nvSpPr>
          <p:spPr bwMode="auto">
            <a:xfrm>
              <a:off x="8015288" y="1998663"/>
              <a:ext cx="566738" cy="1239838"/>
            </a:xfrm>
            <a:custGeom>
              <a:avLst/>
              <a:gdLst>
                <a:gd name="T0" fmla="*/ 286 w 286"/>
                <a:gd name="T1" fmla="*/ 0 h 626"/>
                <a:gd name="T2" fmla="*/ 229 w 286"/>
                <a:gd name="T3" fmla="*/ 23 h 626"/>
                <a:gd name="T4" fmla="*/ 177 w 286"/>
                <a:gd name="T5" fmla="*/ 39 h 626"/>
                <a:gd name="T6" fmla="*/ 130 w 286"/>
                <a:gd name="T7" fmla="*/ 83 h 626"/>
                <a:gd name="T8" fmla="*/ 0 w 286"/>
                <a:gd name="T9" fmla="*/ 168 h 626"/>
                <a:gd name="T10" fmla="*/ 13 w 286"/>
                <a:gd name="T11" fmla="*/ 278 h 626"/>
                <a:gd name="T12" fmla="*/ 136 w 286"/>
                <a:gd name="T13" fmla="*/ 232 h 626"/>
                <a:gd name="T14" fmla="*/ 105 w 286"/>
                <a:gd name="T15" fmla="*/ 626 h 626"/>
                <a:gd name="T16" fmla="*/ 132 w 286"/>
                <a:gd name="T17" fmla="*/ 626 h 626"/>
                <a:gd name="T18" fmla="*/ 158 w 286"/>
                <a:gd name="T19" fmla="*/ 497 h 626"/>
                <a:gd name="T20" fmla="*/ 193 w 286"/>
                <a:gd name="T21" fmla="*/ 325 h 626"/>
                <a:gd name="T22" fmla="*/ 246 w 286"/>
                <a:gd name="T23" fmla="*/ 97 h 626"/>
                <a:gd name="T24" fmla="*/ 286 w 286"/>
                <a:gd name="T25" fmla="*/ 11 h 626"/>
                <a:gd name="T26" fmla="*/ 286 w 286"/>
                <a:gd name="T27"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626">
                  <a:moveTo>
                    <a:pt x="286" y="0"/>
                  </a:moveTo>
                  <a:cubicBezTo>
                    <a:pt x="269" y="12"/>
                    <a:pt x="250" y="21"/>
                    <a:pt x="229" y="23"/>
                  </a:cubicBezTo>
                  <a:cubicBezTo>
                    <a:pt x="211" y="24"/>
                    <a:pt x="193" y="30"/>
                    <a:pt x="177" y="39"/>
                  </a:cubicBezTo>
                  <a:cubicBezTo>
                    <a:pt x="158" y="49"/>
                    <a:pt x="137" y="65"/>
                    <a:pt x="130" y="83"/>
                  </a:cubicBezTo>
                  <a:cubicBezTo>
                    <a:pt x="118" y="120"/>
                    <a:pt x="37" y="181"/>
                    <a:pt x="0" y="168"/>
                  </a:cubicBezTo>
                  <a:cubicBezTo>
                    <a:pt x="13" y="278"/>
                    <a:pt x="13" y="278"/>
                    <a:pt x="13" y="278"/>
                  </a:cubicBezTo>
                  <a:cubicBezTo>
                    <a:pt x="13" y="278"/>
                    <a:pt x="118" y="273"/>
                    <a:pt x="136" y="232"/>
                  </a:cubicBezTo>
                  <a:cubicBezTo>
                    <a:pt x="105" y="626"/>
                    <a:pt x="105" y="626"/>
                    <a:pt x="105" y="626"/>
                  </a:cubicBezTo>
                  <a:cubicBezTo>
                    <a:pt x="132" y="626"/>
                    <a:pt x="132" y="626"/>
                    <a:pt x="132" y="626"/>
                  </a:cubicBezTo>
                  <a:cubicBezTo>
                    <a:pt x="132" y="626"/>
                    <a:pt x="147" y="520"/>
                    <a:pt x="158" y="497"/>
                  </a:cubicBezTo>
                  <a:cubicBezTo>
                    <a:pt x="169" y="475"/>
                    <a:pt x="191" y="354"/>
                    <a:pt x="193" y="325"/>
                  </a:cubicBezTo>
                  <a:cubicBezTo>
                    <a:pt x="195" y="295"/>
                    <a:pt x="222" y="126"/>
                    <a:pt x="246" y="97"/>
                  </a:cubicBezTo>
                  <a:cubicBezTo>
                    <a:pt x="286" y="11"/>
                    <a:pt x="286" y="11"/>
                    <a:pt x="286" y="11"/>
                  </a:cubicBezTo>
                  <a:cubicBezTo>
                    <a:pt x="286" y="0"/>
                    <a:pt x="286" y="0"/>
                    <a:pt x="286" y="0"/>
                  </a:cubicBezTo>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5" name="ísļíḓê"/>
            <p:cNvSpPr/>
            <p:nvPr/>
          </p:nvSpPr>
          <p:spPr bwMode="auto">
            <a:xfrm>
              <a:off x="8575676" y="1958976"/>
              <a:ext cx="3175" cy="12700"/>
            </a:xfrm>
            <a:custGeom>
              <a:avLst/>
              <a:gdLst>
                <a:gd name="T0" fmla="*/ 0 w 1"/>
                <a:gd name="T1" fmla="*/ 0 h 6"/>
                <a:gd name="T2" fmla="*/ 1 w 1"/>
                <a:gd name="T3" fmla="*/ 5 h 6"/>
                <a:gd name="T4" fmla="*/ 1 w 1"/>
                <a:gd name="T5" fmla="*/ 6 h 6"/>
                <a:gd name="T6" fmla="*/ 1 w 1"/>
                <a:gd name="T7" fmla="*/ 0 h 6"/>
                <a:gd name="T8" fmla="*/ 0 w 1"/>
                <a:gd name="T9" fmla="*/ 0 h 6"/>
              </a:gdLst>
              <a:ahLst/>
              <a:cxnLst>
                <a:cxn ang="0">
                  <a:pos x="T0" y="T1"/>
                </a:cxn>
                <a:cxn ang="0">
                  <a:pos x="T2" y="T3"/>
                </a:cxn>
                <a:cxn ang="0">
                  <a:pos x="T4" y="T5"/>
                </a:cxn>
                <a:cxn ang="0">
                  <a:pos x="T6" y="T7"/>
                </a:cxn>
                <a:cxn ang="0">
                  <a:pos x="T8" y="T9"/>
                </a:cxn>
              </a:cxnLst>
              <a:rect l="0" t="0" r="r" b="b"/>
              <a:pathLst>
                <a:path w="1" h="6">
                  <a:moveTo>
                    <a:pt x="0" y="0"/>
                  </a:moveTo>
                  <a:cubicBezTo>
                    <a:pt x="0" y="2"/>
                    <a:pt x="1" y="4"/>
                    <a:pt x="1" y="5"/>
                  </a:cubicBezTo>
                  <a:cubicBezTo>
                    <a:pt x="1" y="5"/>
                    <a:pt x="1" y="6"/>
                    <a:pt x="1" y="6"/>
                  </a:cubicBezTo>
                  <a:cubicBezTo>
                    <a:pt x="1" y="4"/>
                    <a:pt x="1" y="2"/>
                    <a:pt x="1" y="0"/>
                  </a:cubicBezTo>
                  <a:cubicBezTo>
                    <a:pt x="1"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6" name="iṥľíḋe"/>
            <p:cNvSpPr/>
            <p:nvPr/>
          </p:nvSpPr>
          <p:spPr bwMode="auto">
            <a:xfrm>
              <a:off x="8578851" y="1939926"/>
              <a:ext cx="120650" cy="33338"/>
            </a:xfrm>
            <a:custGeom>
              <a:avLst/>
              <a:gdLst>
                <a:gd name="T0" fmla="*/ 61 w 61"/>
                <a:gd name="T1" fmla="*/ 0 h 17"/>
                <a:gd name="T2" fmla="*/ 16 w 61"/>
                <a:gd name="T3" fmla="*/ 11 h 17"/>
                <a:gd name="T4" fmla="*/ 0 w 61"/>
                <a:gd name="T5" fmla="*/ 10 h 17"/>
                <a:gd name="T6" fmla="*/ 0 w 61"/>
                <a:gd name="T7" fmla="*/ 16 h 17"/>
                <a:gd name="T8" fmla="*/ 16 w 61"/>
                <a:gd name="T9" fmla="*/ 17 h 17"/>
                <a:gd name="T10" fmla="*/ 16 w 61"/>
                <a:gd name="T11" fmla="*/ 17 h 17"/>
                <a:gd name="T12" fmla="*/ 61 w 6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1" h="17">
                  <a:moveTo>
                    <a:pt x="61" y="0"/>
                  </a:moveTo>
                  <a:cubicBezTo>
                    <a:pt x="48" y="7"/>
                    <a:pt x="32" y="11"/>
                    <a:pt x="16" y="11"/>
                  </a:cubicBezTo>
                  <a:cubicBezTo>
                    <a:pt x="10" y="11"/>
                    <a:pt x="5" y="11"/>
                    <a:pt x="0" y="10"/>
                  </a:cubicBezTo>
                  <a:cubicBezTo>
                    <a:pt x="0" y="12"/>
                    <a:pt x="0" y="14"/>
                    <a:pt x="0" y="16"/>
                  </a:cubicBezTo>
                  <a:cubicBezTo>
                    <a:pt x="6" y="16"/>
                    <a:pt x="11" y="17"/>
                    <a:pt x="16" y="17"/>
                  </a:cubicBezTo>
                  <a:cubicBezTo>
                    <a:pt x="16" y="17"/>
                    <a:pt x="16" y="17"/>
                    <a:pt x="16" y="17"/>
                  </a:cubicBezTo>
                  <a:cubicBezTo>
                    <a:pt x="33" y="17"/>
                    <a:pt x="48" y="10"/>
                    <a:pt x="61"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7" name="îŝḻiḑé"/>
            <p:cNvSpPr/>
            <p:nvPr/>
          </p:nvSpPr>
          <p:spPr bwMode="auto">
            <a:xfrm>
              <a:off x="8412163" y="1570038"/>
              <a:ext cx="393700" cy="392113"/>
            </a:xfrm>
            <a:prstGeom prst="ellipse">
              <a:avLst/>
            </a:pr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8" name="íṧľïḓé"/>
            <p:cNvSpPr/>
            <p:nvPr/>
          </p:nvSpPr>
          <p:spPr bwMode="auto">
            <a:xfrm>
              <a:off x="8394701" y="1512888"/>
              <a:ext cx="463550" cy="406400"/>
            </a:xfrm>
            <a:custGeom>
              <a:avLst/>
              <a:gdLst>
                <a:gd name="T0" fmla="*/ 234 w 234"/>
                <a:gd name="T1" fmla="*/ 172 h 206"/>
                <a:gd name="T2" fmla="*/ 222 w 234"/>
                <a:gd name="T3" fmla="*/ 187 h 206"/>
                <a:gd name="T4" fmla="*/ 210 w 234"/>
                <a:gd name="T5" fmla="*/ 197 h 206"/>
                <a:gd name="T6" fmla="*/ 212 w 234"/>
                <a:gd name="T7" fmla="*/ 206 h 206"/>
                <a:gd name="T8" fmla="*/ 234 w 234"/>
                <a:gd name="T9" fmla="*/ 172 h 206"/>
                <a:gd name="T10" fmla="*/ 3 w 234"/>
                <a:gd name="T11" fmla="*/ 0 h 206"/>
                <a:gd name="T12" fmla="*/ 0 w 234"/>
                <a:gd name="T13" fmla="*/ 30 h 206"/>
                <a:gd name="T14" fmla="*/ 19 w 234"/>
                <a:gd name="T15" fmla="*/ 72 h 206"/>
                <a:gd name="T16" fmla="*/ 28 w 234"/>
                <a:gd name="T17" fmla="*/ 53 h 206"/>
                <a:gd name="T18" fmla="*/ 26 w 234"/>
                <a:gd name="T19" fmla="*/ 53 h 206"/>
                <a:gd name="T20" fmla="*/ 3 w 234"/>
                <a:gd name="T21" fmla="*/ 9 h 206"/>
                <a:gd name="T22" fmla="*/ 3 w 234"/>
                <a:gd name="T2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06">
                  <a:moveTo>
                    <a:pt x="234" y="172"/>
                  </a:moveTo>
                  <a:cubicBezTo>
                    <a:pt x="231" y="178"/>
                    <a:pt x="227" y="182"/>
                    <a:pt x="222" y="187"/>
                  </a:cubicBezTo>
                  <a:cubicBezTo>
                    <a:pt x="218" y="191"/>
                    <a:pt x="214" y="194"/>
                    <a:pt x="210" y="197"/>
                  </a:cubicBezTo>
                  <a:cubicBezTo>
                    <a:pt x="211" y="200"/>
                    <a:pt x="212" y="203"/>
                    <a:pt x="212" y="206"/>
                  </a:cubicBezTo>
                  <a:cubicBezTo>
                    <a:pt x="222" y="196"/>
                    <a:pt x="230" y="185"/>
                    <a:pt x="234" y="172"/>
                  </a:cubicBezTo>
                  <a:moveTo>
                    <a:pt x="3" y="0"/>
                  </a:moveTo>
                  <a:cubicBezTo>
                    <a:pt x="1" y="10"/>
                    <a:pt x="0" y="20"/>
                    <a:pt x="0" y="30"/>
                  </a:cubicBezTo>
                  <a:cubicBezTo>
                    <a:pt x="0" y="44"/>
                    <a:pt x="6" y="65"/>
                    <a:pt x="19" y="72"/>
                  </a:cubicBezTo>
                  <a:cubicBezTo>
                    <a:pt x="21" y="66"/>
                    <a:pt x="24" y="59"/>
                    <a:pt x="28" y="53"/>
                  </a:cubicBezTo>
                  <a:cubicBezTo>
                    <a:pt x="27" y="53"/>
                    <a:pt x="27" y="53"/>
                    <a:pt x="26" y="53"/>
                  </a:cubicBezTo>
                  <a:cubicBezTo>
                    <a:pt x="10" y="47"/>
                    <a:pt x="3" y="24"/>
                    <a:pt x="3" y="9"/>
                  </a:cubicBezTo>
                  <a:cubicBezTo>
                    <a:pt x="3" y="6"/>
                    <a:pt x="3" y="3"/>
                    <a:pt x="3"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9" name="îś1íḍé"/>
            <p:cNvSpPr/>
            <p:nvPr/>
          </p:nvSpPr>
          <p:spPr bwMode="auto">
            <a:xfrm>
              <a:off x="8399463" y="1412876"/>
              <a:ext cx="471488" cy="522288"/>
            </a:xfrm>
            <a:custGeom>
              <a:avLst/>
              <a:gdLst>
                <a:gd name="T0" fmla="*/ 80 w 238"/>
                <a:gd name="T1" fmla="*/ 0 h 264"/>
                <a:gd name="T2" fmla="*/ 51 w 238"/>
                <a:gd name="T3" fmla="*/ 11 h 264"/>
                <a:gd name="T4" fmla="*/ 36 w 238"/>
                <a:gd name="T5" fmla="*/ 37 h 264"/>
                <a:gd name="T6" fmla="*/ 23 w 238"/>
                <a:gd name="T7" fmla="*/ 20 h 264"/>
                <a:gd name="T8" fmla="*/ 23 w 238"/>
                <a:gd name="T9" fmla="*/ 12 h 264"/>
                <a:gd name="T10" fmla="*/ 7 w 238"/>
                <a:gd name="T11" fmla="*/ 47 h 264"/>
                <a:gd name="T12" fmla="*/ 3 w 238"/>
                <a:gd name="T13" fmla="*/ 37 h 264"/>
                <a:gd name="T14" fmla="*/ 0 w 238"/>
                <a:gd name="T15" fmla="*/ 50 h 264"/>
                <a:gd name="T16" fmla="*/ 0 w 238"/>
                <a:gd name="T17" fmla="*/ 59 h 264"/>
                <a:gd name="T18" fmla="*/ 23 w 238"/>
                <a:gd name="T19" fmla="*/ 103 h 264"/>
                <a:gd name="T20" fmla="*/ 25 w 238"/>
                <a:gd name="T21" fmla="*/ 103 h 264"/>
                <a:gd name="T22" fmla="*/ 16 w 238"/>
                <a:gd name="T23" fmla="*/ 122 h 264"/>
                <a:gd name="T24" fmla="*/ 19 w 238"/>
                <a:gd name="T25" fmla="*/ 123 h 264"/>
                <a:gd name="T26" fmla="*/ 22 w 238"/>
                <a:gd name="T27" fmla="*/ 124 h 264"/>
                <a:gd name="T28" fmla="*/ 106 w 238"/>
                <a:gd name="T29" fmla="*/ 79 h 264"/>
                <a:gd name="T30" fmla="*/ 205 w 238"/>
                <a:gd name="T31" fmla="*/ 178 h 264"/>
                <a:gd name="T32" fmla="*/ 191 w 238"/>
                <a:gd name="T33" fmla="*/ 228 h 264"/>
                <a:gd name="T34" fmla="*/ 199 w 238"/>
                <a:gd name="T35" fmla="*/ 264 h 264"/>
                <a:gd name="T36" fmla="*/ 209 w 238"/>
                <a:gd name="T37" fmla="*/ 256 h 264"/>
                <a:gd name="T38" fmla="*/ 207 w 238"/>
                <a:gd name="T39" fmla="*/ 247 h 264"/>
                <a:gd name="T40" fmla="*/ 219 w 238"/>
                <a:gd name="T41" fmla="*/ 237 h 264"/>
                <a:gd name="T42" fmla="*/ 231 w 238"/>
                <a:gd name="T43" fmla="*/ 222 h 264"/>
                <a:gd name="T44" fmla="*/ 235 w 238"/>
                <a:gd name="T45" fmla="*/ 209 h 264"/>
                <a:gd name="T46" fmla="*/ 237 w 238"/>
                <a:gd name="T47" fmla="*/ 166 h 264"/>
                <a:gd name="T48" fmla="*/ 235 w 238"/>
                <a:gd name="T49" fmla="*/ 116 h 264"/>
                <a:gd name="T50" fmla="*/ 232 w 238"/>
                <a:gd name="T51" fmla="*/ 88 h 264"/>
                <a:gd name="T52" fmla="*/ 143 w 238"/>
                <a:gd name="T53" fmla="*/ 20 h 264"/>
                <a:gd name="T54" fmla="*/ 141 w 238"/>
                <a:gd name="T55" fmla="*/ 20 h 264"/>
                <a:gd name="T56" fmla="*/ 105 w 238"/>
                <a:gd name="T57" fmla="*/ 22 h 264"/>
                <a:gd name="T58" fmla="*/ 84 w 238"/>
                <a:gd name="T59" fmla="*/ 22 h 264"/>
                <a:gd name="T60" fmla="*/ 74 w 238"/>
                <a:gd name="T61" fmla="*/ 22 h 264"/>
                <a:gd name="T62" fmla="*/ 74 w 238"/>
                <a:gd name="T63" fmla="*/ 22 h 264"/>
                <a:gd name="T64" fmla="*/ 70 w 238"/>
                <a:gd name="T65" fmla="*/ 21 h 264"/>
                <a:gd name="T66" fmla="*/ 69 w 238"/>
                <a:gd name="T67" fmla="*/ 18 h 264"/>
                <a:gd name="T68" fmla="*/ 80 w 238"/>
                <a:gd name="T6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64">
                  <a:moveTo>
                    <a:pt x="80" y="0"/>
                  </a:moveTo>
                  <a:cubicBezTo>
                    <a:pt x="70" y="2"/>
                    <a:pt x="60" y="6"/>
                    <a:pt x="51" y="11"/>
                  </a:cubicBezTo>
                  <a:cubicBezTo>
                    <a:pt x="42" y="17"/>
                    <a:pt x="35" y="27"/>
                    <a:pt x="36" y="37"/>
                  </a:cubicBezTo>
                  <a:cubicBezTo>
                    <a:pt x="30" y="33"/>
                    <a:pt x="26" y="27"/>
                    <a:pt x="23" y="20"/>
                  </a:cubicBezTo>
                  <a:cubicBezTo>
                    <a:pt x="23" y="18"/>
                    <a:pt x="23" y="15"/>
                    <a:pt x="23" y="12"/>
                  </a:cubicBezTo>
                  <a:cubicBezTo>
                    <a:pt x="15" y="23"/>
                    <a:pt x="10" y="34"/>
                    <a:pt x="7" y="47"/>
                  </a:cubicBezTo>
                  <a:cubicBezTo>
                    <a:pt x="4" y="45"/>
                    <a:pt x="3" y="41"/>
                    <a:pt x="3" y="37"/>
                  </a:cubicBezTo>
                  <a:cubicBezTo>
                    <a:pt x="2" y="41"/>
                    <a:pt x="1" y="46"/>
                    <a:pt x="0" y="50"/>
                  </a:cubicBezTo>
                  <a:cubicBezTo>
                    <a:pt x="0" y="53"/>
                    <a:pt x="0" y="56"/>
                    <a:pt x="0" y="59"/>
                  </a:cubicBezTo>
                  <a:cubicBezTo>
                    <a:pt x="0" y="74"/>
                    <a:pt x="7" y="97"/>
                    <a:pt x="23" y="103"/>
                  </a:cubicBezTo>
                  <a:cubicBezTo>
                    <a:pt x="24" y="103"/>
                    <a:pt x="24" y="103"/>
                    <a:pt x="25" y="103"/>
                  </a:cubicBezTo>
                  <a:cubicBezTo>
                    <a:pt x="21" y="109"/>
                    <a:pt x="18" y="116"/>
                    <a:pt x="16" y="122"/>
                  </a:cubicBezTo>
                  <a:cubicBezTo>
                    <a:pt x="17" y="122"/>
                    <a:pt x="18" y="123"/>
                    <a:pt x="19" y="123"/>
                  </a:cubicBezTo>
                  <a:cubicBezTo>
                    <a:pt x="20" y="124"/>
                    <a:pt x="21" y="124"/>
                    <a:pt x="22" y="124"/>
                  </a:cubicBezTo>
                  <a:cubicBezTo>
                    <a:pt x="40" y="97"/>
                    <a:pt x="71" y="79"/>
                    <a:pt x="106" y="79"/>
                  </a:cubicBezTo>
                  <a:cubicBezTo>
                    <a:pt x="161" y="79"/>
                    <a:pt x="205" y="123"/>
                    <a:pt x="205" y="178"/>
                  </a:cubicBezTo>
                  <a:cubicBezTo>
                    <a:pt x="205" y="196"/>
                    <a:pt x="200" y="213"/>
                    <a:pt x="191" y="228"/>
                  </a:cubicBezTo>
                  <a:cubicBezTo>
                    <a:pt x="193" y="242"/>
                    <a:pt x="196" y="254"/>
                    <a:pt x="199" y="264"/>
                  </a:cubicBezTo>
                  <a:cubicBezTo>
                    <a:pt x="203" y="262"/>
                    <a:pt x="206" y="259"/>
                    <a:pt x="209" y="256"/>
                  </a:cubicBezTo>
                  <a:cubicBezTo>
                    <a:pt x="209" y="253"/>
                    <a:pt x="208" y="250"/>
                    <a:pt x="207" y="247"/>
                  </a:cubicBezTo>
                  <a:cubicBezTo>
                    <a:pt x="211" y="244"/>
                    <a:pt x="215" y="241"/>
                    <a:pt x="219" y="237"/>
                  </a:cubicBezTo>
                  <a:cubicBezTo>
                    <a:pt x="224" y="232"/>
                    <a:pt x="228" y="228"/>
                    <a:pt x="231" y="222"/>
                  </a:cubicBezTo>
                  <a:cubicBezTo>
                    <a:pt x="233" y="218"/>
                    <a:pt x="234" y="213"/>
                    <a:pt x="235" y="209"/>
                  </a:cubicBezTo>
                  <a:cubicBezTo>
                    <a:pt x="238" y="194"/>
                    <a:pt x="238" y="180"/>
                    <a:pt x="237" y="166"/>
                  </a:cubicBezTo>
                  <a:cubicBezTo>
                    <a:pt x="235" y="116"/>
                    <a:pt x="235" y="116"/>
                    <a:pt x="235" y="116"/>
                  </a:cubicBezTo>
                  <a:cubicBezTo>
                    <a:pt x="235" y="107"/>
                    <a:pt x="234" y="97"/>
                    <a:pt x="232" y="88"/>
                  </a:cubicBezTo>
                  <a:cubicBezTo>
                    <a:pt x="223" y="49"/>
                    <a:pt x="183" y="21"/>
                    <a:pt x="143" y="20"/>
                  </a:cubicBezTo>
                  <a:cubicBezTo>
                    <a:pt x="143" y="20"/>
                    <a:pt x="142" y="20"/>
                    <a:pt x="141" y="20"/>
                  </a:cubicBezTo>
                  <a:cubicBezTo>
                    <a:pt x="129" y="20"/>
                    <a:pt x="117" y="20"/>
                    <a:pt x="105" y="22"/>
                  </a:cubicBezTo>
                  <a:cubicBezTo>
                    <a:pt x="98" y="22"/>
                    <a:pt x="91" y="22"/>
                    <a:pt x="84" y="22"/>
                  </a:cubicBezTo>
                  <a:cubicBezTo>
                    <a:pt x="80" y="22"/>
                    <a:pt x="77" y="22"/>
                    <a:pt x="74" y="22"/>
                  </a:cubicBezTo>
                  <a:cubicBezTo>
                    <a:pt x="74" y="22"/>
                    <a:pt x="74" y="22"/>
                    <a:pt x="74" y="22"/>
                  </a:cubicBezTo>
                  <a:cubicBezTo>
                    <a:pt x="72" y="22"/>
                    <a:pt x="71" y="22"/>
                    <a:pt x="70" y="21"/>
                  </a:cubicBezTo>
                  <a:cubicBezTo>
                    <a:pt x="70" y="21"/>
                    <a:pt x="69" y="19"/>
                    <a:pt x="69" y="18"/>
                  </a:cubicBezTo>
                  <a:cubicBezTo>
                    <a:pt x="68" y="10"/>
                    <a:pt x="73" y="3"/>
                    <a:pt x="8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0" name="îṣḻiďe"/>
            <p:cNvSpPr/>
            <p:nvPr/>
          </p:nvSpPr>
          <p:spPr bwMode="auto">
            <a:xfrm>
              <a:off x="8751888" y="1865313"/>
              <a:ext cx="42863" cy="82550"/>
            </a:xfrm>
            <a:custGeom>
              <a:avLst/>
              <a:gdLst>
                <a:gd name="T0" fmla="*/ 13 w 21"/>
                <a:gd name="T1" fmla="*/ 0 h 42"/>
                <a:gd name="T2" fmla="*/ 0 w 21"/>
                <a:gd name="T3" fmla="*/ 18 h 42"/>
                <a:gd name="T4" fmla="*/ 11 w 21"/>
                <a:gd name="T5" fmla="*/ 42 h 42"/>
                <a:gd name="T6" fmla="*/ 21 w 21"/>
                <a:gd name="T7" fmla="*/ 36 h 42"/>
                <a:gd name="T8" fmla="*/ 13 w 21"/>
                <a:gd name="T9" fmla="*/ 0 h 42"/>
              </a:gdLst>
              <a:ahLst/>
              <a:cxnLst>
                <a:cxn ang="0">
                  <a:pos x="T0" y="T1"/>
                </a:cxn>
                <a:cxn ang="0">
                  <a:pos x="T2" y="T3"/>
                </a:cxn>
                <a:cxn ang="0">
                  <a:pos x="T4" y="T5"/>
                </a:cxn>
                <a:cxn ang="0">
                  <a:pos x="T6" y="T7"/>
                </a:cxn>
                <a:cxn ang="0">
                  <a:pos x="T8" y="T9"/>
                </a:cxn>
              </a:cxnLst>
              <a:rect l="0" t="0" r="r" b="b"/>
              <a:pathLst>
                <a:path w="21" h="42">
                  <a:moveTo>
                    <a:pt x="13" y="0"/>
                  </a:moveTo>
                  <a:cubicBezTo>
                    <a:pt x="10" y="7"/>
                    <a:pt x="5" y="13"/>
                    <a:pt x="0" y="18"/>
                  </a:cubicBezTo>
                  <a:cubicBezTo>
                    <a:pt x="2" y="27"/>
                    <a:pt x="6" y="35"/>
                    <a:pt x="11" y="42"/>
                  </a:cubicBezTo>
                  <a:cubicBezTo>
                    <a:pt x="14" y="41"/>
                    <a:pt x="18" y="38"/>
                    <a:pt x="21" y="36"/>
                  </a:cubicBezTo>
                  <a:cubicBezTo>
                    <a:pt x="18" y="26"/>
                    <a:pt x="15" y="14"/>
                    <a:pt x="13"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1" name="iSḻïḋè"/>
            <p:cNvSpPr/>
            <p:nvPr/>
          </p:nvSpPr>
          <p:spPr bwMode="auto">
            <a:xfrm>
              <a:off x="8405813" y="1419226"/>
              <a:ext cx="57150" cy="66675"/>
            </a:xfrm>
            <a:custGeom>
              <a:avLst/>
              <a:gdLst>
                <a:gd name="T0" fmla="*/ 2 w 29"/>
                <a:gd name="T1" fmla="*/ 28 h 34"/>
                <a:gd name="T2" fmla="*/ 0 w 29"/>
                <a:gd name="T3" fmla="*/ 34 h 34"/>
                <a:gd name="T4" fmla="*/ 2 w 29"/>
                <a:gd name="T5" fmla="*/ 28 h 34"/>
                <a:gd name="T6" fmla="*/ 29 w 29"/>
                <a:gd name="T7" fmla="*/ 0 h 34"/>
                <a:gd name="T8" fmla="*/ 20 w 29"/>
                <a:gd name="T9" fmla="*/ 9 h 34"/>
                <a:gd name="T10" fmla="*/ 29 w 29"/>
                <a:gd name="T11" fmla="*/ 0 h 34"/>
              </a:gdLst>
              <a:ahLst/>
              <a:cxnLst>
                <a:cxn ang="0">
                  <a:pos x="T0" y="T1"/>
                </a:cxn>
                <a:cxn ang="0">
                  <a:pos x="T2" y="T3"/>
                </a:cxn>
                <a:cxn ang="0">
                  <a:pos x="T4" y="T5"/>
                </a:cxn>
                <a:cxn ang="0">
                  <a:pos x="T6" y="T7"/>
                </a:cxn>
                <a:cxn ang="0">
                  <a:pos x="T8" y="T9"/>
                </a:cxn>
                <a:cxn ang="0">
                  <a:pos x="T10" y="T11"/>
                </a:cxn>
              </a:cxnLst>
              <a:rect l="0" t="0" r="r" b="b"/>
              <a:pathLst>
                <a:path w="29" h="34">
                  <a:moveTo>
                    <a:pt x="2" y="28"/>
                  </a:moveTo>
                  <a:cubicBezTo>
                    <a:pt x="1" y="30"/>
                    <a:pt x="0" y="32"/>
                    <a:pt x="0" y="34"/>
                  </a:cubicBezTo>
                  <a:cubicBezTo>
                    <a:pt x="1" y="32"/>
                    <a:pt x="2" y="30"/>
                    <a:pt x="2" y="28"/>
                  </a:cubicBezTo>
                  <a:moveTo>
                    <a:pt x="29" y="0"/>
                  </a:moveTo>
                  <a:cubicBezTo>
                    <a:pt x="25" y="1"/>
                    <a:pt x="21" y="5"/>
                    <a:pt x="20" y="9"/>
                  </a:cubicBezTo>
                  <a:cubicBezTo>
                    <a:pt x="23" y="6"/>
                    <a:pt x="26" y="3"/>
                    <a:pt x="29"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2" name="is1ïḍê"/>
            <p:cNvSpPr/>
            <p:nvPr/>
          </p:nvSpPr>
          <p:spPr bwMode="auto">
            <a:xfrm>
              <a:off x="8443913" y="1570038"/>
              <a:ext cx="361950" cy="330200"/>
            </a:xfrm>
            <a:custGeom>
              <a:avLst/>
              <a:gdLst>
                <a:gd name="T0" fmla="*/ 84 w 183"/>
                <a:gd name="T1" fmla="*/ 0 h 167"/>
                <a:gd name="T2" fmla="*/ 0 w 183"/>
                <a:gd name="T3" fmla="*/ 45 h 167"/>
                <a:gd name="T4" fmla="*/ 13 w 183"/>
                <a:gd name="T5" fmla="*/ 46 h 167"/>
                <a:gd name="T6" fmla="*/ 59 w 183"/>
                <a:gd name="T7" fmla="*/ 41 h 167"/>
                <a:gd name="T8" fmla="*/ 62 w 183"/>
                <a:gd name="T9" fmla="*/ 41 h 167"/>
                <a:gd name="T10" fmla="*/ 68 w 183"/>
                <a:gd name="T11" fmla="*/ 42 h 167"/>
                <a:gd name="T12" fmla="*/ 80 w 183"/>
                <a:gd name="T13" fmla="*/ 64 h 167"/>
                <a:gd name="T14" fmla="*/ 105 w 183"/>
                <a:gd name="T15" fmla="*/ 109 h 167"/>
                <a:gd name="T16" fmla="*/ 116 w 183"/>
                <a:gd name="T17" fmla="*/ 114 h 167"/>
                <a:gd name="T18" fmla="*/ 121 w 183"/>
                <a:gd name="T19" fmla="*/ 112 h 167"/>
                <a:gd name="T20" fmla="*/ 124 w 183"/>
                <a:gd name="T21" fmla="*/ 98 h 167"/>
                <a:gd name="T22" fmla="*/ 128 w 183"/>
                <a:gd name="T23" fmla="*/ 97 h 167"/>
                <a:gd name="T24" fmla="*/ 140 w 183"/>
                <a:gd name="T25" fmla="*/ 103 h 167"/>
                <a:gd name="T26" fmla="*/ 146 w 183"/>
                <a:gd name="T27" fmla="*/ 119 h 167"/>
                <a:gd name="T28" fmla="*/ 156 w 183"/>
                <a:gd name="T29" fmla="*/ 167 h 167"/>
                <a:gd name="T30" fmla="*/ 169 w 183"/>
                <a:gd name="T31" fmla="*/ 149 h 167"/>
                <a:gd name="T32" fmla="*/ 183 w 183"/>
                <a:gd name="T33" fmla="*/ 99 h 167"/>
                <a:gd name="T34" fmla="*/ 84 w 183"/>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67">
                  <a:moveTo>
                    <a:pt x="84" y="0"/>
                  </a:moveTo>
                  <a:cubicBezTo>
                    <a:pt x="49" y="0"/>
                    <a:pt x="18" y="18"/>
                    <a:pt x="0" y="45"/>
                  </a:cubicBezTo>
                  <a:cubicBezTo>
                    <a:pt x="4" y="46"/>
                    <a:pt x="8" y="46"/>
                    <a:pt x="13" y="46"/>
                  </a:cubicBezTo>
                  <a:cubicBezTo>
                    <a:pt x="28" y="46"/>
                    <a:pt x="46" y="42"/>
                    <a:pt x="59" y="41"/>
                  </a:cubicBezTo>
                  <a:cubicBezTo>
                    <a:pt x="60" y="41"/>
                    <a:pt x="61" y="41"/>
                    <a:pt x="62" y="41"/>
                  </a:cubicBezTo>
                  <a:cubicBezTo>
                    <a:pt x="64" y="41"/>
                    <a:pt x="66" y="42"/>
                    <a:pt x="68" y="42"/>
                  </a:cubicBezTo>
                  <a:cubicBezTo>
                    <a:pt x="77" y="45"/>
                    <a:pt x="78" y="56"/>
                    <a:pt x="80" y="64"/>
                  </a:cubicBezTo>
                  <a:cubicBezTo>
                    <a:pt x="84" y="81"/>
                    <a:pt x="92" y="97"/>
                    <a:pt x="105" y="109"/>
                  </a:cubicBezTo>
                  <a:cubicBezTo>
                    <a:pt x="108" y="111"/>
                    <a:pt x="112" y="114"/>
                    <a:pt x="116" y="114"/>
                  </a:cubicBezTo>
                  <a:cubicBezTo>
                    <a:pt x="118" y="114"/>
                    <a:pt x="120" y="113"/>
                    <a:pt x="121" y="112"/>
                  </a:cubicBezTo>
                  <a:cubicBezTo>
                    <a:pt x="117" y="108"/>
                    <a:pt x="119" y="100"/>
                    <a:pt x="124" y="98"/>
                  </a:cubicBezTo>
                  <a:cubicBezTo>
                    <a:pt x="126" y="97"/>
                    <a:pt x="127" y="97"/>
                    <a:pt x="128" y="97"/>
                  </a:cubicBezTo>
                  <a:cubicBezTo>
                    <a:pt x="133" y="97"/>
                    <a:pt x="137" y="99"/>
                    <a:pt x="140" y="103"/>
                  </a:cubicBezTo>
                  <a:cubicBezTo>
                    <a:pt x="143" y="108"/>
                    <a:pt x="145" y="113"/>
                    <a:pt x="146" y="119"/>
                  </a:cubicBezTo>
                  <a:cubicBezTo>
                    <a:pt x="149" y="135"/>
                    <a:pt x="151" y="152"/>
                    <a:pt x="156" y="167"/>
                  </a:cubicBezTo>
                  <a:cubicBezTo>
                    <a:pt x="161" y="162"/>
                    <a:pt x="166" y="156"/>
                    <a:pt x="169" y="149"/>
                  </a:cubicBezTo>
                  <a:cubicBezTo>
                    <a:pt x="178" y="134"/>
                    <a:pt x="183" y="117"/>
                    <a:pt x="183" y="99"/>
                  </a:cubicBezTo>
                  <a:cubicBezTo>
                    <a:pt x="183" y="44"/>
                    <a:pt x="139" y="0"/>
                    <a:pt x="84"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3" name="iṩ1íḓê"/>
            <p:cNvSpPr/>
            <p:nvPr/>
          </p:nvSpPr>
          <p:spPr bwMode="auto">
            <a:xfrm>
              <a:off x="8396288" y="1411288"/>
              <a:ext cx="479425" cy="534988"/>
            </a:xfrm>
            <a:custGeom>
              <a:avLst/>
              <a:gdLst>
                <a:gd name="T0" fmla="*/ 1 w 242"/>
                <a:gd name="T1" fmla="*/ 80 h 270"/>
                <a:gd name="T2" fmla="*/ 9 w 242"/>
                <a:gd name="T3" fmla="*/ 30 h 270"/>
                <a:gd name="T4" fmla="*/ 11 w 242"/>
                <a:gd name="T5" fmla="*/ 46 h 270"/>
                <a:gd name="T6" fmla="*/ 36 w 242"/>
                <a:gd name="T7" fmla="*/ 2 h 270"/>
                <a:gd name="T8" fmla="*/ 27 w 242"/>
                <a:gd name="T9" fmla="*/ 19 h 270"/>
                <a:gd name="T10" fmla="*/ 39 w 242"/>
                <a:gd name="T11" fmla="*/ 36 h 270"/>
                <a:gd name="T12" fmla="*/ 55 w 242"/>
                <a:gd name="T13" fmla="*/ 10 h 270"/>
                <a:gd name="T14" fmla="*/ 84 w 242"/>
                <a:gd name="T15" fmla="*/ 0 h 270"/>
                <a:gd name="T16" fmla="*/ 73 w 242"/>
                <a:gd name="T17" fmla="*/ 17 h 270"/>
                <a:gd name="T18" fmla="*/ 74 w 242"/>
                <a:gd name="T19" fmla="*/ 21 h 270"/>
                <a:gd name="T20" fmla="*/ 78 w 242"/>
                <a:gd name="T21" fmla="*/ 21 h 270"/>
                <a:gd name="T22" fmla="*/ 109 w 242"/>
                <a:gd name="T23" fmla="*/ 21 h 270"/>
                <a:gd name="T24" fmla="*/ 147 w 242"/>
                <a:gd name="T25" fmla="*/ 19 h 270"/>
                <a:gd name="T26" fmla="*/ 236 w 242"/>
                <a:gd name="T27" fmla="*/ 87 h 270"/>
                <a:gd name="T28" fmla="*/ 239 w 242"/>
                <a:gd name="T29" fmla="*/ 115 h 270"/>
                <a:gd name="T30" fmla="*/ 241 w 242"/>
                <a:gd name="T31" fmla="*/ 165 h 270"/>
                <a:gd name="T32" fmla="*/ 239 w 242"/>
                <a:gd name="T33" fmla="*/ 208 h 270"/>
                <a:gd name="T34" fmla="*/ 192 w 242"/>
                <a:gd name="T35" fmla="*/ 270 h 270"/>
                <a:gd name="T36" fmla="*/ 172 w 242"/>
                <a:gd name="T37" fmla="*/ 197 h 270"/>
                <a:gd name="T38" fmla="*/ 166 w 242"/>
                <a:gd name="T39" fmla="*/ 181 h 270"/>
                <a:gd name="T40" fmla="*/ 150 w 242"/>
                <a:gd name="T41" fmla="*/ 176 h 270"/>
                <a:gd name="T42" fmla="*/ 147 w 242"/>
                <a:gd name="T43" fmla="*/ 190 h 270"/>
                <a:gd name="T44" fmla="*/ 131 w 242"/>
                <a:gd name="T45" fmla="*/ 187 h 270"/>
                <a:gd name="T46" fmla="*/ 106 w 242"/>
                <a:gd name="T47" fmla="*/ 142 h 270"/>
                <a:gd name="T48" fmla="*/ 94 w 242"/>
                <a:gd name="T49" fmla="*/ 120 h 270"/>
                <a:gd name="T50" fmla="*/ 85 w 242"/>
                <a:gd name="T51" fmla="*/ 120 h 270"/>
                <a:gd name="T52" fmla="*/ 23 w 242"/>
                <a:gd name="T53" fmla="*/ 123 h 270"/>
                <a:gd name="T54" fmla="*/ 1 w 242"/>
                <a:gd name="T55" fmla="*/ 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2" h="270">
                  <a:moveTo>
                    <a:pt x="1" y="80"/>
                  </a:moveTo>
                  <a:cubicBezTo>
                    <a:pt x="0" y="63"/>
                    <a:pt x="3" y="46"/>
                    <a:pt x="9" y="30"/>
                  </a:cubicBezTo>
                  <a:cubicBezTo>
                    <a:pt x="6" y="36"/>
                    <a:pt x="7" y="42"/>
                    <a:pt x="11" y="46"/>
                  </a:cubicBezTo>
                  <a:cubicBezTo>
                    <a:pt x="14" y="29"/>
                    <a:pt x="23" y="14"/>
                    <a:pt x="36" y="2"/>
                  </a:cubicBezTo>
                  <a:cubicBezTo>
                    <a:pt x="29" y="3"/>
                    <a:pt x="25" y="12"/>
                    <a:pt x="27" y="19"/>
                  </a:cubicBezTo>
                  <a:cubicBezTo>
                    <a:pt x="30" y="26"/>
                    <a:pt x="34" y="32"/>
                    <a:pt x="39" y="36"/>
                  </a:cubicBezTo>
                  <a:cubicBezTo>
                    <a:pt x="39" y="26"/>
                    <a:pt x="46" y="16"/>
                    <a:pt x="55" y="10"/>
                  </a:cubicBezTo>
                  <a:cubicBezTo>
                    <a:pt x="64" y="5"/>
                    <a:pt x="74" y="1"/>
                    <a:pt x="84" y="0"/>
                  </a:cubicBezTo>
                  <a:cubicBezTo>
                    <a:pt x="77" y="2"/>
                    <a:pt x="72" y="9"/>
                    <a:pt x="73" y="17"/>
                  </a:cubicBezTo>
                  <a:cubicBezTo>
                    <a:pt x="73" y="18"/>
                    <a:pt x="73" y="20"/>
                    <a:pt x="74" y="21"/>
                  </a:cubicBezTo>
                  <a:cubicBezTo>
                    <a:pt x="75" y="21"/>
                    <a:pt x="76" y="22"/>
                    <a:pt x="78" y="21"/>
                  </a:cubicBezTo>
                  <a:cubicBezTo>
                    <a:pt x="88" y="22"/>
                    <a:pt x="98" y="22"/>
                    <a:pt x="109" y="21"/>
                  </a:cubicBezTo>
                  <a:cubicBezTo>
                    <a:pt x="121" y="19"/>
                    <a:pt x="134" y="19"/>
                    <a:pt x="147" y="19"/>
                  </a:cubicBezTo>
                  <a:cubicBezTo>
                    <a:pt x="187" y="20"/>
                    <a:pt x="227" y="48"/>
                    <a:pt x="236" y="87"/>
                  </a:cubicBezTo>
                  <a:cubicBezTo>
                    <a:pt x="238" y="96"/>
                    <a:pt x="239" y="106"/>
                    <a:pt x="239" y="115"/>
                  </a:cubicBezTo>
                  <a:cubicBezTo>
                    <a:pt x="241" y="165"/>
                    <a:pt x="241" y="165"/>
                    <a:pt x="241" y="165"/>
                  </a:cubicBezTo>
                  <a:cubicBezTo>
                    <a:pt x="242" y="179"/>
                    <a:pt x="242" y="193"/>
                    <a:pt x="239" y="208"/>
                  </a:cubicBezTo>
                  <a:cubicBezTo>
                    <a:pt x="234" y="234"/>
                    <a:pt x="217" y="257"/>
                    <a:pt x="192" y="270"/>
                  </a:cubicBezTo>
                  <a:cubicBezTo>
                    <a:pt x="178" y="249"/>
                    <a:pt x="177" y="222"/>
                    <a:pt x="172" y="197"/>
                  </a:cubicBezTo>
                  <a:cubicBezTo>
                    <a:pt x="171" y="191"/>
                    <a:pt x="169" y="186"/>
                    <a:pt x="166" y="181"/>
                  </a:cubicBezTo>
                  <a:cubicBezTo>
                    <a:pt x="162" y="176"/>
                    <a:pt x="156" y="174"/>
                    <a:pt x="150" y="176"/>
                  </a:cubicBezTo>
                  <a:cubicBezTo>
                    <a:pt x="145" y="178"/>
                    <a:pt x="142" y="186"/>
                    <a:pt x="147" y="190"/>
                  </a:cubicBezTo>
                  <a:cubicBezTo>
                    <a:pt x="143" y="195"/>
                    <a:pt x="135" y="191"/>
                    <a:pt x="131" y="187"/>
                  </a:cubicBezTo>
                  <a:cubicBezTo>
                    <a:pt x="118" y="175"/>
                    <a:pt x="110" y="159"/>
                    <a:pt x="106" y="142"/>
                  </a:cubicBezTo>
                  <a:cubicBezTo>
                    <a:pt x="104" y="134"/>
                    <a:pt x="102" y="123"/>
                    <a:pt x="94" y="120"/>
                  </a:cubicBezTo>
                  <a:cubicBezTo>
                    <a:pt x="91" y="119"/>
                    <a:pt x="88" y="119"/>
                    <a:pt x="85" y="120"/>
                  </a:cubicBezTo>
                  <a:cubicBezTo>
                    <a:pt x="68" y="121"/>
                    <a:pt x="40" y="128"/>
                    <a:pt x="23" y="123"/>
                  </a:cubicBezTo>
                  <a:cubicBezTo>
                    <a:pt x="8" y="117"/>
                    <a:pt x="1" y="94"/>
                    <a:pt x="1" y="80"/>
                  </a:cubicBezTo>
                  <a:close/>
                </a:path>
              </a:pathLst>
            </a:custGeom>
            <a:solidFill>
              <a:srgbClr val="784F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4" name="ïŝľiďè"/>
            <p:cNvSpPr/>
            <p:nvPr/>
          </p:nvSpPr>
          <p:spPr bwMode="auto">
            <a:xfrm>
              <a:off x="8021638" y="2535238"/>
              <a:ext cx="17463" cy="14288"/>
            </a:xfrm>
            <a:custGeom>
              <a:avLst/>
              <a:gdLst>
                <a:gd name="T0" fmla="*/ 0 w 9"/>
                <a:gd name="T1" fmla="*/ 0 h 7"/>
                <a:gd name="T2" fmla="*/ 5 w 9"/>
                <a:gd name="T3" fmla="*/ 7 h 7"/>
                <a:gd name="T4" fmla="*/ 9 w 9"/>
                <a:gd name="T5" fmla="*/ 7 h 7"/>
                <a:gd name="T6" fmla="*/ 9 w 9"/>
                <a:gd name="T7" fmla="*/ 2 h 7"/>
                <a:gd name="T8" fmla="*/ 0 w 9"/>
                <a:gd name="T9" fmla="*/ 0 h 7"/>
              </a:gdLst>
              <a:ahLst/>
              <a:cxnLst>
                <a:cxn ang="0">
                  <a:pos x="T0" y="T1"/>
                </a:cxn>
                <a:cxn ang="0">
                  <a:pos x="T2" y="T3"/>
                </a:cxn>
                <a:cxn ang="0">
                  <a:pos x="T4" y="T5"/>
                </a:cxn>
                <a:cxn ang="0">
                  <a:pos x="T6" y="T7"/>
                </a:cxn>
                <a:cxn ang="0">
                  <a:pos x="T8" y="T9"/>
                </a:cxn>
              </a:cxnLst>
              <a:rect l="0" t="0" r="r" b="b"/>
              <a:pathLst>
                <a:path w="9" h="7">
                  <a:moveTo>
                    <a:pt x="0" y="0"/>
                  </a:moveTo>
                  <a:cubicBezTo>
                    <a:pt x="2" y="2"/>
                    <a:pt x="3" y="5"/>
                    <a:pt x="5" y="7"/>
                  </a:cubicBezTo>
                  <a:cubicBezTo>
                    <a:pt x="9" y="7"/>
                    <a:pt x="9" y="7"/>
                    <a:pt x="9" y="7"/>
                  </a:cubicBezTo>
                  <a:cubicBezTo>
                    <a:pt x="9" y="2"/>
                    <a:pt x="9" y="2"/>
                    <a:pt x="9" y="2"/>
                  </a:cubicBezTo>
                  <a:cubicBezTo>
                    <a:pt x="6" y="1"/>
                    <a:pt x="3" y="1"/>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5" name="ïŝ1ïďé"/>
            <p:cNvSpPr/>
            <p:nvPr/>
          </p:nvSpPr>
          <p:spPr bwMode="auto">
            <a:xfrm>
              <a:off x="8004176" y="2332038"/>
              <a:ext cx="11113" cy="14288"/>
            </a:xfrm>
            <a:custGeom>
              <a:avLst/>
              <a:gdLst>
                <a:gd name="T0" fmla="*/ 1 w 6"/>
                <a:gd name="T1" fmla="*/ 0 h 7"/>
                <a:gd name="T2" fmla="*/ 0 w 6"/>
                <a:gd name="T3" fmla="*/ 5 h 7"/>
                <a:gd name="T4" fmla="*/ 6 w 6"/>
                <a:gd name="T5" fmla="*/ 7 h 7"/>
                <a:gd name="T6" fmla="*/ 6 w 6"/>
                <a:gd name="T7" fmla="*/ 4 h 7"/>
                <a:gd name="T8" fmla="*/ 6 w 6"/>
                <a:gd name="T9" fmla="*/ 4 h 7"/>
                <a:gd name="T10" fmla="*/ 6 w 6"/>
                <a:gd name="T11" fmla="*/ 0 h 7"/>
                <a:gd name="T12" fmla="*/ 1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1" y="0"/>
                  </a:moveTo>
                  <a:cubicBezTo>
                    <a:pt x="1" y="0"/>
                    <a:pt x="1" y="2"/>
                    <a:pt x="0" y="5"/>
                  </a:cubicBezTo>
                  <a:cubicBezTo>
                    <a:pt x="2" y="5"/>
                    <a:pt x="4" y="6"/>
                    <a:pt x="6" y="7"/>
                  </a:cubicBezTo>
                  <a:cubicBezTo>
                    <a:pt x="6" y="4"/>
                    <a:pt x="6" y="4"/>
                    <a:pt x="6" y="4"/>
                  </a:cubicBezTo>
                  <a:cubicBezTo>
                    <a:pt x="6" y="4"/>
                    <a:pt x="6" y="4"/>
                    <a:pt x="6" y="4"/>
                  </a:cubicBezTo>
                  <a:cubicBezTo>
                    <a:pt x="6" y="0"/>
                    <a:pt x="6" y="0"/>
                    <a:pt x="6" y="0"/>
                  </a:cubicBezTo>
                  <a:cubicBezTo>
                    <a:pt x="1" y="0"/>
                    <a:pt x="1" y="0"/>
                    <a:pt x="1"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6" name="iṣḷïdé"/>
            <p:cNvSpPr/>
            <p:nvPr/>
          </p:nvSpPr>
          <p:spPr bwMode="auto">
            <a:xfrm>
              <a:off x="7988301" y="2341563"/>
              <a:ext cx="50800" cy="198438"/>
            </a:xfrm>
            <a:custGeom>
              <a:avLst/>
              <a:gdLst>
                <a:gd name="T0" fmla="*/ 8 w 26"/>
                <a:gd name="T1" fmla="*/ 0 h 100"/>
                <a:gd name="T2" fmla="*/ 17 w 26"/>
                <a:gd name="T3" fmla="*/ 98 h 100"/>
                <a:gd name="T4" fmla="*/ 26 w 26"/>
                <a:gd name="T5" fmla="*/ 100 h 100"/>
                <a:gd name="T6" fmla="*/ 14 w 26"/>
                <a:gd name="T7" fmla="*/ 2 h 100"/>
                <a:gd name="T8" fmla="*/ 8 w 26"/>
                <a:gd name="T9" fmla="*/ 0 h 100"/>
              </a:gdLst>
              <a:ahLst/>
              <a:cxnLst>
                <a:cxn ang="0">
                  <a:pos x="T0" y="T1"/>
                </a:cxn>
                <a:cxn ang="0">
                  <a:pos x="T2" y="T3"/>
                </a:cxn>
                <a:cxn ang="0">
                  <a:pos x="T4" y="T5"/>
                </a:cxn>
                <a:cxn ang="0">
                  <a:pos x="T6" y="T7"/>
                </a:cxn>
                <a:cxn ang="0">
                  <a:pos x="T8" y="T9"/>
                </a:cxn>
              </a:cxnLst>
              <a:rect l="0" t="0" r="r" b="b"/>
              <a:pathLst>
                <a:path w="26" h="100">
                  <a:moveTo>
                    <a:pt x="8" y="0"/>
                  </a:moveTo>
                  <a:cubicBezTo>
                    <a:pt x="6" y="14"/>
                    <a:pt x="0" y="62"/>
                    <a:pt x="17" y="98"/>
                  </a:cubicBezTo>
                  <a:cubicBezTo>
                    <a:pt x="20" y="99"/>
                    <a:pt x="23" y="99"/>
                    <a:pt x="26" y="100"/>
                  </a:cubicBezTo>
                  <a:cubicBezTo>
                    <a:pt x="14" y="2"/>
                    <a:pt x="14" y="2"/>
                    <a:pt x="14" y="2"/>
                  </a:cubicBezTo>
                  <a:cubicBezTo>
                    <a:pt x="12" y="1"/>
                    <a:pt x="10" y="0"/>
                    <a:pt x="8"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7" name="ïṩļiḓé"/>
            <p:cNvSpPr/>
            <p:nvPr/>
          </p:nvSpPr>
          <p:spPr bwMode="auto">
            <a:xfrm>
              <a:off x="8015288" y="2339976"/>
              <a:ext cx="1588" cy="6350"/>
            </a:xfrm>
            <a:custGeom>
              <a:avLst/>
              <a:gdLst>
                <a:gd name="T0" fmla="*/ 0 w 1"/>
                <a:gd name="T1" fmla="*/ 0 h 3"/>
                <a:gd name="T2" fmla="*/ 0 w 1"/>
                <a:gd name="T3" fmla="*/ 3 h 3"/>
                <a:gd name="T4" fmla="*/ 1 w 1"/>
                <a:gd name="T5" fmla="*/ 3 h 3"/>
                <a:gd name="T6" fmla="*/ 0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3"/>
                    <a:pt x="0" y="3"/>
                    <a:pt x="1" y="3"/>
                  </a:cubicBezTo>
                  <a:cubicBezTo>
                    <a:pt x="0" y="0"/>
                    <a:pt x="0" y="0"/>
                    <a:pt x="0" y="0"/>
                  </a:cubicBezTo>
                  <a:cubicBezTo>
                    <a:pt x="0" y="0"/>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8" name="íṧḻiḋê"/>
            <p:cNvSpPr/>
            <p:nvPr/>
          </p:nvSpPr>
          <p:spPr bwMode="auto">
            <a:xfrm>
              <a:off x="8039101" y="2540001"/>
              <a:ext cx="1588" cy="9525"/>
            </a:xfrm>
            <a:custGeom>
              <a:avLst/>
              <a:gdLst>
                <a:gd name="T0" fmla="*/ 0 w 1"/>
                <a:gd name="T1" fmla="*/ 0 h 5"/>
                <a:gd name="T2" fmla="*/ 0 w 1"/>
                <a:gd name="T3" fmla="*/ 5 h 5"/>
                <a:gd name="T4" fmla="*/ 1 w 1"/>
                <a:gd name="T5" fmla="*/ 5 h 5"/>
                <a:gd name="T6" fmla="*/ 0 w 1"/>
                <a:gd name="T7" fmla="*/ 0 h 5"/>
                <a:gd name="T8" fmla="*/ 0 w 1"/>
                <a:gd name="T9" fmla="*/ 0 h 5"/>
              </a:gdLst>
              <a:ahLst/>
              <a:cxnLst>
                <a:cxn ang="0">
                  <a:pos x="T0" y="T1"/>
                </a:cxn>
                <a:cxn ang="0">
                  <a:pos x="T2" y="T3"/>
                </a:cxn>
                <a:cxn ang="0">
                  <a:pos x="T4" y="T5"/>
                </a:cxn>
                <a:cxn ang="0">
                  <a:pos x="T6" y="T7"/>
                </a:cxn>
                <a:cxn ang="0">
                  <a:pos x="T8" y="T9"/>
                </a:cxn>
              </a:cxnLst>
              <a:rect l="0" t="0" r="r" b="b"/>
              <a:pathLst>
                <a:path w="1" h="5">
                  <a:moveTo>
                    <a:pt x="0" y="0"/>
                  </a:moveTo>
                  <a:cubicBezTo>
                    <a:pt x="0" y="5"/>
                    <a:pt x="0" y="5"/>
                    <a:pt x="0" y="5"/>
                  </a:cubicBezTo>
                  <a:cubicBezTo>
                    <a:pt x="1" y="5"/>
                    <a:pt x="1" y="5"/>
                    <a:pt x="1" y="5"/>
                  </a:cubicBezTo>
                  <a:cubicBezTo>
                    <a:pt x="0" y="0"/>
                    <a:pt x="0" y="0"/>
                    <a:pt x="0" y="0"/>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9" name="ísḷiḋe"/>
            <p:cNvSpPr/>
            <p:nvPr/>
          </p:nvSpPr>
          <p:spPr bwMode="auto">
            <a:xfrm>
              <a:off x="8015288" y="2346326"/>
              <a:ext cx="23813" cy="193675"/>
            </a:xfrm>
            <a:custGeom>
              <a:avLst/>
              <a:gdLst>
                <a:gd name="T0" fmla="*/ 0 w 12"/>
                <a:gd name="T1" fmla="*/ 0 h 98"/>
                <a:gd name="T2" fmla="*/ 12 w 12"/>
                <a:gd name="T3" fmla="*/ 98 h 98"/>
                <a:gd name="T4" fmla="*/ 12 w 12"/>
                <a:gd name="T5" fmla="*/ 98 h 98"/>
                <a:gd name="T6" fmla="*/ 1 w 12"/>
                <a:gd name="T7" fmla="*/ 0 h 98"/>
                <a:gd name="T8" fmla="*/ 0 w 12"/>
                <a:gd name="T9" fmla="*/ 0 h 98"/>
              </a:gdLst>
              <a:ahLst/>
              <a:cxnLst>
                <a:cxn ang="0">
                  <a:pos x="T0" y="T1"/>
                </a:cxn>
                <a:cxn ang="0">
                  <a:pos x="T2" y="T3"/>
                </a:cxn>
                <a:cxn ang="0">
                  <a:pos x="T4" y="T5"/>
                </a:cxn>
                <a:cxn ang="0">
                  <a:pos x="T6" y="T7"/>
                </a:cxn>
                <a:cxn ang="0">
                  <a:pos x="T8" y="T9"/>
                </a:cxn>
              </a:cxnLst>
              <a:rect l="0" t="0" r="r" b="b"/>
              <a:pathLst>
                <a:path w="12" h="98">
                  <a:moveTo>
                    <a:pt x="0" y="0"/>
                  </a:moveTo>
                  <a:cubicBezTo>
                    <a:pt x="12" y="98"/>
                    <a:pt x="12" y="98"/>
                    <a:pt x="12" y="98"/>
                  </a:cubicBezTo>
                  <a:cubicBezTo>
                    <a:pt x="12" y="98"/>
                    <a:pt x="12" y="98"/>
                    <a:pt x="12" y="98"/>
                  </a:cubicBezTo>
                  <a:cubicBezTo>
                    <a:pt x="1" y="0"/>
                    <a:pt x="1" y="0"/>
                    <a:pt x="1" y="0"/>
                  </a:cubicBezTo>
                  <a:cubicBezTo>
                    <a:pt x="0" y="0"/>
                    <a:pt x="0" y="0"/>
                    <a:pt x="0" y="0"/>
                  </a:cubicBezTo>
                </a:path>
              </a:pathLst>
            </a:custGeom>
            <a:solidFill>
              <a:srgbClr val="CD9D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0" name="îS1íďè"/>
            <p:cNvSpPr/>
            <p:nvPr/>
          </p:nvSpPr>
          <p:spPr bwMode="auto">
            <a:xfrm>
              <a:off x="8016876" y="2332038"/>
              <a:ext cx="28575" cy="3175"/>
            </a:xfrm>
            <a:custGeom>
              <a:avLst/>
              <a:gdLst>
                <a:gd name="T0" fmla="*/ 4 w 14"/>
                <a:gd name="T1" fmla="*/ 1 h 2"/>
                <a:gd name="T2" fmla="*/ 12 w 14"/>
                <a:gd name="T3" fmla="*/ 2 h 2"/>
                <a:gd name="T4" fmla="*/ 14 w 14"/>
                <a:gd name="T5" fmla="*/ 2 h 2"/>
                <a:gd name="T6" fmla="*/ 14 w 14"/>
                <a:gd name="T7" fmla="*/ 1 h 2"/>
                <a:gd name="T8" fmla="*/ 4 w 14"/>
                <a:gd name="T9" fmla="*/ 1 h 2"/>
                <a:gd name="T10" fmla="*/ 0 w 14"/>
                <a:gd name="T11" fmla="*/ 0 h 2"/>
                <a:gd name="T12" fmla="*/ 3 w 14"/>
                <a:gd name="T13" fmla="*/ 1 h 2"/>
                <a:gd name="T14" fmla="*/ 3 w 14"/>
                <a:gd name="T15" fmla="*/ 0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4" y="1"/>
                  </a:moveTo>
                  <a:cubicBezTo>
                    <a:pt x="7" y="1"/>
                    <a:pt x="9" y="2"/>
                    <a:pt x="12" y="2"/>
                  </a:cubicBezTo>
                  <a:cubicBezTo>
                    <a:pt x="13" y="2"/>
                    <a:pt x="13" y="2"/>
                    <a:pt x="14" y="2"/>
                  </a:cubicBezTo>
                  <a:cubicBezTo>
                    <a:pt x="14" y="1"/>
                    <a:pt x="14" y="1"/>
                    <a:pt x="14" y="1"/>
                  </a:cubicBezTo>
                  <a:cubicBezTo>
                    <a:pt x="4" y="1"/>
                    <a:pt x="4" y="1"/>
                    <a:pt x="4" y="1"/>
                  </a:cubicBezTo>
                  <a:moveTo>
                    <a:pt x="0" y="0"/>
                  </a:moveTo>
                  <a:cubicBezTo>
                    <a:pt x="1" y="1"/>
                    <a:pt x="2" y="1"/>
                    <a:pt x="3" y="1"/>
                  </a:cubicBezTo>
                  <a:cubicBezTo>
                    <a:pt x="3" y="0"/>
                    <a:pt x="3" y="0"/>
                    <a:pt x="3" y="0"/>
                  </a:cubicBezTo>
                  <a:cubicBezTo>
                    <a:pt x="0" y="0"/>
                    <a:pt x="0"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1" name="í$lîḑé"/>
            <p:cNvSpPr/>
            <p:nvPr/>
          </p:nvSpPr>
          <p:spPr bwMode="auto">
            <a:xfrm>
              <a:off x="8023226" y="2332038"/>
              <a:ext cx="17463" cy="3175"/>
            </a:xfrm>
            <a:custGeom>
              <a:avLst/>
              <a:gdLst>
                <a:gd name="T0" fmla="*/ 0 w 9"/>
                <a:gd name="T1" fmla="*/ 0 h 2"/>
                <a:gd name="T2" fmla="*/ 0 w 9"/>
                <a:gd name="T3" fmla="*/ 1 h 2"/>
                <a:gd name="T4" fmla="*/ 7 w 9"/>
                <a:gd name="T5" fmla="*/ 2 h 2"/>
                <a:gd name="T6" fmla="*/ 9 w 9"/>
                <a:gd name="T7" fmla="*/ 2 h 2"/>
                <a:gd name="T8" fmla="*/ 1 w 9"/>
                <a:gd name="T9" fmla="*/ 1 h 2"/>
                <a:gd name="T10" fmla="*/ 0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0" y="0"/>
                  </a:moveTo>
                  <a:cubicBezTo>
                    <a:pt x="0" y="1"/>
                    <a:pt x="0" y="1"/>
                    <a:pt x="0" y="1"/>
                  </a:cubicBezTo>
                  <a:cubicBezTo>
                    <a:pt x="2" y="1"/>
                    <a:pt x="4" y="2"/>
                    <a:pt x="7" y="2"/>
                  </a:cubicBezTo>
                  <a:cubicBezTo>
                    <a:pt x="8" y="2"/>
                    <a:pt x="8" y="2"/>
                    <a:pt x="9" y="2"/>
                  </a:cubicBezTo>
                  <a:cubicBezTo>
                    <a:pt x="6" y="2"/>
                    <a:pt x="4" y="1"/>
                    <a:pt x="1" y="1"/>
                  </a:cubicBezTo>
                  <a:cubicBezTo>
                    <a:pt x="0" y="0"/>
                    <a:pt x="0" y="0"/>
                    <a:pt x="0" y="0"/>
                  </a:cubicBez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2" name="isľîḍè"/>
            <p:cNvSpPr/>
            <p:nvPr/>
          </p:nvSpPr>
          <p:spPr bwMode="auto">
            <a:xfrm>
              <a:off x="8015288" y="2332038"/>
              <a:ext cx="47625" cy="217488"/>
            </a:xfrm>
            <a:custGeom>
              <a:avLst/>
              <a:gdLst>
                <a:gd name="T0" fmla="*/ 0 w 24"/>
                <a:gd name="T1" fmla="*/ 0 h 110"/>
                <a:gd name="T2" fmla="*/ 0 w 24"/>
                <a:gd name="T3" fmla="*/ 4 h 110"/>
                <a:gd name="T4" fmla="*/ 1 w 24"/>
                <a:gd name="T5" fmla="*/ 7 h 110"/>
                <a:gd name="T6" fmla="*/ 12 w 24"/>
                <a:gd name="T7" fmla="*/ 105 h 110"/>
                <a:gd name="T8" fmla="*/ 13 w 24"/>
                <a:gd name="T9" fmla="*/ 110 h 110"/>
                <a:gd name="T10" fmla="*/ 24 w 24"/>
                <a:gd name="T11" fmla="*/ 109 h 110"/>
                <a:gd name="T12" fmla="*/ 15 w 24"/>
                <a:gd name="T13" fmla="*/ 2 h 110"/>
                <a:gd name="T14" fmla="*/ 13 w 24"/>
                <a:gd name="T15" fmla="*/ 2 h 110"/>
                <a:gd name="T16" fmla="*/ 11 w 24"/>
                <a:gd name="T17" fmla="*/ 2 h 110"/>
                <a:gd name="T18" fmla="*/ 4 w 24"/>
                <a:gd name="T19" fmla="*/ 1 h 110"/>
                <a:gd name="T20" fmla="*/ 1 w 24"/>
                <a:gd name="T21" fmla="*/ 0 h 110"/>
                <a:gd name="T22" fmla="*/ 0 w 24"/>
                <a:gd name="T2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10">
                  <a:moveTo>
                    <a:pt x="0" y="0"/>
                  </a:moveTo>
                  <a:cubicBezTo>
                    <a:pt x="0" y="4"/>
                    <a:pt x="0" y="4"/>
                    <a:pt x="0" y="4"/>
                  </a:cubicBezTo>
                  <a:cubicBezTo>
                    <a:pt x="1" y="7"/>
                    <a:pt x="1" y="7"/>
                    <a:pt x="1" y="7"/>
                  </a:cubicBezTo>
                  <a:cubicBezTo>
                    <a:pt x="12" y="105"/>
                    <a:pt x="12" y="105"/>
                    <a:pt x="12" y="105"/>
                  </a:cubicBezTo>
                  <a:cubicBezTo>
                    <a:pt x="13" y="110"/>
                    <a:pt x="13" y="110"/>
                    <a:pt x="13" y="110"/>
                  </a:cubicBezTo>
                  <a:cubicBezTo>
                    <a:pt x="24" y="109"/>
                    <a:pt x="24" y="109"/>
                    <a:pt x="24" y="109"/>
                  </a:cubicBezTo>
                  <a:cubicBezTo>
                    <a:pt x="15" y="2"/>
                    <a:pt x="15" y="2"/>
                    <a:pt x="15" y="2"/>
                  </a:cubicBezTo>
                  <a:cubicBezTo>
                    <a:pt x="14" y="2"/>
                    <a:pt x="14" y="2"/>
                    <a:pt x="13" y="2"/>
                  </a:cubicBezTo>
                  <a:cubicBezTo>
                    <a:pt x="12" y="2"/>
                    <a:pt x="12" y="2"/>
                    <a:pt x="11" y="2"/>
                  </a:cubicBezTo>
                  <a:cubicBezTo>
                    <a:pt x="8" y="2"/>
                    <a:pt x="6" y="1"/>
                    <a:pt x="4" y="1"/>
                  </a:cubicBezTo>
                  <a:cubicBezTo>
                    <a:pt x="3" y="1"/>
                    <a:pt x="2" y="1"/>
                    <a:pt x="1" y="0"/>
                  </a:cubicBezTo>
                  <a:cubicBezTo>
                    <a:pt x="0" y="0"/>
                    <a:pt x="0" y="0"/>
                    <a:pt x="0"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3" name="iṧḻïḓe"/>
            <p:cNvSpPr/>
            <p:nvPr/>
          </p:nvSpPr>
          <p:spPr bwMode="auto">
            <a:xfrm>
              <a:off x="7983538" y="2332038"/>
              <a:ext cx="87313" cy="217488"/>
            </a:xfrm>
            <a:custGeom>
              <a:avLst/>
              <a:gdLst>
                <a:gd name="T0" fmla="*/ 15 w 44"/>
                <a:gd name="T1" fmla="*/ 0 h 110"/>
                <a:gd name="T2" fmla="*/ 28 w 44"/>
                <a:gd name="T3" fmla="*/ 110 h 110"/>
                <a:gd name="T4" fmla="*/ 44 w 44"/>
                <a:gd name="T5" fmla="*/ 109 h 110"/>
                <a:gd name="T6" fmla="*/ 35 w 44"/>
                <a:gd name="T7" fmla="*/ 1 h 110"/>
                <a:gd name="T8" fmla="*/ 15 w 44"/>
                <a:gd name="T9" fmla="*/ 0 h 110"/>
              </a:gdLst>
              <a:ahLst/>
              <a:cxnLst>
                <a:cxn ang="0">
                  <a:pos x="T0" y="T1"/>
                </a:cxn>
                <a:cxn ang="0">
                  <a:pos x="T2" y="T3"/>
                </a:cxn>
                <a:cxn ang="0">
                  <a:pos x="T4" y="T5"/>
                </a:cxn>
                <a:cxn ang="0">
                  <a:pos x="T6" y="T7"/>
                </a:cxn>
                <a:cxn ang="0">
                  <a:pos x="T8" y="T9"/>
                </a:cxn>
              </a:cxnLst>
              <a:rect l="0" t="0" r="r" b="b"/>
              <a:pathLst>
                <a:path w="44" h="110">
                  <a:moveTo>
                    <a:pt x="15" y="0"/>
                  </a:moveTo>
                  <a:cubicBezTo>
                    <a:pt x="15" y="0"/>
                    <a:pt x="0" y="68"/>
                    <a:pt x="28" y="110"/>
                  </a:cubicBezTo>
                  <a:cubicBezTo>
                    <a:pt x="44" y="109"/>
                    <a:pt x="44" y="109"/>
                    <a:pt x="44" y="109"/>
                  </a:cubicBezTo>
                  <a:cubicBezTo>
                    <a:pt x="35" y="1"/>
                    <a:pt x="35" y="1"/>
                    <a:pt x="35" y="1"/>
                  </a:cubicBezTo>
                  <a:lnTo>
                    <a:pt x="15" y="0"/>
                  </a:lnTo>
                  <a:close/>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4" name="îŝľiḋê"/>
            <p:cNvSpPr/>
            <p:nvPr/>
          </p:nvSpPr>
          <p:spPr bwMode="auto">
            <a:xfrm>
              <a:off x="8804276" y="1971676"/>
              <a:ext cx="3175" cy="6350"/>
            </a:xfrm>
            <a:custGeom>
              <a:avLst/>
              <a:gdLst>
                <a:gd name="T0" fmla="*/ 0 w 2"/>
                <a:gd name="T1" fmla="*/ 0 h 3"/>
                <a:gd name="T2" fmla="*/ 2 w 2"/>
                <a:gd name="T3" fmla="*/ 3 h 3"/>
                <a:gd name="T4" fmla="*/ 1 w 2"/>
                <a:gd name="T5" fmla="*/ 0 h 3"/>
                <a:gd name="T6" fmla="*/ 0 w 2"/>
                <a:gd name="T7" fmla="*/ 0 h 3"/>
              </a:gdLst>
              <a:ahLst/>
              <a:cxnLst>
                <a:cxn ang="0">
                  <a:pos x="T0" y="T1"/>
                </a:cxn>
                <a:cxn ang="0">
                  <a:pos x="T2" y="T3"/>
                </a:cxn>
                <a:cxn ang="0">
                  <a:pos x="T4" y="T5"/>
                </a:cxn>
                <a:cxn ang="0">
                  <a:pos x="T6" y="T7"/>
                </a:cxn>
              </a:cxnLst>
              <a:rect l="0" t="0" r="r" b="b"/>
              <a:pathLst>
                <a:path w="2" h="3">
                  <a:moveTo>
                    <a:pt x="0" y="0"/>
                  </a:moveTo>
                  <a:cubicBezTo>
                    <a:pt x="1" y="1"/>
                    <a:pt x="1" y="2"/>
                    <a:pt x="2" y="3"/>
                  </a:cubicBezTo>
                  <a:cubicBezTo>
                    <a:pt x="1" y="2"/>
                    <a:pt x="1" y="1"/>
                    <a:pt x="1" y="0"/>
                  </a:cubicBezTo>
                  <a:cubicBezTo>
                    <a:pt x="0" y="0"/>
                    <a:pt x="0" y="0"/>
                    <a:pt x="0"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5" name="ïşľîḋe"/>
            <p:cNvSpPr/>
            <p:nvPr/>
          </p:nvSpPr>
          <p:spPr bwMode="auto">
            <a:xfrm>
              <a:off x="8767763" y="1963738"/>
              <a:ext cx="39688" cy="123825"/>
            </a:xfrm>
            <a:custGeom>
              <a:avLst/>
              <a:gdLst>
                <a:gd name="T0" fmla="*/ 14 w 20"/>
                <a:gd name="T1" fmla="*/ 0 h 63"/>
                <a:gd name="T2" fmla="*/ 0 w 20"/>
                <a:gd name="T3" fmla="*/ 63 h 63"/>
                <a:gd name="T4" fmla="*/ 4 w 20"/>
                <a:gd name="T5" fmla="*/ 63 h 63"/>
                <a:gd name="T6" fmla="*/ 20 w 20"/>
                <a:gd name="T7" fmla="*/ 7 h 63"/>
                <a:gd name="T8" fmla="*/ 18 w 20"/>
                <a:gd name="T9" fmla="*/ 4 h 63"/>
                <a:gd name="T10" fmla="*/ 14 w 20"/>
                <a:gd name="T11" fmla="*/ 0 h 63"/>
              </a:gdLst>
              <a:ahLst/>
              <a:cxnLst>
                <a:cxn ang="0">
                  <a:pos x="T0" y="T1"/>
                </a:cxn>
                <a:cxn ang="0">
                  <a:pos x="T2" y="T3"/>
                </a:cxn>
                <a:cxn ang="0">
                  <a:pos x="T4" y="T5"/>
                </a:cxn>
                <a:cxn ang="0">
                  <a:pos x="T6" y="T7"/>
                </a:cxn>
                <a:cxn ang="0">
                  <a:pos x="T8" y="T9"/>
                </a:cxn>
                <a:cxn ang="0">
                  <a:pos x="T10" y="T11"/>
                </a:cxn>
              </a:cxnLst>
              <a:rect l="0" t="0" r="r" b="b"/>
              <a:pathLst>
                <a:path w="20" h="63">
                  <a:moveTo>
                    <a:pt x="14" y="0"/>
                  </a:moveTo>
                  <a:cubicBezTo>
                    <a:pt x="19" y="10"/>
                    <a:pt x="12" y="34"/>
                    <a:pt x="0" y="63"/>
                  </a:cubicBezTo>
                  <a:cubicBezTo>
                    <a:pt x="2" y="63"/>
                    <a:pt x="3" y="63"/>
                    <a:pt x="4" y="63"/>
                  </a:cubicBezTo>
                  <a:cubicBezTo>
                    <a:pt x="14" y="39"/>
                    <a:pt x="20" y="19"/>
                    <a:pt x="20" y="7"/>
                  </a:cubicBezTo>
                  <a:cubicBezTo>
                    <a:pt x="19" y="6"/>
                    <a:pt x="19" y="5"/>
                    <a:pt x="18" y="4"/>
                  </a:cubicBezTo>
                  <a:cubicBezTo>
                    <a:pt x="14" y="0"/>
                    <a:pt x="14" y="0"/>
                    <a:pt x="14"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6" name="íṥľiḑé"/>
            <p:cNvSpPr/>
            <p:nvPr/>
          </p:nvSpPr>
          <p:spPr bwMode="auto">
            <a:xfrm>
              <a:off x="8543926" y="3186113"/>
              <a:ext cx="22225" cy="182563"/>
            </a:xfrm>
            <a:custGeom>
              <a:avLst/>
              <a:gdLst>
                <a:gd name="T0" fmla="*/ 11 w 11"/>
                <a:gd name="T1" fmla="*/ 0 h 92"/>
                <a:gd name="T2" fmla="*/ 7 w 11"/>
                <a:gd name="T3" fmla="*/ 0 h 92"/>
                <a:gd name="T4" fmla="*/ 0 w 11"/>
                <a:gd name="T5" fmla="*/ 92 h 92"/>
                <a:gd name="T6" fmla="*/ 3 w 11"/>
                <a:gd name="T7" fmla="*/ 91 h 92"/>
                <a:gd name="T8" fmla="*/ 11 w 11"/>
                <a:gd name="T9" fmla="*/ 0 h 92"/>
              </a:gdLst>
              <a:ahLst/>
              <a:cxnLst>
                <a:cxn ang="0">
                  <a:pos x="T0" y="T1"/>
                </a:cxn>
                <a:cxn ang="0">
                  <a:pos x="T2" y="T3"/>
                </a:cxn>
                <a:cxn ang="0">
                  <a:pos x="T4" y="T5"/>
                </a:cxn>
                <a:cxn ang="0">
                  <a:pos x="T6" y="T7"/>
                </a:cxn>
                <a:cxn ang="0">
                  <a:pos x="T8" y="T9"/>
                </a:cxn>
              </a:cxnLst>
              <a:rect l="0" t="0" r="r" b="b"/>
              <a:pathLst>
                <a:path w="11" h="92">
                  <a:moveTo>
                    <a:pt x="11" y="0"/>
                  </a:moveTo>
                  <a:cubicBezTo>
                    <a:pt x="9" y="0"/>
                    <a:pt x="8" y="0"/>
                    <a:pt x="7" y="0"/>
                  </a:cubicBezTo>
                  <a:cubicBezTo>
                    <a:pt x="0" y="92"/>
                    <a:pt x="0" y="92"/>
                    <a:pt x="0" y="92"/>
                  </a:cubicBezTo>
                  <a:cubicBezTo>
                    <a:pt x="0" y="92"/>
                    <a:pt x="1" y="91"/>
                    <a:pt x="3" y="91"/>
                  </a:cubicBezTo>
                  <a:cubicBezTo>
                    <a:pt x="11" y="0"/>
                    <a:pt x="11" y="0"/>
                    <a:pt x="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7" name="íṧlide"/>
            <p:cNvSpPr/>
            <p:nvPr/>
          </p:nvSpPr>
          <p:spPr bwMode="auto">
            <a:xfrm>
              <a:off x="8558213" y="2087563"/>
              <a:ext cx="217488" cy="1098550"/>
            </a:xfrm>
            <a:custGeom>
              <a:avLst/>
              <a:gdLst>
                <a:gd name="T0" fmla="*/ 110 w 110"/>
                <a:gd name="T1" fmla="*/ 0 h 555"/>
                <a:gd name="T2" fmla="*/ 106 w 110"/>
                <a:gd name="T3" fmla="*/ 0 h 555"/>
                <a:gd name="T4" fmla="*/ 33 w 110"/>
                <a:gd name="T5" fmla="*/ 146 h 555"/>
                <a:gd name="T6" fmla="*/ 0 w 110"/>
                <a:gd name="T7" fmla="*/ 555 h 555"/>
                <a:gd name="T8" fmla="*/ 4 w 110"/>
                <a:gd name="T9" fmla="*/ 555 h 555"/>
                <a:gd name="T10" fmla="*/ 37 w 110"/>
                <a:gd name="T11" fmla="*/ 146 h 555"/>
                <a:gd name="T12" fmla="*/ 110 w 110"/>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110" h="555">
                  <a:moveTo>
                    <a:pt x="110" y="0"/>
                  </a:moveTo>
                  <a:cubicBezTo>
                    <a:pt x="109" y="0"/>
                    <a:pt x="108" y="0"/>
                    <a:pt x="106" y="0"/>
                  </a:cubicBezTo>
                  <a:cubicBezTo>
                    <a:pt x="81" y="63"/>
                    <a:pt x="33" y="146"/>
                    <a:pt x="33" y="146"/>
                  </a:cubicBezTo>
                  <a:cubicBezTo>
                    <a:pt x="0" y="555"/>
                    <a:pt x="0" y="555"/>
                    <a:pt x="0" y="555"/>
                  </a:cubicBezTo>
                  <a:cubicBezTo>
                    <a:pt x="1" y="555"/>
                    <a:pt x="2" y="555"/>
                    <a:pt x="4" y="555"/>
                  </a:cubicBezTo>
                  <a:cubicBezTo>
                    <a:pt x="37" y="146"/>
                    <a:pt x="37" y="146"/>
                    <a:pt x="37" y="146"/>
                  </a:cubicBezTo>
                  <a:cubicBezTo>
                    <a:pt x="37" y="146"/>
                    <a:pt x="85" y="62"/>
                    <a:pt x="11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8" name="îşļídè"/>
            <p:cNvSpPr/>
            <p:nvPr/>
          </p:nvSpPr>
          <p:spPr bwMode="auto">
            <a:xfrm>
              <a:off x="8572501" y="3111501"/>
              <a:ext cx="376238" cy="247650"/>
            </a:xfrm>
            <a:custGeom>
              <a:avLst/>
              <a:gdLst>
                <a:gd name="T0" fmla="*/ 164 w 190"/>
                <a:gd name="T1" fmla="*/ 39 h 125"/>
                <a:gd name="T2" fmla="*/ 163 w 190"/>
                <a:gd name="T3" fmla="*/ 43 h 125"/>
                <a:gd name="T4" fmla="*/ 190 w 190"/>
                <a:gd name="T5" fmla="*/ 87 h 125"/>
                <a:gd name="T6" fmla="*/ 190 w 190"/>
                <a:gd name="T7" fmla="*/ 81 h 125"/>
                <a:gd name="T8" fmla="*/ 164 w 190"/>
                <a:gd name="T9" fmla="*/ 39 h 125"/>
                <a:gd name="T10" fmla="*/ 111 w 190"/>
                <a:gd name="T11" fmla="*/ 0 h 125"/>
                <a:gd name="T12" fmla="*/ 89 w 190"/>
                <a:gd name="T13" fmla="*/ 26 h 125"/>
                <a:gd name="T14" fmla="*/ 0 w 190"/>
                <a:gd name="T15" fmla="*/ 125 h 125"/>
                <a:gd name="T16" fmla="*/ 90 w 190"/>
                <a:gd name="T17" fmla="*/ 33 h 125"/>
                <a:gd name="T18" fmla="*/ 108 w 190"/>
                <a:gd name="T19" fmla="*/ 8 h 125"/>
                <a:gd name="T20" fmla="*/ 111 w 190"/>
                <a:gd name="T2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25">
                  <a:moveTo>
                    <a:pt x="164" y="39"/>
                  </a:moveTo>
                  <a:cubicBezTo>
                    <a:pt x="163" y="43"/>
                    <a:pt x="163" y="43"/>
                    <a:pt x="163" y="43"/>
                  </a:cubicBezTo>
                  <a:cubicBezTo>
                    <a:pt x="178" y="64"/>
                    <a:pt x="190" y="87"/>
                    <a:pt x="190" y="87"/>
                  </a:cubicBezTo>
                  <a:cubicBezTo>
                    <a:pt x="190" y="85"/>
                    <a:pt x="190" y="83"/>
                    <a:pt x="190" y="81"/>
                  </a:cubicBezTo>
                  <a:cubicBezTo>
                    <a:pt x="185" y="72"/>
                    <a:pt x="176" y="55"/>
                    <a:pt x="164" y="39"/>
                  </a:cubicBezTo>
                  <a:moveTo>
                    <a:pt x="111" y="0"/>
                  </a:moveTo>
                  <a:cubicBezTo>
                    <a:pt x="103" y="2"/>
                    <a:pt x="96" y="9"/>
                    <a:pt x="89" y="26"/>
                  </a:cubicBezTo>
                  <a:cubicBezTo>
                    <a:pt x="66" y="90"/>
                    <a:pt x="21" y="116"/>
                    <a:pt x="0" y="125"/>
                  </a:cubicBezTo>
                  <a:cubicBezTo>
                    <a:pt x="23" y="117"/>
                    <a:pt x="67" y="94"/>
                    <a:pt x="90" y="33"/>
                  </a:cubicBezTo>
                  <a:cubicBezTo>
                    <a:pt x="95" y="19"/>
                    <a:pt x="101" y="11"/>
                    <a:pt x="108" y="8"/>
                  </a:cubicBezTo>
                  <a:cubicBezTo>
                    <a:pt x="109" y="5"/>
                    <a:pt x="110" y="3"/>
                    <a:pt x="1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9" name="íṧliḓè"/>
            <p:cNvSpPr/>
            <p:nvPr/>
          </p:nvSpPr>
          <p:spPr bwMode="auto">
            <a:xfrm>
              <a:off x="8550276" y="1963738"/>
              <a:ext cx="628650" cy="1404938"/>
            </a:xfrm>
            <a:custGeom>
              <a:avLst/>
              <a:gdLst>
                <a:gd name="T0" fmla="*/ 128 w 317"/>
                <a:gd name="T1" fmla="*/ 0 h 710"/>
                <a:gd name="T2" fmla="*/ 247 w 317"/>
                <a:gd name="T3" fmla="*/ 102 h 710"/>
                <a:gd name="T4" fmla="*/ 287 w 317"/>
                <a:gd name="T5" fmla="*/ 290 h 710"/>
                <a:gd name="T6" fmla="*/ 260 w 317"/>
                <a:gd name="T7" fmla="*/ 467 h 710"/>
                <a:gd name="T8" fmla="*/ 204 w 317"/>
                <a:gd name="T9" fmla="*/ 667 h 710"/>
                <a:gd name="T10" fmla="*/ 100 w 317"/>
                <a:gd name="T11" fmla="*/ 606 h 710"/>
                <a:gd name="T12" fmla="*/ 0 w 317"/>
                <a:gd name="T13" fmla="*/ 710 h 710"/>
                <a:gd name="T14" fmla="*/ 41 w 317"/>
                <a:gd name="T15" fmla="*/ 209 h 710"/>
                <a:gd name="T16" fmla="*/ 128 w 317"/>
                <a:gd name="T17"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710">
                  <a:moveTo>
                    <a:pt x="128" y="0"/>
                  </a:moveTo>
                  <a:cubicBezTo>
                    <a:pt x="247" y="102"/>
                    <a:pt x="247" y="102"/>
                    <a:pt x="247" y="102"/>
                  </a:cubicBezTo>
                  <a:cubicBezTo>
                    <a:pt x="247" y="102"/>
                    <a:pt x="317" y="174"/>
                    <a:pt x="287" y="290"/>
                  </a:cubicBezTo>
                  <a:cubicBezTo>
                    <a:pt x="287" y="290"/>
                    <a:pt x="274" y="459"/>
                    <a:pt x="260" y="467"/>
                  </a:cubicBezTo>
                  <a:cubicBezTo>
                    <a:pt x="260" y="467"/>
                    <a:pt x="208" y="570"/>
                    <a:pt x="204" y="667"/>
                  </a:cubicBezTo>
                  <a:cubicBezTo>
                    <a:pt x="204" y="667"/>
                    <a:pt x="132" y="521"/>
                    <a:pt x="100" y="606"/>
                  </a:cubicBezTo>
                  <a:cubicBezTo>
                    <a:pt x="69" y="690"/>
                    <a:pt x="0" y="710"/>
                    <a:pt x="0" y="710"/>
                  </a:cubicBezTo>
                  <a:cubicBezTo>
                    <a:pt x="41" y="209"/>
                    <a:pt x="41" y="209"/>
                    <a:pt x="41" y="209"/>
                  </a:cubicBezTo>
                  <a:cubicBezTo>
                    <a:pt x="41" y="209"/>
                    <a:pt x="143" y="31"/>
                    <a:pt x="128" y="0"/>
                  </a:cubicBezTo>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0" name="iśḻíḓé"/>
            <p:cNvSpPr/>
            <p:nvPr/>
          </p:nvSpPr>
          <p:spPr bwMode="auto">
            <a:xfrm>
              <a:off x="8751888" y="2776538"/>
              <a:ext cx="314325" cy="533400"/>
            </a:xfrm>
            <a:custGeom>
              <a:avLst/>
              <a:gdLst>
                <a:gd name="T0" fmla="*/ 80 w 158"/>
                <a:gd name="T1" fmla="*/ 21 h 269"/>
                <a:gd name="T2" fmla="*/ 158 w 158"/>
                <a:gd name="T3" fmla="*/ 56 h 269"/>
                <a:gd name="T4" fmla="*/ 40 w 158"/>
                <a:gd name="T5" fmla="*/ 269 h 269"/>
                <a:gd name="T6" fmla="*/ 0 w 158"/>
                <a:gd name="T7" fmla="*/ 209 h 269"/>
                <a:gd name="T8" fmla="*/ 80 w 158"/>
                <a:gd name="T9" fmla="*/ 21 h 269"/>
              </a:gdLst>
              <a:ahLst/>
              <a:cxnLst>
                <a:cxn ang="0">
                  <a:pos x="T0" y="T1"/>
                </a:cxn>
                <a:cxn ang="0">
                  <a:pos x="T2" y="T3"/>
                </a:cxn>
                <a:cxn ang="0">
                  <a:pos x="T4" y="T5"/>
                </a:cxn>
                <a:cxn ang="0">
                  <a:pos x="T6" y="T7"/>
                </a:cxn>
                <a:cxn ang="0">
                  <a:pos x="T8" y="T9"/>
                </a:cxn>
              </a:cxnLst>
              <a:rect l="0" t="0" r="r" b="b"/>
              <a:pathLst>
                <a:path w="158" h="269">
                  <a:moveTo>
                    <a:pt x="80" y="21"/>
                  </a:moveTo>
                  <a:cubicBezTo>
                    <a:pt x="80" y="21"/>
                    <a:pt x="110" y="0"/>
                    <a:pt x="158" y="56"/>
                  </a:cubicBezTo>
                  <a:cubicBezTo>
                    <a:pt x="40" y="269"/>
                    <a:pt x="40" y="269"/>
                    <a:pt x="40" y="269"/>
                  </a:cubicBezTo>
                  <a:cubicBezTo>
                    <a:pt x="0" y="209"/>
                    <a:pt x="0" y="209"/>
                    <a:pt x="0" y="209"/>
                  </a:cubicBezTo>
                  <a:cubicBezTo>
                    <a:pt x="0" y="209"/>
                    <a:pt x="84" y="45"/>
                    <a:pt x="80" y="21"/>
                  </a:cubicBezTo>
                </a:path>
              </a:pathLst>
            </a:custGeom>
            <a:solidFill>
              <a:srgbClr val="FEC3B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1" name="íṥḻídê"/>
            <p:cNvSpPr/>
            <p:nvPr/>
          </p:nvSpPr>
          <p:spPr bwMode="auto">
            <a:xfrm>
              <a:off x="9031288" y="2854326"/>
              <a:ext cx="50800" cy="111125"/>
            </a:xfrm>
            <a:custGeom>
              <a:avLst/>
              <a:gdLst>
                <a:gd name="T0" fmla="*/ 19 w 25"/>
                <a:gd name="T1" fmla="*/ 15 h 56"/>
                <a:gd name="T2" fmla="*/ 17 w 25"/>
                <a:gd name="T3" fmla="*/ 17 h 56"/>
                <a:gd name="T4" fmla="*/ 0 w 25"/>
                <a:gd name="T5" fmla="*/ 56 h 56"/>
                <a:gd name="T6" fmla="*/ 1 w 25"/>
                <a:gd name="T7" fmla="*/ 55 h 56"/>
                <a:gd name="T8" fmla="*/ 19 w 25"/>
                <a:gd name="T9" fmla="*/ 15 h 56"/>
                <a:gd name="T10" fmla="*/ 24 w 25"/>
                <a:gd name="T11" fmla="*/ 0 h 56"/>
                <a:gd name="T12" fmla="*/ 22 w 25"/>
                <a:gd name="T13" fmla="*/ 6 h 56"/>
                <a:gd name="T14" fmla="*/ 25 w 25"/>
                <a:gd name="T15" fmla="*/ 0 h 56"/>
                <a:gd name="T16" fmla="*/ 24 w 25"/>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6">
                  <a:moveTo>
                    <a:pt x="19" y="15"/>
                  </a:moveTo>
                  <a:cubicBezTo>
                    <a:pt x="18" y="16"/>
                    <a:pt x="17" y="16"/>
                    <a:pt x="17" y="17"/>
                  </a:cubicBezTo>
                  <a:cubicBezTo>
                    <a:pt x="17" y="17"/>
                    <a:pt x="9" y="32"/>
                    <a:pt x="0" y="56"/>
                  </a:cubicBezTo>
                  <a:cubicBezTo>
                    <a:pt x="0" y="55"/>
                    <a:pt x="1" y="55"/>
                    <a:pt x="1" y="55"/>
                  </a:cubicBezTo>
                  <a:cubicBezTo>
                    <a:pt x="19" y="15"/>
                    <a:pt x="19" y="15"/>
                    <a:pt x="19" y="15"/>
                  </a:cubicBezTo>
                  <a:moveTo>
                    <a:pt x="24" y="0"/>
                  </a:moveTo>
                  <a:cubicBezTo>
                    <a:pt x="24" y="2"/>
                    <a:pt x="23" y="4"/>
                    <a:pt x="22" y="6"/>
                  </a:cubicBezTo>
                  <a:cubicBezTo>
                    <a:pt x="25" y="0"/>
                    <a:pt x="25" y="0"/>
                    <a:pt x="25" y="0"/>
                  </a:cubicBezTo>
                  <a:cubicBezTo>
                    <a:pt x="24" y="0"/>
                    <a:pt x="24" y="0"/>
                    <a:pt x="2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2" name="ïş1íḍê"/>
            <p:cNvSpPr/>
            <p:nvPr/>
          </p:nvSpPr>
          <p:spPr bwMode="auto">
            <a:xfrm>
              <a:off x="8855076" y="2779713"/>
              <a:ext cx="223838" cy="185738"/>
            </a:xfrm>
            <a:custGeom>
              <a:avLst/>
              <a:gdLst>
                <a:gd name="T0" fmla="*/ 26 w 113"/>
                <a:gd name="T1" fmla="*/ 0 h 94"/>
                <a:gd name="T2" fmla="*/ 0 w 113"/>
                <a:gd name="T3" fmla="*/ 32 h 94"/>
                <a:gd name="T4" fmla="*/ 20 w 113"/>
                <a:gd name="T5" fmla="*/ 52 h 94"/>
                <a:gd name="T6" fmla="*/ 28 w 113"/>
                <a:gd name="T7" fmla="*/ 20 h 94"/>
                <a:gd name="T8" fmla="*/ 43 w 113"/>
                <a:gd name="T9" fmla="*/ 16 h 94"/>
                <a:gd name="T10" fmla="*/ 106 w 113"/>
                <a:gd name="T11" fmla="*/ 55 h 94"/>
                <a:gd name="T12" fmla="*/ 84 w 113"/>
                <a:gd name="T13" fmla="*/ 94 h 94"/>
                <a:gd name="T14" fmla="*/ 84 w 113"/>
                <a:gd name="T15" fmla="*/ 94 h 94"/>
                <a:gd name="T16" fmla="*/ 89 w 113"/>
                <a:gd name="T17" fmla="*/ 94 h 94"/>
                <a:gd name="T18" fmla="*/ 106 w 113"/>
                <a:gd name="T19" fmla="*/ 55 h 94"/>
                <a:gd name="T20" fmla="*/ 108 w 113"/>
                <a:gd name="T21" fmla="*/ 53 h 94"/>
                <a:gd name="T22" fmla="*/ 111 w 113"/>
                <a:gd name="T23" fmla="*/ 44 h 94"/>
                <a:gd name="T24" fmla="*/ 113 w 113"/>
                <a:gd name="T25" fmla="*/ 38 h 94"/>
                <a:gd name="T26" fmla="*/ 26 w 113"/>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94">
                  <a:moveTo>
                    <a:pt x="26" y="0"/>
                  </a:moveTo>
                  <a:cubicBezTo>
                    <a:pt x="0" y="32"/>
                    <a:pt x="0" y="32"/>
                    <a:pt x="0" y="32"/>
                  </a:cubicBezTo>
                  <a:cubicBezTo>
                    <a:pt x="0" y="32"/>
                    <a:pt x="8" y="41"/>
                    <a:pt x="20" y="52"/>
                  </a:cubicBezTo>
                  <a:cubicBezTo>
                    <a:pt x="26" y="37"/>
                    <a:pt x="29" y="25"/>
                    <a:pt x="28" y="20"/>
                  </a:cubicBezTo>
                  <a:cubicBezTo>
                    <a:pt x="28" y="20"/>
                    <a:pt x="34" y="16"/>
                    <a:pt x="43" y="16"/>
                  </a:cubicBezTo>
                  <a:cubicBezTo>
                    <a:pt x="57" y="16"/>
                    <a:pt x="78" y="23"/>
                    <a:pt x="106" y="55"/>
                  </a:cubicBezTo>
                  <a:cubicBezTo>
                    <a:pt x="84" y="94"/>
                    <a:pt x="84" y="94"/>
                    <a:pt x="84" y="94"/>
                  </a:cubicBezTo>
                  <a:cubicBezTo>
                    <a:pt x="84" y="94"/>
                    <a:pt x="84" y="94"/>
                    <a:pt x="84" y="94"/>
                  </a:cubicBezTo>
                  <a:cubicBezTo>
                    <a:pt x="86" y="94"/>
                    <a:pt x="87" y="94"/>
                    <a:pt x="89" y="94"/>
                  </a:cubicBezTo>
                  <a:cubicBezTo>
                    <a:pt x="98" y="70"/>
                    <a:pt x="106" y="55"/>
                    <a:pt x="106" y="55"/>
                  </a:cubicBezTo>
                  <a:cubicBezTo>
                    <a:pt x="106" y="54"/>
                    <a:pt x="107" y="54"/>
                    <a:pt x="108" y="53"/>
                  </a:cubicBezTo>
                  <a:cubicBezTo>
                    <a:pt x="111" y="44"/>
                    <a:pt x="111" y="44"/>
                    <a:pt x="111" y="44"/>
                  </a:cubicBezTo>
                  <a:cubicBezTo>
                    <a:pt x="112" y="42"/>
                    <a:pt x="113" y="40"/>
                    <a:pt x="113" y="38"/>
                  </a:cubicBezTo>
                  <a:cubicBezTo>
                    <a:pt x="26" y="0"/>
                    <a:pt x="26" y="0"/>
                    <a:pt x="26"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3" name="ïṩļiḑè"/>
            <p:cNvSpPr/>
            <p:nvPr/>
          </p:nvSpPr>
          <p:spPr bwMode="auto">
            <a:xfrm>
              <a:off x="8894763" y="2811463"/>
              <a:ext cx="171450" cy="153988"/>
            </a:xfrm>
            <a:custGeom>
              <a:avLst/>
              <a:gdLst>
                <a:gd name="T0" fmla="*/ 23 w 86"/>
                <a:gd name="T1" fmla="*/ 0 h 78"/>
                <a:gd name="T2" fmla="*/ 8 w 86"/>
                <a:gd name="T3" fmla="*/ 4 h 78"/>
                <a:gd name="T4" fmla="*/ 0 w 86"/>
                <a:gd name="T5" fmla="*/ 36 h 78"/>
                <a:gd name="T6" fmla="*/ 64 w 86"/>
                <a:gd name="T7" fmla="*/ 78 h 78"/>
                <a:gd name="T8" fmla="*/ 86 w 86"/>
                <a:gd name="T9" fmla="*/ 39 h 78"/>
                <a:gd name="T10" fmla="*/ 23 w 86"/>
                <a:gd name="T11" fmla="*/ 0 h 78"/>
              </a:gdLst>
              <a:ahLst/>
              <a:cxnLst>
                <a:cxn ang="0">
                  <a:pos x="T0" y="T1"/>
                </a:cxn>
                <a:cxn ang="0">
                  <a:pos x="T2" y="T3"/>
                </a:cxn>
                <a:cxn ang="0">
                  <a:pos x="T4" y="T5"/>
                </a:cxn>
                <a:cxn ang="0">
                  <a:pos x="T6" y="T7"/>
                </a:cxn>
                <a:cxn ang="0">
                  <a:pos x="T8" y="T9"/>
                </a:cxn>
                <a:cxn ang="0">
                  <a:pos x="T10" y="T11"/>
                </a:cxn>
              </a:cxnLst>
              <a:rect l="0" t="0" r="r" b="b"/>
              <a:pathLst>
                <a:path w="86" h="78">
                  <a:moveTo>
                    <a:pt x="23" y="0"/>
                  </a:moveTo>
                  <a:cubicBezTo>
                    <a:pt x="14" y="0"/>
                    <a:pt x="8" y="4"/>
                    <a:pt x="8" y="4"/>
                  </a:cubicBezTo>
                  <a:cubicBezTo>
                    <a:pt x="9" y="9"/>
                    <a:pt x="6" y="21"/>
                    <a:pt x="0" y="36"/>
                  </a:cubicBezTo>
                  <a:cubicBezTo>
                    <a:pt x="19" y="54"/>
                    <a:pt x="46" y="78"/>
                    <a:pt x="64" y="78"/>
                  </a:cubicBezTo>
                  <a:cubicBezTo>
                    <a:pt x="86" y="39"/>
                    <a:pt x="86" y="39"/>
                    <a:pt x="86" y="39"/>
                  </a:cubicBezTo>
                  <a:cubicBezTo>
                    <a:pt x="58" y="7"/>
                    <a:pt x="37" y="0"/>
                    <a:pt x="23"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4" name="iṡḻiḋè"/>
            <p:cNvSpPr/>
            <p:nvPr/>
          </p:nvSpPr>
          <p:spPr bwMode="auto">
            <a:xfrm>
              <a:off x="8855076" y="2773363"/>
              <a:ext cx="227013" cy="206375"/>
            </a:xfrm>
            <a:custGeom>
              <a:avLst/>
              <a:gdLst>
                <a:gd name="T0" fmla="*/ 0 w 114"/>
                <a:gd name="T1" fmla="*/ 31 h 104"/>
                <a:gd name="T2" fmla="*/ 90 w 114"/>
                <a:gd name="T3" fmla="*/ 92 h 104"/>
                <a:gd name="T4" fmla="*/ 114 w 114"/>
                <a:gd name="T5" fmla="*/ 38 h 104"/>
                <a:gd name="T6" fmla="*/ 26 w 114"/>
                <a:gd name="T7" fmla="*/ 0 h 104"/>
                <a:gd name="T8" fmla="*/ 0 w 114"/>
                <a:gd name="T9" fmla="*/ 31 h 104"/>
              </a:gdLst>
              <a:ahLst/>
              <a:cxnLst>
                <a:cxn ang="0">
                  <a:pos x="T0" y="T1"/>
                </a:cxn>
                <a:cxn ang="0">
                  <a:pos x="T2" y="T3"/>
                </a:cxn>
                <a:cxn ang="0">
                  <a:pos x="T4" y="T5"/>
                </a:cxn>
                <a:cxn ang="0">
                  <a:pos x="T6" y="T7"/>
                </a:cxn>
                <a:cxn ang="0">
                  <a:pos x="T8" y="T9"/>
                </a:cxn>
              </a:cxnLst>
              <a:rect l="0" t="0" r="r" b="b"/>
              <a:pathLst>
                <a:path w="114" h="104">
                  <a:moveTo>
                    <a:pt x="0" y="31"/>
                  </a:moveTo>
                  <a:cubicBezTo>
                    <a:pt x="0" y="31"/>
                    <a:pt x="65" y="104"/>
                    <a:pt x="90" y="92"/>
                  </a:cubicBezTo>
                  <a:cubicBezTo>
                    <a:pt x="114" y="38"/>
                    <a:pt x="114" y="38"/>
                    <a:pt x="114" y="38"/>
                  </a:cubicBezTo>
                  <a:cubicBezTo>
                    <a:pt x="26" y="0"/>
                    <a:pt x="26" y="0"/>
                    <a:pt x="26" y="0"/>
                  </a:cubicBezTo>
                  <a:lnTo>
                    <a:pt x="0" y="31"/>
                  </a:lnTo>
                  <a:close/>
                </a:path>
              </a:pathLst>
            </a:custGeom>
            <a:solidFill>
              <a:srgbClr val="FD6F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5" name="ïṡḷidè"/>
            <p:cNvSpPr/>
            <p:nvPr/>
          </p:nvSpPr>
          <p:spPr bwMode="auto">
            <a:xfrm>
              <a:off x="8739188" y="3163888"/>
              <a:ext cx="115888" cy="187325"/>
            </a:xfrm>
            <a:custGeom>
              <a:avLst/>
              <a:gdLst>
                <a:gd name="T0" fmla="*/ 11 w 59"/>
                <a:gd name="T1" fmla="*/ 0 h 95"/>
                <a:gd name="T2" fmla="*/ 0 w 59"/>
                <a:gd name="T3" fmla="*/ 29 h 95"/>
                <a:gd name="T4" fmla="*/ 35 w 59"/>
                <a:gd name="T5" fmla="*/ 95 h 95"/>
                <a:gd name="T6" fmla="*/ 59 w 59"/>
                <a:gd name="T7" fmla="*/ 68 h 95"/>
                <a:gd name="T8" fmla="*/ 52 w 59"/>
                <a:gd name="T9" fmla="*/ 64 h 95"/>
                <a:gd name="T10" fmla="*/ 47 w 59"/>
                <a:gd name="T11" fmla="*/ 74 h 95"/>
                <a:gd name="T12" fmla="*/ 7 w 59"/>
                <a:gd name="T13" fmla="*/ 14 h 95"/>
                <a:gd name="T14" fmla="*/ 13 w 59"/>
                <a:gd name="T15" fmla="*/ 3 h 95"/>
                <a:gd name="T16" fmla="*/ 11 w 59"/>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95">
                  <a:moveTo>
                    <a:pt x="11" y="0"/>
                  </a:moveTo>
                  <a:cubicBezTo>
                    <a:pt x="0" y="29"/>
                    <a:pt x="0" y="29"/>
                    <a:pt x="0" y="29"/>
                  </a:cubicBezTo>
                  <a:cubicBezTo>
                    <a:pt x="35" y="95"/>
                    <a:pt x="35" y="95"/>
                    <a:pt x="35" y="95"/>
                  </a:cubicBezTo>
                  <a:cubicBezTo>
                    <a:pt x="59" y="68"/>
                    <a:pt x="59" y="68"/>
                    <a:pt x="59" y="68"/>
                  </a:cubicBezTo>
                  <a:cubicBezTo>
                    <a:pt x="57" y="67"/>
                    <a:pt x="55" y="66"/>
                    <a:pt x="52" y="64"/>
                  </a:cubicBezTo>
                  <a:cubicBezTo>
                    <a:pt x="47" y="74"/>
                    <a:pt x="47" y="74"/>
                    <a:pt x="47" y="74"/>
                  </a:cubicBezTo>
                  <a:cubicBezTo>
                    <a:pt x="7" y="14"/>
                    <a:pt x="7" y="14"/>
                    <a:pt x="7" y="14"/>
                  </a:cubicBezTo>
                  <a:cubicBezTo>
                    <a:pt x="7" y="14"/>
                    <a:pt x="9" y="10"/>
                    <a:pt x="13" y="3"/>
                  </a:cubicBezTo>
                  <a:cubicBezTo>
                    <a:pt x="12" y="1"/>
                    <a:pt x="11" y="0"/>
                    <a:pt x="11" y="0"/>
                  </a:cubicBezTo>
                </a:path>
              </a:pathLst>
            </a:custGeom>
            <a:solidFill>
              <a:srgbClr val="45427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6" name="îş1îďé"/>
            <p:cNvSpPr/>
            <p:nvPr/>
          </p:nvSpPr>
          <p:spPr bwMode="auto">
            <a:xfrm>
              <a:off x="8751888" y="3168651"/>
              <a:ext cx="90488" cy="141288"/>
            </a:xfrm>
            <a:custGeom>
              <a:avLst/>
              <a:gdLst>
                <a:gd name="T0" fmla="*/ 6 w 45"/>
                <a:gd name="T1" fmla="*/ 0 h 71"/>
                <a:gd name="T2" fmla="*/ 0 w 45"/>
                <a:gd name="T3" fmla="*/ 11 h 71"/>
                <a:gd name="T4" fmla="*/ 40 w 45"/>
                <a:gd name="T5" fmla="*/ 71 h 71"/>
                <a:gd name="T6" fmla="*/ 45 w 45"/>
                <a:gd name="T7" fmla="*/ 61 h 71"/>
                <a:gd name="T8" fmla="*/ 6 w 45"/>
                <a:gd name="T9" fmla="*/ 0 h 71"/>
              </a:gdLst>
              <a:ahLst/>
              <a:cxnLst>
                <a:cxn ang="0">
                  <a:pos x="T0" y="T1"/>
                </a:cxn>
                <a:cxn ang="0">
                  <a:pos x="T2" y="T3"/>
                </a:cxn>
                <a:cxn ang="0">
                  <a:pos x="T4" y="T5"/>
                </a:cxn>
                <a:cxn ang="0">
                  <a:pos x="T6" y="T7"/>
                </a:cxn>
                <a:cxn ang="0">
                  <a:pos x="T8" y="T9"/>
                </a:cxn>
              </a:cxnLst>
              <a:rect l="0" t="0" r="r" b="b"/>
              <a:pathLst>
                <a:path w="45" h="71">
                  <a:moveTo>
                    <a:pt x="6" y="0"/>
                  </a:moveTo>
                  <a:cubicBezTo>
                    <a:pt x="2" y="7"/>
                    <a:pt x="0" y="11"/>
                    <a:pt x="0" y="11"/>
                  </a:cubicBezTo>
                  <a:cubicBezTo>
                    <a:pt x="40" y="71"/>
                    <a:pt x="40" y="71"/>
                    <a:pt x="40" y="71"/>
                  </a:cubicBezTo>
                  <a:cubicBezTo>
                    <a:pt x="45" y="61"/>
                    <a:pt x="45" y="61"/>
                    <a:pt x="45" y="61"/>
                  </a:cubicBezTo>
                  <a:cubicBezTo>
                    <a:pt x="31" y="49"/>
                    <a:pt x="11" y="11"/>
                    <a:pt x="6" y="0"/>
                  </a:cubicBezTo>
                </a:path>
              </a:pathLst>
            </a:custGeom>
            <a:solidFill>
              <a:srgbClr val="E4AF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7" name="í$ḷîḑe"/>
            <p:cNvSpPr/>
            <p:nvPr/>
          </p:nvSpPr>
          <p:spPr bwMode="auto">
            <a:xfrm>
              <a:off x="8734426" y="3167063"/>
              <a:ext cx="117475" cy="187325"/>
            </a:xfrm>
            <a:custGeom>
              <a:avLst/>
              <a:gdLst>
                <a:gd name="T0" fmla="*/ 12 w 59"/>
                <a:gd name="T1" fmla="*/ 0 h 95"/>
                <a:gd name="T2" fmla="*/ 59 w 59"/>
                <a:gd name="T3" fmla="*/ 67 h 95"/>
                <a:gd name="T4" fmla="*/ 35 w 59"/>
                <a:gd name="T5" fmla="*/ 95 h 95"/>
                <a:gd name="T6" fmla="*/ 0 w 59"/>
                <a:gd name="T7" fmla="*/ 29 h 95"/>
                <a:gd name="T8" fmla="*/ 12 w 59"/>
                <a:gd name="T9" fmla="*/ 0 h 95"/>
              </a:gdLst>
              <a:ahLst/>
              <a:cxnLst>
                <a:cxn ang="0">
                  <a:pos x="T0" y="T1"/>
                </a:cxn>
                <a:cxn ang="0">
                  <a:pos x="T2" y="T3"/>
                </a:cxn>
                <a:cxn ang="0">
                  <a:pos x="T4" y="T5"/>
                </a:cxn>
                <a:cxn ang="0">
                  <a:pos x="T6" y="T7"/>
                </a:cxn>
                <a:cxn ang="0">
                  <a:pos x="T8" y="T9"/>
                </a:cxn>
              </a:cxnLst>
              <a:rect l="0" t="0" r="r" b="b"/>
              <a:pathLst>
                <a:path w="59" h="95">
                  <a:moveTo>
                    <a:pt x="12" y="0"/>
                  </a:moveTo>
                  <a:cubicBezTo>
                    <a:pt x="12" y="0"/>
                    <a:pt x="43" y="64"/>
                    <a:pt x="59" y="67"/>
                  </a:cubicBezTo>
                  <a:cubicBezTo>
                    <a:pt x="35" y="95"/>
                    <a:pt x="35" y="95"/>
                    <a:pt x="35" y="95"/>
                  </a:cubicBezTo>
                  <a:cubicBezTo>
                    <a:pt x="0" y="29"/>
                    <a:pt x="0" y="29"/>
                    <a:pt x="0" y="29"/>
                  </a:cubicBezTo>
                  <a:lnTo>
                    <a:pt x="12" y="0"/>
                  </a:lnTo>
                  <a:close/>
                </a:path>
              </a:pathLst>
            </a:custGeom>
            <a:solidFill>
              <a:srgbClr val="4D498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8" name="íşlídè"/>
            <p:cNvSpPr/>
            <p:nvPr/>
          </p:nvSpPr>
          <p:spPr bwMode="auto">
            <a:xfrm>
              <a:off x="8851901" y="2389188"/>
              <a:ext cx="30163" cy="361950"/>
            </a:xfrm>
            <a:custGeom>
              <a:avLst/>
              <a:gdLst>
                <a:gd name="T0" fmla="*/ 11 w 15"/>
                <a:gd name="T1" fmla="*/ 0 h 183"/>
                <a:gd name="T2" fmla="*/ 0 w 15"/>
                <a:gd name="T3" fmla="*/ 183 h 183"/>
                <a:gd name="T4" fmla="*/ 11 w 15"/>
                <a:gd name="T5" fmla="*/ 0 h 183"/>
              </a:gdLst>
              <a:ahLst/>
              <a:cxnLst>
                <a:cxn ang="0">
                  <a:pos x="T0" y="T1"/>
                </a:cxn>
                <a:cxn ang="0">
                  <a:pos x="T2" y="T3"/>
                </a:cxn>
                <a:cxn ang="0">
                  <a:pos x="T4" y="T5"/>
                </a:cxn>
              </a:cxnLst>
              <a:rect l="0" t="0" r="r" b="b"/>
              <a:pathLst>
                <a:path w="15" h="183">
                  <a:moveTo>
                    <a:pt x="11" y="0"/>
                  </a:moveTo>
                  <a:cubicBezTo>
                    <a:pt x="0" y="183"/>
                    <a:pt x="0" y="183"/>
                    <a:pt x="0" y="183"/>
                  </a:cubicBezTo>
                  <a:cubicBezTo>
                    <a:pt x="15" y="133"/>
                    <a:pt x="11" y="0"/>
                    <a:pt x="11"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9" name="ïšḷîḋè"/>
            <p:cNvSpPr/>
            <p:nvPr/>
          </p:nvSpPr>
          <p:spPr bwMode="auto">
            <a:xfrm>
              <a:off x="8283576" y="2389188"/>
              <a:ext cx="42863" cy="50800"/>
            </a:xfrm>
            <a:custGeom>
              <a:avLst/>
              <a:gdLst>
                <a:gd name="T0" fmla="*/ 22 w 22"/>
                <a:gd name="T1" fmla="*/ 0 h 26"/>
                <a:gd name="T2" fmla="*/ 0 w 22"/>
                <a:gd name="T3" fmla="*/ 26 h 26"/>
                <a:gd name="T4" fmla="*/ 22 w 22"/>
                <a:gd name="T5" fmla="*/ 0 h 26"/>
              </a:gdLst>
              <a:ahLst/>
              <a:cxnLst>
                <a:cxn ang="0">
                  <a:pos x="T0" y="T1"/>
                </a:cxn>
                <a:cxn ang="0">
                  <a:pos x="T2" y="T3"/>
                </a:cxn>
                <a:cxn ang="0">
                  <a:pos x="T4" y="T5"/>
                </a:cxn>
              </a:cxnLst>
              <a:rect l="0" t="0" r="r" b="b"/>
              <a:pathLst>
                <a:path w="22" h="26">
                  <a:moveTo>
                    <a:pt x="22" y="0"/>
                  </a:moveTo>
                  <a:cubicBezTo>
                    <a:pt x="0" y="26"/>
                    <a:pt x="0" y="26"/>
                    <a:pt x="0" y="26"/>
                  </a:cubicBezTo>
                  <a:cubicBezTo>
                    <a:pt x="0" y="26"/>
                    <a:pt x="22" y="19"/>
                    <a:pt x="22" y="0"/>
                  </a:cubicBezTo>
                </a:path>
              </a:pathLst>
            </a:custGeom>
            <a:solidFill>
              <a:srgbClr val="E364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0" name="ï$ľíḑé"/>
            <p:cNvSpPr/>
            <p:nvPr/>
          </p:nvSpPr>
          <p:spPr bwMode="auto">
            <a:xfrm>
              <a:off x="2763838" y="2484438"/>
              <a:ext cx="273050" cy="2205038"/>
            </a:xfrm>
            <a:custGeom>
              <a:avLst/>
              <a:gdLst>
                <a:gd name="T0" fmla="*/ 105 w 138"/>
                <a:gd name="T1" fmla="*/ 0 h 1114"/>
                <a:gd name="T2" fmla="*/ 69 w 138"/>
                <a:gd name="T3" fmla="*/ 474 h 1114"/>
                <a:gd name="T4" fmla="*/ 47 w 138"/>
                <a:gd name="T5" fmla="*/ 1114 h 1114"/>
              </a:gdLst>
              <a:ahLst/>
              <a:cxnLst>
                <a:cxn ang="0">
                  <a:pos x="T0" y="T1"/>
                </a:cxn>
                <a:cxn ang="0">
                  <a:pos x="T2" y="T3"/>
                </a:cxn>
                <a:cxn ang="0">
                  <a:pos x="T4" y="T5"/>
                </a:cxn>
              </a:cxnLst>
              <a:rect l="0" t="0" r="r" b="b"/>
              <a:pathLst>
                <a:path w="138" h="1114">
                  <a:moveTo>
                    <a:pt x="105" y="0"/>
                  </a:moveTo>
                  <a:cubicBezTo>
                    <a:pt x="105" y="0"/>
                    <a:pt x="0" y="217"/>
                    <a:pt x="69" y="474"/>
                  </a:cubicBezTo>
                  <a:cubicBezTo>
                    <a:pt x="138" y="731"/>
                    <a:pt x="116" y="1038"/>
                    <a:pt x="47" y="1114"/>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1" name="iŝḻïḓé"/>
            <p:cNvSpPr/>
            <p:nvPr/>
          </p:nvSpPr>
          <p:spPr bwMode="auto">
            <a:xfrm>
              <a:off x="2914651" y="2427288"/>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2" name="ïṡļïďè"/>
            <p:cNvSpPr/>
            <p:nvPr/>
          </p:nvSpPr>
          <p:spPr bwMode="auto">
            <a:xfrm>
              <a:off x="2884488" y="2720976"/>
              <a:ext cx="273050" cy="77788"/>
            </a:xfrm>
            <a:custGeom>
              <a:avLst/>
              <a:gdLst>
                <a:gd name="T0" fmla="*/ 0 w 138"/>
                <a:gd name="T1" fmla="*/ 20 h 39"/>
                <a:gd name="T2" fmla="*/ 138 w 138"/>
                <a:gd name="T3" fmla="*/ 0 h 39"/>
              </a:gdLst>
              <a:ahLst/>
              <a:cxnLst>
                <a:cxn ang="0">
                  <a:pos x="T0" y="T1"/>
                </a:cxn>
                <a:cxn ang="0">
                  <a:pos x="T2" y="T3"/>
                </a:cxn>
              </a:cxnLst>
              <a:rect l="0" t="0" r="r" b="b"/>
              <a:pathLst>
                <a:path w="138" h="39">
                  <a:moveTo>
                    <a:pt x="0" y="20"/>
                  </a:moveTo>
                  <a:cubicBezTo>
                    <a:pt x="0" y="20"/>
                    <a:pt x="109" y="39"/>
                    <a:pt x="138"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3" name="îṥḷïḓe"/>
            <p:cNvSpPr/>
            <p:nvPr/>
          </p:nvSpPr>
          <p:spPr bwMode="auto">
            <a:xfrm>
              <a:off x="2733676" y="2655888"/>
              <a:ext cx="131763" cy="230188"/>
            </a:xfrm>
            <a:custGeom>
              <a:avLst/>
              <a:gdLst>
                <a:gd name="T0" fmla="*/ 66 w 66"/>
                <a:gd name="T1" fmla="*/ 116 h 116"/>
                <a:gd name="T2" fmla="*/ 4 w 66"/>
                <a:gd name="T3" fmla="*/ 0 h 116"/>
              </a:gdLst>
              <a:ahLst/>
              <a:cxnLst>
                <a:cxn ang="0">
                  <a:pos x="T0" y="T1"/>
                </a:cxn>
                <a:cxn ang="0">
                  <a:pos x="T2" y="T3"/>
                </a:cxn>
              </a:cxnLst>
              <a:rect l="0" t="0" r="r" b="b"/>
              <a:pathLst>
                <a:path w="66" h="116">
                  <a:moveTo>
                    <a:pt x="66" y="116"/>
                  </a:moveTo>
                  <a:cubicBezTo>
                    <a:pt x="66" y="116"/>
                    <a:pt x="0" y="44"/>
                    <a:pt x="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4" name="iṩlíḍe"/>
            <p:cNvSpPr/>
            <p:nvPr/>
          </p:nvSpPr>
          <p:spPr bwMode="auto">
            <a:xfrm>
              <a:off x="2852738" y="2949576"/>
              <a:ext cx="225425" cy="228600"/>
            </a:xfrm>
            <a:custGeom>
              <a:avLst/>
              <a:gdLst>
                <a:gd name="T0" fmla="*/ 0 w 114"/>
                <a:gd name="T1" fmla="*/ 100 h 116"/>
                <a:gd name="T2" fmla="*/ 114 w 114"/>
                <a:gd name="T3" fmla="*/ 0 h 116"/>
              </a:gdLst>
              <a:ahLst/>
              <a:cxnLst>
                <a:cxn ang="0">
                  <a:pos x="T0" y="T1"/>
                </a:cxn>
                <a:cxn ang="0">
                  <a:pos x="T2" y="T3"/>
                </a:cxn>
              </a:cxnLst>
              <a:rect l="0" t="0" r="r" b="b"/>
              <a:pathLst>
                <a:path w="114" h="116">
                  <a:moveTo>
                    <a:pt x="0" y="100"/>
                  </a:moveTo>
                  <a:cubicBezTo>
                    <a:pt x="0" y="100"/>
                    <a:pt x="60" y="116"/>
                    <a:pt x="11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5" name="îsḷïḓé"/>
            <p:cNvSpPr/>
            <p:nvPr/>
          </p:nvSpPr>
          <p:spPr bwMode="auto">
            <a:xfrm>
              <a:off x="2590801" y="3028951"/>
              <a:ext cx="293688" cy="309563"/>
            </a:xfrm>
            <a:custGeom>
              <a:avLst/>
              <a:gdLst>
                <a:gd name="T0" fmla="*/ 148 w 148"/>
                <a:gd name="T1" fmla="*/ 157 h 157"/>
                <a:gd name="T2" fmla="*/ 18 w 148"/>
                <a:gd name="T3" fmla="*/ 0 h 157"/>
              </a:gdLst>
              <a:ahLst/>
              <a:cxnLst>
                <a:cxn ang="0">
                  <a:pos x="T0" y="T1"/>
                </a:cxn>
                <a:cxn ang="0">
                  <a:pos x="T2" y="T3"/>
                </a:cxn>
              </a:cxnLst>
              <a:rect l="0" t="0" r="r" b="b"/>
              <a:pathLst>
                <a:path w="148" h="157">
                  <a:moveTo>
                    <a:pt x="148" y="157"/>
                  </a:moveTo>
                  <a:cubicBezTo>
                    <a:pt x="148" y="157"/>
                    <a:pt x="0" y="62"/>
                    <a:pt x="18"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6" name="iṧļiḍê"/>
            <p:cNvSpPr/>
            <p:nvPr/>
          </p:nvSpPr>
          <p:spPr bwMode="auto">
            <a:xfrm>
              <a:off x="2930526" y="3192463"/>
              <a:ext cx="206375" cy="361950"/>
            </a:xfrm>
            <a:custGeom>
              <a:avLst/>
              <a:gdLst>
                <a:gd name="T0" fmla="*/ 0 w 104"/>
                <a:gd name="T1" fmla="*/ 183 h 183"/>
                <a:gd name="T2" fmla="*/ 93 w 104"/>
                <a:gd name="T3" fmla="*/ 0 h 183"/>
              </a:gdLst>
              <a:ahLst/>
              <a:cxnLst>
                <a:cxn ang="0">
                  <a:pos x="T0" y="T1"/>
                </a:cxn>
                <a:cxn ang="0">
                  <a:pos x="T2" y="T3"/>
                </a:cxn>
              </a:cxnLst>
              <a:rect l="0" t="0" r="r" b="b"/>
              <a:pathLst>
                <a:path w="104" h="183">
                  <a:moveTo>
                    <a:pt x="0" y="183"/>
                  </a:moveTo>
                  <a:cubicBezTo>
                    <a:pt x="0" y="183"/>
                    <a:pt x="104" y="91"/>
                    <a:pt x="93"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7" name="iṩlïḍê"/>
            <p:cNvSpPr/>
            <p:nvPr/>
          </p:nvSpPr>
          <p:spPr bwMode="auto">
            <a:xfrm>
              <a:off x="2692401" y="3494088"/>
              <a:ext cx="261938" cy="187325"/>
            </a:xfrm>
            <a:custGeom>
              <a:avLst/>
              <a:gdLst>
                <a:gd name="T0" fmla="*/ 132 w 132"/>
                <a:gd name="T1" fmla="*/ 95 h 95"/>
                <a:gd name="T2" fmla="*/ 4 w 132"/>
                <a:gd name="T3" fmla="*/ 0 h 95"/>
              </a:gdLst>
              <a:ahLst/>
              <a:cxnLst>
                <a:cxn ang="0">
                  <a:pos x="T0" y="T1"/>
                </a:cxn>
                <a:cxn ang="0">
                  <a:pos x="T2" y="T3"/>
                </a:cxn>
              </a:cxnLst>
              <a:rect l="0" t="0" r="r" b="b"/>
              <a:pathLst>
                <a:path w="132" h="95">
                  <a:moveTo>
                    <a:pt x="132" y="95"/>
                  </a:moveTo>
                  <a:cubicBezTo>
                    <a:pt x="132" y="95"/>
                    <a:pt x="0" y="58"/>
                    <a:pt x="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8" name="ïṧḻíďé"/>
            <p:cNvSpPr/>
            <p:nvPr/>
          </p:nvSpPr>
          <p:spPr bwMode="auto">
            <a:xfrm>
              <a:off x="2971801" y="3586163"/>
              <a:ext cx="185738" cy="246063"/>
            </a:xfrm>
            <a:custGeom>
              <a:avLst/>
              <a:gdLst>
                <a:gd name="T0" fmla="*/ 0 w 94"/>
                <a:gd name="T1" fmla="*/ 124 h 124"/>
                <a:gd name="T2" fmla="*/ 94 w 94"/>
                <a:gd name="T3" fmla="*/ 0 h 124"/>
              </a:gdLst>
              <a:ahLst/>
              <a:cxnLst>
                <a:cxn ang="0">
                  <a:pos x="T0" y="T1"/>
                </a:cxn>
                <a:cxn ang="0">
                  <a:pos x="T2" y="T3"/>
                </a:cxn>
              </a:cxnLst>
              <a:rect l="0" t="0" r="r" b="b"/>
              <a:pathLst>
                <a:path w="94" h="124">
                  <a:moveTo>
                    <a:pt x="0" y="124"/>
                  </a:moveTo>
                  <a:cubicBezTo>
                    <a:pt x="0" y="124"/>
                    <a:pt x="83" y="47"/>
                    <a:pt x="94"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59" name="îšľiḋe"/>
            <p:cNvSpPr/>
            <p:nvPr/>
          </p:nvSpPr>
          <p:spPr bwMode="auto">
            <a:xfrm>
              <a:off x="2806701" y="3794126"/>
              <a:ext cx="177800" cy="296863"/>
            </a:xfrm>
            <a:custGeom>
              <a:avLst/>
              <a:gdLst>
                <a:gd name="T0" fmla="*/ 89 w 89"/>
                <a:gd name="T1" fmla="*/ 150 h 150"/>
                <a:gd name="T2" fmla="*/ 0 w 89"/>
                <a:gd name="T3" fmla="*/ 0 h 150"/>
              </a:gdLst>
              <a:ahLst/>
              <a:cxnLst>
                <a:cxn ang="0">
                  <a:pos x="T0" y="T1"/>
                </a:cxn>
                <a:cxn ang="0">
                  <a:pos x="T2" y="T3"/>
                </a:cxn>
              </a:cxnLst>
              <a:rect l="0" t="0" r="r" b="b"/>
              <a:pathLst>
                <a:path w="89" h="150">
                  <a:moveTo>
                    <a:pt x="89" y="150"/>
                  </a:moveTo>
                  <a:cubicBezTo>
                    <a:pt x="89" y="150"/>
                    <a:pt x="3" y="51"/>
                    <a:pt x="0"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60" name="íṧlïdé"/>
            <p:cNvSpPr/>
            <p:nvPr/>
          </p:nvSpPr>
          <p:spPr bwMode="auto">
            <a:xfrm>
              <a:off x="2984501" y="3944938"/>
              <a:ext cx="201613" cy="311150"/>
            </a:xfrm>
            <a:custGeom>
              <a:avLst/>
              <a:gdLst>
                <a:gd name="T0" fmla="*/ 0 w 102"/>
                <a:gd name="T1" fmla="*/ 157 h 157"/>
                <a:gd name="T2" fmla="*/ 102 w 102"/>
                <a:gd name="T3" fmla="*/ 0 h 157"/>
              </a:gdLst>
              <a:ahLst/>
              <a:cxnLst>
                <a:cxn ang="0">
                  <a:pos x="T0" y="T1"/>
                </a:cxn>
                <a:cxn ang="0">
                  <a:pos x="T2" y="T3"/>
                </a:cxn>
              </a:cxnLst>
              <a:rect l="0" t="0" r="r" b="b"/>
              <a:pathLst>
                <a:path w="102" h="157">
                  <a:moveTo>
                    <a:pt x="0" y="157"/>
                  </a:moveTo>
                  <a:cubicBezTo>
                    <a:pt x="0" y="157"/>
                    <a:pt x="95" y="51"/>
                    <a:pt x="102" y="0"/>
                  </a:cubicBezTo>
                </a:path>
              </a:pathLst>
            </a:custGeom>
            <a:noFill/>
            <a:ln w="15875"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761" name="ïSļïḓe"/>
            <p:cNvSpPr/>
            <p:nvPr/>
          </p:nvSpPr>
          <p:spPr bwMode="auto">
            <a:xfrm>
              <a:off x="2684463" y="2613026"/>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2" name="îṩ1ïḓè"/>
            <p:cNvSpPr/>
            <p:nvPr/>
          </p:nvSpPr>
          <p:spPr bwMode="auto">
            <a:xfrm>
              <a:off x="2620963" y="3436938"/>
              <a:ext cx="112713"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3" name="ïṡḻíḑé"/>
            <p:cNvSpPr/>
            <p:nvPr/>
          </p:nvSpPr>
          <p:spPr bwMode="auto">
            <a:xfrm>
              <a:off x="2570163" y="2971801"/>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4" name="iślidê"/>
            <p:cNvSpPr/>
            <p:nvPr/>
          </p:nvSpPr>
          <p:spPr bwMode="auto">
            <a:xfrm>
              <a:off x="3100388" y="2663826"/>
              <a:ext cx="115888" cy="115888"/>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5" name="işļîḑé"/>
            <p:cNvSpPr/>
            <p:nvPr/>
          </p:nvSpPr>
          <p:spPr bwMode="auto">
            <a:xfrm>
              <a:off x="3100388" y="3544888"/>
              <a:ext cx="115888" cy="112713"/>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6" name="îśľîdè"/>
            <p:cNvSpPr/>
            <p:nvPr/>
          </p:nvSpPr>
          <p:spPr bwMode="auto">
            <a:xfrm>
              <a:off x="3008313" y="2892426"/>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7" name="iş1ïḓè"/>
            <p:cNvSpPr/>
            <p:nvPr/>
          </p:nvSpPr>
          <p:spPr bwMode="auto">
            <a:xfrm>
              <a:off x="3122613" y="3922713"/>
              <a:ext cx="114300" cy="115888"/>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8" name="îŝ1iḋê"/>
            <p:cNvSpPr/>
            <p:nvPr/>
          </p:nvSpPr>
          <p:spPr bwMode="auto">
            <a:xfrm>
              <a:off x="2733676" y="3773488"/>
              <a:ext cx="115888"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9" name="iş1îḑê"/>
            <p:cNvSpPr/>
            <p:nvPr/>
          </p:nvSpPr>
          <p:spPr bwMode="auto">
            <a:xfrm>
              <a:off x="3065463" y="3135313"/>
              <a:ext cx="114300" cy="114300"/>
            </a:xfrm>
            <a:prstGeom prst="ellipse">
              <a:avLst/>
            </a:prstGeom>
            <a:solidFill>
              <a:srgbClr val="BFCE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normAutofit fontScale="92500" lnSpcReduction="20000"/>
          </a:bodyPr>
          <a:lstStyle/>
          <a:p>
            <a:r>
              <a:rPr lang="zh-CN" altLang="en-US" dirty="0"/>
              <a:t>私有化属性</a:t>
            </a:r>
            <a:endParaRPr lang="en-US" altLang="zh-CN" dirty="0"/>
          </a:p>
          <a:p>
            <a:r>
              <a:rPr lang="zh-CN" altLang="en-US" dirty="0"/>
              <a:t>私有化方法</a:t>
            </a:r>
            <a:endParaRPr lang="en-US" altLang="zh-CN" dirty="0"/>
          </a:p>
          <a:p>
            <a:r>
              <a:rPr lang="en-US" altLang="zh-CN" dirty="0"/>
              <a:t>Property</a:t>
            </a:r>
            <a:r>
              <a:rPr lang="zh-CN" altLang="en-US" dirty="0"/>
              <a:t>属性</a:t>
            </a:r>
            <a:endParaRPr lang="en-US" altLang="zh-CN" dirty="0"/>
          </a:p>
          <a:p>
            <a:r>
              <a:rPr lang="en-US" altLang="zh-CN" dirty="0"/>
              <a:t>__new__</a:t>
            </a:r>
            <a:r>
              <a:rPr lang="zh-CN" altLang="en-US" dirty="0"/>
              <a:t>方法</a:t>
            </a:r>
            <a:endParaRPr lang="en-US" altLang="zh-CN" dirty="0"/>
          </a:p>
          <a:p>
            <a:r>
              <a:rPr lang="zh-CN" altLang="en-US" dirty="0"/>
              <a:t>单例模式</a:t>
            </a:r>
            <a:endParaRPr lang="en-US" altLang="zh-CN" dirty="0"/>
          </a:p>
          <a:p>
            <a:r>
              <a:rPr lang="zh-CN" altLang="en-US" dirty="0"/>
              <a:t>错误与异常处理</a:t>
            </a:r>
            <a:endParaRPr lang="en-US" altLang="zh-CN" dirty="0"/>
          </a:p>
          <a:p>
            <a:r>
              <a:rPr lang="en-US" altLang="zh-CN" dirty="0"/>
              <a:t>Python</a:t>
            </a:r>
            <a:r>
              <a:rPr lang="zh-CN" altLang="en-US" dirty="0"/>
              <a:t>动态添加属性和方法</a:t>
            </a:r>
            <a:endParaRPr lang="en-US" altLang="zh-CN" dirty="0"/>
          </a:p>
          <a:p>
            <a:r>
              <a:rPr lang="en-US" altLang="zh-CN" dirty="0"/>
              <a:t>__slots__</a:t>
            </a:r>
            <a:r>
              <a:rPr lang="zh-CN" altLang="en-US" dirty="0"/>
              <a:t>属性</a:t>
            </a:r>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lnSpcReduction="10000"/>
          </a:bodyPr>
          <a:lstStyle/>
          <a:p>
            <a:r>
              <a:rPr lang="zh-CN" altLang="en-US" dirty="0"/>
              <a:t>通过声明私有化属性、方法，保护和控制数据（重点）</a:t>
            </a:r>
          </a:p>
          <a:p>
            <a:r>
              <a:rPr lang="zh-CN" altLang="en-US" dirty="0"/>
              <a:t>通过</a:t>
            </a:r>
            <a:r>
              <a:rPr lang="en-US" altLang="zh-CN" dirty="0"/>
              <a:t>property</a:t>
            </a:r>
            <a:r>
              <a:rPr lang="zh-CN" altLang="en-US" dirty="0"/>
              <a:t>属性的使用，即控制好数据又方便访问（重点、难点）</a:t>
            </a:r>
          </a:p>
          <a:p>
            <a:r>
              <a:rPr lang="zh-CN" altLang="en-US" dirty="0"/>
              <a:t>明确</a:t>
            </a:r>
            <a:r>
              <a:rPr lang="en-US" altLang="zh-CN" dirty="0"/>
              <a:t>__new__</a:t>
            </a:r>
            <a:r>
              <a:rPr lang="zh-CN" altLang="en-US" dirty="0"/>
              <a:t>方法的作用和用法（重点）</a:t>
            </a:r>
          </a:p>
          <a:p>
            <a:r>
              <a:rPr lang="zh-CN" altLang="en-US" dirty="0"/>
              <a:t>通过单例模式，控制实例个数（难点）</a:t>
            </a:r>
          </a:p>
          <a:p>
            <a:r>
              <a:rPr lang="zh-CN" altLang="en-US" dirty="0"/>
              <a:t>使用异常处理机制，处理异常，提高代码健壮性</a:t>
            </a:r>
          </a:p>
          <a:p>
            <a:r>
              <a:rPr lang="zh-CN" altLang="en-US" dirty="0"/>
              <a:t>利用动态语言特点，动态添加属性和方法</a:t>
            </a:r>
          </a:p>
          <a:p>
            <a:r>
              <a:rPr lang="zh-CN" altLang="en-US" dirty="0"/>
              <a:t>利用</a:t>
            </a:r>
            <a:r>
              <a:rPr lang="en-US" altLang="zh-CN" dirty="0"/>
              <a:t>__slots__</a:t>
            </a:r>
            <a:r>
              <a:rPr lang="zh-CN" altLang="en-US" dirty="0"/>
              <a:t>属性控制可动态的属性</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084369" y="3021013"/>
            <a:ext cx="1980029" cy="679450"/>
            <a:chOff x="4297314" y="3409950"/>
            <a:chExt cx="1980873" cy="679450"/>
          </a:xfrm>
        </p:grpSpPr>
        <p:sp>
          <p:nvSpPr>
            <p:cNvPr id="6" name="矩形 6"/>
            <p:cNvSpPr/>
            <p:nvPr/>
          </p:nvSpPr>
          <p:spPr>
            <a:xfrm>
              <a:off x="4297314" y="4043681"/>
              <a:ext cx="198087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297314" y="3409950"/>
              <a:ext cx="198087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私有化属性</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VECTOR" val="6d1204a3-d616-49af-9765-33eec687d4a6"/>
</p:tagLst>
</file>

<file path=ppt/theme/theme1.xml><?xml version="1.0" encoding="utf-8"?>
<a:theme xmlns:a="http://schemas.openxmlformats.org/drawingml/2006/main" name="自定义设计方案">
  <a:themeElements>
    <a:clrScheme name="Office">
      <a:dk1>
        <a:srgbClr val="000000"/>
      </a:dk1>
      <a:lt1>
        <a:srgbClr val="FFFFFF"/>
      </a:lt1>
      <a:dk2>
        <a:srgbClr val="768395"/>
      </a:dk2>
      <a:lt2>
        <a:srgbClr val="F0F0F0"/>
      </a:lt2>
      <a:accent1>
        <a:srgbClr val="B01737"/>
      </a:accent1>
      <a:accent2>
        <a:srgbClr val="3966A9"/>
      </a:accent2>
      <a:accent3>
        <a:srgbClr val="F39402"/>
      </a:accent3>
      <a:accent4>
        <a:srgbClr val="B77001"/>
      </a:accent4>
      <a:accent5>
        <a:srgbClr val="2E75B6"/>
      </a:accent5>
      <a:accent6>
        <a:srgbClr val="A5A5A5"/>
      </a:accent6>
      <a:hlink>
        <a:srgbClr val="4472C4"/>
      </a:hlink>
      <a:folHlink>
        <a:srgbClr val="BFBFBF"/>
      </a:folHlink>
    </a:clrScheme>
    <a:fontScheme name="324ndvlu">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B01737"/>
    </a:accent1>
    <a:accent2>
      <a:srgbClr val="3966A9"/>
    </a:accent2>
    <a:accent3>
      <a:srgbClr val="F39402"/>
    </a:accent3>
    <a:accent4>
      <a:srgbClr val="B77001"/>
    </a:accent4>
    <a:accent5>
      <a:srgbClr val="2E75B6"/>
    </a:accent5>
    <a:accent6>
      <a:srgbClr val="A5A5A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614</TotalTime>
  <Words>4918</Words>
  <Application>Microsoft Office PowerPoint</Application>
  <PresentationFormat>宽屏</PresentationFormat>
  <Paragraphs>666</Paragraphs>
  <Slides>57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57</vt:i4>
      </vt:variant>
    </vt:vector>
  </HeadingPairs>
  <TitlesOfParts>
    <vt:vector size="69" baseType="lpstr">
      <vt:lpstr>等线</vt:lpstr>
      <vt:lpstr>等线</vt:lpstr>
      <vt:lpstr>等线 Light</vt:lpstr>
      <vt:lpstr>宋体</vt:lpstr>
      <vt:lpstr>微软雅黑</vt:lpstr>
      <vt:lpstr>Arial</vt:lpstr>
      <vt:lpstr>Calibri</vt:lpstr>
      <vt:lpstr>Consolas</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概述</vt:lpstr>
      <vt:lpstr>语法</vt:lpstr>
      <vt:lpstr>特性-1</vt:lpstr>
      <vt:lpstr>特性-2</vt:lpstr>
      <vt:lpstr>特性-3</vt:lpstr>
      <vt:lpstr>PowerPoint 演示文稿</vt:lpstr>
      <vt:lpstr>概述与语法</vt:lpstr>
      <vt:lpstr>特性</vt:lpstr>
      <vt:lpstr>PowerPoint 演示文稿</vt:lpstr>
      <vt:lpstr>概述</vt:lpstr>
      <vt:lpstr>实现方式-1</vt:lpstr>
      <vt:lpstr>实现方式-2</vt:lpstr>
      <vt:lpstr>PowerPoint 演示文稿</vt:lpstr>
      <vt:lpstr>概述</vt:lpstr>
      <vt:lpstr>使用方式-1</vt:lpstr>
      <vt:lpstr>使用方式-2</vt:lpstr>
      <vt:lpstr>PowerPoint 演示文稿</vt:lpstr>
      <vt:lpstr>概述</vt:lpstr>
      <vt:lpstr>实现步骤-1</vt:lpstr>
      <vt:lpstr>实现步骤-2</vt:lpstr>
      <vt:lpstr>PowerPoint 演示文稿</vt:lpstr>
      <vt:lpstr>概述</vt:lpstr>
      <vt:lpstr>语法格式</vt:lpstr>
      <vt:lpstr>try ... except 语句</vt:lpstr>
      <vt:lpstr>try ... except 语句</vt:lpstr>
      <vt:lpstr>try ... except ... else语句</vt:lpstr>
      <vt:lpstr>try ... except ... finally语句</vt:lpstr>
      <vt:lpstr>try嵌套</vt:lpstr>
      <vt:lpstr>异常传递</vt:lpstr>
      <vt:lpstr>异常传递</vt:lpstr>
      <vt:lpstr>自定义异常</vt:lpstr>
      <vt:lpstr>抛出捕获到的异常</vt:lpstr>
      <vt:lpstr>PowerPoint 演示文稿</vt:lpstr>
      <vt:lpstr>概述</vt:lpstr>
      <vt:lpstr>动态添加属性</vt:lpstr>
      <vt:lpstr>动态添加属性</vt:lpstr>
      <vt:lpstr>动态添加方法</vt:lpstr>
      <vt:lpstr>动态添加方法</vt:lpstr>
      <vt:lpstr>PowerPoint 演示文稿</vt:lpstr>
      <vt:lpstr>概述</vt:lpstr>
      <vt:lpstr>使用方式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286</cp:revision>
  <dcterms:created xsi:type="dcterms:W3CDTF">2017-12-05T08:44:00Z</dcterms:created>
  <dcterms:modified xsi:type="dcterms:W3CDTF">2020-05-10T14:30:59Z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