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865" r:id="rId2"/>
    <p:sldId id="867" r:id="rId3"/>
    <p:sldId id="868" r:id="rId4"/>
    <p:sldId id="882" r:id="rId5"/>
    <p:sldId id="883" r:id="rId6"/>
    <p:sldId id="885" r:id="rId7"/>
    <p:sldId id="884" r:id="rId8"/>
    <p:sldId id="886" r:id="rId9"/>
    <p:sldId id="887" r:id="rId10"/>
    <p:sldId id="888" r:id="rId11"/>
    <p:sldId id="889" r:id="rId12"/>
    <p:sldId id="910" r:id="rId13"/>
    <p:sldId id="890" r:id="rId14"/>
    <p:sldId id="891" r:id="rId15"/>
    <p:sldId id="892" r:id="rId16"/>
    <p:sldId id="893" r:id="rId17"/>
    <p:sldId id="894" r:id="rId18"/>
    <p:sldId id="895" r:id="rId19"/>
    <p:sldId id="912" r:id="rId20"/>
    <p:sldId id="896" r:id="rId21"/>
    <p:sldId id="913" r:id="rId22"/>
    <p:sldId id="897" r:id="rId23"/>
    <p:sldId id="898" r:id="rId24"/>
    <p:sldId id="899" r:id="rId25"/>
    <p:sldId id="911" r:id="rId26"/>
    <p:sldId id="900" r:id="rId27"/>
    <p:sldId id="901" r:id="rId28"/>
    <p:sldId id="902" r:id="rId29"/>
    <p:sldId id="903" r:id="rId30"/>
    <p:sldId id="904" r:id="rId31"/>
    <p:sldId id="914" r:id="rId32"/>
    <p:sldId id="905" r:id="rId33"/>
    <p:sldId id="906" r:id="rId34"/>
    <p:sldId id="915" r:id="rId35"/>
    <p:sldId id="907" r:id="rId36"/>
    <p:sldId id="908" r:id="rId37"/>
    <p:sldId id="909" r:id="rId38"/>
    <p:sldId id="87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5" userDrawn="1">
          <p15:clr>
            <a:srgbClr val="A4A3A4"/>
          </p15:clr>
        </p15:guide>
        <p15:guide id="2" pos="7256" userDrawn="1">
          <p15:clr>
            <a:srgbClr val="A4A3A4"/>
          </p15:clr>
        </p15:guide>
        <p15:guide id="3" orient="horz" pos="663" userDrawn="1">
          <p15:clr>
            <a:srgbClr val="A4A3A4"/>
          </p15:clr>
        </p15:guide>
        <p15:guide id="4" orient="horz" pos="712" userDrawn="1">
          <p15:clr>
            <a:srgbClr val="A4A3A4"/>
          </p15:clr>
        </p15:guide>
        <p15:guide id="5" orient="horz" pos="3928"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BD4"/>
    <a:srgbClr val="00539E"/>
    <a:srgbClr val="89DFFD"/>
    <a:srgbClr val="FFFFFF"/>
    <a:srgbClr val="00467F"/>
    <a:srgbClr val="64A3D7"/>
    <a:srgbClr val="2F5597"/>
    <a:srgbClr val="C5D2FB"/>
    <a:srgbClr val="2E5497"/>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17" autoAdjust="0"/>
    <p:restoredTop sz="82339" autoAdjust="0"/>
  </p:normalViewPr>
  <p:slideViewPr>
    <p:cSldViewPr snapToGrid="0">
      <p:cViewPr varScale="1">
        <p:scale>
          <a:sx n="67" d="100"/>
          <a:sy n="67" d="100"/>
        </p:scale>
        <p:origin x="811" y="58"/>
      </p:cViewPr>
      <p:guideLst>
        <p:guide pos="415"/>
        <p:guide pos="7256"/>
        <p:guide orient="horz" pos="663"/>
        <p:guide orient="horz" pos="712"/>
        <p:guide orient="horz" pos="3928"/>
        <p:guide orient="horz" pos="386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B5295-0690-45DE-9E01-B4636744B25F}" type="datetimeFigureOut">
              <a:rPr lang="zh-CN" altLang="en-US" smtClean="0"/>
              <a:t>2025/4/25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3C37-BE2C-4CB8-940D-F8BE2EE62933}" type="slidenum">
              <a:rPr lang="zh-CN" altLang="en-US" smtClean="0"/>
              <a:t>‹#›</a:t>
            </a:fld>
            <a:endParaRPr lang="zh-CN" altLang="en-US"/>
          </a:p>
        </p:txBody>
      </p:sp>
    </p:spTree>
    <p:extLst>
      <p:ext uri="{BB962C8B-B14F-4D97-AF65-F5344CB8AC3E}">
        <p14:creationId xmlns:p14="http://schemas.microsoft.com/office/powerpoint/2010/main" val="147946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13C37-BE2C-4CB8-940D-F8BE2EE62933}" type="slidenum">
              <a:rPr lang="zh-CN" altLang="en-US" smtClean="0"/>
              <a:t>17</a:t>
            </a:fld>
            <a:endParaRPr lang="zh-CN" altLang="en-US"/>
          </a:p>
        </p:txBody>
      </p:sp>
    </p:spTree>
    <p:extLst>
      <p:ext uri="{BB962C8B-B14F-4D97-AF65-F5344CB8AC3E}">
        <p14:creationId xmlns:p14="http://schemas.microsoft.com/office/powerpoint/2010/main" val="109775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206AA-4178-E79F-3804-5AC2588592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B4879E-AE89-A6AD-51FC-FB9D06EA7B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CD3DD9-DAA9-CB70-46E3-67590963618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008D0FA-D962-3186-9E8A-483986A2D8B6}"/>
              </a:ext>
            </a:extLst>
          </p:cNvPr>
          <p:cNvSpPr>
            <a:spLocks noGrp="1"/>
          </p:cNvSpPr>
          <p:nvPr>
            <p:ph type="sldNum" sz="quarter" idx="5"/>
          </p:nvPr>
        </p:nvSpPr>
        <p:spPr/>
        <p:txBody>
          <a:bodyPr/>
          <a:lstStyle/>
          <a:p>
            <a:fld id="{93413C37-BE2C-4CB8-940D-F8BE2EE62933}" type="slidenum">
              <a:rPr lang="zh-CN" altLang="en-US" smtClean="0"/>
              <a:t>18</a:t>
            </a:fld>
            <a:endParaRPr lang="zh-CN" altLang="en-US"/>
          </a:p>
        </p:txBody>
      </p:sp>
    </p:spTree>
    <p:extLst>
      <p:ext uri="{BB962C8B-B14F-4D97-AF65-F5344CB8AC3E}">
        <p14:creationId xmlns:p14="http://schemas.microsoft.com/office/powerpoint/2010/main" val="2041499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22758-F000-DB8D-4ABB-9A67A26229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EBFA4E-8915-5599-DD41-5358AA760ED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DAE043-338E-1D71-20F8-C8C7EDADE83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5D44423-B48F-46AC-9DA4-46AF861B0355}"/>
              </a:ext>
            </a:extLst>
          </p:cNvPr>
          <p:cNvSpPr>
            <a:spLocks noGrp="1"/>
          </p:cNvSpPr>
          <p:nvPr>
            <p:ph type="sldNum" sz="quarter" idx="5"/>
          </p:nvPr>
        </p:nvSpPr>
        <p:spPr/>
        <p:txBody>
          <a:bodyPr/>
          <a:lstStyle/>
          <a:p>
            <a:fld id="{93413C37-BE2C-4CB8-940D-F8BE2EE62933}" type="slidenum">
              <a:rPr lang="zh-CN" altLang="en-US" smtClean="0"/>
              <a:t>19</a:t>
            </a:fld>
            <a:endParaRPr lang="zh-CN" altLang="en-US"/>
          </a:p>
        </p:txBody>
      </p:sp>
    </p:spTree>
    <p:extLst>
      <p:ext uri="{BB962C8B-B14F-4D97-AF65-F5344CB8AC3E}">
        <p14:creationId xmlns:p14="http://schemas.microsoft.com/office/powerpoint/2010/main" val="238743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A9914-6588-A877-BD77-B1B2868138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E22AB7-291F-CC5E-D89C-15FE745AF5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291481-FCF9-1D32-FE5D-99ED7EA0BE8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D726C9B-605E-A737-F129-343DBAFDAF68}"/>
              </a:ext>
            </a:extLst>
          </p:cNvPr>
          <p:cNvSpPr>
            <a:spLocks noGrp="1"/>
          </p:cNvSpPr>
          <p:nvPr>
            <p:ph type="sldNum" sz="quarter" idx="5"/>
          </p:nvPr>
        </p:nvSpPr>
        <p:spPr/>
        <p:txBody>
          <a:bodyPr/>
          <a:lstStyle/>
          <a:p>
            <a:fld id="{93413C37-BE2C-4CB8-940D-F8BE2EE62933}" type="slidenum">
              <a:rPr lang="zh-CN" altLang="en-US" smtClean="0"/>
              <a:t>20</a:t>
            </a:fld>
            <a:endParaRPr lang="zh-CN" altLang="en-US"/>
          </a:p>
        </p:txBody>
      </p:sp>
    </p:spTree>
    <p:extLst>
      <p:ext uri="{BB962C8B-B14F-4D97-AF65-F5344CB8AC3E}">
        <p14:creationId xmlns:p14="http://schemas.microsoft.com/office/powerpoint/2010/main" val="267594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D8A19-AFC3-FE85-74C7-38A70EB623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16623F8-F4FD-9817-B0E2-992A2F4F1C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782642A-7D45-26D3-94D3-0D0A9B44A64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F86A042-6A8B-6953-F264-04802822B019}"/>
              </a:ext>
            </a:extLst>
          </p:cNvPr>
          <p:cNvSpPr>
            <a:spLocks noGrp="1"/>
          </p:cNvSpPr>
          <p:nvPr>
            <p:ph type="sldNum" sz="quarter" idx="5"/>
          </p:nvPr>
        </p:nvSpPr>
        <p:spPr/>
        <p:txBody>
          <a:bodyPr/>
          <a:lstStyle/>
          <a:p>
            <a:fld id="{93413C37-BE2C-4CB8-940D-F8BE2EE62933}" type="slidenum">
              <a:rPr lang="zh-CN" altLang="en-US" smtClean="0"/>
              <a:t>21</a:t>
            </a:fld>
            <a:endParaRPr lang="zh-CN" altLang="en-US"/>
          </a:p>
        </p:txBody>
      </p:sp>
    </p:spTree>
    <p:extLst>
      <p:ext uri="{BB962C8B-B14F-4D97-AF65-F5344CB8AC3E}">
        <p14:creationId xmlns:p14="http://schemas.microsoft.com/office/powerpoint/2010/main" val="2796738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E32C7-540F-681C-1782-63BC576263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6E7BEE-EA81-C959-F77E-DE72FC1B82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AA718-C1A8-474A-A310-3990816B0AF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AA8DDC8-5C63-E34E-6C46-61CCBFEEE8B9}"/>
              </a:ext>
            </a:extLst>
          </p:cNvPr>
          <p:cNvSpPr>
            <a:spLocks noGrp="1"/>
          </p:cNvSpPr>
          <p:nvPr>
            <p:ph type="sldNum" sz="quarter" idx="5"/>
          </p:nvPr>
        </p:nvSpPr>
        <p:spPr/>
        <p:txBody>
          <a:bodyPr/>
          <a:lstStyle/>
          <a:p>
            <a:fld id="{93413C37-BE2C-4CB8-940D-F8BE2EE62933}" type="slidenum">
              <a:rPr lang="zh-CN" altLang="en-US" smtClean="0"/>
              <a:t>22</a:t>
            </a:fld>
            <a:endParaRPr lang="zh-CN" altLang="en-US"/>
          </a:p>
        </p:txBody>
      </p:sp>
    </p:spTree>
    <p:extLst>
      <p:ext uri="{BB962C8B-B14F-4D97-AF65-F5344CB8AC3E}">
        <p14:creationId xmlns:p14="http://schemas.microsoft.com/office/powerpoint/2010/main" val="265108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1900B-BE05-7787-F4E0-ECE7CFDA5D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A6CE72-CFDE-215F-D96B-2EE98600AA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DA1448-C9F7-86EA-A236-EC4603155BC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22DA577-7349-4CB6-A1BF-D7B880394ECC}"/>
              </a:ext>
            </a:extLst>
          </p:cNvPr>
          <p:cNvSpPr>
            <a:spLocks noGrp="1"/>
          </p:cNvSpPr>
          <p:nvPr>
            <p:ph type="sldNum" sz="quarter" idx="5"/>
          </p:nvPr>
        </p:nvSpPr>
        <p:spPr/>
        <p:txBody>
          <a:bodyPr/>
          <a:lstStyle/>
          <a:p>
            <a:fld id="{93413C37-BE2C-4CB8-940D-F8BE2EE62933}" type="slidenum">
              <a:rPr lang="zh-CN" altLang="en-US" smtClean="0"/>
              <a:t>23</a:t>
            </a:fld>
            <a:endParaRPr lang="zh-CN" altLang="en-US"/>
          </a:p>
        </p:txBody>
      </p:sp>
    </p:spTree>
    <p:extLst>
      <p:ext uri="{BB962C8B-B14F-4D97-AF65-F5344CB8AC3E}">
        <p14:creationId xmlns:p14="http://schemas.microsoft.com/office/powerpoint/2010/main" val="2054758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8540E-3F13-AE4B-861B-9D89D3154E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0E6BE8-7F77-F52D-1B2A-C3ABC182D52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810CD39-8932-E0F1-058D-E624060EDEA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7ACB9D9-6D04-2E61-0215-D18B8B95590C}"/>
              </a:ext>
            </a:extLst>
          </p:cNvPr>
          <p:cNvSpPr>
            <a:spLocks noGrp="1"/>
          </p:cNvSpPr>
          <p:nvPr>
            <p:ph type="sldNum" sz="quarter" idx="5"/>
          </p:nvPr>
        </p:nvSpPr>
        <p:spPr/>
        <p:txBody>
          <a:bodyPr/>
          <a:lstStyle/>
          <a:p>
            <a:fld id="{93413C37-BE2C-4CB8-940D-F8BE2EE62933}" type="slidenum">
              <a:rPr lang="zh-CN" altLang="en-US" smtClean="0"/>
              <a:t>24</a:t>
            </a:fld>
            <a:endParaRPr lang="zh-CN" altLang="en-US"/>
          </a:p>
        </p:txBody>
      </p:sp>
    </p:spTree>
    <p:extLst>
      <p:ext uri="{BB962C8B-B14F-4D97-AF65-F5344CB8AC3E}">
        <p14:creationId xmlns:p14="http://schemas.microsoft.com/office/powerpoint/2010/main" val="268982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BA33-446D-2F3C-C4C8-4C56839B8CD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177023-68B3-926A-7F0B-914484E4DD1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BF2040-68B6-E2CE-E07F-1551B24D1DA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F7D418E-1710-CFA2-883A-64DEEA7B3964}"/>
              </a:ext>
            </a:extLst>
          </p:cNvPr>
          <p:cNvSpPr>
            <a:spLocks noGrp="1"/>
          </p:cNvSpPr>
          <p:nvPr>
            <p:ph type="sldNum" sz="quarter" idx="5"/>
          </p:nvPr>
        </p:nvSpPr>
        <p:spPr/>
        <p:txBody>
          <a:bodyPr/>
          <a:lstStyle/>
          <a:p>
            <a:fld id="{93413C37-BE2C-4CB8-940D-F8BE2EE62933}" type="slidenum">
              <a:rPr lang="zh-CN" altLang="en-US" smtClean="0"/>
              <a:t>25</a:t>
            </a:fld>
            <a:endParaRPr lang="zh-CN" altLang="en-US"/>
          </a:p>
        </p:txBody>
      </p:sp>
    </p:spTree>
    <p:extLst>
      <p:ext uri="{BB962C8B-B14F-4D97-AF65-F5344CB8AC3E}">
        <p14:creationId xmlns:p14="http://schemas.microsoft.com/office/powerpoint/2010/main" val="73230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2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99DA1BF7-27E1-43A7-AA55-1959288202ED}"/>
              </a:ext>
            </a:extLst>
          </p:cNvPr>
          <p:cNvGrpSpPr/>
          <p:nvPr userDrawn="1"/>
        </p:nvGrpSpPr>
        <p:grpSpPr>
          <a:xfrm flipH="1" flipV="1">
            <a:off x="0" y="0"/>
            <a:ext cx="1280160" cy="685800"/>
            <a:chOff x="11489653" y="5119600"/>
            <a:chExt cx="702346" cy="1738401"/>
          </a:xfrm>
        </p:grpSpPr>
        <p:sp>
          <p:nvSpPr>
            <p:cNvPr id="11" name="任意多边形: 形状 10">
              <a:extLst>
                <a:ext uri="{FF2B5EF4-FFF2-40B4-BE49-F238E27FC236}">
                  <a16:creationId xmlns:a16="http://schemas.microsoft.com/office/drawing/2014/main" id="{79C6DE0E-2F33-411B-89DF-E40518DE3284}"/>
                </a:ext>
              </a:extLst>
            </p:cNvPr>
            <p:cNvSpPr/>
            <p:nvPr/>
          </p:nvSpPr>
          <p:spPr>
            <a:xfrm>
              <a:off x="11852771" y="6018366"/>
              <a:ext cx="339228" cy="839635"/>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2" name="任意多边形: 形状 11">
              <a:extLst>
                <a:ext uri="{FF2B5EF4-FFF2-40B4-BE49-F238E27FC236}">
                  <a16:creationId xmlns:a16="http://schemas.microsoft.com/office/drawing/2014/main" id="{5528EF21-8DEB-440E-B68B-BF535B0825EC}"/>
                </a:ext>
              </a:extLst>
            </p:cNvPr>
            <p:cNvSpPr/>
            <p:nvPr/>
          </p:nvSpPr>
          <p:spPr>
            <a:xfrm>
              <a:off x="11623086" y="5449864"/>
              <a:ext cx="568913" cy="1408137"/>
            </a:xfrm>
            <a:custGeom>
              <a:avLst/>
              <a:gdLst>
                <a:gd name="connsiteX0" fmla="*/ 568913 w 568913"/>
                <a:gd name="connsiteY0" fmla="*/ 0 h 1408137"/>
                <a:gd name="connsiteX1" fmla="*/ 568913 w 568913"/>
                <a:gd name="connsiteY1" fmla="*/ 643241 h 1408137"/>
                <a:gd name="connsiteX2" fmla="*/ 259881 w 568913"/>
                <a:gd name="connsiteY2" fmla="*/ 1408137 h 1408137"/>
                <a:gd name="connsiteX3" fmla="*/ 0 w 568913"/>
                <a:gd name="connsiteY3" fmla="*/ 1408137 h 1408137"/>
              </a:gdLst>
              <a:ahLst/>
              <a:cxnLst>
                <a:cxn ang="0">
                  <a:pos x="connsiteX0" y="connsiteY0"/>
                </a:cxn>
                <a:cxn ang="0">
                  <a:pos x="connsiteX1" y="connsiteY1"/>
                </a:cxn>
                <a:cxn ang="0">
                  <a:pos x="connsiteX2" y="connsiteY2"/>
                </a:cxn>
                <a:cxn ang="0">
                  <a:pos x="connsiteX3" y="connsiteY3"/>
                </a:cxn>
              </a:cxnLst>
              <a:rect l="l" t="t" r="r" b="b"/>
              <a:pathLst>
                <a:path w="568913" h="1408137">
                  <a:moveTo>
                    <a:pt x="568913" y="0"/>
                  </a:moveTo>
                  <a:lnTo>
                    <a:pt x="568913" y="643241"/>
                  </a:lnTo>
                  <a:lnTo>
                    <a:pt x="259881" y="1408137"/>
                  </a:lnTo>
                  <a:lnTo>
                    <a:pt x="0" y="1408137"/>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3" name="任意多边形: 形状 12">
              <a:extLst>
                <a:ext uri="{FF2B5EF4-FFF2-40B4-BE49-F238E27FC236}">
                  <a16:creationId xmlns:a16="http://schemas.microsoft.com/office/drawing/2014/main" id="{BB76322B-D358-4F21-B8CC-34B677478C5C}"/>
                </a:ext>
              </a:extLst>
            </p:cNvPr>
            <p:cNvSpPr/>
            <p:nvPr/>
          </p:nvSpPr>
          <p:spPr>
            <a:xfrm>
              <a:off x="11489653" y="5119600"/>
              <a:ext cx="702346" cy="1738401"/>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grpSp>
    </p:spTree>
    <p:extLst>
      <p:ext uri="{BB962C8B-B14F-4D97-AF65-F5344CB8AC3E}">
        <p14:creationId xmlns:p14="http://schemas.microsoft.com/office/powerpoint/2010/main" val="288845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A10012-7DE7-4927-9338-9F6658B3ED5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33919"/>
          <a:stretch/>
        </p:blipFill>
        <p:spPr>
          <a:xfrm>
            <a:off x="2737536" y="-23325"/>
            <a:ext cx="9450900" cy="6862666"/>
          </a:xfrm>
          <a:prstGeom prst="rect">
            <a:avLst/>
          </a:prstGeom>
        </p:spPr>
      </p:pic>
      <p:sp>
        <p:nvSpPr>
          <p:cNvPr id="4" name="矩形 11">
            <a:extLst>
              <a:ext uri="{FF2B5EF4-FFF2-40B4-BE49-F238E27FC236}">
                <a16:creationId xmlns:a16="http://schemas.microsoft.com/office/drawing/2014/main" id="{6D79298F-0D06-4C33-B0C8-D8D4B3C7F645}"/>
              </a:ext>
            </a:extLst>
          </p:cNvPr>
          <p:cNvSpPr/>
          <p:nvPr/>
        </p:nvSpPr>
        <p:spPr>
          <a:xfrm flipH="1">
            <a:off x="0" y="-9329"/>
            <a:ext cx="9172142" cy="6858000"/>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5" name="组合 4">
            <a:extLst>
              <a:ext uri="{FF2B5EF4-FFF2-40B4-BE49-F238E27FC236}">
                <a16:creationId xmlns:a16="http://schemas.microsoft.com/office/drawing/2014/main" id="{D375712F-5EB0-48CF-9FE8-EC8503252FB1}"/>
              </a:ext>
            </a:extLst>
          </p:cNvPr>
          <p:cNvGrpSpPr/>
          <p:nvPr/>
        </p:nvGrpSpPr>
        <p:grpSpPr>
          <a:xfrm flipH="1">
            <a:off x="6096000" y="-18659"/>
            <a:ext cx="3603649" cy="6858000"/>
            <a:chOff x="1531613" y="0"/>
            <a:chExt cx="3375826" cy="6858000"/>
          </a:xfrm>
        </p:grpSpPr>
        <p:sp>
          <p:nvSpPr>
            <p:cNvPr id="6" name="任意多边形: 形状 5">
              <a:extLst>
                <a:ext uri="{FF2B5EF4-FFF2-40B4-BE49-F238E27FC236}">
                  <a16:creationId xmlns:a16="http://schemas.microsoft.com/office/drawing/2014/main" id="{15D3B33A-F02C-4656-AAD3-5B0BE0C5F2E8}"/>
                </a:ext>
              </a:extLst>
            </p:cNvPr>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7" name="任意多边形: 形状 6">
              <a:extLst>
                <a:ext uri="{FF2B5EF4-FFF2-40B4-BE49-F238E27FC236}">
                  <a16:creationId xmlns:a16="http://schemas.microsoft.com/office/drawing/2014/main" id="{BD1839CB-583C-4271-B060-782D5A68F403}"/>
                </a:ext>
              </a:extLst>
            </p:cNvPr>
            <p:cNvSpPr/>
            <p:nvPr/>
          </p:nvSpPr>
          <p:spPr>
            <a:xfrm>
              <a:off x="1531613"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思源黑体 CN Normal"/>
                <a:cs typeface="+mn-cs"/>
              </a:endParaRPr>
            </a:p>
          </p:txBody>
        </p:sp>
      </p:grpSp>
    </p:spTree>
    <p:extLst>
      <p:ext uri="{BB962C8B-B14F-4D97-AF65-F5344CB8AC3E}">
        <p14:creationId xmlns:p14="http://schemas.microsoft.com/office/powerpoint/2010/main" val="90091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A0C902C-3FF8-4FA4-A1C6-DFF8957E423C}"/>
              </a:ext>
            </a:extLst>
          </p:cNvPr>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l="19433" b="25926"/>
          <a:stretch/>
        </p:blipFill>
        <p:spPr>
          <a:xfrm>
            <a:off x="0" y="0"/>
            <a:ext cx="9921730" cy="6909263"/>
          </a:xfrm>
          <a:prstGeom prst="rect">
            <a:avLst/>
          </a:prstGeom>
        </p:spPr>
      </p:pic>
      <p:sp>
        <p:nvSpPr>
          <p:cNvPr id="8" name="矩形 7">
            <a:extLst>
              <a:ext uri="{FF2B5EF4-FFF2-40B4-BE49-F238E27FC236}">
                <a16:creationId xmlns:a16="http://schemas.microsoft.com/office/drawing/2014/main" id="{13EC86AA-D47E-4A88-A781-07F144E3A418}"/>
              </a:ext>
            </a:extLst>
          </p:cNvPr>
          <p:cNvSpPr/>
          <p:nvPr userDrawn="1"/>
        </p:nvSpPr>
        <p:spPr>
          <a:xfrm>
            <a:off x="0" y="0"/>
            <a:ext cx="12227769" cy="6909263"/>
          </a:xfrm>
          <a:prstGeom prst="rect">
            <a:avLst/>
          </a:prstGeom>
          <a:gradFill flip="none" rotWithShape="1">
            <a:gsLst>
              <a:gs pos="0">
                <a:srgbClr val="1A5E87">
                  <a:alpha val="85000"/>
                </a:srgbClr>
              </a:gs>
              <a:gs pos="99000">
                <a:srgbClr val="04033F">
                  <a:alpha val="46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1">
            <a:extLst>
              <a:ext uri="{FF2B5EF4-FFF2-40B4-BE49-F238E27FC236}">
                <a16:creationId xmlns:a16="http://schemas.microsoft.com/office/drawing/2014/main" id="{0119A14A-C4AA-42E7-9D23-C174C794F125}"/>
              </a:ext>
            </a:extLst>
          </p:cNvPr>
          <p:cNvSpPr/>
          <p:nvPr userDrawn="1"/>
        </p:nvSpPr>
        <p:spPr>
          <a:xfrm>
            <a:off x="3635492" y="0"/>
            <a:ext cx="8592277" cy="6909262"/>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10" name="组合 9">
            <a:extLst>
              <a:ext uri="{FF2B5EF4-FFF2-40B4-BE49-F238E27FC236}">
                <a16:creationId xmlns:a16="http://schemas.microsoft.com/office/drawing/2014/main" id="{55343508-74C1-4CAA-9324-E0F7ACC404DC}"/>
              </a:ext>
            </a:extLst>
          </p:cNvPr>
          <p:cNvGrpSpPr/>
          <p:nvPr userDrawn="1"/>
        </p:nvGrpSpPr>
        <p:grpSpPr>
          <a:xfrm>
            <a:off x="3078548" y="0"/>
            <a:ext cx="3375827" cy="6909262"/>
            <a:chOff x="1531612" y="0"/>
            <a:chExt cx="3375827" cy="6858000"/>
          </a:xfrm>
        </p:grpSpPr>
        <p:sp>
          <p:nvSpPr>
            <p:cNvPr id="11" name="任意多边形: 形状 10">
              <a:extLst>
                <a:ext uri="{FF2B5EF4-FFF2-40B4-BE49-F238E27FC236}">
                  <a16:creationId xmlns:a16="http://schemas.microsoft.com/office/drawing/2014/main" id="{EE1A43F8-E422-44D5-992D-34F95D22FAD3}"/>
                </a:ext>
              </a:extLst>
            </p:cNvPr>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2" name="任意多边形: 形状 11">
              <a:extLst>
                <a:ext uri="{FF2B5EF4-FFF2-40B4-BE49-F238E27FC236}">
                  <a16:creationId xmlns:a16="http://schemas.microsoft.com/office/drawing/2014/main" id="{3887ABFF-373A-45AC-961C-3E52ECA3C972}"/>
                </a:ext>
              </a:extLst>
            </p:cNvPr>
            <p:cNvSpPr/>
            <p:nvPr/>
          </p:nvSpPr>
          <p:spPr>
            <a:xfrm>
              <a:off x="1531612"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grpSp>
        <p:nvGrpSpPr>
          <p:cNvPr id="14" name="组合 13">
            <a:extLst>
              <a:ext uri="{FF2B5EF4-FFF2-40B4-BE49-F238E27FC236}">
                <a16:creationId xmlns:a16="http://schemas.microsoft.com/office/drawing/2014/main" id="{ACFA2CC2-4612-4EE2-90AB-B415538446D3}"/>
              </a:ext>
            </a:extLst>
          </p:cNvPr>
          <p:cNvGrpSpPr/>
          <p:nvPr userDrawn="1"/>
        </p:nvGrpSpPr>
        <p:grpSpPr>
          <a:xfrm>
            <a:off x="11698028" y="5577840"/>
            <a:ext cx="529752" cy="1331422"/>
            <a:chOff x="11489652" y="4991405"/>
            <a:chExt cx="753203" cy="1866596"/>
          </a:xfrm>
        </p:grpSpPr>
        <p:sp>
          <p:nvSpPr>
            <p:cNvPr id="15" name="任意多边形: 形状 14">
              <a:extLst>
                <a:ext uri="{FF2B5EF4-FFF2-40B4-BE49-F238E27FC236}">
                  <a16:creationId xmlns:a16="http://schemas.microsoft.com/office/drawing/2014/main" id="{1F3DD0C5-2670-4ACB-8EEA-1114032923F5}"/>
                </a:ext>
              </a:extLst>
            </p:cNvPr>
            <p:cNvSpPr/>
            <p:nvPr/>
          </p:nvSpPr>
          <p:spPr>
            <a:xfrm>
              <a:off x="11680176" y="5504185"/>
              <a:ext cx="562679" cy="1353816"/>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7" name="任意多边形: 形状 16">
              <a:extLst>
                <a:ext uri="{FF2B5EF4-FFF2-40B4-BE49-F238E27FC236}">
                  <a16:creationId xmlns:a16="http://schemas.microsoft.com/office/drawing/2014/main" id="{FCF5B2F3-93A4-4991-88B8-BA9B1260FF42}"/>
                </a:ext>
              </a:extLst>
            </p:cNvPr>
            <p:cNvSpPr/>
            <p:nvPr userDrawn="1"/>
          </p:nvSpPr>
          <p:spPr>
            <a:xfrm>
              <a:off x="11489652" y="4991405"/>
              <a:ext cx="753193" cy="1866596"/>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spTree>
    <p:extLst>
      <p:ext uri="{BB962C8B-B14F-4D97-AF65-F5344CB8AC3E}">
        <p14:creationId xmlns:p14="http://schemas.microsoft.com/office/powerpoint/2010/main" val="269466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52F6E0D-B311-4712-8F24-91A3096F0870}"/>
              </a:ext>
            </a:extLst>
          </p:cNvPr>
          <p:cNvGrpSpPr/>
          <p:nvPr userDrawn="1"/>
        </p:nvGrpSpPr>
        <p:grpSpPr>
          <a:xfrm>
            <a:off x="-61453" y="-11151"/>
            <a:ext cx="12314904" cy="6909263"/>
            <a:chOff x="-61453" y="-11151"/>
            <a:chExt cx="12314904" cy="6909263"/>
          </a:xfrm>
        </p:grpSpPr>
        <p:pic>
          <p:nvPicPr>
            <p:cNvPr id="4" name="图片 3">
              <a:extLst>
                <a:ext uri="{FF2B5EF4-FFF2-40B4-BE49-F238E27FC236}">
                  <a16:creationId xmlns:a16="http://schemas.microsoft.com/office/drawing/2014/main" id="{D92EA381-98CE-4E3C-8594-B586B31CE7CF}"/>
                </a:ext>
              </a:extLst>
            </p:cNvPr>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p:blipFill>
          <p:spPr>
            <a:xfrm>
              <a:off x="-61452" y="-11151"/>
              <a:ext cx="12314903" cy="6909263"/>
            </a:xfrm>
            <a:prstGeom prst="rect">
              <a:avLst/>
            </a:prstGeom>
          </p:spPr>
        </p:pic>
        <p:sp>
          <p:nvSpPr>
            <p:cNvPr id="5" name="矩形 4">
              <a:extLst>
                <a:ext uri="{FF2B5EF4-FFF2-40B4-BE49-F238E27FC236}">
                  <a16:creationId xmlns:a16="http://schemas.microsoft.com/office/drawing/2014/main" id="{56EBF749-5D8A-4207-A71B-B45DCF2D05AF}"/>
                </a:ext>
              </a:extLst>
            </p:cNvPr>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082F2DE-06D9-4DB3-AEC1-7F3AFADA1C83}"/>
              </a:ext>
            </a:extLst>
          </p:cNvPr>
          <p:cNvGrpSpPr/>
          <p:nvPr userDrawn="1"/>
        </p:nvGrpSpPr>
        <p:grpSpPr>
          <a:xfrm>
            <a:off x="394159" y="310888"/>
            <a:ext cx="682341" cy="539179"/>
            <a:chOff x="1801006" y="1526207"/>
            <a:chExt cx="1242672" cy="981947"/>
          </a:xfrm>
        </p:grpSpPr>
        <p:sp>
          <p:nvSpPr>
            <p:cNvPr id="5" name="矩形 4">
              <a:extLst>
                <a:ext uri="{FF2B5EF4-FFF2-40B4-BE49-F238E27FC236}">
                  <a16:creationId xmlns:a16="http://schemas.microsoft.com/office/drawing/2014/main" id="{0879BAAD-D596-4660-850C-986DA00828E2}"/>
                </a:ext>
              </a:extLst>
            </p:cNvPr>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a:extLst>
                <a:ext uri="{FF2B5EF4-FFF2-40B4-BE49-F238E27FC236}">
                  <a16:creationId xmlns:a16="http://schemas.microsoft.com/office/drawing/2014/main" id="{6E0A6764-AB13-4A78-B49D-46CD59722C15}"/>
                </a:ext>
              </a:extLst>
            </p:cNvPr>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extLst>
      <p:ext uri="{BB962C8B-B14F-4D97-AF65-F5344CB8AC3E}">
        <p14:creationId xmlns:p14="http://schemas.microsoft.com/office/powerpoint/2010/main" val="288808978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16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0027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oleObject" Target="../embeddings/oleObject3.bin"/><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36.emf"/><Relationship Id="rId5" Type="http://schemas.openxmlformats.org/officeDocument/2006/relationships/image" Target="../media/image32.png"/><Relationship Id="rId10" Type="http://schemas.openxmlformats.org/officeDocument/2006/relationships/oleObject" Target="../embeddings/oleObject6.bin"/><Relationship Id="rId4" Type="http://schemas.openxmlformats.org/officeDocument/2006/relationships/image" Target="../media/image31.png"/><Relationship Id="rId9" Type="http://schemas.openxmlformats.org/officeDocument/2006/relationships/image" Target="../media/image3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9.jpg"/><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72.png"/><Relationship Id="rId1" Type="http://schemas.openxmlformats.org/officeDocument/2006/relationships/slideLayout" Target="../slideLayouts/slideLayout6.xml"/><Relationship Id="rId4" Type="http://schemas.openxmlformats.org/officeDocument/2006/relationships/image" Target="../media/image73.emf"/></Relationships>
</file>

<file path=ppt/slides/_rels/slide3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831049" y="1855366"/>
            <a:ext cx="8175445" cy="3529890"/>
          </a:xfrm>
          <a:prstGeom prst="rect">
            <a:avLst/>
          </a:prstGeom>
        </p:spPr>
      </p:pic>
      <p:sp>
        <p:nvSpPr>
          <p:cNvPr id="34" name="平行四边形 33">
            <a:extLst>
              <a:ext uri="{FF2B5EF4-FFF2-40B4-BE49-F238E27FC236}">
                <a16:creationId xmlns:a16="http://schemas.microsoft.com/office/drawing/2014/main" id="{86B2D4A7-EE6A-BF42-B6C7-8FA38A66A2CE}"/>
              </a:ext>
            </a:extLst>
          </p:cNvPr>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a:extLst>
              <a:ext uri="{FF2B5EF4-FFF2-40B4-BE49-F238E27FC236}">
                <a16:creationId xmlns:a16="http://schemas.microsoft.com/office/drawing/2014/main" id="{D823E484-0B40-2142-B031-E0D3C2E285D0}"/>
              </a:ext>
            </a:extLst>
          </p:cNvPr>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a:extLst>
              <a:ext uri="{FF2B5EF4-FFF2-40B4-BE49-F238E27FC236}">
                <a16:creationId xmlns:a16="http://schemas.microsoft.com/office/drawing/2014/main" id="{A8E4160F-A117-3742-A80D-C35D1C84BE1D}"/>
              </a:ext>
            </a:extLst>
          </p:cNvPr>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a:extLst>
              <a:ext uri="{FF2B5EF4-FFF2-40B4-BE49-F238E27FC236}">
                <a16:creationId xmlns:a16="http://schemas.microsoft.com/office/drawing/2014/main" id="{62928718-7D9F-894D-B6B3-73F71A130AE1}"/>
              </a:ext>
            </a:extLst>
          </p:cNvPr>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a:extLst>
              <a:ext uri="{FF2B5EF4-FFF2-40B4-BE49-F238E27FC236}">
                <a16:creationId xmlns:a16="http://schemas.microsoft.com/office/drawing/2014/main" id="{37242BB2-26E7-CA49-BE1E-84F60E12B8B6}"/>
              </a:ext>
            </a:extLst>
          </p:cNvPr>
          <p:cNvCxnSpPr>
            <a:cxnSpLocks/>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C9150DC7-FB14-DD4A-B235-3C48BD9D61EF}"/>
              </a:ext>
            </a:extLst>
          </p:cNvPr>
          <p:cNvCxnSpPr>
            <a:cxnSpLocks/>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F21B032-8745-2449-B83A-53B057574FFF}"/>
              </a:ext>
            </a:extLst>
          </p:cNvPr>
          <p:cNvCxnSpPr>
            <a:cxnSpLocks/>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a:extLst>
              <a:ext uri="{FF2B5EF4-FFF2-40B4-BE49-F238E27FC236}">
                <a16:creationId xmlns:a16="http://schemas.microsoft.com/office/drawing/2014/main" id="{DCF785ED-1755-D64A-A51D-E9D064A726E6}"/>
              </a:ext>
            </a:extLst>
          </p:cNvPr>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7" name="文本框 16">
            <a:extLst>
              <a:ext uri="{FF2B5EF4-FFF2-40B4-BE49-F238E27FC236}">
                <a16:creationId xmlns:a16="http://schemas.microsoft.com/office/drawing/2014/main" id="{BFA12E5D-A6AF-4A7A-AF92-BAC5402304BD}"/>
              </a:ext>
            </a:extLst>
          </p:cNvPr>
          <p:cNvSpPr txBox="1"/>
          <p:nvPr/>
        </p:nvSpPr>
        <p:spPr>
          <a:xfrm>
            <a:off x="4354351" y="5047329"/>
            <a:ext cx="35000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2025</a:t>
            </a: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年</a:t>
            </a: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4</a:t>
            </a: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月</a:t>
            </a: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25</a:t>
            </a: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532A4011-5BEA-4638-977C-E3BC4816A160}"/>
              </a:ext>
            </a:extLst>
          </p:cNvPr>
          <p:cNvSpPr/>
          <p:nvPr/>
        </p:nvSpPr>
        <p:spPr>
          <a:xfrm>
            <a:off x="4869160" y="2694873"/>
            <a:ext cx="6409817" cy="1392369"/>
          </a:xfrm>
          <a:prstGeom prst="rect">
            <a:avLst/>
          </a:prstGeom>
          <a:noFill/>
        </p:spPr>
        <p:txBody>
          <a:bodyPr wrap="square">
            <a:spAutoFit/>
          </a:bodyPr>
          <a:lstStyle/>
          <a:p>
            <a:pPr lvl="0" algn="ctr">
              <a:lnSpc>
                <a:spcPct val="130000"/>
              </a:lnSpc>
              <a:defRPr/>
            </a:pPr>
            <a:r>
              <a:rPr kumimoji="1" lang="zh-CN" altLang="en-US" sz="7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rPr>
              <a:t>醇和醚</a:t>
            </a:r>
            <a:endParaRPr kumimoji="1" lang="en-US" altLang="zh-CN" sz="72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endParaRPr>
          </a:p>
        </p:txBody>
      </p:sp>
      <p:pic>
        <p:nvPicPr>
          <p:cNvPr id="3" name="图片 2">
            <a:extLst>
              <a:ext uri="{FF2B5EF4-FFF2-40B4-BE49-F238E27FC236}">
                <a16:creationId xmlns:a16="http://schemas.microsoft.com/office/drawing/2014/main" id="{05DDACF7-E0A3-4530-89D6-B003378BD5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3692" y="2095342"/>
            <a:ext cx="2514152" cy="673296"/>
          </a:xfrm>
          <a:prstGeom prst="rect">
            <a:avLst/>
          </a:prstGeom>
        </p:spPr>
      </p:pic>
      <p:sp>
        <p:nvSpPr>
          <p:cNvPr id="23" name="文本框 22">
            <a:extLst>
              <a:ext uri="{FF2B5EF4-FFF2-40B4-BE49-F238E27FC236}">
                <a16:creationId xmlns:a16="http://schemas.microsoft.com/office/drawing/2014/main" id="{63FA3653-82D5-4836-BF8E-E76465672A51}"/>
              </a:ext>
            </a:extLst>
          </p:cNvPr>
          <p:cNvSpPr txBox="1"/>
          <p:nvPr/>
        </p:nvSpPr>
        <p:spPr>
          <a:xfrm>
            <a:off x="7500518" y="5047329"/>
            <a:ext cx="243025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主讲人：韩一宁</a:t>
            </a: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4915589"/>
      </p:ext>
    </p:extLst>
  </p:cSld>
  <p:clrMapOvr>
    <a:masterClrMapping/>
  </p:clrMapOvr>
  <p:extLst>
    <p:ext uri="{E180D4A7-C9FB-4DFB-919C-405C955672EB}">
      <p14:showEvtLst xmlns:p14="http://schemas.microsoft.com/office/powerpoint/2010/main">
        <p14:playEvt time="0" objId="2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53F7F-0396-78CD-FE3B-D69BA617C245}"/>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F6A0AB35-C31F-B9EA-5B0D-2232BF89034F}"/>
              </a:ext>
            </a:extLst>
          </p:cNvPr>
          <p:cNvSpPr/>
          <p:nvPr/>
        </p:nvSpPr>
        <p:spPr>
          <a:xfrm>
            <a:off x="1152000" y="288000"/>
            <a:ext cx="341632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醇的系统命名法</a:t>
            </a:r>
          </a:p>
        </p:txBody>
      </p:sp>
      <p:sp>
        <p:nvSpPr>
          <p:cNvPr id="2" name="文本框 1">
            <a:extLst>
              <a:ext uri="{FF2B5EF4-FFF2-40B4-BE49-F238E27FC236}">
                <a16:creationId xmlns:a16="http://schemas.microsoft.com/office/drawing/2014/main" id="{1CEE5E2D-B5CA-D8BA-D892-2A9BDF29241A}"/>
              </a:ext>
            </a:extLst>
          </p:cNvPr>
          <p:cNvSpPr txBox="1"/>
          <p:nvPr/>
        </p:nvSpPr>
        <p:spPr>
          <a:xfrm>
            <a:off x="587761" y="1116444"/>
            <a:ext cx="8898590" cy="461665"/>
          </a:xfrm>
          <a:prstGeom prst="rect">
            <a:avLst/>
          </a:prstGeom>
          <a:noFill/>
        </p:spPr>
        <p:txBody>
          <a:bodyPr wrap="none" rtlCol="0">
            <a:spAutoFit/>
          </a:bodyPr>
          <a:lstStyle/>
          <a:p>
            <a:r>
              <a:rPr lang="zh-CN" altLang="en-US" sz="2400" dirty="0"/>
              <a:t>醇的词尾为</a:t>
            </a:r>
            <a:r>
              <a:rPr lang="en-US" altLang="zh-CN" sz="2400" i="1" dirty="0"/>
              <a:t>-</a:t>
            </a:r>
            <a:r>
              <a:rPr lang="en-US" altLang="zh-CN" sz="2400" i="1" dirty="0" err="1"/>
              <a:t>ol</a:t>
            </a:r>
            <a:r>
              <a:rPr lang="zh-CN" altLang="en-US" sz="2400" dirty="0"/>
              <a:t>（代替表示烃的</a:t>
            </a:r>
            <a:r>
              <a:rPr lang="en-US" altLang="zh-CN" sz="2400" dirty="0"/>
              <a:t>-</a:t>
            </a:r>
            <a:r>
              <a:rPr lang="en-US" altLang="zh-CN" sz="2400" i="1" dirty="0"/>
              <a:t>e</a:t>
            </a:r>
            <a:r>
              <a:rPr lang="zh-CN" altLang="en-US" sz="2400" dirty="0"/>
              <a:t>），链状醇命名遵循以下规则：</a:t>
            </a:r>
            <a:endParaRPr lang="en-US" altLang="zh-CN" sz="2400" dirty="0"/>
          </a:p>
        </p:txBody>
      </p:sp>
      <p:sp>
        <p:nvSpPr>
          <p:cNvPr id="6" name="文本框 5">
            <a:extLst>
              <a:ext uri="{FF2B5EF4-FFF2-40B4-BE49-F238E27FC236}">
                <a16:creationId xmlns:a16="http://schemas.microsoft.com/office/drawing/2014/main" id="{1A1AF225-FB18-4697-672B-497273598390}"/>
              </a:ext>
            </a:extLst>
          </p:cNvPr>
          <p:cNvSpPr txBox="1"/>
          <p:nvPr/>
        </p:nvSpPr>
        <p:spPr>
          <a:xfrm>
            <a:off x="587760" y="1639577"/>
            <a:ext cx="10145553" cy="2308324"/>
          </a:xfrm>
          <a:prstGeom prst="rect">
            <a:avLst/>
          </a:prstGeom>
          <a:noFill/>
        </p:spPr>
        <p:txBody>
          <a:bodyPr wrap="square" rtlCol="0">
            <a:spAutoFit/>
          </a:bodyPr>
          <a:lstStyle/>
          <a:p>
            <a:r>
              <a:rPr lang="en-US" altLang="zh-CN" sz="2400" dirty="0"/>
              <a:t>1</a:t>
            </a:r>
            <a:r>
              <a:rPr lang="zh-CN" altLang="en-US" sz="2400" dirty="0"/>
              <a:t>、选主链：选含有</a:t>
            </a:r>
            <a:r>
              <a:rPr lang="en-US" altLang="zh-CN" sz="2400" dirty="0"/>
              <a:t>-OH</a:t>
            </a:r>
            <a:r>
              <a:rPr lang="zh-CN" altLang="en-US" sz="2400" dirty="0"/>
              <a:t>最多的最长链为主链，如果有多个相同长度的链，选择取代基最多的作为主链。</a:t>
            </a:r>
            <a:endParaRPr lang="en-US" altLang="zh-CN" sz="2400" dirty="0"/>
          </a:p>
          <a:p>
            <a:r>
              <a:rPr lang="en-US" altLang="zh-CN" sz="2400" dirty="0"/>
              <a:t>2</a:t>
            </a:r>
            <a:r>
              <a:rPr lang="zh-CN" altLang="en-US" sz="2400" dirty="0"/>
              <a:t>、编号：按</a:t>
            </a:r>
            <a:r>
              <a:rPr lang="zh-CN" altLang="en-US" sz="2400" dirty="0">
                <a:solidFill>
                  <a:srgbClr val="FF0000"/>
                </a:solidFill>
              </a:rPr>
              <a:t>最低系列原则</a:t>
            </a:r>
            <a:r>
              <a:rPr lang="zh-CN" altLang="en-US" sz="2400" dirty="0"/>
              <a:t>编号，即让主链上所有官能团的位次尽可能小，比较时要逐项比较。</a:t>
            </a:r>
            <a:endParaRPr lang="en-US" altLang="zh-CN" sz="2400" dirty="0"/>
          </a:p>
          <a:p>
            <a:r>
              <a:rPr lang="en-US" altLang="zh-CN" sz="2400" dirty="0"/>
              <a:t>3</a:t>
            </a:r>
            <a:r>
              <a:rPr lang="zh-CN" altLang="en-US" sz="2400" dirty="0"/>
              <a:t>、确定分子构型，若分子存在立体构型，则需要用</a:t>
            </a:r>
            <a:r>
              <a:rPr lang="en-US" altLang="zh-CN" sz="2400" dirty="0">
                <a:solidFill>
                  <a:srgbClr val="FF0000"/>
                </a:solidFill>
              </a:rPr>
              <a:t>R,S</a:t>
            </a:r>
            <a:r>
              <a:rPr lang="zh-CN" altLang="en-US" sz="2400" dirty="0">
                <a:solidFill>
                  <a:srgbClr val="FF0000"/>
                </a:solidFill>
              </a:rPr>
              <a:t>记号一一标出</a:t>
            </a:r>
            <a:r>
              <a:rPr lang="zh-CN" altLang="en-US" sz="2400" dirty="0"/>
              <a:t>。</a:t>
            </a:r>
            <a:endParaRPr lang="en-US" altLang="zh-CN" sz="2400" dirty="0"/>
          </a:p>
          <a:p>
            <a:r>
              <a:rPr lang="en-US" altLang="zh-CN" sz="2400" dirty="0"/>
              <a:t>4</a:t>
            </a:r>
            <a:r>
              <a:rPr lang="zh-CN" altLang="en-US" sz="2400" dirty="0"/>
              <a:t>、按照编号定位官能团和取代基和首字母顺序书写醇的系统命名。</a:t>
            </a:r>
            <a:endParaRPr lang="en-US" altLang="zh-CN" sz="2400" dirty="0"/>
          </a:p>
        </p:txBody>
      </p:sp>
      <p:sp>
        <p:nvSpPr>
          <p:cNvPr id="8" name="文本框 7">
            <a:extLst>
              <a:ext uri="{FF2B5EF4-FFF2-40B4-BE49-F238E27FC236}">
                <a16:creationId xmlns:a16="http://schemas.microsoft.com/office/drawing/2014/main" id="{17A3FA39-BA7C-8792-A855-34F3B2A719CD}"/>
              </a:ext>
            </a:extLst>
          </p:cNvPr>
          <p:cNvSpPr txBox="1"/>
          <p:nvPr/>
        </p:nvSpPr>
        <p:spPr>
          <a:xfrm>
            <a:off x="587761" y="3947901"/>
            <a:ext cx="10297953" cy="830997"/>
          </a:xfrm>
          <a:prstGeom prst="rect">
            <a:avLst/>
          </a:prstGeom>
          <a:noFill/>
        </p:spPr>
        <p:txBody>
          <a:bodyPr wrap="square" rtlCol="0">
            <a:spAutoFit/>
          </a:bodyPr>
          <a:lstStyle/>
          <a:p>
            <a:r>
              <a:rPr lang="zh-CN" altLang="en-US" sz="2400" dirty="0"/>
              <a:t>如果醇羟基位于环上，则需要从一个羟基开始顺时针或者逆时针出发编号，同时加上前缀</a:t>
            </a:r>
            <a:r>
              <a:rPr lang="en-US" altLang="zh-CN" sz="2400" i="1" dirty="0"/>
              <a:t>cyclo-</a:t>
            </a:r>
            <a:r>
              <a:rPr lang="zh-CN" altLang="en-US" sz="2400" dirty="0"/>
              <a:t>。如果有多个官能团要使用</a:t>
            </a:r>
            <a:r>
              <a:rPr lang="en-US" altLang="zh-CN" sz="2400" i="1" dirty="0"/>
              <a:t>di-,tri-</a:t>
            </a:r>
            <a:r>
              <a:rPr lang="zh-CN" altLang="en-US" sz="2400" dirty="0"/>
              <a:t>等，并且</a:t>
            </a:r>
            <a:r>
              <a:rPr lang="en-US" altLang="zh-CN" sz="2400" dirty="0"/>
              <a:t>-</a:t>
            </a:r>
            <a:r>
              <a:rPr lang="en-US" altLang="zh-CN" sz="2400" i="1" dirty="0"/>
              <a:t>e</a:t>
            </a:r>
            <a:r>
              <a:rPr lang="zh-CN" altLang="en-US" sz="2400" dirty="0"/>
              <a:t>不省略。</a:t>
            </a:r>
            <a:endParaRPr lang="en-US" altLang="zh-CN" sz="2400" dirty="0"/>
          </a:p>
        </p:txBody>
      </p:sp>
      <p:pic>
        <p:nvPicPr>
          <p:cNvPr id="15" name="图片 14">
            <a:extLst>
              <a:ext uri="{FF2B5EF4-FFF2-40B4-BE49-F238E27FC236}">
                <a16:creationId xmlns:a16="http://schemas.microsoft.com/office/drawing/2014/main" id="{0C42B0CD-1831-891D-41C7-984189B2F28E}"/>
              </a:ext>
            </a:extLst>
          </p:cNvPr>
          <p:cNvPicPr>
            <a:picLocks noChangeAspect="1"/>
          </p:cNvPicPr>
          <p:nvPr/>
        </p:nvPicPr>
        <p:blipFill>
          <a:blip r:embed="rId2"/>
          <a:stretch>
            <a:fillRect/>
          </a:stretch>
        </p:blipFill>
        <p:spPr>
          <a:xfrm>
            <a:off x="0" y="4967611"/>
            <a:ext cx="9375644" cy="1644344"/>
          </a:xfrm>
          <a:prstGeom prst="rect">
            <a:avLst/>
          </a:prstGeom>
        </p:spPr>
      </p:pic>
      <p:pic>
        <p:nvPicPr>
          <p:cNvPr id="17" name="图片 16">
            <a:extLst>
              <a:ext uri="{FF2B5EF4-FFF2-40B4-BE49-F238E27FC236}">
                <a16:creationId xmlns:a16="http://schemas.microsoft.com/office/drawing/2014/main" id="{42CCFD38-5104-95F2-B152-DDF8749A5BB8}"/>
              </a:ext>
            </a:extLst>
          </p:cNvPr>
          <p:cNvPicPr>
            <a:picLocks noChangeAspect="1"/>
          </p:cNvPicPr>
          <p:nvPr/>
        </p:nvPicPr>
        <p:blipFill>
          <a:blip r:embed="rId3"/>
          <a:stretch>
            <a:fillRect/>
          </a:stretch>
        </p:blipFill>
        <p:spPr>
          <a:xfrm>
            <a:off x="6954562" y="4790427"/>
            <a:ext cx="4019232" cy="1730849"/>
          </a:xfrm>
          <a:prstGeom prst="rect">
            <a:avLst/>
          </a:prstGeom>
        </p:spPr>
      </p:pic>
    </p:spTree>
    <p:extLst>
      <p:ext uri="{BB962C8B-B14F-4D97-AF65-F5344CB8AC3E}">
        <p14:creationId xmlns:p14="http://schemas.microsoft.com/office/powerpoint/2010/main" val="235854401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C5B0E-60A1-2CA4-9844-AE78B5F2969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B50D1F09-DB11-E284-D28B-93E9E16BB7C0}"/>
              </a:ext>
            </a:extLst>
          </p:cNvPr>
          <p:cNvSpPr/>
          <p:nvPr/>
        </p:nvSpPr>
        <p:spPr>
          <a:xfrm>
            <a:off x="1152000" y="288000"/>
            <a:ext cx="433965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醇的系统命名法练习</a:t>
            </a:r>
          </a:p>
        </p:txBody>
      </p:sp>
      <p:pic>
        <p:nvPicPr>
          <p:cNvPr id="4" name="图片 3">
            <a:extLst>
              <a:ext uri="{FF2B5EF4-FFF2-40B4-BE49-F238E27FC236}">
                <a16:creationId xmlns:a16="http://schemas.microsoft.com/office/drawing/2014/main" id="{A649FA8A-8384-B272-587D-045EF5E3E603}"/>
              </a:ext>
            </a:extLst>
          </p:cNvPr>
          <p:cNvPicPr>
            <a:picLocks noChangeAspect="1"/>
          </p:cNvPicPr>
          <p:nvPr/>
        </p:nvPicPr>
        <p:blipFill>
          <a:blip r:embed="rId2"/>
          <a:stretch>
            <a:fillRect/>
          </a:stretch>
        </p:blipFill>
        <p:spPr>
          <a:xfrm>
            <a:off x="400028" y="1017757"/>
            <a:ext cx="8610146" cy="1736328"/>
          </a:xfrm>
          <a:prstGeom prst="rect">
            <a:avLst/>
          </a:prstGeom>
        </p:spPr>
      </p:pic>
      <p:sp>
        <p:nvSpPr>
          <p:cNvPr id="5" name="文本框 4">
            <a:extLst>
              <a:ext uri="{FF2B5EF4-FFF2-40B4-BE49-F238E27FC236}">
                <a16:creationId xmlns:a16="http://schemas.microsoft.com/office/drawing/2014/main" id="{46150C3C-EBAC-2D21-C7B3-1CF6F791E3C1}"/>
              </a:ext>
            </a:extLst>
          </p:cNvPr>
          <p:cNvSpPr txBox="1"/>
          <p:nvPr/>
        </p:nvSpPr>
        <p:spPr>
          <a:xfrm>
            <a:off x="1012372" y="2837512"/>
            <a:ext cx="1539204" cy="461665"/>
          </a:xfrm>
          <a:prstGeom prst="rect">
            <a:avLst/>
          </a:prstGeom>
          <a:noFill/>
        </p:spPr>
        <p:txBody>
          <a:bodyPr wrap="none" rtlCol="0">
            <a:spAutoFit/>
          </a:bodyPr>
          <a:lstStyle/>
          <a:p>
            <a:r>
              <a:rPr lang="en-US" altLang="zh-CN" sz="2400" dirty="0"/>
              <a:t>1-Octanol</a:t>
            </a:r>
            <a:endParaRPr lang="zh-CN" altLang="en-US" sz="2400" dirty="0"/>
          </a:p>
        </p:txBody>
      </p:sp>
      <p:sp>
        <p:nvSpPr>
          <p:cNvPr id="7" name="文本框 6">
            <a:extLst>
              <a:ext uri="{FF2B5EF4-FFF2-40B4-BE49-F238E27FC236}">
                <a16:creationId xmlns:a16="http://schemas.microsoft.com/office/drawing/2014/main" id="{749702A7-565B-EEFD-A57C-3892FDD2E9DE}"/>
              </a:ext>
            </a:extLst>
          </p:cNvPr>
          <p:cNvSpPr txBox="1"/>
          <p:nvPr/>
        </p:nvSpPr>
        <p:spPr>
          <a:xfrm>
            <a:off x="3505201" y="2837512"/>
            <a:ext cx="3047629" cy="461665"/>
          </a:xfrm>
          <a:prstGeom prst="rect">
            <a:avLst/>
          </a:prstGeom>
          <a:noFill/>
        </p:spPr>
        <p:txBody>
          <a:bodyPr wrap="none" rtlCol="0">
            <a:spAutoFit/>
          </a:bodyPr>
          <a:lstStyle/>
          <a:p>
            <a:r>
              <a:rPr lang="en-US" altLang="zh-CN" sz="2400" dirty="0"/>
              <a:t>4-Methyl-2-pentanol</a:t>
            </a:r>
            <a:endParaRPr lang="zh-CN" altLang="en-US" sz="2400" dirty="0"/>
          </a:p>
        </p:txBody>
      </p:sp>
      <p:sp>
        <p:nvSpPr>
          <p:cNvPr id="9" name="文本框 8">
            <a:extLst>
              <a:ext uri="{FF2B5EF4-FFF2-40B4-BE49-F238E27FC236}">
                <a16:creationId xmlns:a16="http://schemas.microsoft.com/office/drawing/2014/main" id="{F1EFC188-B6F9-0E1B-CB68-A9BADAA7BA18}"/>
              </a:ext>
            </a:extLst>
          </p:cNvPr>
          <p:cNvSpPr txBox="1"/>
          <p:nvPr/>
        </p:nvSpPr>
        <p:spPr>
          <a:xfrm>
            <a:off x="6879772" y="2837512"/>
            <a:ext cx="4658648" cy="461665"/>
          </a:xfrm>
          <a:prstGeom prst="rect">
            <a:avLst/>
          </a:prstGeom>
          <a:noFill/>
        </p:spPr>
        <p:txBody>
          <a:bodyPr wrap="none" rtlCol="0">
            <a:spAutoFit/>
          </a:bodyPr>
          <a:lstStyle/>
          <a:p>
            <a:r>
              <a:rPr lang="en-US" altLang="zh-CN" sz="2400" dirty="0"/>
              <a:t>(1R,2R)-2-Methyl-1-cyclohexanol</a:t>
            </a:r>
            <a:endParaRPr lang="zh-CN" altLang="en-US" sz="2400" dirty="0"/>
          </a:p>
        </p:txBody>
      </p:sp>
      <p:graphicFrame>
        <p:nvGraphicFramePr>
          <p:cNvPr id="18" name="对象 17">
            <a:extLst>
              <a:ext uri="{FF2B5EF4-FFF2-40B4-BE49-F238E27FC236}">
                <a16:creationId xmlns:a16="http://schemas.microsoft.com/office/drawing/2014/main" id="{78C65926-DEFF-6B33-51FB-0C41337CD1C6}"/>
              </a:ext>
            </a:extLst>
          </p:cNvPr>
          <p:cNvGraphicFramePr>
            <a:graphicFrameLocks noChangeAspect="1"/>
          </p:cNvGraphicFramePr>
          <p:nvPr>
            <p:extLst>
              <p:ext uri="{D42A27DB-BD31-4B8C-83A1-F6EECF244321}">
                <p14:modId xmlns:p14="http://schemas.microsoft.com/office/powerpoint/2010/main" val="3479816238"/>
              </p:ext>
            </p:extLst>
          </p:nvPr>
        </p:nvGraphicFramePr>
        <p:xfrm>
          <a:off x="632176" y="3701721"/>
          <a:ext cx="2516991" cy="1447223"/>
        </p:xfrm>
        <a:graphic>
          <a:graphicData uri="http://schemas.openxmlformats.org/presentationml/2006/ole">
            <mc:AlternateContent xmlns:mc="http://schemas.openxmlformats.org/markup-compatibility/2006">
              <mc:Choice xmlns:v="urn:schemas-microsoft-com:vml" Requires="v">
                <p:oleObj name="CS ChemDraw Drawing" r:id="rId3" imgW="2170318" imgH="1248085" progId="ChemDraw.Document.6.0">
                  <p:embed/>
                </p:oleObj>
              </mc:Choice>
              <mc:Fallback>
                <p:oleObj name="CS ChemDraw Drawing" r:id="rId3" imgW="2170318" imgH="1248085" progId="ChemDraw.Document.6.0">
                  <p:embed/>
                  <p:pic>
                    <p:nvPicPr>
                      <p:cNvPr id="0" name=""/>
                      <p:cNvPicPr/>
                      <p:nvPr/>
                    </p:nvPicPr>
                    <p:blipFill>
                      <a:blip r:embed="rId4"/>
                      <a:stretch>
                        <a:fillRect/>
                      </a:stretch>
                    </p:blipFill>
                    <p:spPr>
                      <a:xfrm>
                        <a:off x="632176" y="3701721"/>
                        <a:ext cx="2516991" cy="1447223"/>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89671022-215E-CED2-5D29-E1FA0EEC82F3}"/>
              </a:ext>
            </a:extLst>
          </p:cNvPr>
          <p:cNvSpPr txBox="1"/>
          <p:nvPr/>
        </p:nvSpPr>
        <p:spPr>
          <a:xfrm>
            <a:off x="174173" y="5374919"/>
            <a:ext cx="3984170" cy="830997"/>
          </a:xfrm>
          <a:prstGeom prst="rect">
            <a:avLst/>
          </a:prstGeom>
          <a:noFill/>
        </p:spPr>
        <p:txBody>
          <a:bodyPr wrap="square" rtlCol="0">
            <a:spAutoFit/>
          </a:bodyPr>
          <a:lstStyle/>
          <a:p>
            <a:r>
              <a:rPr lang="en-US" altLang="zh-CN" sz="2400" dirty="0"/>
              <a:t>4-Chloro-2,3,5-trimethyl-1-heptanol</a:t>
            </a:r>
            <a:endParaRPr lang="zh-CN" altLang="en-US" sz="2400" dirty="0"/>
          </a:p>
        </p:txBody>
      </p:sp>
      <p:sp>
        <p:nvSpPr>
          <p:cNvPr id="23" name="文本框 22">
            <a:extLst>
              <a:ext uri="{FF2B5EF4-FFF2-40B4-BE49-F238E27FC236}">
                <a16:creationId xmlns:a16="http://schemas.microsoft.com/office/drawing/2014/main" id="{41B7C7AE-873C-8A2A-DECD-A3C9AF188707}"/>
              </a:ext>
            </a:extLst>
          </p:cNvPr>
          <p:cNvSpPr txBox="1"/>
          <p:nvPr/>
        </p:nvSpPr>
        <p:spPr>
          <a:xfrm>
            <a:off x="4397831" y="5374919"/>
            <a:ext cx="3984170" cy="461665"/>
          </a:xfrm>
          <a:prstGeom prst="rect">
            <a:avLst/>
          </a:prstGeom>
          <a:noFill/>
        </p:spPr>
        <p:txBody>
          <a:bodyPr wrap="square" rtlCol="0">
            <a:spAutoFit/>
          </a:bodyPr>
          <a:lstStyle/>
          <a:p>
            <a:r>
              <a:rPr lang="en-US" altLang="zh-CN" sz="2400" dirty="0"/>
              <a:t>5-Methyl-4-hexen-2-ol</a:t>
            </a:r>
            <a:endParaRPr lang="zh-CN" altLang="en-US" sz="2400" dirty="0"/>
          </a:p>
        </p:txBody>
      </p:sp>
      <p:graphicFrame>
        <p:nvGraphicFramePr>
          <p:cNvPr id="24" name="对象 23">
            <a:extLst>
              <a:ext uri="{FF2B5EF4-FFF2-40B4-BE49-F238E27FC236}">
                <a16:creationId xmlns:a16="http://schemas.microsoft.com/office/drawing/2014/main" id="{30FBAA77-6C3E-1C0A-E17A-7C3856AA6A08}"/>
              </a:ext>
            </a:extLst>
          </p:cNvPr>
          <p:cNvGraphicFramePr>
            <a:graphicFrameLocks noChangeAspect="1"/>
          </p:cNvGraphicFramePr>
          <p:nvPr>
            <p:extLst>
              <p:ext uri="{D42A27DB-BD31-4B8C-83A1-F6EECF244321}">
                <p14:modId xmlns:p14="http://schemas.microsoft.com/office/powerpoint/2010/main" val="3055081622"/>
              </p:ext>
            </p:extLst>
          </p:nvPr>
        </p:nvGraphicFramePr>
        <p:xfrm>
          <a:off x="4705101" y="3735991"/>
          <a:ext cx="2443728" cy="1501732"/>
        </p:xfrm>
        <a:graphic>
          <a:graphicData uri="http://schemas.openxmlformats.org/presentationml/2006/ole">
            <mc:AlternateContent xmlns:mc="http://schemas.openxmlformats.org/markup-compatibility/2006">
              <mc:Choice xmlns:v="urn:schemas-microsoft-com:vml" Requires="v">
                <p:oleObj name="CS ChemDraw Drawing" r:id="rId5" imgW="1705037" imgH="1047249" progId="ChemDraw.Document.6.0">
                  <p:embed/>
                </p:oleObj>
              </mc:Choice>
              <mc:Fallback>
                <p:oleObj name="CS ChemDraw Drawing" r:id="rId5" imgW="1705037" imgH="1047249" progId="ChemDraw.Document.6.0">
                  <p:embed/>
                  <p:pic>
                    <p:nvPicPr>
                      <p:cNvPr id="0" name=""/>
                      <p:cNvPicPr/>
                      <p:nvPr/>
                    </p:nvPicPr>
                    <p:blipFill>
                      <a:blip r:embed="rId6"/>
                      <a:stretch>
                        <a:fillRect/>
                      </a:stretch>
                    </p:blipFill>
                    <p:spPr>
                      <a:xfrm>
                        <a:off x="4705101" y="3735991"/>
                        <a:ext cx="2443728" cy="1501732"/>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E93C89A8-0AF7-2D64-049D-B56FCF595650}"/>
              </a:ext>
            </a:extLst>
          </p:cNvPr>
          <p:cNvGraphicFramePr>
            <a:graphicFrameLocks noChangeAspect="1"/>
          </p:cNvGraphicFramePr>
          <p:nvPr>
            <p:extLst>
              <p:ext uri="{D42A27DB-BD31-4B8C-83A1-F6EECF244321}">
                <p14:modId xmlns:p14="http://schemas.microsoft.com/office/powerpoint/2010/main" val="1098158773"/>
              </p:ext>
            </p:extLst>
          </p:nvPr>
        </p:nvGraphicFramePr>
        <p:xfrm>
          <a:off x="9010174" y="4208917"/>
          <a:ext cx="2358853" cy="940027"/>
        </p:xfrm>
        <a:graphic>
          <a:graphicData uri="http://schemas.openxmlformats.org/presentationml/2006/ole">
            <mc:AlternateContent xmlns:mc="http://schemas.openxmlformats.org/markup-compatibility/2006">
              <mc:Choice xmlns:v="urn:schemas-microsoft-com:vml" Requires="v">
                <p:oleObj name="CS ChemDraw Drawing" r:id="rId7" imgW="1705462" imgH="679688" progId="ChemDraw.Document.6.0">
                  <p:embed/>
                </p:oleObj>
              </mc:Choice>
              <mc:Fallback>
                <p:oleObj name="CS ChemDraw Drawing" r:id="rId7" imgW="1705462" imgH="679688" progId="ChemDraw.Document.6.0">
                  <p:embed/>
                  <p:pic>
                    <p:nvPicPr>
                      <p:cNvPr id="0" name=""/>
                      <p:cNvPicPr/>
                      <p:nvPr/>
                    </p:nvPicPr>
                    <p:blipFill>
                      <a:blip r:embed="rId8"/>
                      <a:stretch>
                        <a:fillRect/>
                      </a:stretch>
                    </p:blipFill>
                    <p:spPr>
                      <a:xfrm>
                        <a:off x="9010174" y="4208917"/>
                        <a:ext cx="2358853" cy="940027"/>
                      </a:xfrm>
                      <a:prstGeom prst="rect">
                        <a:avLst/>
                      </a:prstGeom>
                    </p:spPr>
                  </p:pic>
                </p:oleObj>
              </mc:Fallback>
            </mc:AlternateContent>
          </a:graphicData>
        </a:graphic>
      </p:graphicFrame>
      <p:sp>
        <p:nvSpPr>
          <p:cNvPr id="26" name="文本框 25">
            <a:extLst>
              <a:ext uri="{FF2B5EF4-FFF2-40B4-BE49-F238E27FC236}">
                <a16:creationId xmlns:a16="http://schemas.microsoft.com/office/drawing/2014/main" id="{F5A25CEB-F8A4-9822-08A8-24CFABC469B6}"/>
              </a:ext>
            </a:extLst>
          </p:cNvPr>
          <p:cNvSpPr txBox="1"/>
          <p:nvPr/>
        </p:nvSpPr>
        <p:spPr>
          <a:xfrm>
            <a:off x="9328621" y="5383181"/>
            <a:ext cx="2209799" cy="461665"/>
          </a:xfrm>
          <a:prstGeom prst="rect">
            <a:avLst/>
          </a:prstGeom>
          <a:noFill/>
        </p:spPr>
        <p:txBody>
          <a:bodyPr wrap="square" rtlCol="0">
            <a:spAutoFit/>
          </a:bodyPr>
          <a:lstStyle/>
          <a:p>
            <a:r>
              <a:rPr lang="en-US" altLang="zh-CN" sz="2400" dirty="0"/>
              <a:t>2,4-hexanediol</a:t>
            </a:r>
            <a:endParaRPr lang="zh-CN" altLang="en-US" sz="2400" dirty="0"/>
          </a:p>
        </p:txBody>
      </p:sp>
    </p:spTree>
    <p:extLst>
      <p:ext uri="{BB962C8B-B14F-4D97-AF65-F5344CB8AC3E}">
        <p14:creationId xmlns:p14="http://schemas.microsoft.com/office/powerpoint/2010/main" val="249495501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9EA88-9A9E-49B0-0311-C4ABA26EF6CB}"/>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D0241011-9E16-DB51-F623-DCC56CB7A973}"/>
              </a:ext>
            </a:extLst>
          </p:cNvPr>
          <p:cNvSpPr/>
          <p:nvPr/>
        </p:nvSpPr>
        <p:spPr>
          <a:xfrm>
            <a:off x="1152000" y="288000"/>
            <a:ext cx="433965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醇的系统命名法练习</a:t>
            </a:r>
          </a:p>
        </p:txBody>
      </p:sp>
      <p:pic>
        <p:nvPicPr>
          <p:cNvPr id="3" name="图片 2">
            <a:extLst>
              <a:ext uri="{FF2B5EF4-FFF2-40B4-BE49-F238E27FC236}">
                <a16:creationId xmlns:a16="http://schemas.microsoft.com/office/drawing/2014/main" id="{8FC2E2AE-D9C2-8316-33DB-884A2A599A26}"/>
              </a:ext>
            </a:extLst>
          </p:cNvPr>
          <p:cNvPicPr>
            <a:picLocks noChangeAspect="1"/>
          </p:cNvPicPr>
          <p:nvPr/>
        </p:nvPicPr>
        <p:blipFill>
          <a:blip r:embed="rId2"/>
          <a:stretch>
            <a:fillRect/>
          </a:stretch>
        </p:blipFill>
        <p:spPr>
          <a:xfrm>
            <a:off x="607220" y="1000242"/>
            <a:ext cx="7078093" cy="2428758"/>
          </a:xfrm>
          <a:prstGeom prst="rect">
            <a:avLst/>
          </a:prstGeom>
        </p:spPr>
      </p:pic>
      <p:sp>
        <p:nvSpPr>
          <p:cNvPr id="6" name="文本框 5">
            <a:extLst>
              <a:ext uri="{FF2B5EF4-FFF2-40B4-BE49-F238E27FC236}">
                <a16:creationId xmlns:a16="http://schemas.microsoft.com/office/drawing/2014/main" id="{6399B350-7E9E-3546-755B-E24B5AB664B5}"/>
              </a:ext>
            </a:extLst>
          </p:cNvPr>
          <p:cNvSpPr txBox="1"/>
          <p:nvPr/>
        </p:nvSpPr>
        <p:spPr>
          <a:xfrm>
            <a:off x="1012372" y="3653941"/>
            <a:ext cx="10940142" cy="1569660"/>
          </a:xfrm>
          <a:prstGeom prst="rect">
            <a:avLst/>
          </a:prstGeom>
          <a:noFill/>
        </p:spPr>
        <p:txBody>
          <a:bodyPr wrap="square" rtlCol="0">
            <a:spAutoFit/>
          </a:bodyPr>
          <a:lstStyle/>
          <a:p>
            <a:r>
              <a:rPr lang="en-US" altLang="zh-CN" sz="2400" dirty="0"/>
              <a:t>(a)</a:t>
            </a:r>
            <a:r>
              <a:rPr lang="en-US" altLang="zh-CN" sz="2400" b="0" i="0" dirty="0">
                <a:solidFill>
                  <a:srgbClr val="242021"/>
                </a:solidFill>
                <a:effectLst/>
                <a:latin typeface="Univers" panose="020B0503020202020204" pitchFamily="34" charset="0"/>
              </a:rPr>
              <a:t> 2-Propen-1-ol</a:t>
            </a:r>
            <a:r>
              <a:rPr lang="en-US" altLang="zh-CN" sz="2400" dirty="0"/>
              <a:t> </a:t>
            </a:r>
          </a:p>
          <a:p>
            <a:r>
              <a:rPr lang="en-US" altLang="zh-CN" sz="2400" dirty="0"/>
              <a:t>(b)</a:t>
            </a:r>
            <a:r>
              <a:rPr lang="en-US" altLang="zh-CN" sz="2400" b="0" i="0" dirty="0">
                <a:solidFill>
                  <a:srgbClr val="242021"/>
                </a:solidFill>
                <a:effectLst/>
                <a:latin typeface="Univers" panose="020B0503020202020204" pitchFamily="34" charset="0"/>
              </a:rPr>
              <a:t> 2,2-Dimethyl-1,4-butanediol</a:t>
            </a:r>
            <a:r>
              <a:rPr lang="en-US" altLang="zh-CN" sz="2400" dirty="0"/>
              <a:t> </a:t>
            </a:r>
          </a:p>
          <a:p>
            <a:r>
              <a:rPr lang="en-US" altLang="zh-CN" sz="2400" dirty="0"/>
              <a:t>(c)</a:t>
            </a:r>
            <a:r>
              <a:rPr lang="en-US" altLang="zh-CN" sz="2400" b="0" i="0" dirty="0">
                <a:solidFill>
                  <a:srgbClr val="242021"/>
                </a:solidFill>
                <a:effectLst/>
                <a:latin typeface="Univers" panose="020B0503020202020204" pitchFamily="34" charset="0"/>
              </a:rPr>
              <a:t> 2-Cyclohexenol</a:t>
            </a:r>
            <a:r>
              <a:rPr lang="en-US" altLang="zh-CN" sz="2400" dirty="0"/>
              <a:t> </a:t>
            </a:r>
          </a:p>
          <a:p>
            <a:r>
              <a:rPr lang="en-US" altLang="zh-CN" sz="2400" dirty="0"/>
              <a:t>(d)</a:t>
            </a:r>
            <a:r>
              <a:rPr lang="en-US" altLang="zh-CN" sz="2400" b="0" i="1" dirty="0">
                <a:solidFill>
                  <a:srgbClr val="242021"/>
                </a:solidFill>
                <a:effectLst/>
                <a:latin typeface="Univers-Oblique"/>
              </a:rPr>
              <a:t> cis</a:t>
            </a:r>
            <a:r>
              <a:rPr lang="en-US" altLang="zh-CN" sz="2400" b="0" i="0" dirty="0">
                <a:solidFill>
                  <a:srgbClr val="242021"/>
                </a:solidFill>
                <a:effectLst/>
                <a:latin typeface="Univers" panose="020B0503020202020204" pitchFamily="34" charset="0"/>
              </a:rPr>
              <a:t>-3-Hexen-1-ol</a:t>
            </a:r>
            <a:r>
              <a:rPr lang="en-US" altLang="zh-CN" sz="2400" dirty="0"/>
              <a:t> </a:t>
            </a:r>
            <a:endParaRPr lang="zh-CN" altLang="en-US" sz="2400" dirty="0"/>
          </a:p>
        </p:txBody>
      </p:sp>
    </p:spTree>
    <p:extLst>
      <p:ext uri="{BB962C8B-B14F-4D97-AF65-F5344CB8AC3E}">
        <p14:creationId xmlns:p14="http://schemas.microsoft.com/office/powerpoint/2010/main" val="354994285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4458A-EC9A-B737-3B29-6739629E2DC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46D5B85B-1564-2FC3-084C-2B9A536176F2}"/>
              </a:ext>
            </a:extLst>
          </p:cNvPr>
          <p:cNvSpPr/>
          <p:nvPr/>
        </p:nvSpPr>
        <p:spPr>
          <a:xfrm>
            <a:off x="1152000" y="288000"/>
            <a:ext cx="341632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醚的习惯命名法</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CB284ED-2693-F973-5D60-ECA7A3B362C7}"/>
              </a:ext>
            </a:extLst>
          </p:cNvPr>
          <p:cNvSpPr txBox="1"/>
          <p:nvPr/>
        </p:nvSpPr>
        <p:spPr>
          <a:xfrm>
            <a:off x="587761" y="1116444"/>
            <a:ext cx="5798382" cy="461665"/>
          </a:xfrm>
          <a:prstGeom prst="rect">
            <a:avLst/>
          </a:prstGeom>
          <a:noFill/>
        </p:spPr>
        <p:txBody>
          <a:bodyPr wrap="none" rtlCol="0">
            <a:spAutoFit/>
          </a:bodyPr>
          <a:lstStyle/>
          <a:p>
            <a:r>
              <a:rPr lang="zh-CN" altLang="en-US" sz="2400" dirty="0"/>
              <a:t>醚的词尾为</a:t>
            </a:r>
            <a:r>
              <a:rPr lang="en-US" altLang="zh-CN" sz="2400" i="1" dirty="0"/>
              <a:t>ether</a:t>
            </a:r>
            <a:r>
              <a:rPr lang="zh-CN" altLang="en-US" sz="2400" dirty="0"/>
              <a:t>，其命名遵循以下规则：</a:t>
            </a:r>
            <a:endParaRPr lang="en-US" altLang="zh-CN" sz="2400" dirty="0"/>
          </a:p>
        </p:txBody>
      </p:sp>
      <p:sp>
        <p:nvSpPr>
          <p:cNvPr id="6" name="文本框 5">
            <a:extLst>
              <a:ext uri="{FF2B5EF4-FFF2-40B4-BE49-F238E27FC236}">
                <a16:creationId xmlns:a16="http://schemas.microsoft.com/office/drawing/2014/main" id="{64E705AE-5CD7-F8F1-D372-C52DBF6E56BC}"/>
              </a:ext>
            </a:extLst>
          </p:cNvPr>
          <p:cNvSpPr txBox="1"/>
          <p:nvPr/>
        </p:nvSpPr>
        <p:spPr>
          <a:xfrm>
            <a:off x="587760" y="1639577"/>
            <a:ext cx="10145553" cy="830997"/>
          </a:xfrm>
          <a:prstGeom prst="rect">
            <a:avLst/>
          </a:prstGeom>
          <a:noFill/>
        </p:spPr>
        <p:txBody>
          <a:bodyPr wrap="square" rtlCol="0">
            <a:spAutoFit/>
          </a:bodyPr>
          <a:lstStyle/>
          <a:p>
            <a:r>
              <a:rPr lang="en-US" altLang="zh-CN" sz="2400" dirty="0"/>
              <a:t>1</a:t>
            </a:r>
            <a:r>
              <a:rPr lang="zh-CN" altLang="en-US" sz="2400" dirty="0"/>
              <a:t>、将醚键的两个取代基按照字母顺序进行排序。</a:t>
            </a:r>
            <a:endParaRPr lang="en-US" altLang="zh-CN" sz="2400" dirty="0"/>
          </a:p>
          <a:p>
            <a:r>
              <a:rPr lang="en-US" altLang="zh-CN" sz="2400" dirty="0"/>
              <a:t>2</a:t>
            </a:r>
            <a:r>
              <a:rPr lang="zh-CN" altLang="en-US" sz="2400" dirty="0"/>
              <a:t>、如果有两个相同的取代基，只需要在取代基名称前加上</a:t>
            </a:r>
            <a:r>
              <a:rPr lang="en-US" altLang="zh-CN" sz="2400" i="1" dirty="0"/>
              <a:t>di-</a:t>
            </a:r>
            <a:r>
              <a:rPr lang="zh-CN" altLang="en-US" sz="2400" dirty="0"/>
              <a:t>。</a:t>
            </a:r>
            <a:endParaRPr lang="en-US" altLang="zh-CN" sz="2400" dirty="0"/>
          </a:p>
        </p:txBody>
      </p:sp>
      <p:pic>
        <p:nvPicPr>
          <p:cNvPr id="4" name="图片 3">
            <a:extLst>
              <a:ext uri="{FF2B5EF4-FFF2-40B4-BE49-F238E27FC236}">
                <a16:creationId xmlns:a16="http://schemas.microsoft.com/office/drawing/2014/main" id="{1138CD15-8CEA-F3EF-373F-F2F9848D7B8C}"/>
              </a:ext>
            </a:extLst>
          </p:cNvPr>
          <p:cNvPicPr>
            <a:picLocks noChangeAspect="1"/>
          </p:cNvPicPr>
          <p:nvPr/>
        </p:nvPicPr>
        <p:blipFill>
          <a:blip r:embed="rId2"/>
          <a:stretch>
            <a:fillRect/>
          </a:stretch>
        </p:blipFill>
        <p:spPr>
          <a:xfrm>
            <a:off x="587760" y="4043993"/>
            <a:ext cx="4953429" cy="1143099"/>
          </a:xfrm>
          <a:prstGeom prst="rect">
            <a:avLst/>
          </a:prstGeom>
        </p:spPr>
      </p:pic>
      <p:pic>
        <p:nvPicPr>
          <p:cNvPr id="7" name="图片 6">
            <a:extLst>
              <a:ext uri="{FF2B5EF4-FFF2-40B4-BE49-F238E27FC236}">
                <a16:creationId xmlns:a16="http://schemas.microsoft.com/office/drawing/2014/main" id="{CFD373A5-AB7A-2D1E-13ED-93EA19B6E8B0}"/>
              </a:ext>
            </a:extLst>
          </p:cNvPr>
          <p:cNvPicPr>
            <a:picLocks noChangeAspect="1"/>
          </p:cNvPicPr>
          <p:nvPr/>
        </p:nvPicPr>
        <p:blipFill>
          <a:blip r:embed="rId3"/>
          <a:stretch>
            <a:fillRect/>
          </a:stretch>
        </p:blipFill>
        <p:spPr>
          <a:xfrm>
            <a:off x="5808378" y="4043993"/>
            <a:ext cx="5517358" cy="983065"/>
          </a:xfrm>
          <a:prstGeom prst="rect">
            <a:avLst/>
          </a:prstGeom>
        </p:spPr>
      </p:pic>
      <p:pic>
        <p:nvPicPr>
          <p:cNvPr id="11" name="图片 10">
            <a:extLst>
              <a:ext uri="{FF2B5EF4-FFF2-40B4-BE49-F238E27FC236}">
                <a16:creationId xmlns:a16="http://schemas.microsoft.com/office/drawing/2014/main" id="{931E8754-46AC-1819-DE1C-937BCCFC75AF}"/>
              </a:ext>
            </a:extLst>
          </p:cNvPr>
          <p:cNvPicPr>
            <a:picLocks noChangeAspect="1"/>
          </p:cNvPicPr>
          <p:nvPr/>
        </p:nvPicPr>
        <p:blipFill>
          <a:blip r:embed="rId4"/>
          <a:stretch>
            <a:fillRect/>
          </a:stretch>
        </p:blipFill>
        <p:spPr>
          <a:xfrm>
            <a:off x="587760" y="5548379"/>
            <a:ext cx="5806943" cy="861135"/>
          </a:xfrm>
          <a:prstGeom prst="rect">
            <a:avLst/>
          </a:prstGeom>
        </p:spPr>
      </p:pic>
      <p:sp>
        <p:nvSpPr>
          <p:cNvPr id="12" name="文本框 11">
            <a:extLst>
              <a:ext uri="{FF2B5EF4-FFF2-40B4-BE49-F238E27FC236}">
                <a16:creationId xmlns:a16="http://schemas.microsoft.com/office/drawing/2014/main" id="{11131C5A-96A2-511E-A096-75980BF646D2}"/>
              </a:ext>
            </a:extLst>
          </p:cNvPr>
          <p:cNvSpPr txBox="1"/>
          <p:nvPr/>
        </p:nvSpPr>
        <p:spPr>
          <a:xfrm>
            <a:off x="587760" y="2536837"/>
            <a:ext cx="10145553" cy="830997"/>
          </a:xfrm>
          <a:prstGeom prst="rect">
            <a:avLst/>
          </a:prstGeom>
          <a:noFill/>
        </p:spPr>
        <p:txBody>
          <a:bodyPr wrap="square" rtlCol="0">
            <a:spAutoFit/>
          </a:bodyPr>
          <a:lstStyle/>
          <a:p>
            <a:r>
              <a:rPr lang="zh-CN" altLang="en-US" sz="2400" b="0" i="0" dirty="0">
                <a:solidFill>
                  <a:srgbClr val="000000"/>
                </a:solidFill>
                <a:effectLst/>
                <a:ea typeface="SimSun" panose="02010600030101010101" pitchFamily="2" charset="-122"/>
              </a:rPr>
              <a:t>含有多个氧原子的</a:t>
            </a:r>
            <a:r>
              <a:rPr lang="zh-CN" altLang="en-US" sz="2400" dirty="0">
                <a:solidFill>
                  <a:srgbClr val="000000"/>
                </a:solidFill>
                <a:ea typeface="SimSun" panose="02010600030101010101" pitchFamily="2" charset="-122"/>
              </a:rPr>
              <a:t>对称的</a:t>
            </a:r>
            <a:r>
              <a:rPr lang="zh-CN" altLang="en-US" sz="2400" b="0" i="0" dirty="0">
                <a:solidFill>
                  <a:srgbClr val="000000"/>
                </a:solidFill>
                <a:effectLst/>
                <a:ea typeface="SimSun" panose="02010600030101010101" pitchFamily="2" charset="-122"/>
              </a:rPr>
              <a:t>大环醚一般称作冠醚，其命名方法为</a:t>
            </a:r>
            <a:r>
              <a:rPr lang="en-US" altLang="zh-CN" sz="2400" b="0" i="0" dirty="0">
                <a:solidFill>
                  <a:srgbClr val="000000"/>
                </a:solidFill>
                <a:effectLst/>
                <a:ea typeface="SimSun" panose="02010600030101010101" pitchFamily="2" charset="-122"/>
              </a:rPr>
              <a:t>x-Crown-y-ether.</a:t>
            </a:r>
            <a:r>
              <a:rPr lang="zh-CN" altLang="en-US" sz="2400" dirty="0"/>
              <a:t> 其中</a:t>
            </a:r>
            <a:r>
              <a:rPr lang="en-US" altLang="zh-CN" sz="2400" dirty="0"/>
              <a:t>x</a:t>
            </a:r>
            <a:r>
              <a:rPr lang="zh-CN" altLang="en-US" sz="2400" dirty="0"/>
              <a:t>是环上原子的数量，</a:t>
            </a:r>
            <a:r>
              <a:rPr lang="en-US" altLang="zh-CN" sz="2400" dirty="0"/>
              <a:t>y</a:t>
            </a:r>
            <a:r>
              <a:rPr lang="zh-CN" altLang="en-US" sz="2400" dirty="0"/>
              <a:t>表示环上氧原子的数量。</a:t>
            </a:r>
            <a:endParaRPr lang="en-US" altLang="zh-CN" sz="2400" dirty="0"/>
          </a:p>
        </p:txBody>
      </p:sp>
    </p:spTree>
    <p:extLst>
      <p:ext uri="{BB962C8B-B14F-4D97-AF65-F5344CB8AC3E}">
        <p14:creationId xmlns:p14="http://schemas.microsoft.com/office/powerpoint/2010/main" val="406009414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B2223-56FC-11D0-5EC0-A6872EE8BBB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970ADE99-65C7-2AE3-E3FC-2A99D01177C0}"/>
              </a:ext>
            </a:extLst>
          </p:cNvPr>
          <p:cNvSpPr/>
          <p:nvPr/>
        </p:nvSpPr>
        <p:spPr>
          <a:xfrm>
            <a:off x="1152000" y="288000"/>
            <a:ext cx="341632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醚的</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系统</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命名法</a:t>
            </a:r>
          </a:p>
        </p:txBody>
      </p:sp>
      <p:sp>
        <p:nvSpPr>
          <p:cNvPr id="2" name="文本框 1">
            <a:extLst>
              <a:ext uri="{FF2B5EF4-FFF2-40B4-BE49-F238E27FC236}">
                <a16:creationId xmlns:a16="http://schemas.microsoft.com/office/drawing/2014/main" id="{819F01ED-90A1-86B1-2F3F-C628C065F90A}"/>
              </a:ext>
            </a:extLst>
          </p:cNvPr>
          <p:cNvSpPr txBox="1"/>
          <p:nvPr/>
        </p:nvSpPr>
        <p:spPr>
          <a:xfrm>
            <a:off x="587761" y="1116444"/>
            <a:ext cx="6135013" cy="461665"/>
          </a:xfrm>
          <a:prstGeom prst="rect">
            <a:avLst/>
          </a:prstGeom>
          <a:noFill/>
        </p:spPr>
        <p:txBody>
          <a:bodyPr wrap="none" rtlCol="0">
            <a:spAutoFit/>
          </a:bodyPr>
          <a:lstStyle/>
          <a:p>
            <a:r>
              <a:rPr lang="zh-CN" altLang="en-US" sz="2400" dirty="0"/>
              <a:t>醚的系统命名法将</a:t>
            </a:r>
            <a:r>
              <a:rPr lang="en-US" altLang="zh-CN" sz="2400" dirty="0"/>
              <a:t>RO</a:t>
            </a:r>
            <a:r>
              <a:rPr lang="zh-CN" altLang="en-US" sz="2400" dirty="0"/>
              <a:t>看作取代基进行命名：</a:t>
            </a:r>
            <a:endParaRPr lang="en-US" altLang="zh-CN" sz="2400" dirty="0"/>
          </a:p>
        </p:txBody>
      </p:sp>
      <p:sp>
        <p:nvSpPr>
          <p:cNvPr id="6" name="文本框 5">
            <a:extLst>
              <a:ext uri="{FF2B5EF4-FFF2-40B4-BE49-F238E27FC236}">
                <a16:creationId xmlns:a16="http://schemas.microsoft.com/office/drawing/2014/main" id="{BAF1B9FD-116C-BE39-4F66-21E1B9A67E65}"/>
              </a:ext>
            </a:extLst>
          </p:cNvPr>
          <p:cNvSpPr txBox="1"/>
          <p:nvPr/>
        </p:nvSpPr>
        <p:spPr>
          <a:xfrm>
            <a:off x="587760" y="1639577"/>
            <a:ext cx="10145553" cy="1569660"/>
          </a:xfrm>
          <a:prstGeom prst="rect">
            <a:avLst/>
          </a:prstGeom>
          <a:noFill/>
        </p:spPr>
        <p:txBody>
          <a:bodyPr wrap="square" rtlCol="0">
            <a:spAutoFit/>
          </a:bodyPr>
          <a:lstStyle/>
          <a:p>
            <a:r>
              <a:rPr lang="en-US" altLang="zh-CN" sz="2400" dirty="0"/>
              <a:t>1</a:t>
            </a:r>
            <a:r>
              <a:rPr lang="zh-CN" altLang="en-US" sz="2400" dirty="0"/>
              <a:t>、选择被烷氧基取代的最长碳链作为主链。</a:t>
            </a:r>
            <a:endParaRPr lang="en-US" altLang="zh-CN" sz="2400" dirty="0"/>
          </a:p>
          <a:p>
            <a:r>
              <a:rPr lang="en-US" altLang="zh-CN" sz="2400" dirty="0"/>
              <a:t>2</a:t>
            </a:r>
            <a:r>
              <a:rPr lang="zh-CN" altLang="en-US" sz="2400" dirty="0"/>
              <a:t>、按最低系列原则编号，即让主链上所有取代基的位次尽可能小。</a:t>
            </a:r>
            <a:endParaRPr lang="en-US" altLang="zh-CN" sz="2400" dirty="0"/>
          </a:p>
          <a:p>
            <a:r>
              <a:rPr lang="en-US" altLang="zh-CN" sz="2400" dirty="0"/>
              <a:t>3</a:t>
            </a:r>
            <a:r>
              <a:rPr lang="zh-CN" altLang="en-US" sz="2400" dirty="0"/>
              <a:t>、烷氧基的命名方法为</a:t>
            </a:r>
            <a:r>
              <a:rPr lang="en-US" altLang="zh-CN" sz="2400" dirty="0">
                <a:solidFill>
                  <a:srgbClr val="FF0000"/>
                </a:solidFill>
              </a:rPr>
              <a:t>R-oxy</a:t>
            </a:r>
            <a:r>
              <a:rPr lang="zh-CN" altLang="en-US" sz="2400" dirty="0"/>
              <a:t>，如</a:t>
            </a:r>
            <a:r>
              <a:rPr lang="en-US" altLang="zh-CN" sz="2400" dirty="0"/>
              <a:t>methoxy</a:t>
            </a:r>
            <a:r>
              <a:rPr lang="zh-CN" altLang="en-US" sz="2400" dirty="0"/>
              <a:t>甲氧基、</a:t>
            </a:r>
            <a:r>
              <a:rPr lang="en-US" altLang="zh-CN" sz="2400" dirty="0"/>
              <a:t>ethoxy</a:t>
            </a:r>
            <a:r>
              <a:rPr lang="zh-CN" altLang="en-US" sz="2400" dirty="0"/>
              <a:t>乙氧基。</a:t>
            </a:r>
            <a:endParaRPr lang="en-US" altLang="zh-CN" sz="2400" dirty="0"/>
          </a:p>
          <a:p>
            <a:r>
              <a:rPr lang="en-US" altLang="zh-CN" sz="2400" dirty="0"/>
              <a:t>4</a:t>
            </a:r>
            <a:r>
              <a:rPr lang="zh-CN" altLang="en-US" sz="2400" dirty="0"/>
              <a:t>、写出醚的系统命名</a:t>
            </a:r>
            <a:endParaRPr lang="en-US" altLang="zh-CN" sz="2400" dirty="0"/>
          </a:p>
        </p:txBody>
      </p:sp>
      <p:pic>
        <p:nvPicPr>
          <p:cNvPr id="9" name="图片 8">
            <a:extLst>
              <a:ext uri="{FF2B5EF4-FFF2-40B4-BE49-F238E27FC236}">
                <a16:creationId xmlns:a16="http://schemas.microsoft.com/office/drawing/2014/main" id="{8B3CADCD-256A-1C0C-870B-73A8902FAE1F}"/>
              </a:ext>
            </a:extLst>
          </p:cNvPr>
          <p:cNvPicPr>
            <a:picLocks noChangeAspect="1"/>
          </p:cNvPicPr>
          <p:nvPr/>
        </p:nvPicPr>
        <p:blipFill>
          <a:blip r:embed="rId2"/>
          <a:stretch>
            <a:fillRect/>
          </a:stretch>
        </p:blipFill>
        <p:spPr>
          <a:xfrm>
            <a:off x="386644" y="3412198"/>
            <a:ext cx="5709356" cy="1295400"/>
          </a:xfrm>
          <a:prstGeom prst="rect">
            <a:avLst/>
          </a:prstGeom>
        </p:spPr>
      </p:pic>
      <p:sp>
        <p:nvSpPr>
          <p:cNvPr id="13" name="文本框 12">
            <a:extLst>
              <a:ext uri="{FF2B5EF4-FFF2-40B4-BE49-F238E27FC236}">
                <a16:creationId xmlns:a16="http://schemas.microsoft.com/office/drawing/2014/main" id="{3C362049-487C-ADDB-8E92-C280856FF560}"/>
              </a:ext>
            </a:extLst>
          </p:cNvPr>
          <p:cNvSpPr txBox="1"/>
          <p:nvPr/>
        </p:nvSpPr>
        <p:spPr>
          <a:xfrm>
            <a:off x="337389" y="4910559"/>
            <a:ext cx="3450840" cy="830997"/>
          </a:xfrm>
          <a:prstGeom prst="rect">
            <a:avLst/>
          </a:prstGeom>
          <a:noFill/>
        </p:spPr>
        <p:txBody>
          <a:bodyPr wrap="square" rtlCol="0">
            <a:spAutoFit/>
          </a:bodyPr>
          <a:lstStyle/>
          <a:p>
            <a:r>
              <a:rPr lang="en-US" altLang="zh-CN" sz="1800" b="0" i="0" dirty="0">
                <a:solidFill>
                  <a:srgbClr val="242021"/>
                </a:solidFill>
                <a:effectLst/>
                <a:latin typeface="Univers" panose="020F0502020204030204" pitchFamily="34" charset="0"/>
              </a:rPr>
              <a:t>2-Ethoxy-2-methylpropane.</a:t>
            </a:r>
            <a:r>
              <a:rPr lang="en-US" altLang="zh-CN" sz="2400" dirty="0"/>
              <a:t> </a:t>
            </a:r>
            <a:br>
              <a:rPr lang="en-US" altLang="zh-CN" sz="2400" dirty="0"/>
            </a:br>
            <a:r>
              <a:rPr lang="en-US" altLang="zh-CN" sz="2400" dirty="0"/>
              <a:t>(</a:t>
            </a:r>
            <a:r>
              <a:rPr lang="en-US" altLang="zh-CN" sz="1800" b="0" i="1" dirty="0">
                <a:solidFill>
                  <a:srgbClr val="242021"/>
                </a:solidFill>
                <a:effectLst/>
                <a:latin typeface="Univers-Oblique"/>
              </a:rPr>
              <a:t>tert-</a:t>
            </a:r>
            <a:r>
              <a:rPr lang="en-US" altLang="zh-CN" sz="1800" b="0" i="0" dirty="0">
                <a:solidFill>
                  <a:srgbClr val="242021"/>
                </a:solidFill>
                <a:effectLst/>
                <a:latin typeface="Univers" panose="020B0503020202020204" pitchFamily="34" charset="0"/>
              </a:rPr>
              <a:t>butyl ethyl ether.</a:t>
            </a:r>
            <a:r>
              <a:rPr lang="en-US" altLang="zh-CN" sz="2400" dirty="0"/>
              <a:t>)</a:t>
            </a:r>
          </a:p>
        </p:txBody>
      </p:sp>
      <p:sp>
        <p:nvSpPr>
          <p:cNvPr id="14" name="文本框 13">
            <a:extLst>
              <a:ext uri="{FF2B5EF4-FFF2-40B4-BE49-F238E27FC236}">
                <a16:creationId xmlns:a16="http://schemas.microsoft.com/office/drawing/2014/main" id="{109DAB62-264A-0155-919A-61F6809AA8F2}"/>
              </a:ext>
            </a:extLst>
          </p:cNvPr>
          <p:cNvSpPr txBox="1"/>
          <p:nvPr/>
        </p:nvSpPr>
        <p:spPr>
          <a:xfrm>
            <a:off x="3494247" y="4956725"/>
            <a:ext cx="3450840" cy="738664"/>
          </a:xfrm>
          <a:prstGeom prst="rect">
            <a:avLst/>
          </a:prstGeom>
          <a:noFill/>
        </p:spPr>
        <p:txBody>
          <a:bodyPr wrap="square" rtlCol="0">
            <a:spAutoFit/>
          </a:bodyPr>
          <a:lstStyle/>
          <a:p>
            <a:r>
              <a:rPr lang="en-US" altLang="zh-CN" sz="1800" b="0" i="0" dirty="0" err="1">
                <a:solidFill>
                  <a:srgbClr val="242021"/>
                </a:solidFill>
                <a:effectLst/>
                <a:latin typeface="Univers" panose="020B0503020202020204" pitchFamily="34" charset="0"/>
              </a:rPr>
              <a:t>Cyclohexoxycyclohexane</a:t>
            </a:r>
            <a:r>
              <a:rPr lang="en-US" altLang="zh-CN" dirty="0"/>
              <a:t> </a:t>
            </a:r>
          </a:p>
          <a:p>
            <a:r>
              <a:rPr lang="en-US" altLang="zh-CN" sz="2400" dirty="0"/>
              <a:t>(</a:t>
            </a:r>
            <a:r>
              <a:rPr lang="en-US" altLang="zh-CN" sz="1800" b="0" i="0" dirty="0" err="1">
                <a:solidFill>
                  <a:srgbClr val="242021"/>
                </a:solidFill>
                <a:effectLst/>
                <a:latin typeface="Univers" panose="020B0503020202020204" pitchFamily="34" charset="0"/>
              </a:rPr>
              <a:t>dicyclohexyl</a:t>
            </a:r>
            <a:r>
              <a:rPr lang="en-US" altLang="zh-CN" sz="1800" b="0" i="0" dirty="0">
                <a:solidFill>
                  <a:srgbClr val="242021"/>
                </a:solidFill>
                <a:effectLst/>
                <a:latin typeface="Univers" panose="020B0503020202020204" pitchFamily="34" charset="0"/>
              </a:rPr>
              <a:t> ether</a:t>
            </a:r>
            <a:r>
              <a:rPr lang="en-US" altLang="zh-CN" sz="2400" dirty="0"/>
              <a:t> )</a:t>
            </a:r>
          </a:p>
        </p:txBody>
      </p:sp>
      <p:pic>
        <p:nvPicPr>
          <p:cNvPr id="18" name="图片 17">
            <a:extLst>
              <a:ext uri="{FF2B5EF4-FFF2-40B4-BE49-F238E27FC236}">
                <a16:creationId xmlns:a16="http://schemas.microsoft.com/office/drawing/2014/main" id="{6F2AE742-D595-1D74-4034-53904B080FA3}"/>
              </a:ext>
            </a:extLst>
          </p:cNvPr>
          <p:cNvPicPr>
            <a:picLocks noChangeAspect="1"/>
          </p:cNvPicPr>
          <p:nvPr/>
        </p:nvPicPr>
        <p:blipFill>
          <a:blip r:embed="rId3"/>
          <a:stretch>
            <a:fillRect/>
          </a:stretch>
        </p:blipFill>
        <p:spPr>
          <a:xfrm>
            <a:off x="6427524" y="3648764"/>
            <a:ext cx="5650667" cy="1664537"/>
          </a:xfrm>
          <a:prstGeom prst="rect">
            <a:avLst/>
          </a:prstGeom>
        </p:spPr>
      </p:pic>
    </p:spTree>
    <p:extLst>
      <p:ext uri="{BB962C8B-B14F-4D97-AF65-F5344CB8AC3E}">
        <p14:creationId xmlns:p14="http://schemas.microsoft.com/office/powerpoint/2010/main" val="122837760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7BFC8-30F3-755A-7EF4-3F077A61FFCD}"/>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962230A1-AA6B-D2C3-DE6D-6DFC620457CC}"/>
              </a:ext>
            </a:extLst>
          </p:cNvPr>
          <p:cNvSpPr/>
          <p:nvPr/>
        </p:nvSpPr>
        <p:spPr>
          <a:xfrm>
            <a:off x="1152000" y="288000"/>
            <a:ext cx="341632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醚的命名法练习</a:t>
            </a:r>
          </a:p>
        </p:txBody>
      </p:sp>
      <p:pic>
        <p:nvPicPr>
          <p:cNvPr id="4" name="图片 3">
            <a:extLst>
              <a:ext uri="{FF2B5EF4-FFF2-40B4-BE49-F238E27FC236}">
                <a16:creationId xmlns:a16="http://schemas.microsoft.com/office/drawing/2014/main" id="{82F8DB77-611F-0377-F6D2-C2DBE62F1916}"/>
              </a:ext>
            </a:extLst>
          </p:cNvPr>
          <p:cNvPicPr>
            <a:picLocks noChangeAspect="1"/>
          </p:cNvPicPr>
          <p:nvPr/>
        </p:nvPicPr>
        <p:blipFill>
          <a:blip r:embed="rId2"/>
          <a:stretch>
            <a:fillRect/>
          </a:stretch>
        </p:blipFill>
        <p:spPr>
          <a:xfrm>
            <a:off x="906548" y="1365996"/>
            <a:ext cx="5349704" cy="3734124"/>
          </a:xfrm>
          <a:prstGeom prst="rect">
            <a:avLst/>
          </a:prstGeom>
        </p:spPr>
      </p:pic>
      <p:sp>
        <p:nvSpPr>
          <p:cNvPr id="5" name="文本框 4">
            <a:extLst>
              <a:ext uri="{FF2B5EF4-FFF2-40B4-BE49-F238E27FC236}">
                <a16:creationId xmlns:a16="http://schemas.microsoft.com/office/drawing/2014/main" id="{1F042676-8358-A483-4ECA-BD55E6B1ADA5}"/>
              </a:ext>
            </a:extLst>
          </p:cNvPr>
          <p:cNvSpPr txBox="1"/>
          <p:nvPr/>
        </p:nvSpPr>
        <p:spPr>
          <a:xfrm>
            <a:off x="5179144" y="1895566"/>
            <a:ext cx="6870615" cy="461665"/>
          </a:xfrm>
          <a:prstGeom prst="rect">
            <a:avLst/>
          </a:prstGeom>
          <a:noFill/>
        </p:spPr>
        <p:txBody>
          <a:bodyPr wrap="square" rtlCol="0">
            <a:spAutoFit/>
          </a:bodyPr>
          <a:lstStyle/>
          <a:p>
            <a:r>
              <a:rPr lang="en-US" altLang="zh-CN" sz="2400" dirty="0" err="1"/>
              <a:t>Cyclopentoxycyclopentane</a:t>
            </a:r>
            <a:r>
              <a:rPr lang="en-US" altLang="zh-CN" sz="2400" dirty="0"/>
              <a:t>(</a:t>
            </a:r>
            <a:r>
              <a:rPr lang="en-US" altLang="zh-CN" sz="2400" dirty="0" err="1"/>
              <a:t>Dicyclopentyl</a:t>
            </a:r>
            <a:r>
              <a:rPr lang="en-US" altLang="zh-CN" sz="2400" dirty="0"/>
              <a:t> ether)</a:t>
            </a:r>
            <a:endParaRPr lang="zh-CN" altLang="en-US" sz="2400" dirty="0"/>
          </a:p>
        </p:txBody>
      </p:sp>
      <p:sp>
        <p:nvSpPr>
          <p:cNvPr id="7" name="文本框 6">
            <a:extLst>
              <a:ext uri="{FF2B5EF4-FFF2-40B4-BE49-F238E27FC236}">
                <a16:creationId xmlns:a16="http://schemas.microsoft.com/office/drawing/2014/main" id="{A05A756D-4D10-62CA-AEE6-AA37AA916192}"/>
              </a:ext>
            </a:extLst>
          </p:cNvPr>
          <p:cNvSpPr txBox="1"/>
          <p:nvPr/>
        </p:nvSpPr>
        <p:spPr>
          <a:xfrm>
            <a:off x="5179144" y="2771393"/>
            <a:ext cx="6870615" cy="461665"/>
          </a:xfrm>
          <a:prstGeom prst="rect">
            <a:avLst/>
          </a:prstGeom>
          <a:noFill/>
        </p:spPr>
        <p:txBody>
          <a:bodyPr wrap="square" rtlCol="0">
            <a:spAutoFit/>
          </a:bodyPr>
          <a:lstStyle/>
          <a:p>
            <a:r>
              <a:rPr lang="en-US" altLang="zh-CN" sz="2400" dirty="0"/>
              <a:t>1-Butoxybutane(Dibutyl ether)</a:t>
            </a:r>
            <a:endParaRPr lang="zh-CN" altLang="en-US" sz="2400" dirty="0"/>
          </a:p>
        </p:txBody>
      </p:sp>
      <p:sp>
        <p:nvSpPr>
          <p:cNvPr id="8" name="文本框 7">
            <a:extLst>
              <a:ext uri="{FF2B5EF4-FFF2-40B4-BE49-F238E27FC236}">
                <a16:creationId xmlns:a16="http://schemas.microsoft.com/office/drawing/2014/main" id="{758D7664-559B-6DAA-DA26-7B5138B6BF05}"/>
              </a:ext>
            </a:extLst>
          </p:cNvPr>
          <p:cNvSpPr txBox="1"/>
          <p:nvPr/>
        </p:nvSpPr>
        <p:spPr>
          <a:xfrm>
            <a:off x="5179144" y="3704923"/>
            <a:ext cx="6870615" cy="461665"/>
          </a:xfrm>
          <a:prstGeom prst="rect">
            <a:avLst/>
          </a:prstGeom>
          <a:noFill/>
        </p:spPr>
        <p:txBody>
          <a:bodyPr wrap="square" rtlCol="0">
            <a:spAutoFit/>
          </a:bodyPr>
          <a:lstStyle/>
          <a:p>
            <a:r>
              <a:rPr lang="en-US" altLang="zh-CN" sz="2400" dirty="0"/>
              <a:t>3-Ethoxy-1-propanol</a:t>
            </a:r>
            <a:endParaRPr lang="zh-CN" altLang="en-US" sz="2400" dirty="0"/>
          </a:p>
        </p:txBody>
      </p:sp>
      <p:sp>
        <p:nvSpPr>
          <p:cNvPr id="11" name="文本框 10">
            <a:extLst>
              <a:ext uri="{FF2B5EF4-FFF2-40B4-BE49-F238E27FC236}">
                <a16:creationId xmlns:a16="http://schemas.microsoft.com/office/drawing/2014/main" id="{8E44C22E-E0B6-A034-9AAE-544D9A0E0090}"/>
              </a:ext>
            </a:extLst>
          </p:cNvPr>
          <p:cNvSpPr txBox="1"/>
          <p:nvPr/>
        </p:nvSpPr>
        <p:spPr>
          <a:xfrm>
            <a:off x="5179144" y="4407620"/>
            <a:ext cx="6870615" cy="461665"/>
          </a:xfrm>
          <a:prstGeom prst="rect">
            <a:avLst/>
          </a:prstGeom>
          <a:noFill/>
        </p:spPr>
        <p:txBody>
          <a:bodyPr wrap="square" rtlCol="0">
            <a:spAutoFit/>
          </a:bodyPr>
          <a:lstStyle/>
          <a:p>
            <a:r>
              <a:rPr lang="en-US" altLang="zh-CN" sz="2400" dirty="0"/>
              <a:t>1-Chloro-3-ethoxypropane</a:t>
            </a:r>
            <a:endParaRPr lang="zh-CN" altLang="en-US" sz="2400" dirty="0"/>
          </a:p>
        </p:txBody>
      </p:sp>
    </p:spTree>
    <p:extLst>
      <p:ext uri="{BB962C8B-B14F-4D97-AF65-F5344CB8AC3E}">
        <p14:creationId xmlns:p14="http://schemas.microsoft.com/office/powerpoint/2010/main" val="202828540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86A15-B61E-9EED-63AB-B4CAFDFF4827}"/>
            </a:ext>
          </a:extLst>
        </p:cNvPr>
        <p:cNvGrpSpPr/>
        <p:nvPr/>
      </p:nvGrpSpPr>
      <p:grpSpPr>
        <a:xfrm>
          <a:off x="0" y="0"/>
          <a:ext cx="0" cy="0"/>
          <a:chOff x="0" y="0"/>
          <a:chExt cx="0" cy="0"/>
        </a:xfrm>
      </p:grpSpPr>
      <p:sp>
        <p:nvSpPr>
          <p:cNvPr id="44" name="文本框 43">
            <a:extLst>
              <a:ext uri="{FF2B5EF4-FFF2-40B4-BE49-F238E27FC236}">
                <a16:creationId xmlns:a16="http://schemas.microsoft.com/office/drawing/2014/main" id="{9BB22DCB-5F79-5088-8598-E9A950CBE154}"/>
              </a:ext>
            </a:extLst>
          </p:cNvPr>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rPr>
              <a:t>03</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endParaRPr>
          </a:p>
        </p:txBody>
      </p:sp>
      <p:sp>
        <p:nvSpPr>
          <p:cNvPr id="54" name="矩形 53">
            <a:extLst>
              <a:ext uri="{FF2B5EF4-FFF2-40B4-BE49-F238E27FC236}">
                <a16:creationId xmlns:a16="http://schemas.microsoft.com/office/drawing/2014/main" id="{D931907E-36A7-2E0B-786A-C11507306BAA}"/>
              </a:ext>
            </a:extLst>
          </p:cNvPr>
          <p:cNvSpPr/>
          <p:nvPr/>
        </p:nvSpPr>
        <p:spPr>
          <a:xfrm>
            <a:off x="5266000" y="3707215"/>
            <a:ext cx="5969051" cy="84023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pitchFamily="34" charset="-122"/>
                <a:ea typeface="微软雅黑" panose="020B0503020204020204" pitchFamily="34" charset="-122"/>
                <a:cs typeface="+mn-cs"/>
              </a:rPr>
              <a:t>醇的反应</a:t>
            </a:r>
          </a:p>
        </p:txBody>
      </p:sp>
      <p:cxnSp>
        <p:nvCxnSpPr>
          <p:cNvPr id="56" name="直接箭头连接符 55">
            <a:extLst>
              <a:ext uri="{FF2B5EF4-FFF2-40B4-BE49-F238E27FC236}">
                <a16:creationId xmlns:a16="http://schemas.microsoft.com/office/drawing/2014/main" id="{D750D850-9E74-0F8A-671C-25478D33373A}"/>
              </a:ext>
            </a:extLst>
          </p:cNvPr>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8DA0C843-47DC-EEB6-3A1B-F3FC9A4E8109}"/>
              </a:ext>
            </a:extLst>
          </p:cNvPr>
          <p:cNvSpPr/>
          <p:nvPr/>
        </p:nvSpPr>
        <p:spPr>
          <a:xfrm>
            <a:off x="5266000" y="4864219"/>
            <a:ext cx="1905009"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卤代烃的合成</a:t>
            </a:r>
          </a:p>
        </p:txBody>
      </p:sp>
      <p:sp>
        <p:nvSpPr>
          <p:cNvPr id="7" name="矩形 6">
            <a:extLst>
              <a:ext uri="{FF2B5EF4-FFF2-40B4-BE49-F238E27FC236}">
                <a16:creationId xmlns:a16="http://schemas.microsoft.com/office/drawing/2014/main" id="{1FF151BC-5976-E1EE-8BD1-F87C2E1DF3EF}"/>
              </a:ext>
            </a:extLst>
          </p:cNvPr>
          <p:cNvSpPr/>
          <p:nvPr/>
        </p:nvSpPr>
        <p:spPr>
          <a:xfrm>
            <a:off x="7120816" y="4855495"/>
            <a:ext cx="3047950"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与氯化亚砜的反应（</a:t>
            </a:r>
            <a:r>
              <a:rPr lang="en-US" altLang="zh-CN" sz="2000" i="1" kern="0" dirty="0">
                <a:solidFill>
                  <a:prstClr val="black">
                    <a:lumMod val="95000"/>
                    <a:lumOff val="5000"/>
                  </a:prstClr>
                </a:solidFill>
                <a:latin typeface="微软雅黑" panose="020B0503020204020204" pitchFamily="34" charset="-122"/>
                <a:ea typeface="微软雅黑" panose="020B0503020204020204" pitchFamily="34" charset="-122"/>
              </a:rPr>
              <a:t>*</a:t>
            </a: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B45E8B0E-4BDE-2688-FFCA-E5E1433BF2A9}"/>
              </a:ext>
            </a:extLst>
          </p:cNvPr>
          <p:cNvSpPr/>
          <p:nvPr/>
        </p:nvSpPr>
        <p:spPr>
          <a:xfrm>
            <a:off x="10168766" y="4846771"/>
            <a:ext cx="1392048" cy="400110"/>
          </a:xfrm>
          <a:prstGeom prst="rect">
            <a:avLst/>
          </a:prstGeom>
        </p:spPr>
        <p:txBody>
          <a:bodyPr wrap="none">
            <a:spAutoFit/>
          </a:bodyPr>
          <a:lstStyle/>
          <a:p>
            <a:pPr marL="180000" lvl="0" indent="-180000">
              <a:spcBef>
                <a:spcPct val="20000"/>
              </a:spcBef>
              <a:buFont typeface="Arial" panose="020B0604020202020204" pitchFamily="34" charset="0"/>
              <a:buChar char="•"/>
              <a:defRP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消除反应</a:t>
            </a:r>
          </a:p>
        </p:txBody>
      </p:sp>
      <p:sp>
        <p:nvSpPr>
          <p:cNvPr id="3" name="矩形 2">
            <a:extLst>
              <a:ext uri="{FF2B5EF4-FFF2-40B4-BE49-F238E27FC236}">
                <a16:creationId xmlns:a16="http://schemas.microsoft.com/office/drawing/2014/main" id="{53298BFA-4ADA-49E7-2775-C235F909A7AC}"/>
              </a:ext>
            </a:extLst>
          </p:cNvPr>
          <p:cNvSpPr/>
          <p:nvPr/>
        </p:nvSpPr>
        <p:spPr>
          <a:xfrm>
            <a:off x="5266000" y="5264329"/>
            <a:ext cx="1392048"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氧化反应</a:t>
            </a:r>
          </a:p>
        </p:txBody>
      </p:sp>
    </p:spTree>
    <p:extLst>
      <p:ext uri="{BB962C8B-B14F-4D97-AF65-F5344CB8AC3E}">
        <p14:creationId xmlns:p14="http://schemas.microsoft.com/office/powerpoint/2010/main" val="285732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6C02-755C-BD09-87FD-DD85F57CFA38}"/>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418EE6A4-EB54-AA45-7FC2-77C3E16FEB3B}"/>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卤代烃的合成</a:t>
            </a:r>
          </a:p>
        </p:txBody>
      </p:sp>
      <p:pic>
        <p:nvPicPr>
          <p:cNvPr id="6" name="图片 5">
            <a:extLst>
              <a:ext uri="{FF2B5EF4-FFF2-40B4-BE49-F238E27FC236}">
                <a16:creationId xmlns:a16="http://schemas.microsoft.com/office/drawing/2014/main" id="{B4AC251E-D8B7-F506-7E55-546D77946E2E}"/>
              </a:ext>
            </a:extLst>
          </p:cNvPr>
          <p:cNvPicPr>
            <a:picLocks noChangeAspect="1"/>
          </p:cNvPicPr>
          <p:nvPr/>
        </p:nvPicPr>
        <p:blipFill>
          <a:blip r:embed="rId3"/>
          <a:stretch>
            <a:fillRect/>
          </a:stretch>
        </p:blipFill>
        <p:spPr>
          <a:xfrm>
            <a:off x="6096000" y="288000"/>
            <a:ext cx="5771983" cy="2776397"/>
          </a:xfrm>
          <a:prstGeom prst="rect">
            <a:avLst/>
          </a:prstGeom>
        </p:spPr>
      </p:pic>
      <p:sp>
        <p:nvSpPr>
          <p:cNvPr id="14" name="文本框 13">
            <a:extLst>
              <a:ext uri="{FF2B5EF4-FFF2-40B4-BE49-F238E27FC236}">
                <a16:creationId xmlns:a16="http://schemas.microsoft.com/office/drawing/2014/main" id="{EC3DA768-F32F-E540-C5A5-3FC1FD722961}"/>
              </a:ext>
            </a:extLst>
          </p:cNvPr>
          <p:cNvSpPr txBox="1"/>
          <p:nvPr/>
        </p:nvSpPr>
        <p:spPr>
          <a:xfrm>
            <a:off x="141791" y="1016504"/>
            <a:ext cx="6094070" cy="3416320"/>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利用醇合成卤代烃一般采用亲核取代的方法，如图所示。但</a:t>
            </a:r>
            <a:r>
              <a:rPr lang="en-US" altLang="zh-CN" sz="2400" b="0" i="0" dirty="0">
                <a:solidFill>
                  <a:srgbClr val="000000"/>
                </a:solidFill>
                <a:effectLst/>
              </a:rPr>
              <a:t>OH– </a:t>
            </a:r>
            <a:r>
              <a:rPr lang="zh-CN" altLang="en-US" sz="2400" b="0" i="0" dirty="0">
                <a:solidFill>
                  <a:srgbClr val="000000"/>
                </a:solidFill>
                <a:effectLst/>
                <a:ea typeface="SimSun" panose="02010600030101010101" pitchFamily="2" charset="-122"/>
              </a:rPr>
              <a:t>不是一个好的离去基团，因为其</a:t>
            </a:r>
            <a:r>
              <a:rPr lang="zh-CN" altLang="en-US" sz="2400" b="0" i="0" dirty="0">
                <a:solidFill>
                  <a:srgbClr val="FF0000"/>
                </a:solidFill>
                <a:effectLst/>
                <a:ea typeface="SimSun" panose="02010600030101010101" pitchFamily="2" charset="-122"/>
              </a:rPr>
              <a:t>碱性强，离去后不稳定</a:t>
            </a:r>
            <a:r>
              <a:rPr lang="zh-CN" altLang="en-US" sz="2400" b="0" i="0" dirty="0">
                <a:solidFill>
                  <a:srgbClr val="000000"/>
                </a:solidFill>
                <a:effectLst/>
                <a:ea typeface="SimSun" panose="02010600030101010101" pitchFamily="2" charset="-122"/>
              </a:rPr>
              <a:t>。因此直接取代羟基不容易反应，但如果使用强酸或者其他物质使得羟基变成一个</a:t>
            </a:r>
            <a:r>
              <a:rPr lang="zh-CN" altLang="en-US" sz="2400" b="0" i="0" dirty="0">
                <a:solidFill>
                  <a:srgbClr val="FF0000"/>
                </a:solidFill>
                <a:effectLst/>
                <a:ea typeface="SimSun" panose="02010600030101010101" pitchFamily="2" charset="-122"/>
              </a:rPr>
              <a:t>好的离去基团</a:t>
            </a:r>
            <a:r>
              <a:rPr lang="zh-CN" altLang="en-US" sz="2400" b="0" i="0" dirty="0">
                <a:solidFill>
                  <a:srgbClr val="000000"/>
                </a:solidFill>
                <a:effectLst/>
                <a:ea typeface="SimSun" panose="02010600030101010101" pitchFamily="2" charset="-122"/>
              </a:rPr>
              <a:t>，那么就可以加快反应的速率，如往反应体系里加入适量硫酸作为催化剂使得离去基团变成</a:t>
            </a:r>
            <a:r>
              <a:rPr lang="en-US" altLang="zh-CN" sz="2400" b="0" i="0" dirty="0">
                <a:solidFill>
                  <a:srgbClr val="000000"/>
                </a:solidFill>
                <a:effectLst/>
              </a:rPr>
              <a:t>H2O</a:t>
            </a:r>
            <a:r>
              <a:rPr lang="zh-CN" altLang="en-US" sz="2400" b="0" i="0" dirty="0">
                <a:solidFill>
                  <a:srgbClr val="000000"/>
                </a:solidFill>
                <a:effectLst/>
                <a:ea typeface="SimSun" panose="02010600030101010101" pitchFamily="2" charset="-122"/>
              </a:rPr>
              <a:t>。</a:t>
            </a:r>
            <a:r>
              <a:rPr lang="zh-CN" altLang="en-US" sz="2400" dirty="0"/>
              <a:t> </a:t>
            </a:r>
            <a:br>
              <a:rPr lang="zh-CN" altLang="en-US" sz="2400" dirty="0"/>
            </a:br>
            <a:endParaRPr lang="zh-CN" altLang="en-US" sz="2400" dirty="0"/>
          </a:p>
        </p:txBody>
      </p:sp>
      <p:pic>
        <p:nvPicPr>
          <p:cNvPr id="16" name="图片 15">
            <a:extLst>
              <a:ext uri="{FF2B5EF4-FFF2-40B4-BE49-F238E27FC236}">
                <a16:creationId xmlns:a16="http://schemas.microsoft.com/office/drawing/2014/main" id="{C72C1D68-ECE9-5EE5-0066-1F01C1CA13D4}"/>
              </a:ext>
            </a:extLst>
          </p:cNvPr>
          <p:cNvPicPr>
            <a:picLocks noChangeAspect="1"/>
          </p:cNvPicPr>
          <p:nvPr/>
        </p:nvPicPr>
        <p:blipFill>
          <a:blip r:embed="rId4"/>
          <a:stretch>
            <a:fillRect/>
          </a:stretch>
        </p:blipFill>
        <p:spPr>
          <a:xfrm>
            <a:off x="6235861" y="4256399"/>
            <a:ext cx="5799323" cy="1585097"/>
          </a:xfrm>
          <a:prstGeom prst="rect">
            <a:avLst/>
          </a:prstGeom>
        </p:spPr>
      </p:pic>
      <p:sp>
        <p:nvSpPr>
          <p:cNvPr id="18" name="文本框 17">
            <a:extLst>
              <a:ext uri="{FF2B5EF4-FFF2-40B4-BE49-F238E27FC236}">
                <a16:creationId xmlns:a16="http://schemas.microsoft.com/office/drawing/2014/main" id="{C102E574-212E-5D6E-8D8D-D6FF2284D3BC}"/>
              </a:ext>
            </a:extLst>
          </p:cNvPr>
          <p:cNvSpPr txBox="1"/>
          <p:nvPr/>
        </p:nvSpPr>
        <p:spPr>
          <a:xfrm>
            <a:off x="156816" y="4256399"/>
            <a:ext cx="6094070" cy="1846659"/>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第一步羟基氧与氢离子结合形成氧鎓离子，接着第二步卤负离子</a:t>
            </a:r>
            <a:r>
              <a:rPr lang="en-US" altLang="zh-CN" sz="2400" b="0" i="0" dirty="0">
                <a:solidFill>
                  <a:srgbClr val="000000"/>
                </a:solidFill>
                <a:effectLst/>
              </a:rPr>
              <a:t>X– </a:t>
            </a:r>
            <a:r>
              <a:rPr lang="zh-CN" altLang="en-US" sz="2400" b="0" i="0" dirty="0">
                <a:solidFill>
                  <a:srgbClr val="000000"/>
                </a:solidFill>
                <a:effectLst/>
                <a:ea typeface="SimSun" panose="02010600030101010101" pitchFamily="2" charset="-122"/>
              </a:rPr>
              <a:t>进攻 </a:t>
            </a:r>
            <a:r>
              <a:rPr lang="en-US" altLang="zh-CN" sz="2400" b="0" i="1" dirty="0">
                <a:solidFill>
                  <a:srgbClr val="000000"/>
                </a:solidFill>
                <a:effectLst/>
              </a:rPr>
              <a:t>α</a:t>
            </a:r>
            <a:r>
              <a:rPr lang="en-US" altLang="zh-CN" sz="2400" b="0" i="0" dirty="0">
                <a:solidFill>
                  <a:srgbClr val="000000"/>
                </a:solidFill>
                <a:effectLst/>
              </a:rPr>
              <a:t>C </a:t>
            </a:r>
            <a:r>
              <a:rPr lang="zh-CN" altLang="en-US" sz="2400" b="0" i="0" dirty="0">
                <a:solidFill>
                  <a:srgbClr val="000000"/>
                </a:solidFill>
                <a:effectLst/>
                <a:ea typeface="SimSun" panose="02010600030101010101" pitchFamily="2" charset="-122"/>
              </a:rPr>
              <a:t>原子形成过渡态成键，同时碳氧键断裂，水分子脱离。这是一个 </a:t>
            </a:r>
            <a:r>
              <a:rPr lang="en-US" altLang="zh-CN" sz="2400" b="0" i="0" dirty="0">
                <a:solidFill>
                  <a:srgbClr val="000000"/>
                </a:solidFill>
                <a:effectLst/>
              </a:rPr>
              <a:t>SN2 </a:t>
            </a:r>
            <a:r>
              <a:rPr lang="zh-CN" altLang="en-US" sz="2400" b="0" i="0" dirty="0">
                <a:solidFill>
                  <a:srgbClr val="000000"/>
                </a:solidFill>
                <a:effectLst/>
                <a:ea typeface="SimSun" panose="02010600030101010101" pitchFamily="2" charset="-122"/>
              </a:rPr>
              <a:t>反应。</a:t>
            </a:r>
            <a:br>
              <a:rPr lang="zh-CN" altLang="en-US" dirty="0"/>
            </a:br>
            <a:endParaRPr lang="zh-CN" altLang="en-US" dirty="0"/>
          </a:p>
        </p:txBody>
      </p:sp>
    </p:spTree>
    <p:extLst>
      <p:ext uri="{BB962C8B-B14F-4D97-AF65-F5344CB8AC3E}">
        <p14:creationId xmlns:p14="http://schemas.microsoft.com/office/powerpoint/2010/main" val="342924657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B8EF8-290D-B09E-8250-33AA91565646}"/>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EDEE4498-EDF3-F276-3107-4AC87606241E}"/>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卤代烃的合成</a:t>
            </a:r>
          </a:p>
        </p:txBody>
      </p:sp>
      <p:sp>
        <p:nvSpPr>
          <p:cNvPr id="14" name="文本框 13">
            <a:extLst>
              <a:ext uri="{FF2B5EF4-FFF2-40B4-BE49-F238E27FC236}">
                <a16:creationId xmlns:a16="http://schemas.microsoft.com/office/drawing/2014/main" id="{2743CD95-12A1-2992-D375-BDC28351E3CE}"/>
              </a:ext>
            </a:extLst>
          </p:cNvPr>
          <p:cNvSpPr txBox="1"/>
          <p:nvPr/>
        </p:nvSpPr>
        <p:spPr>
          <a:xfrm>
            <a:off x="141791" y="1016504"/>
            <a:ext cx="10842584" cy="1938992"/>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叔醇可以通过 </a:t>
            </a:r>
            <a:r>
              <a:rPr lang="en-US" altLang="zh-CN" sz="2400" b="0" i="0" dirty="0">
                <a:solidFill>
                  <a:srgbClr val="000000"/>
                </a:solidFill>
                <a:effectLst/>
              </a:rPr>
              <a:t>SN1 </a:t>
            </a:r>
            <a:r>
              <a:rPr lang="zh-CN" altLang="en-US" sz="2400" b="0" i="0" dirty="0">
                <a:solidFill>
                  <a:srgbClr val="000000"/>
                </a:solidFill>
                <a:effectLst/>
                <a:ea typeface="SimSun" panose="02010600030101010101" pitchFamily="2" charset="-122"/>
              </a:rPr>
              <a:t>反应生成卤代烃。该反应中首先羟基氧结合氢离子，接着水分子脱离形成碳正离子，然后卤素负离子进攻碳正离子成键形成卤代烃。造成不同级数的醇取代机理不同的原因是</a:t>
            </a:r>
            <a:r>
              <a:rPr lang="zh-CN" altLang="en-US" sz="2400" b="0" i="0" dirty="0">
                <a:solidFill>
                  <a:srgbClr val="FF0000"/>
                </a:solidFill>
                <a:effectLst/>
                <a:ea typeface="SimSun" panose="02010600030101010101" pitchFamily="2" charset="-122"/>
              </a:rPr>
              <a:t>电子效应</a:t>
            </a:r>
            <a:r>
              <a:rPr lang="zh-CN" altLang="en-US" sz="2400" b="0" i="0" dirty="0">
                <a:solidFill>
                  <a:srgbClr val="000000"/>
                </a:solidFill>
                <a:effectLst/>
                <a:ea typeface="SimSun" panose="02010600030101010101" pitchFamily="2" charset="-122"/>
              </a:rPr>
              <a:t>和</a:t>
            </a:r>
            <a:r>
              <a:rPr lang="zh-CN" altLang="en-US" sz="2400" b="0" i="0" dirty="0">
                <a:solidFill>
                  <a:srgbClr val="FF0000"/>
                </a:solidFill>
                <a:effectLst/>
                <a:ea typeface="SimSun" panose="02010600030101010101" pitchFamily="2" charset="-122"/>
              </a:rPr>
              <a:t>空间位阻</a:t>
            </a:r>
            <a:r>
              <a:rPr lang="zh-CN" altLang="en-US" sz="2400" b="0" i="0" dirty="0">
                <a:solidFill>
                  <a:srgbClr val="000000"/>
                </a:solidFill>
                <a:effectLst/>
                <a:ea typeface="SimSun" panose="02010600030101010101" pitchFamily="2" charset="-122"/>
              </a:rPr>
              <a:t>。</a:t>
            </a:r>
            <a:r>
              <a:rPr lang="zh-CN" altLang="en-US" sz="2400" dirty="0"/>
              <a:t> </a:t>
            </a:r>
            <a:br>
              <a:rPr lang="zh-CN" altLang="en-US" sz="2400" dirty="0"/>
            </a:br>
            <a:br>
              <a:rPr lang="zh-CN" altLang="en-US" sz="2400" dirty="0"/>
            </a:br>
            <a:endParaRPr lang="zh-CN" altLang="en-US" sz="2400" dirty="0"/>
          </a:p>
        </p:txBody>
      </p:sp>
      <p:sp>
        <p:nvSpPr>
          <p:cNvPr id="18" name="文本框 17">
            <a:extLst>
              <a:ext uri="{FF2B5EF4-FFF2-40B4-BE49-F238E27FC236}">
                <a16:creationId xmlns:a16="http://schemas.microsoft.com/office/drawing/2014/main" id="{A5C7310C-DACB-EDA5-2FED-614C55025790}"/>
              </a:ext>
            </a:extLst>
          </p:cNvPr>
          <p:cNvSpPr txBox="1"/>
          <p:nvPr/>
        </p:nvSpPr>
        <p:spPr>
          <a:xfrm>
            <a:off x="141790" y="2388164"/>
            <a:ext cx="10842583" cy="1107996"/>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第一步羟基氧与氢离子结合形成氧鎓离子。第二步碳氧键断裂，水分子脱离</a:t>
            </a:r>
            <a:r>
              <a:rPr lang="zh-CN" altLang="en-US" sz="2400" dirty="0">
                <a:solidFill>
                  <a:srgbClr val="000000"/>
                </a:solidFill>
                <a:ea typeface="SimSun" panose="02010600030101010101" pitchFamily="2" charset="-122"/>
              </a:rPr>
              <a:t>，生成叔碳正离子稳定性。最后一步亲核试剂进攻碳正离子形成卤代烃。</a:t>
            </a:r>
            <a:br>
              <a:rPr lang="zh-CN" altLang="en-US" dirty="0"/>
            </a:br>
            <a:endParaRPr lang="zh-CN" altLang="en-US" dirty="0"/>
          </a:p>
        </p:txBody>
      </p:sp>
      <p:pic>
        <p:nvPicPr>
          <p:cNvPr id="3" name="图片 2">
            <a:extLst>
              <a:ext uri="{FF2B5EF4-FFF2-40B4-BE49-F238E27FC236}">
                <a16:creationId xmlns:a16="http://schemas.microsoft.com/office/drawing/2014/main" id="{63CA414D-A400-3DB5-5775-AB13262A14F7}"/>
              </a:ext>
            </a:extLst>
          </p:cNvPr>
          <p:cNvPicPr>
            <a:picLocks noChangeAspect="1"/>
          </p:cNvPicPr>
          <p:nvPr/>
        </p:nvPicPr>
        <p:blipFill>
          <a:blip r:embed="rId3"/>
          <a:stretch>
            <a:fillRect/>
          </a:stretch>
        </p:blipFill>
        <p:spPr>
          <a:xfrm>
            <a:off x="842793" y="4353479"/>
            <a:ext cx="9887974" cy="2057546"/>
          </a:xfrm>
          <a:prstGeom prst="rect">
            <a:avLst/>
          </a:prstGeom>
        </p:spPr>
      </p:pic>
    </p:spTree>
    <p:extLst>
      <p:ext uri="{BB962C8B-B14F-4D97-AF65-F5344CB8AC3E}">
        <p14:creationId xmlns:p14="http://schemas.microsoft.com/office/powerpoint/2010/main" val="55862510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8BA78-BFF9-73B1-5D55-0F8A23DB7F11}"/>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A60410DD-E368-996C-28BF-4421FBE4C74C}"/>
              </a:ext>
            </a:extLst>
          </p:cNvPr>
          <p:cNvSpPr/>
          <p:nvPr/>
        </p:nvSpPr>
        <p:spPr>
          <a:xfrm>
            <a:off x="1152000" y="288000"/>
            <a:ext cx="387798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卤代烃的合成</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练习</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6245E976-B5DC-6C9F-A809-0C6F277405E5}"/>
              </a:ext>
            </a:extLst>
          </p:cNvPr>
          <p:cNvPicPr>
            <a:picLocks noChangeAspect="1"/>
          </p:cNvPicPr>
          <p:nvPr/>
        </p:nvPicPr>
        <p:blipFill>
          <a:blip r:embed="rId3"/>
          <a:stretch>
            <a:fillRect/>
          </a:stretch>
        </p:blipFill>
        <p:spPr>
          <a:xfrm>
            <a:off x="655864" y="1154565"/>
            <a:ext cx="5219700" cy="1457325"/>
          </a:xfrm>
          <a:prstGeom prst="rect">
            <a:avLst/>
          </a:prstGeom>
        </p:spPr>
      </p:pic>
      <p:pic>
        <p:nvPicPr>
          <p:cNvPr id="6" name="图片 5">
            <a:extLst>
              <a:ext uri="{FF2B5EF4-FFF2-40B4-BE49-F238E27FC236}">
                <a16:creationId xmlns:a16="http://schemas.microsoft.com/office/drawing/2014/main" id="{718D0140-6BF6-A877-ADE0-2F8126BC29F3}"/>
              </a:ext>
            </a:extLst>
          </p:cNvPr>
          <p:cNvPicPr>
            <a:picLocks noChangeAspect="1"/>
          </p:cNvPicPr>
          <p:nvPr/>
        </p:nvPicPr>
        <p:blipFill>
          <a:blip r:embed="rId4"/>
          <a:stretch>
            <a:fillRect/>
          </a:stretch>
        </p:blipFill>
        <p:spPr>
          <a:xfrm>
            <a:off x="962705" y="2636861"/>
            <a:ext cx="4410075" cy="390525"/>
          </a:xfrm>
          <a:prstGeom prst="rect">
            <a:avLst/>
          </a:prstGeom>
        </p:spPr>
      </p:pic>
      <p:pic>
        <p:nvPicPr>
          <p:cNvPr id="8" name="图片 7">
            <a:extLst>
              <a:ext uri="{FF2B5EF4-FFF2-40B4-BE49-F238E27FC236}">
                <a16:creationId xmlns:a16="http://schemas.microsoft.com/office/drawing/2014/main" id="{8FDD06EB-7001-5D2B-7A23-77661494C48F}"/>
              </a:ext>
            </a:extLst>
          </p:cNvPr>
          <p:cNvPicPr>
            <a:picLocks noChangeAspect="1"/>
          </p:cNvPicPr>
          <p:nvPr/>
        </p:nvPicPr>
        <p:blipFill>
          <a:blip r:embed="rId5"/>
          <a:stretch>
            <a:fillRect/>
          </a:stretch>
        </p:blipFill>
        <p:spPr>
          <a:xfrm>
            <a:off x="962705" y="3085014"/>
            <a:ext cx="3943350" cy="1123950"/>
          </a:xfrm>
          <a:prstGeom prst="rect">
            <a:avLst/>
          </a:prstGeom>
        </p:spPr>
      </p:pic>
      <p:pic>
        <p:nvPicPr>
          <p:cNvPr id="11" name="图片 10">
            <a:extLst>
              <a:ext uri="{FF2B5EF4-FFF2-40B4-BE49-F238E27FC236}">
                <a16:creationId xmlns:a16="http://schemas.microsoft.com/office/drawing/2014/main" id="{D8B497EC-81F5-9A52-871E-AAFB2B7B0318}"/>
              </a:ext>
            </a:extLst>
          </p:cNvPr>
          <p:cNvPicPr>
            <a:picLocks noChangeAspect="1"/>
          </p:cNvPicPr>
          <p:nvPr/>
        </p:nvPicPr>
        <p:blipFill>
          <a:blip r:embed="rId6"/>
          <a:stretch>
            <a:fillRect/>
          </a:stretch>
        </p:blipFill>
        <p:spPr>
          <a:xfrm>
            <a:off x="962705" y="4515530"/>
            <a:ext cx="4476750" cy="962025"/>
          </a:xfrm>
          <a:prstGeom prst="rect">
            <a:avLst/>
          </a:prstGeom>
        </p:spPr>
      </p:pic>
      <p:pic>
        <p:nvPicPr>
          <p:cNvPr id="16" name="图片 15">
            <a:extLst>
              <a:ext uri="{FF2B5EF4-FFF2-40B4-BE49-F238E27FC236}">
                <a16:creationId xmlns:a16="http://schemas.microsoft.com/office/drawing/2014/main" id="{9ADFEB80-7B55-516C-F0BA-EAFD0850CC45}"/>
              </a:ext>
            </a:extLst>
          </p:cNvPr>
          <p:cNvPicPr>
            <a:picLocks noChangeAspect="1"/>
          </p:cNvPicPr>
          <p:nvPr/>
        </p:nvPicPr>
        <p:blipFill>
          <a:blip r:embed="rId7"/>
          <a:stretch>
            <a:fillRect/>
          </a:stretch>
        </p:blipFill>
        <p:spPr>
          <a:xfrm>
            <a:off x="6019120" y="1046186"/>
            <a:ext cx="5210175" cy="1981200"/>
          </a:xfrm>
          <a:prstGeom prst="rect">
            <a:avLst/>
          </a:prstGeom>
        </p:spPr>
      </p:pic>
      <p:graphicFrame>
        <p:nvGraphicFramePr>
          <p:cNvPr id="20" name="对象 19">
            <a:extLst>
              <a:ext uri="{FF2B5EF4-FFF2-40B4-BE49-F238E27FC236}">
                <a16:creationId xmlns:a16="http://schemas.microsoft.com/office/drawing/2014/main" id="{3EAB3DA3-9699-FEFD-7AD9-7F6E84E06A6B}"/>
              </a:ext>
            </a:extLst>
          </p:cNvPr>
          <p:cNvGraphicFramePr>
            <a:graphicFrameLocks noChangeAspect="1"/>
          </p:cNvGraphicFramePr>
          <p:nvPr>
            <p:extLst>
              <p:ext uri="{D42A27DB-BD31-4B8C-83A1-F6EECF244321}">
                <p14:modId xmlns:p14="http://schemas.microsoft.com/office/powerpoint/2010/main" val="1842506066"/>
              </p:ext>
            </p:extLst>
          </p:nvPr>
        </p:nvGraphicFramePr>
        <p:xfrm>
          <a:off x="4906055" y="3145338"/>
          <a:ext cx="1737251" cy="1237821"/>
        </p:xfrm>
        <a:graphic>
          <a:graphicData uri="http://schemas.openxmlformats.org/presentationml/2006/ole">
            <mc:AlternateContent xmlns:mc="http://schemas.openxmlformats.org/markup-compatibility/2006">
              <mc:Choice xmlns:v="urn:schemas-microsoft-com:vml" Requires="v">
                <p:oleObj name="CS ChemDraw Drawing" r:id="rId8" imgW="1153845" imgH="821681" progId="ChemDraw.Document.6.0">
                  <p:embed/>
                </p:oleObj>
              </mc:Choice>
              <mc:Fallback>
                <p:oleObj name="CS ChemDraw Drawing" r:id="rId8" imgW="1153845" imgH="821681" progId="ChemDraw.Document.6.0">
                  <p:embed/>
                  <p:pic>
                    <p:nvPicPr>
                      <p:cNvPr id="0" name=""/>
                      <p:cNvPicPr/>
                      <p:nvPr/>
                    </p:nvPicPr>
                    <p:blipFill>
                      <a:blip r:embed="rId9"/>
                      <a:stretch>
                        <a:fillRect/>
                      </a:stretch>
                    </p:blipFill>
                    <p:spPr>
                      <a:xfrm>
                        <a:off x="4906055" y="3145338"/>
                        <a:ext cx="1737251" cy="1237821"/>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B7319C89-20E7-CFFB-D300-71C5330CAFC8}"/>
              </a:ext>
            </a:extLst>
          </p:cNvPr>
          <p:cNvGraphicFramePr>
            <a:graphicFrameLocks noChangeAspect="1"/>
          </p:cNvGraphicFramePr>
          <p:nvPr>
            <p:extLst>
              <p:ext uri="{D42A27DB-BD31-4B8C-83A1-F6EECF244321}">
                <p14:modId xmlns:p14="http://schemas.microsoft.com/office/powerpoint/2010/main" val="3267672414"/>
              </p:ext>
            </p:extLst>
          </p:nvPr>
        </p:nvGraphicFramePr>
        <p:xfrm>
          <a:off x="5737770" y="4652709"/>
          <a:ext cx="2916373" cy="527796"/>
        </p:xfrm>
        <a:graphic>
          <a:graphicData uri="http://schemas.openxmlformats.org/presentationml/2006/ole">
            <mc:AlternateContent xmlns:mc="http://schemas.openxmlformats.org/markup-compatibility/2006">
              <mc:Choice xmlns:v="urn:schemas-microsoft-com:vml" Requires="v">
                <p:oleObj name="CS ChemDraw Drawing" r:id="rId10" imgW="1885365" imgH="341550" progId="ChemDraw.Document.6.0">
                  <p:embed/>
                </p:oleObj>
              </mc:Choice>
              <mc:Fallback>
                <p:oleObj name="CS ChemDraw Drawing" r:id="rId10" imgW="1885365" imgH="341550" progId="ChemDraw.Document.6.0">
                  <p:embed/>
                  <p:pic>
                    <p:nvPicPr>
                      <p:cNvPr id="0" name=""/>
                      <p:cNvPicPr/>
                      <p:nvPr/>
                    </p:nvPicPr>
                    <p:blipFill>
                      <a:blip r:embed="rId11"/>
                      <a:stretch>
                        <a:fillRect/>
                      </a:stretch>
                    </p:blipFill>
                    <p:spPr>
                      <a:xfrm>
                        <a:off x="5737770" y="4652709"/>
                        <a:ext cx="2916373" cy="527796"/>
                      </a:xfrm>
                      <a:prstGeom prst="rect">
                        <a:avLst/>
                      </a:prstGeom>
                    </p:spPr>
                  </p:pic>
                </p:oleObj>
              </mc:Fallback>
            </mc:AlternateContent>
          </a:graphicData>
        </a:graphic>
      </p:graphicFrame>
    </p:spTree>
    <p:extLst>
      <p:ext uri="{BB962C8B-B14F-4D97-AF65-F5344CB8AC3E}">
        <p14:creationId xmlns:p14="http://schemas.microsoft.com/office/powerpoint/2010/main" val="53245716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ACF"/>
        </a:solidFill>
        <a:effectLst/>
      </p:bgPr>
    </p:bg>
    <p:spTree>
      <p:nvGrpSpPr>
        <p:cNvPr id="1" name=""/>
        <p:cNvGrpSpPr/>
        <p:nvPr/>
      </p:nvGrpSpPr>
      <p:grpSpPr>
        <a:xfrm>
          <a:off x="0" y="0"/>
          <a:ext cx="0" cy="0"/>
          <a:chOff x="0" y="0"/>
          <a:chExt cx="0" cy="0"/>
        </a:xfrm>
      </p:grpSpPr>
      <p:sp>
        <p:nvSpPr>
          <p:cNvPr id="17" name="任意多边形: 形状 76">
            <a:extLst>
              <a:ext uri="{FF2B5EF4-FFF2-40B4-BE49-F238E27FC236}">
                <a16:creationId xmlns:a16="http://schemas.microsoft.com/office/drawing/2014/main" id="{D0BE0627-68E5-41E6-9C95-3CAFA0D6578E}"/>
              </a:ext>
            </a:extLst>
          </p:cNvPr>
          <p:cNvSpPr/>
          <p:nvPr/>
        </p:nvSpPr>
        <p:spPr>
          <a:xfrm flipH="1">
            <a:off x="472439" y="319249"/>
            <a:ext cx="1589824" cy="1441259"/>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a:gsLst>
              <a:gs pos="0">
                <a:schemeClr val="accent5">
                  <a:lumMod val="50000"/>
                </a:schemeClr>
              </a:gs>
              <a:gs pos="100000">
                <a:srgbClr val="0070C0"/>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8" name="文本占位符 1">
            <a:extLst>
              <a:ext uri="{FF2B5EF4-FFF2-40B4-BE49-F238E27FC236}">
                <a16:creationId xmlns:a16="http://schemas.microsoft.com/office/drawing/2014/main" id="{FAE29F67-39D8-4482-A819-9A8F636DDE2A}"/>
              </a:ext>
            </a:extLst>
          </p:cNvPr>
          <p:cNvSpPr txBox="1"/>
          <p:nvPr/>
        </p:nvSpPr>
        <p:spPr>
          <a:xfrm>
            <a:off x="2003123" y="920780"/>
            <a:ext cx="3754877" cy="663589"/>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rPr>
              <a:t>ONTENTS</a:t>
            </a:r>
          </a:p>
        </p:txBody>
      </p:sp>
      <p:sp>
        <p:nvSpPr>
          <p:cNvPr id="19" name="矩形 18">
            <a:extLst>
              <a:ext uri="{FF2B5EF4-FFF2-40B4-BE49-F238E27FC236}">
                <a16:creationId xmlns:a16="http://schemas.microsoft.com/office/drawing/2014/main" id="{CE74C39B-EE01-45A3-B96F-59CF3A8A2A3F}"/>
              </a:ext>
            </a:extLst>
          </p:cNvPr>
          <p:cNvSpPr/>
          <p:nvPr/>
        </p:nvSpPr>
        <p:spPr>
          <a:xfrm>
            <a:off x="891041" y="381259"/>
            <a:ext cx="1063112" cy="14465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800" b="1" i="1" u="none" strike="noStrike" kern="1200" cap="none" spc="0" normalizeH="0" baseline="0" noProof="0" dirty="0">
                <a:ln>
                  <a:noFill/>
                </a:ln>
                <a:solidFill>
                  <a:prstClr val="white"/>
                </a:solidFill>
                <a:effectLst/>
                <a:uLnTx/>
                <a:uFillTx/>
                <a:latin typeface="Arial Black" panose="020B0A04020102020204" pitchFamily="34" charset="0"/>
                <a:ea typeface="等线" panose="02010600030101010101" pitchFamily="2" charset="-122"/>
                <a:cs typeface="+mn-cs"/>
              </a:rPr>
              <a:t>C</a:t>
            </a:r>
            <a:endParaRPr kumimoji="0" lang="zh-CN" altLang="en-US" sz="4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4" name="组合 23">
            <a:extLst>
              <a:ext uri="{FF2B5EF4-FFF2-40B4-BE49-F238E27FC236}">
                <a16:creationId xmlns:a16="http://schemas.microsoft.com/office/drawing/2014/main" id="{98B76ED5-2673-47BD-A42C-D66A780C345B}"/>
              </a:ext>
            </a:extLst>
          </p:cNvPr>
          <p:cNvGrpSpPr/>
          <p:nvPr/>
        </p:nvGrpSpPr>
        <p:grpSpPr>
          <a:xfrm>
            <a:off x="1938182" y="5390411"/>
            <a:ext cx="3441772" cy="589473"/>
            <a:chOff x="6676062" y="4354667"/>
            <a:chExt cx="3441772" cy="589473"/>
          </a:xfrm>
        </p:grpSpPr>
        <p:grpSp>
          <p:nvGrpSpPr>
            <p:cNvPr id="40" name="组合 39">
              <a:extLst>
                <a:ext uri="{FF2B5EF4-FFF2-40B4-BE49-F238E27FC236}">
                  <a16:creationId xmlns:a16="http://schemas.microsoft.com/office/drawing/2014/main" id="{78331D1D-2FB4-439E-904E-67A654D2A7A9}"/>
                </a:ext>
              </a:extLst>
            </p:cNvPr>
            <p:cNvGrpSpPr/>
            <p:nvPr/>
          </p:nvGrpSpPr>
          <p:grpSpPr>
            <a:xfrm>
              <a:off x="6676062" y="4354667"/>
              <a:ext cx="677509" cy="589473"/>
              <a:chOff x="725726" y="1781746"/>
              <a:chExt cx="515267" cy="515267"/>
            </a:xfrm>
          </p:grpSpPr>
          <p:sp>
            <p:nvSpPr>
              <p:cNvPr id="42" name="椭圆 41">
                <a:extLst>
                  <a:ext uri="{FF2B5EF4-FFF2-40B4-BE49-F238E27FC236}">
                    <a16:creationId xmlns:a16="http://schemas.microsoft.com/office/drawing/2014/main" id="{4886F287-6C1F-438D-8795-D5503A2BA6E9}"/>
                  </a:ext>
                </a:extLst>
              </p:cNvPr>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43" name="矩形 42">
                <a:extLst>
                  <a:ext uri="{FF2B5EF4-FFF2-40B4-BE49-F238E27FC236}">
                    <a16:creationId xmlns:a16="http://schemas.microsoft.com/office/drawing/2014/main" id="{DF78A6C5-7FE6-4353-A3C8-73846336917C}"/>
                  </a:ext>
                </a:extLst>
              </p:cNvPr>
              <p:cNvSpPr/>
              <p:nvPr/>
            </p:nvSpPr>
            <p:spPr>
              <a:xfrm>
                <a:off x="775116" y="1823935"/>
                <a:ext cx="423284" cy="4573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04</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41" name="矩形 40">
              <a:extLst>
                <a:ext uri="{FF2B5EF4-FFF2-40B4-BE49-F238E27FC236}">
                  <a16:creationId xmlns:a16="http://schemas.microsoft.com/office/drawing/2014/main" id="{4B844E63-41B0-4001-BE88-C40AB3254B19}"/>
                </a:ext>
              </a:extLst>
            </p:cNvPr>
            <p:cNvSpPr/>
            <p:nvPr/>
          </p:nvSpPr>
          <p:spPr>
            <a:xfrm>
              <a:off x="7470956" y="4357016"/>
              <a:ext cx="2646878" cy="584775"/>
            </a:xfrm>
            <a:prstGeom prst="rect">
              <a:avLst/>
            </a:prstGeom>
          </p:spPr>
          <p:txBody>
            <a:bodyPr wrap="none">
              <a:spAutoFit/>
            </a:bodyPr>
            <a:lstStyle/>
            <a:p>
              <a:pPr lvl="0">
                <a:defRPr/>
              </a:pPr>
              <a:r>
                <a:rPr lang="zh-CN" altLang="en-US" sz="3200" b="1" dirty="0">
                  <a:solidFill>
                    <a:prstClr val="black">
                      <a:lumMod val="85000"/>
                      <a:lumOff val="15000"/>
                    </a:prstClr>
                  </a:solidFill>
                  <a:latin typeface="微软雅黑" panose="020B0503020204020204" pitchFamily="34" charset="-122"/>
                  <a:ea typeface="微软雅黑" panose="020B0503020204020204" pitchFamily="34" charset="-122"/>
                </a:rPr>
                <a:t>醚的相关反应</a:t>
              </a:r>
            </a:p>
          </p:txBody>
        </p:sp>
      </p:grpSp>
      <p:grpSp>
        <p:nvGrpSpPr>
          <p:cNvPr id="23" name="组合 22">
            <a:extLst>
              <a:ext uri="{FF2B5EF4-FFF2-40B4-BE49-F238E27FC236}">
                <a16:creationId xmlns:a16="http://schemas.microsoft.com/office/drawing/2014/main" id="{42172691-A737-499C-A1B6-6A3118019D13}"/>
              </a:ext>
            </a:extLst>
          </p:cNvPr>
          <p:cNvGrpSpPr/>
          <p:nvPr/>
        </p:nvGrpSpPr>
        <p:grpSpPr>
          <a:xfrm>
            <a:off x="1954153" y="2365534"/>
            <a:ext cx="3031404" cy="589473"/>
            <a:chOff x="6676062" y="1485494"/>
            <a:chExt cx="3031404" cy="589473"/>
          </a:xfrm>
        </p:grpSpPr>
        <p:grpSp>
          <p:nvGrpSpPr>
            <p:cNvPr id="44" name="组合 43">
              <a:extLst>
                <a:ext uri="{FF2B5EF4-FFF2-40B4-BE49-F238E27FC236}">
                  <a16:creationId xmlns:a16="http://schemas.microsoft.com/office/drawing/2014/main" id="{79F45A2D-1DB2-4D10-8154-E1B336E09842}"/>
                </a:ext>
              </a:extLst>
            </p:cNvPr>
            <p:cNvGrpSpPr/>
            <p:nvPr/>
          </p:nvGrpSpPr>
          <p:grpSpPr>
            <a:xfrm>
              <a:off x="6676062" y="1485494"/>
              <a:ext cx="679374" cy="589473"/>
              <a:chOff x="725726" y="1781746"/>
              <a:chExt cx="515267" cy="515267"/>
            </a:xfrm>
          </p:grpSpPr>
          <p:sp>
            <p:nvSpPr>
              <p:cNvPr id="46" name="椭圆 45">
                <a:extLst>
                  <a:ext uri="{FF2B5EF4-FFF2-40B4-BE49-F238E27FC236}">
                    <a16:creationId xmlns:a16="http://schemas.microsoft.com/office/drawing/2014/main" id="{762B5412-0803-42C0-96D7-0625BF2430CD}"/>
                  </a:ext>
                </a:extLst>
              </p:cNvPr>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47" name="矩形 46">
                <a:extLst>
                  <a:ext uri="{FF2B5EF4-FFF2-40B4-BE49-F238E27FC236}">
                    <a16:creationId xmlns:a16="http://schemas.microsoft.com/office/drawing/2014/main" id="{2116894E-76C9-4F8A-8117-7527B6CE0BA7}"/>
                  </a:ext>
                </a:extLst>
              </p:cNvPr>
              <p:cNvSpPr/>
              <p:nvPr/>
            </p:nvSpPr>
            <p:spPr>
              <a:xfrm>
                <a:off x="792109" y="1823935"/>
                <a:ext cx="389296" cy="4573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01</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45" name="矩形 44">
              <a:extLst>
                <a:ext uri="{FF2B5EF4-FFF2-40B4-BE49-F238E27FC236}">
                  <a16:creationId xmlns:a16="http://schemas.microsoft.com/office/drawing/2014/main" id="{52266479-2DD6-4A24-B4CC-1F3C9098E4D0}"/>
                </a:ext>
              </a:extLst>
            </p:cNvPr>
            <p:cNvSpPr/>
            <p:nvPr/>
          </p:nvSpPr>
          <p:spPr>
            <a:xfrm>
              <a:off x="7470956" y="1487843"/>
              <a:ext cx="2236510" cy="584775"/>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2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醇和醚概述</a:t>
              </a:r>
            </a:p>
          </p:txBody>
        </p:sp>
      </p:grpSp>
      <p:grpSp>
        <p:nvGrpSpPr>
          <p:cNvPr id="25" name="组合 24">
            <a:extLst>
              <a:ext uri="{FF2B5EF4-FFF2-40B4-BE49-F238E27FC236}">
                <a16:creationId xmlns:a16="http://schemas.microsoft.com/office/drawing/2014/main" id="{56D672DA-F3E6-4173-BDE5-AE6C928716F8}"/>
              </a:ext>
            </a:extLst>
          </p:cNvPr>
          <p:cNvGrpSpPr/>
          <p:nvPr/>
        </p:nvGrpSpPr>
        <p:grpSpPr>
          <a:xfrm>
            <a:off x="1954153" y="3384907"/>
            <a:ext cx="3422540" cy="589473"/>
            <a:chOff x="6676062" y="2441885"/>
            <a:chExt cx="3422540" cy="589473"/>
          </a:xfrm>
        </p:grpSpPr>
        <p:sp>
          <p:nvSpPr>
            <p:cNvPr id="36" name="矩形 35">
              <a:extLst>
                <a:ext uri="{FF2B5EF4-FFF2-40B4-BE49-F238E27FC236}">
                  <a16:creationId xmlns:a16="http://schemas.microsoft.com/office/drawing/2014/main" id="{6D8C647C-F043-4052-AC78-B132FD0DCCFC}"/>
                </a:ext>
              </a:extLst>
            </p:cNvPr>
            <p:cNvSpPr/>
            <p:nvPr/>
          </p:nvSpPr>
          <p:spPr>
            <a:xfrm>
              <a:off x="7470956" y="2444234"/>
              <a:ext cx="2627646" cy="584775"/>
            </a:xfrm>
            <a:prstGeom prst="rect">
              <a:avLst/>
            </a:prstGeom>
          </p:spPr>
          <p:txBody>
            <a:bodyPr wrap="square">
              <a:spAutoFit/>
            </a:bodyPr>
            <a:lstStyle/>
            <a:p>
              <a:pPr lvl="0">
                <a:defRPr/>
              </a:pPr>
              <a:r>
                <a:rPr lang="zh-CN" altLang="en-US" sz="3200" b="1" kern="0" dirty="0">
                  <a:solidFill>
                    <a:prstClr val="black">
                      <a:lumMod val="95000"/>
                      <a:lumOff val="5000"/>
                    </a:prstClr>
                  </a:solidFill>
                  <a:latin typeface="微软雅黑" panose="020B0503020204020204" pitchFamily="34" charset="-122"/>
                  <a:ea typeface="微软雅黑" panose="020B0503020204020204" pitchFamily="34" charset="-122"/>
                </a:rPr>
                <a:t>醇和醚的命名</a:t>
              </a:r>
            </a:p>
          </p:txBody>
        </p:sp>
        <p:grpSp>
          <p:nvGrpSpPr>
            <p:cNvPr id="37" name="组合 36">
              <a:extLst>
                <a:ext uri="{FF2B5EF4-FFF2-40B4-BE49-F238E27FC236}">
                  <a16:creationId xmlns:a16="http://schemas.microsoft.com/office/drawing/2014/main" id="{79322077-D761-4D3D-A451-1175453C66FC}"/>
                </a:ext>
              </a:extLst>
            </p:cNvPr>
            <p:cNvGrpSpPr/>
            <p:nvPr/>
          </p:nvGrpSpPr>
          <p:grpSpPr>
            <a:xfrm>
              <a:off x="6676062" y="2441885"/>
              <a:ext cx="676565" cy="589473"/>
              <a:chOff x="725726" y="1781746"/>
              <a:chExt cx="515267" cy="515267"/>
            </a:xfrm>
          </p:grpSpPr>
          <p:sp>
            <p:nvSpPr>
              <p:cNvPr id="38" name="椭圆 37">
                <a:extLst>
                  <a:ext uri="{FF2B5EF4-FFF2-40B4-BE49-F238E27FC236}">
                    <a16:creationId xmlns:a16="http://schemas.microsoft.com/office/drawing/2014/main" id="{630C35DD-66C1-465C-BF02-7AC45E75C905}"/>
                  </a:ext>
                </a:extLst>
              </p:cNvPr>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39" name="矩形 38">
                <a:extLst>
                  <a:ext uri="{FF2B5EF4-FFF2-40B4-BE49-F238E27FC236}">
                    <a16:creationId xmlns:a16="http://schemas.microsoft.com/office/drawing/2014/main" id="{79ED0FF3-87EC-4597-9274-2A8EC94083BB}"/>
                  </a:ext>
                </a:extLst>
              </p:cNvPr>
              <p:cNvSpPr/>
              <p:nvPr/>
            </p:nvSpPr>
            <p:spPr>
              <a:xfrm>
                <a:off x="774821" y="1823935"/>
                <a:ext cx="423874" cy="4573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02</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grpSp>
      <p:grpSp>
        <p:nvGrpSpPr>
          <p:cNvPr id="27" name="组合 26">
            <a:extLst>
              <a:ext uri="{FF2B5EF4-FFF2-40B4-BE49-F238E27FC236}">
                <a16:creationId xmlns:a16="http://schemas.microsoft.com/office/drawing/2014/main" id="{CA31B28D-EA77-4E28-BCDD-4D53600DAEDC}"/>
              </a:ext>
            </a:extLst>
          </p:cNvPr>
          <p:cNvGrpSpPr/>
          <p:nvPr/>
        </p:nvGrpSpPr>
        <p:grpSpPr>
          <a:xfrm>
            <a:off x="1954153" y="4404280"/>
            <a:ext cx="3441772" cy="589473"/>
            <a:chOff x="6676062" y="3398276"/>
            <a:chExt cx="3441772" cy="589473"/>
          </a:xfrm>
        </p:grpSpPr>
        <p:grpSp>
          <p:nvGrpSpPr>
            <p:cNvPr id="28" name="组合 27">
              <a:extLst>
                <a:ext uri="{FF2B5EF4-FFF2-40B4-BE49-F238E27FC236}">
                  <a16:creationId xmlns:a16="http://schemas.microsoft.com/office/drawing/2014/main" id="{3AC50555-2960-4FCC-8070-BCB1ABA4E6B4}"/>
                </a:ext>
              </a:extLst>
            </p:cNvPr>
            <p:cNvGrpSpPr/>
            <p:nvPr/>
          </p:nvGrpSpPr>
          <p:grpSpPr>
            <a:xfrm>
              <a:off x="6676062" y="3398276"/>
              <a:ext cx="677509" cy="589473"/>
              <a:chOff x="725726" y="1781746"/>
              <a:chExt cx="515267" cy="515267"/>
            </a:xfrm>
          </p:grpSpPr>
          <p:sp>
            <p:nvSpPr>
              <p:cNvPr id="30" name="椭圆 29">
                <a:extLst>
                  <a:ext uri="{FF2B5EF4-FFF2-40B4-BE49-F238E27FC236}">
                    <a16:creationId xmlns:a16="http://schemas.microsoft.com/office/drawing/2014/main" id="{5FBAB032-E77A-41F2-9034-A166A1912DA9}"/>
                  </a:ext>
                </a:extLst>
              </p:cNvPr>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华文宋体" panose="02010600040101010101" charset="-122"/>
                  <a:cs typeface="+mn-cs"/>
                  <a:sym typeface="Palatino" charset="0"/>
                </a:endParaRPr>
              </a:p>
            </p:txBody>
          </p:sp>
          <p:sp>
            <p:nvSpPr>
              <p:cNvPr id="31" name="矩形 30">
                <a:extLst>
                  <a:ext uri="{FF2B5EF4-FFF2-40B4-BE49-F238E27FC236}">
                    <a16:creationId xmlns:a16="http://schemas.microsoft.com/office/drawing/2014/main" id="{D7CFD069-1B70-4C65-AF18-0844E51344BB}"/>
                  </a:ext>
                </a:extLst>
              </p:cNvPr>
              <p:cNvSpPr/>
              <p:nvPr/>
            </p:nvSpPr>
            <p:spPr>
              <a:xfrm>
                <a:off x="770850" y="1823935"/>
                <a:ext cx="431817" cy="4573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rPr>
                  <a:t>03</a:t>
                </a:r>
                <a:endParaRPr kumimoji="0" lang="zh-CN" altLang="en-US" sz="28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pitchFamily="2" charset="-122"/>
                  <a:cs typeface="+mn-cs"/>
                </a:endParaRPr>
              </a:p>
            </p:txBody>
          </p:sp>
        </p:grpSp>
        <p:sp>
          <p:nvSpPr>
            <p:cNvPr id="29" name="矩形 28">
              <a:extLst>
                <a:ext uri="{FF2B5EF4-FFF2-40B4-BE49-F238E27FC236}">
                  <a16:creationId xmlns:a16="http://schemas.microsoft.com/office/drawing/2014/main" id="{ADA1BFE4-9348-426D-9896-3E4F766B5058}"/>
                </a:ext>
              </a:extLst>
            </p:cNvPr>
            <p:cNvSpPr/>
            <p:nvPr/>
          </p:nvSpPr>
          <p:spPr>
            <a:xfrm>
              <a:off x="7470956" y="3400625"/>
              <a:ext cx="2646878" cy="584775"/>
            </a:xfrm>
            <a:prstGeom prst="rect">
              <a:avLst/>
            </a:prstGeom>
          </p:spPr>
          <p:txBody>
            <a:bodyPr wrap="none">
              <a:spAutoFit/>
            </a:bodyPr>
            <a:lstStyle/>
            <a:p>
              <a:pPr lvl="0">
                <a:defRPr/>
              </a:pPr>
              <a:r>
                <a:rPr lang="zh-CN" altLang="en-US" sz="3200" b="1" dirty="0">
                  <a:solidFill>
                    <a:prstClr val="black">
                      <a:lumMod val="85000"/>
                      <a:lumOff val="15000"/>
                    </a:prstClr>
                  </a:solidFill>
                  <a:latin typeface="微软雅黑" panose="020B0503020204020204" pitchFamily="34" charset="-122"/>
                  <a:ea typeface="微软雅黑" panose="020B0503020204020204" pitchFamily="34" charset="-122"/>
                </a:rPr>
                <a:t>醇的相关反应</a:t>
              </a:r>
            </a:p>
          </p:txBody>
        </p:sp>
      </p:grpSp>
    </p:spTree>
    <p:extLst>
      <p:ext uri="{BB962C8B-B14F-4D97-AF65-F5344CB8AC3E}">
        <p14:creationId xmlns:p14="http://schemas.microsoft.com/office/powerpoint/2010/main" val="187184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880E9-C11E-3E01-B6C7-B6E8F732C4F0}"/>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A7207630-D404-FF1F-A0BC-9FE53ACEAEBA}"/>
              </a:ext>
            </a:extLst>
          </p:cNvPr>
          <p:cNvSpPr/>
          <p:nvPr/>
        </p:nvSpPr>
        <p:spPr>
          <a:xfrm>
            <a:off x="1152000" y="288000"/>
            <a:ext cx="502573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与氯化亚砜的反应（</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a:t>
            </a:r>
          </a:p>
        </p:txBody>
      </p:sp>
      <p:sp>
        <p:nvSpPr>
          <p:cNvPr id="14" name="文本框 13">
            <a:extLst>
              <a:ext uri="{FF2B5EF4-FFF2-40B4-BE49-F238E27FC236}">
                <a16:creationId xmlns:a16="http://schemas.microsoft.com/office/drawing/2014/main" id="{5921E163-B766-E7D7-CD14-5E64B9BB2FC6}"/>
              </a:ext>
            </a:extLst>
          </p:cNvPr>
          <p:cNvSpPr txBox="1"/>
          <p:nvPr/>
        </p:nvSpPr>
        <p:spPr>
          <a:xfrm>
            <a:off x="141791" y="1016504"/>
            <a:ext cx="10842584" cy="1200329"/>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将伯醇和仲醇转化为氯代烷使用最广泛的试剂为氯化亚砜</a:t>
            </a:r>
            <a:r>
              <a:rPr lang="en-US" altLang="zh-CN" sz="2400" b="0" i="0" dirty="0">
                <a:solidFill>
                  <a:srgbClr val="000000"/>
                </a:solidFill>
                <a:effectLst/>
              </a:rPr>
              <a:t>SOCl2</a:t>
            </a:r>
            <a:r>
              <a:rPr lang="zh-CN" altLang="en-US" sz="2400" b="0" i="0" dirty="0">
                <a:solidFill>
                  <a:srgbClr val="000000"/>
                </a:solidFill>
                <a:effectLst/>
                <a:ea typeface="SimSun" panose="02010600030101010101" pitchFamily="2" charset="-122"/>
              </a:rPr>
              <a:t>，这种亲核取代反应的副产物是</a:t>
            </a:r>
            <a:r>
              <a:rPr lang="en-US" altLang="zh-CN" sz="2400" b="0" i="0" dirty="0">
                <a:solidFill>
                  <a:srgbClr val="000000"/>
                </a:solidFill>
                <a:effectLst/>
              </a:rPr>
              <a:t>HCl</a:t>
            </a:r>
            <a:r>
              <a:rPr lang="zh-CN" altLang="en-US" sz="2400" b="0" i="0" dirty="0">
                <a:solidFill>
                  <a:srgbClr val="000000"/>
                </a:solidFill>
                <a:effectLst/>
                <a:ea typeface="SimSun" panose="02010600030101010101" pitchFamily="2" charset="-122"/>
              </a:rPr>
              <a:t>和</a:t>
            </a:r>
            <a:r>
              <a:rPr lang="en-US" altLang="zh-CN" sz="2400" b="0" i="0" dirty="0">
                <a:solidFill>
                  <a:srgbClr val="000000"/>
                </a:solidFill>
                <a:effectLst/>
              </a:rPr>
              <a:t>SO2, </a:t>
            </a:r>
            <a:r>
              <a:rPr lang="zh-CN" altLang="en-US" sz="2400" b="0" i="0" dirty="0">
                <a:solidFill>
                  <a:srgbClr val="000000"/>
                </a:solidFill>
                <a:effectLst/>
                <a:ea typeface="SimSun" panose="02010600030101010101" pitchFamily="2" charset="-122"/>
              </a:rPr>
              <a:t>并且以气体的形式释放出来。通常通过加入有机碱如吡啶来中和产物中的</a:t>
            </a:r>
            <a:r>
              <a:rPr lang="en-US" altLang="zh-CN" sz="2400" b="0" i="0" dirty="0">
                <a:solidFill>
                  <a:srgbClr val="000000"/>
                </a:solidFill>
                <a:effectLst/>
                <a:ea typeface="SimSun" panose="02010600030101010101" pitchFamily="2" charset="-122"/>
              </a:rPr>
              <a:t>HCl</a:t>
            </a:r>
            <a:r>
              <a:rPr lang="zh-CN" altLang="en-US" sz="2400" b="0" i="0" dirty="0">
                <a:solidFill>
                  <a:srgbClr val="000000"/>
                </a:solidFill>
                <a:effectLst/>
                <a:ea typeface="SimSun" panose="02010600030101010101" pitchFamily="2" charset="-122"/>
              </a:rPr>
              <a:t>。</a:t>
            </a:r>
            <a:r>
              <a:rPr lang="zh-CN" altLang="en-US" sz="2400" dirty="0"/>
              <a:t> 该反应的机理如下：</a:t>
            </a:r>
          </a:p>
        </p:txBody>
      </p:sp>
      <p:pic>
        <p:nvPicPr>
          <p:cNvPr id="4" name="图片 3">
            <a:extLst>
              <a:ext uri="{FF2B5EF4-FFF2-40B4-BE49-F238E27FC236}">
                <a16:creationId xmlns:a16="http://schemas.microsoft.com/office/drawing/2014/main" id="{E5A165E4-D750-39C8-6223-F00B4768B7BB}"/>
              </a:ext>
            </a:extLst>
          </p:cNvPr>
          <p:cNvPicPr>
            <a:picLocks noChangeAspect="1"/>
          </p:cNvPicPr>
          <p:nvPr/>
        </p:nvPicPr>
        <p:blipFill>
          <a:blip r:embed="rId3"/>
          <a:stretch>
            <a:fillRect/>
          </a:stretch>
        </p:blipFill>
        <p:spPr>
          <a:xfrm>
            <a:off x="1207625" y="2257722"/>
            <a:ext cx="9944962" cy="1486029"/>
          </a:xfrm>
          <a:prstGeom prst="rect">
            <a:avLst/>
          </a:prstGeom>
        </p:spPr>
      </p:pic>
      <p:pic>
        <p:nvPicPr>
          <p:cNvPr id="8" name="图片 7">
            <a:extLst>
              <a:ext uri="{FF2B5EF4-FFF2-40B4-BE49-F238E27FC236}">
                <a16:creationId xmlns:a16="http://schemas.microsoft.com/office/drawing/2014/main" id="{E19E9AA0-C792-6F76-940E-8865706D1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761087"/>
            <a:ext cx="6689039" cy="1979956"/>
          </a:xfrm>
          <a:prstGeom prst="rect">
            <a:avLst/>
          </a:prstGeom>
        </p:spPr>
      </p:pic>
      <p:pic>
        <p:nvPicPr>
          <p:cNvPr id="11" name="图片 10">
            <a:extLst>
              <a:ext uri="{FF2B5EF4-FFF2-40B4-BE49-F238E27FC236}">
                <a16:creationId xmlns:a16="http://schemas.microsoft.com/office/drawing/2014/main" id="{F89E926B-07A3-E799-953E-86055FB50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820" y="3636007"/>
            <a:ext cx="4989074" cy="2230116"/>
          </a:xfrm>
          <a:prstGeom prst="rect">
            <a:avLst/>
          </a:prstGeom>
        </p:spPr>
      </p:pic>
      <p:sp>
        <p:nvSpPr>
          <p:cNvPr id="12" name="文本框 11">
            <a:extLst>
              <a:ext uri="{FF2B5EF4-FFF2-40B4-BE49-F238E27FC236}">
                <a16:creationId xmlns:a16="http://schemas.microsoft.com/office/drawing/2014/main" id="{20BE302B-0D7A-12C5-DEA7-721531293985}"/>
              </a:ext>
            </a:extLst>
          </p:cNvPr>
          <p:cNvSpPr txBox="1"/>
          <p:nvPr/>
        </p:nvSpPr>
        <p:spPr>
          <a:xfrm>
            <a:off x="569310" y="5970216"/>
            <a:ext cx="10842584" cy="461665"/>
          </a:xfrm>
          <a:prstGeom prst="rect">
            <a:avLst/>
          </a:prstGeom>
          <a:noFill/>
        </p:spPr>
        <p:txBody>
          <a:bodyPr wrap="square">
            <a:spAutoFit/>
          </a:bodyPr>
          <a:lstStyle/>
          <a:p>
            <a:r>
              <a:rPr lang="zh-CN" altLang="en-US" sz="2400" dirty="0"/>
              <a:t>在吡啶的催化下可以形成翻转构型的产物。</a:t>
            </a:r>
          </a:p>
        </p:txBody>
      </p:sp>
    </p:spTree>
    <p:extLst>
      <p:ext uri="{BB962C8B-B14F-4D97-AF65-F5344CB8AC3E}">
        <p14:creationId xmlns:p14="http://schemas.microsoft.com/office/powerpoint/2010/main" val="239882184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5B180-CBD2-6AAA-D5E6-A4C218941AE8}"/>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6E462650-2DFE-CDC4-A38C-820499654645}"/>
              </a:ext>
            </a:extLst>
          </p:cNvPr>
          <p:cNvSpPr/>
          <p:nvPr/>
        </p:nvSpPr>
        <p:spPr>
          <a:xfrm>
            <a:off x="1152000" y="288000"/>
            <a:ext cx="5949064"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与氯化亚砜的反应练习（</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a:t>
            </a:r>
          </a:p>
        </p:txBody>
      </p:sp>
      <p:pic>
        <p:nvPicPr>
          <p:cNvPr id="3" name="图片 2">
            <a:extLst>
              <a:ext uri="{FF2B5EF4-FFF2-40B4-BE49-F238E27FC236}">
                <a16:creationId xmlns:a16="http://schemas.microsoft.com/office/drawing/2014/main" id="{8E4A5A55-E070-8179-2AE0-F2CDF11CBFB1}"/>
              </a:ext>
            </a:extLst>
          </p:cNvPr>
          <p:cNvPicPr>
            <a:picLocks noChangeAspect="1"/>
          </p:cNvPicPr>
          <p:nvPr/>
        </p:nvPicPr>
        <p:blipFill>
          <a:blip r:embed="rId3"/>
          <a:stretch>
            <a:fillRect/>
          </a:stretch>
        </p:blipFill>
        <p:spPr>
          <a:xfrm>
            <a:off x="642257" y="1753960"/>
            <a:ext cx="4944979" cy="1304925"/>
          </a:xfrm>
          <a:prstGeom prst="rect">
            <a:avLst/>
          </a:prstGeom>
        </p:spPr>
      </p:pic>
      <p:graphicFrame>
        <p:nvGraphicFramePr>
          <p:cNvPr id="5" name="对象 4">
            <a:extLst>
              <a:ext uri="{FF2B5EF4-FFF2-40B4-BE49-F238E27FC236}">
                <a16:creationId xmlns:a16="http://schemas.microsoft.com/office/drawing/2014/main" id="{B64327B3-1A69-8523-5AC8-28EC819CAB98}"/>
              </a:ext>
            </a:extLst>
          </p:cNvPr>
          <p:cNvGraphicFramePr>
            <a:graphicFrameLocks noChangeAspect="1"/>
          </p:cNvGraphicFramePr>
          <p:nvPr>
            <p:extLst>
              <p:ext uri="{D42A27DB-BD31-4B8C-83A1-F6EECF244321}">
                <p14:modId xmlns:p14="http://schemas.microsoft.com/office/powerpoint/2010/main" val="4012012737"/>
              </p:ext>
            </p:extLst>
          </p:nvPr>
        </p:nvGraphicFramePr>
        <p:xfrm>
          <a:off x="5579929" y="1657122"/>
          <a:ext cx="2653935" cy="1227591"/>
        </p:xfrm>
        <a:graphic>
          <a:graphicData uri="http://schemas.openxmlformats.org/presentationml/2006/ole">
            <mc:AlternateContent xmlns:mc="http://schemas.openxmlformats.org/markup-compatibility/2006">
              <mc:Choice xmlns:v="urn:schemas-microsoft-com:vml" Requires="v">
                <p:oleObj name="CS ChemDraw Drawing" r:id="rId4" imgW="1441775" imgH="666043" progId="ChemDraw.Document.6.0">
                  <p:embed/>
                </p:oleObj>
              </mc:Choice>
              <mc:Fallback>
                <p:oleObj name="CS ChemDraw Drawing" r:id="rId4" imgW="1441775" imgH="666043" progId="ChemDraw.Document.6.0">
                  <p:embed/>
                  <p:pic>
                    <p:nvPicPr>
                      <p:cNvPr id="0" name=""/>
                      <p:cNvPicPr/>
                      <p:nvPr/>
                    </p:nvPicPr>
                    <p:blipFill>
                      <a:blip r:embed="rId5"/>
                      <a:stretch>
                        <a:fillRect/>
                      </a:stretch>
                    </p:blipFill>
                    <p:spPr>
                      <a:xfrm>
                        <a:off x="5579929" y="1657122"/>
                        <a:ext cx="2653935" cy="1227591"/>
                      </a:xfrm>
                      <a:prstGeom prst="rect">
                        <a:avLst/>
                      </a:prstGeom>
                    </p:spPr>
                  </p:pic>
                </p:oleObj>
              </mc:Fallback>
            </mc:AlternateContent>
          </a:graphicData>
        </a:graphic>
      </p:graphicFrame>
    </p:spTree>
    <p:extLst>
      <p:ext uri="{BB962C8B-B14F-4D97-AF65-F5344CB8AC3E}">
        <p14:creationId xmlns:p14="http://schemas.microsoft.com/office/powerpoint/2010/main" val="219475549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F9F11-0FCA-AA1D-46A6-34E4509867C5}"/>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73EF77BB-F0E8-5B21-C641-73ED73175556}"/>
              </a:ext>
            </a:extLst>
          </p:cNvPr>
          <p:cNvSpPr/>
          <p:nvPr/>
        </p:nvSpPr>
        <p:spPr>
          <a:xfrm>
            <a:off x="1152000" y="288000"/>
            <a:ext cx="3504486"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E1</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消除反应</a:t>
            </a:r>
          </a:p>
        </p:txBody>
      </p:sp>
      <p:sp>
        <p:nvSpPr>
          <p:cNvPr id="14" name="文本框 13">
            <a:extLst>
              <a:ext uri="{FF2B5EF4-FFF2-40B4-BE49-F238E27FC236}">
                <a16:creationId xmlns:a16="http://schemas.microsoft.com/office/drawing/2014/main" id="{A6C9FFF5-051B-98A4-8409-5E5F4CF6A543}"/>
              </a:ext>
            </a:extLst>
          </p:cNvPr>
          <p:cNvSpPr txBox="1"/>
          <p:nvPr/>
        </p:nvSpPr>
        <p:spPr>
          <a:xfrm>
            <a:off x="141791" y="1016504"/>
            <a:ext cx="11212974" cy="830997"/>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醇可以在浓硫酸催化作用和加热条件下脱去一分子水生成对应的烯烃，如乙醇的分子内脱水。</a:t>
            </a:r>
            <a:endParaRPr lang="zh-CN" altLang="en-US" sz="2400" dirty="0"/>
          </a:p>
        </p:txBody>
      </p:sp>
      <p:pic>
        <p:nvPicPr>
          <p:cNvPr id="3" name="图片 2">
            <a:extLst>
              <a:ext uri="{FF2B5EF4-FFF2-40B4-BE49-F238E27FC236}">
                <a16:creationId xmlns:a16="http://schemas.microsoft.com/office/drawing/2014/main" id="{FD01444F-7560-A045-577F-DCB4331D22B1}"/>
              </a:ext>
            </a:extLst>
          </p:cNvPr>
          <p:cNvPicPr>
            <a:picLocks noChangeAspect="1"/>
          </p:cNvPicPr>
          <p:nvPr/>
        </p:nvPicPr>
        <p:blipFill>
          <a:blip r:embed="rId3"/>
          <a:stretch>
            <a:fillRect/>
          </a:stretch>
        </p:blipFill>
        <p:spPr>
          <a:xfrm>
            <a:off x="2623506" y="1514176"/>
            <a:ext cx="5132086" cy="830996"/>
          </a:xfrm>
          <a:prstGeom prst="rect">
            <a:avLst/>
          </a:prstGeom>
        </p:spPr>
      </p:pic>
      <p:sp>
        <p:nvSpPr>
          <p:cNvPr id="5" name="文本框 4">
            <a:extLst>
              <a:ext uri="{FF2B5EF4-FFF2-40B4-BE49-F238E27FC236}">
                <a16:creationId xmlns:a16="http://schemas.microsoft.com/office/drawing/2014/main" id="{F27AC02A-C3A5-0A3E-16DF-0590F0CEA0EC}"/>
              </a:ext>
            </a:extLst>
          </p:cNvPr>
          <p:cNvSpPr txBox="1"/>
          <p:nvPr/>
        </p:nvSpPr>
        <p:spPr>
          <a:xfrm>
            <a:off x="141791" y="2272506"/>
            <a:ext cx="10842584" cy="461665"/>
          </a:xfrm>
          <a:prstGeom prst="rect">
            <a:avLst/>
          </a:prstGeom>
          <a:noFill/>
        </p:spPr>
        <p:txBody>
          <a:bodyPr wrap="square">
            <a:spAutoFit/>
          </a:bodyPr>
          <a:lstStyle/>
          <a:p>
            <a:r>
              <a:rPr lang="zh-CN" altLang="en-US" sz="2400" dirty="0"/>
              <a:t>醇的脱水分为</a:t>
            </a:r>
            <a:r>
              <a:rPr lang="en-US" altLang="zh-CN" sz="2400" dirty="0"/>
              <a:t>E1</a:t>
            </a:r>
            <a:r>
              <a:rPr lang="zh-CN" altLang="en-US" sz="2400" dirty="0"/>
              <a:t>和</a:t>
            </a:r>
            <a:r>
              <a:rPr lang="en-US" altLang="zh-CN" sz="2400" dirty="0"/>
              <a:t>E2</a:t>
            </a:r>
            <a:r>
              <a:rPr lang="zh-CN" altLang="en-US" sz="2400" dirty="0"/>
              <a:t>两种机理，其中叔醇和仲醇通过</a:t>
            </a:r>
            <a:r>
              <a:rPr lang="en-US" altLang="zh-CN" sz="2400" dirty="0"/>
              <a:t>E1</a:t>
            </a:r>
            <a:r>
              <a:rPr lang="zh-CN" altLang="en-US" sz="2400" dirty="0"/>
              <a:t>机理反应，机理如下：</a:t>
            </a:r>
          </a:p>
        </p:txBody>
      </p:sp>
      <p:pic>
        <p:nvPicPr>
          <p:cNvPr id="7" name="图片 6">
            <a:extLst>
              <a:ext uri="{FF2B5EF4-FFF2-40B4-BE49-F238E27FC236}">
                <a16:creationId xmlns:a16="http://schemas.microsoft.com/office/drawing/2014/main" id="{867DF36C-8C10-B3C4-4EE8-ADF096EBC221}"/>
              </a:ext>
            </a:extLst>
          </p:cNvPr>
          <p:cNvPicPr>
            <a:picLocks noChangeAspect="1"/>
          </p:cNvPicPr>
          <p:nvPr/>
        </p:nvPicPr>
        <p:blipFill>
          <a:blip r:embed="rId4"/>
          <a:stretch>
            <a:fillRect/>
          </a:stretch>
        </p:blipFill>
        <p:spPr>
          <a:xfrm>
            <a:off x="1600094" y="2842844"/>
            <a:ext cx="7264509" cy="1807796"/>
          </a:xfrm>
          <a:prstGeom prst="rect">
            <a:avLst/>
          </a:prstGeom>
        </p:spPr>
      </p:pic>
      <p:sp>
        <p:nvSpPr>
          <p:cNvPr id="8" name="文本框 7">
            <a:extLst>
              <a:ext uri="{FF2B5EF4-FFF2-40B4-BE49-F238E27FC236}">
                <a16:creationId xmlns:a16="http://schemas.microsoft.com/office/drawing/2014/main" id="{30029749-71D0-A6E9-82C5-ED574A7AABF2}"/>
              </a:ext>
            </a:extLst>
          </p:cNvPr>
          <p:cNvSpPr txBox="1"/>
          <p:nvPr/>
        </p:nvSpPr>
        <p:spPr>
          <a:xfrm>
            <a:off x="141791" y="4759313"/>
            <a:ext cx="10842584" cy="461665"/>
          </a:xfrm>
          <a:prstGeom prst="rect">
            <a:avLst/>
          </a:prstGeom>
          <a:noFill/>
        </p:spPr>
        <p:txBody>
          <a:bodyPr wrap="square">
            <a:spAutoFit/>
          </a:bodyPr>
          <a:lstStyle/>
          <a:p>
            <a:r>
              <a:rPr lang="en-US" altLang="zh-CN" sz="2400" dirty="0"/>
              <a:t>E1</a:t>
            </a:r>
            <a:r>
              <a:rPr lang="zh-CN" altLang="en-US" sz="2400" dirty="0"/>
              <a:t>反应的反应活性顺序如下，这是由电子效应和空间位阻共同导致的：</a:t>
            </a:r>
          </a:p>
        </p:txBody>
      </p:sp>
      <p:pic>
        <p:nvPicPr>
          <p:cNvPr id="11" name="图片 10">
            <a:extLst>
              <a:ext uri="{FF2B5EF4-FFF2-40B4-BE49-F238E27FC236}">
                <a16:creationId xmlns:a16="http://schemas.microsoft.com/office/drawing/2014/main" id="{D4AB3DDD-6D53-8629-28F6-10C9ED898CA9}"/>
              </a:ext>
            </a:extLst>
          </p:cNvPr>
          <p:cNvPicPr>
            <a:picLocks noChangeAspect="1"/>
          </p:cNvPicPr>
          <p:nvPr/>
        </p:nvPicPr>
        <p:blipFill>
          <a:blip r:embed="rId5"/>
          <a:stretch>
            <a:fillRect/>
          </a:stretch>
        </p:blipFill>
        <p:spPr>
          <a:xfrm>
            <a:off x="3147212" y="5401148"/>
            <a:ext cx="4084674" cy="1165961"/>
          </a:xfrm>
          <a:prstGeom prst="rect">
            <a:avLst/>
          </a:prstGeom>
        </p:spPr>
      </p:pic>
    </p:spTree>
    <p:extLst>
      <p:ext uri="{BB962C8B-B14F-4D97-AF65-F5344CB8AC3E}">
        <p14:creationId xmlns:p14="http://schemas.microsoft.com/office/powerpoint/2010/main" val="11671602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1A3E-4C14-81F9-38CA-7289F62496AA}"/>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324DE32D-82E2-FFFE-DEE7-FEEAA7A1F2EF}"/>
              </a:ext>
            </a:extLst>
          </p:cNvPr>
          <p:cNvSpPr/>
          <p:nvPr/>
        </p:nvSpPr>
        <p:spPr>
          <a:xfrm>
            <a:off x="1152000" y="288000"/>
            <a:ext cx="3504486"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a:t>
            </a: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E2</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消除反应</a:t>
            </a:r>
          </a:p>
        </p:txBody>
      </p:sp>
      <p:sp>
        <p:nvSpPr>
          <p:cNvPr id="14" name="文本框 13">
            <a:extLst>
              <a:ext uri="{FF2B5EF4-FFF2-40B4-BE49-F238E27FC236}">
                <a16:creationId xmlns:a16="http://schemas.microsoft.com/office/drawing/2014/main" id="{797B06EA-0ACC-C3CD-A364-209C50698A69}"/>
              </a:ext>
            </a:extLst>
          </p:cNvPr>
          <p:cNvSpPr txBox="1"/>
          <p:nvPr/>
        </p:nvSpPr>
        <p:spPr>
          <a:xfrm>
            <a:off x="141791" y="1016504"/>
            <a:ext cx="11212974" cy="461665"/>
          </a:xfrm>
          <a:prstGeom prst="rect">
            <a:avLst/>
          </a:prstGeom>
          <a:noFill/>
        </p:spPr>
        <p:txBody>
          <a:bodyPr wrap="square">
            <a:spAutoFit/>
          </a:bodyPr>
          <a:lstStyle/>
          <a:p>
            <a:r>
              <a:rPr lang="zh-CN" altLang="en-US" sz="2400" dirty="0">
                <a:solidFill>
                  <a:srgbClr val="000000"/>
                </a:solidFill>
                <a:ea typeface="SimSun" panose="02010600030101010101" pitchFamily="2" charset="-122"/>
              </a:rPr>
              <a:t>对于伯醇，其空间位阻较小，反应按照</a:t>
            </a:r>
            <a:r>
              <a:rPr lang="en-US" altLang="zh-CN" sz="2400" dirty="0">
                <a:solidFill>
                  <a:srgbClr val="000000"/>
                </a:solidFill>
                <a:ea typeface="SimSun" panose="02010600030101010101" pitchFamily="2" charset="-122"/>
              </a:rPr>
              <a:t>E2</a:t>
            </a:r>
            <a:r>
              <a:rPr lang="zh-CN" altLang="en-US" sz="2400" dirty="0">
                <a:solidFill>
                  <a:srgbClr val="000000"/>
                </a:solidFill>
                <a:ea typeface="SimSun" panose="02010600030101010101" pitchFamily="2" charset="-122"/>
              </a:rPr>
              <a:t>机理进行：</a:t>
            </a:r>
            <a:endParaRPr lang="zh-CN" altLang="en-US" sz="2400" dirty="0"/>
          </a:p>
        </p:txBody>
      </p:sp>
      <p:pic>
        <p:nvPicPr>
          <p:cNvPr id="9" name="图片 8">
            <a:extLst>
              <a:ext uri="{FF2B5EF4-FFF2-40B4-BE49-F238E27FC236}">
                <a16:creationId xmlns:a16="http://schemas.microsoft.com/office/drawing/2014/main" id="{8A3BAB9D-271F-4A68-0853-AAFE8D17060A}"/>
              </a:ext>
            </a:extLst>
          </p:cNvPr>
          <p:cNvPicPr>
            <a:picLocks noChangeAspect="1"/>
          </p:cNvPicPr>
          <p:nvPr/>
        </p:nvPicPr>
        <p:blipFill>
          <a:blip r:embed="rId3"/>
          <a:stretch>
            <a:fillRect/>
          </a:stretch>
        </p:blipFill>
        <p:spPr>
          <a:xfrm>
            <a:off x="1860711" y="2156350"/>
            <a:ext cx="8146486" cy="1272650"/>
          </a:xfrm>
          <a:prstGeom prst="rect">
            <a:avLst/>
          </a:prstGeom>
        </p:spPr>
      </p:pic>
      <p:sp>
        <p:nvSpPr>
          <p:cNvPr id="12" name="文本框 11">
            <a:extLst>
              <a:ext uri="{FF2B5EF4-FFF2-40B4-BE49-F238E27FC236}">
                <a16:creationId xmlns:a16="http://schemas.microsoft.com/office/drawing/2014/main" id="{990BE85D-4B25-F94F-B8D0-98DFC2753406}"/>
              </a:ext>
            </a:extLst>
          </p:cNvPr>
          <p:cNvSpPr txBox="1"/>
          <p:nvPr/>
        </p:nvSpPr>
        <p:spPr>
          <a:xfrm>
            <a:off x="141791" y="1574570"/>
            <a:ext cx="11212974" cy="461665"/>
          </a:xfrm>
          <a:prstGeom prst="rect">
            <a:avLst/>
          </a:prstGeom>
          <a:noFill/>
        </p:spPr>
        <p:txBody>
          <a:bodyPr wrap="square">
            <a:spAutoFit/>
          </a:bodyPr>
          <a:lstStyle/>
          <a:p>
            <a:r>
              <a:rPr lang="zh-CN" altLang="en-US" sz="2400" dirty="0">
                <a:solidFill>
                  <a:srgbClr val="000000"/>
                </a:solidFill>
                <a:ea typeface="SimSun" panose="02010600030101010101" pitchFamily="2" charset="-122"/>
              </a:rPr>
              <a:t>首先氢离子将羟基质子化将其转化为好的离去基团，这一步为快反应：</a:t>
            </a:r>
            <a:endParaRPr lang="zh-CN" altLang="en-US" sz="2400" dirty="0"/>
          </a:p>
        </p:txBody>
      </p:sp>
      <p:pic>
        <p:nvPicPr>
          <p:cNvPr id="15" name="图片 14">
            <a:extLst>
              <a:ext uri="{FF2B5EF4-FFF2-40B4-BE49-F238E27FC236}">
                <a16:creationId xmlns:a16="http://schemas.microsoft.com/office/drawing/2014/main" id="{05A0B0FD-1778-9831-66E3-C5B6EAB067AD}"/>
              </a:ext>
            </a:extLst>
          </p:cNvPr>
          <p:cNvPicPr>
            <a:picLocks noChangeAspect="1"/>
          </p:cNvPicPr>
          <p:nvPr/>
        </p:nvPicPr>
        <p:blipFill>
          <a:blip r:embed="rId4"/>
          <a:stretch>
            <a:fillRect/>
          </a:stretch>
        </p:blipFill>
        <p:spPr>
          <a:xfrm>
            <a:off x="799641" y="4284728"/>
            <a:ext cx="10592718" cy="1714649"/>
          </a:xfrm>
          <a:prstGeom prst="rect">
            <a:avLst/>
          </a:prstGeom>
        </p:spPr>
      </p:pic>
      <p:sp>
        <p:nvSpPr>
          <p:cNvPr id="16" name="文本框 15">
            <a:extLst>
              <a:ext uri="{FF2B5EF4-FFF2-40B4-BE49-F238E27FC236}">
                <a16:creationId xmlns:a16="http://schemas.microsoft.com/office/drawing/2014/main" id="{73D63B9E-1649-485B-6008-A80A2C4055A5}"/>
              </a:ext>
            </a:extLst>
          </p:cNvPr>
          <p:cNvSpPr txBox="1"/>
          <p:nvPr/>
        </p:nvSpPr>
        <p:spPr>
          <a:xfrm>
            <a:off x="141791" y="3561385"/>
            <a:ext cx="11212974" cy="461665"/>
          </a:xfrm>
          <a:prstGeom prst="rect">
            <a:avLst/>
          </a:prstGeom>
          <a:noFill/>
        </p:spPr>
        <p:txBody>
          <a:bodyPr wrap="square">
            <a:spAutoFit/>
          </a:bodyPr>
          <a:lstStyle/>
          <a:p>
            <a:r>
              <a:rPr lang="zh-CN" altLang="en-US" sz="2400" dirty="0">
                <a:solidFill>
                  <a:srgbClr val="000000"/>
                </a:solidFill>
                <a:ea typeface="SimSun" panose="02010600030101010101" pitchFamily="2" charset="-122"/>
              </a:rPr>
              <a:t>接着水作为碱从背面夺取</a:t>
            </a:r>
            <a:r>
              <a:rPr lang="en-US" altLang="zh-CN" sz="2400" dirty="0">
                <a:solidFill>
                  <a:srgbClr val="000000"/>
                </a:solidFill>
                <a:ea typeface="SimSun" panose="02010600030101010101" pitchFamily="2" charset="-122"/>
              </a:rPr>
              <a:t>β</a:t>
            </a:r>
            <a:r>
              <a:rPr lang="zh-CN" altLang="en-US" sz="2400" dirty="0">
                <a:solidFill>
                  <a:srgbClr val="000000"/>
                </a:solidFill>
                <a:ea typeface="SimSun" panose="02010600030101010101" pitchFamily="2" charset="-122"/>
              </a:rPr>
              <a:t>碳上的氢原子，同时脱去一分子水，这一步为快反应。</a:t>
            </a:r>
            <a:endParaRPr lang="zh-CN" altLang="en-US" sz="2400" dirty="0"/>
          </a:p>
        </p:txBody>
      </p:sp>
    </p:spTree>
    <p:extLst>
      <p:ext uri="{BB962C8B-B14F-4D97-AF65-F5344CB8AC3E}">
        <p14:creationId xmlns:p14="http://schemas.microsoft.com/office/powerpoint/2010/main" val="14444854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64D77-264A-F4CA-12E4-A7243E3EA71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740E0B81-9E5D-F683-7F4E-491A59251A41}"/>
              </a:ext>
            </a:extLst>
          </p:cNvPr>
          <p:cNvSpPr/>
          <p:nvPr/>
        </p:nvSpPr>
        <p:spPr>
          <a:xfrm>
            <a:off x="1152000" y="288000"/>
            <a:ext cx="433965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醇的消除产物选择性</a:t>
            </a:r>
          </a:p>
        </p:txBody>
      </p:sp>
      <p:sp>
        <p:nvSpPr>
          <p:cNvPr id="14" name="文本框 13">
            <a:extLst>
              <a:ext uri="{FF2B5EF4-FFF2-40B4-BE49-F238E27FC236}">
                <a16:creationId xmlns:a16="http://schemas.microsoft.com/office/drawing/2014/main" id="{43A729C4-3B6D-7A74-5F52-27FE85A3DDC7}"/>
              </a:ext>
            </a:extLst>
          </p:cNvPr>
          <p:cNvSpPr txBox="1"/>
          <p:nvPr/>
        </p:nvSpPr>
        <p:spPr>
          <a:xfrm>
            <a:off x="141791" y="1016504"/>
            <a:ext cx="11212974" cy="830997"/>
          </a:xfrm>
          <a:prstGeom prst="rect">
            <a:avLst/>
          </a:prstGeom>
          <a:noFill/>
        </p:spPr>
        <p:txBody>
          <a:bodyPr wrap="square">
            <a:spAutoFit/>
          </a:bodyPr>
          <a:lstStyle/>
          <a:p>
            <a:r>
              <a:rPr lang="zh-CN" altLang="en-US" sz="2400" b="0" i="0" dirty="0">
                <a:solidFill>
                  <a:srgbClr val="000000"/>
                </a:solidFill>
                <a:effectLst/>
                <a:ea typeface="SimSun" panose="02010600030101010101" pitchFamily="2" charset="-122"/>
              </a:rPr>
              <a:t>复杂醇在进行消除反应时，其产物倾向于满足</a:t>
            </a:r>
            <a:r>
              <a:rPr lang="zh-CN" altLang="en-US" sz="2400" b="0" i="0" dirty="0">
                <a:solidFill>
                  <a:srgbClr val="FF0000"/>
                </a:solidFill>
                <a:effectLst/>
                <a:ea typeface="SimSun" panose="02010600030101010101" pitchFamily="2" charset="-122"/>
              </a:rPr>
              <a:t>扎依采夫规则 </a:t>
            </a:r>
            <a:r>
              <a:rPr lang="en-US" altLang="zh-CN" sz="2400" b="0" i="0" dirty="0">
                <a:solidFill>
                  <a:srgbClr val="FF0000"/>
                </a:solidFill>
                <a:effectLst/>
              </a:rPr>
              <a:t>(Zaitsev’s rule)</a:t>
            </a:r>
            <a:r>
              <a:rPr lang="zh-CN" altLang="en-US" sz="2400" b="0" i="0" dirty="0">
                <a:solidFill>
                  <a:srgbClr val="000000"/>
                </a:solidFill>
                <a:effectLst/>
                <a:ea typeface="SimSun" panose="02010600030101010101" pitchFamily="2" charset="-122"/>
              </a:rPr>
              <a:t>，即醇或卤代烃在进行消除反应时，主要生成物会是碳碳双键上取代基较多的烯烃</a:t>
            </a:r>
            <a:r>
              <a:rPr lang="zh-CN" altLang="en-US" sz="2400" dirty="0"/>
              <a:t> 。</a:t>
            </a:r>
          </a:p>
        </p:txBody>
      </p:sp>
      <p:pic>
        <p:nvPicPr>
          <p:cNvPr id="3" name="图片 2">
            <a:extLst>
              <a:ext uri="{FF2B5EF4-FFF2-40B4-BE49-F238E27FC236}">
                <a16:creationId xmlns:a16="http://schemas.microsoft.com/office/drawing/2014/main" id="{EDA35605-D926-CADF-C3C9-C91DA7EBF024}"/>
              </a:ext>
            </a:extLst>
          </p:cNvPr>
          <p:cNvPicPr>
            <a:picLocks noChangeAspect="1"/>
          </p:cNvPicPr>
          <p:nvPr/>
        </p:nvPicPr>
        <p:blipFill>
          <a:blip r:embed="rId3"/>
          <a:stretch>
            <a:fillRect/>
          </a:stretch>
        </p:blipFill>
        <p:spPr>
          <a:xfrm>
            <a:off x="285123" y="1929674"/>
            <a:ext cx="6690940" cy="3703641"/>
          </a:xfrm>
          <a:prstGeom prst="rect">
            <a:avLst/>
          </a:prstGeom>
        </p:spPr>
      </p:pic>
      <p:sp>
        <p:nvSpPr>
          <p:cNvPr id="5" name="文本框 4">
            <a:extLst>
              <a:ext uri="{FF2B5EF4-FFF2-40B4-BE49-F238E27FC236}">
                <a16:creationId xmlns:a16="http://schemas.microsoft.com/office/drawing/2014/main" id="{E1B018BA-7482-2A67-9139-E2D64F19F87E}"/>
              </a:ext>
            </a:extLst>
          </p:cNvPr>
          <p:cNvSpPr txBox="1"/>
          <p:nvPr/>
        </p:nvSpPr>
        <p:spPr>
          <a:xfrm>
            <a:off x="7280476" y="4063655"/>
            <a:ext cx="4074289" cy="1569660"/>
          </a:xfrm>
          <a:prstGeom prst="rect">
            <a:avLst/>
          </a:prstGeom>
          <a:noFill/>
        </p:spPr>
        <p:txBody>
          <a:bodyPr wrap="square">
            <a:spAutoFit/>
          </a:bodyPr>
          <a:lstStyle/>
          <a:p>
            <a:r>
              <a:rPr lang="zh-CN" altLang="en-US" sz="2400" dirty="0"/>
              <a:t>需要注意，醇的消除反应与烯烃与水的加成反应为一对</a:t>
            </a:r>
            <a:r>
              <a:rPr lang="zh-CN" altLang="en-US" sz="2400" dirty="0">
                <a:solidFill>
                  <a:srgbClr val="FF0000"/>
                </a:solidFill>
              </a:rPr>
              <a:t>平衡反应</a:t>
            </a:r>
            <a:r>
              <a:rPr lang="zh-CN" altLang="en-US" sz="2400" dirty="0"/>
              <a:t>，根据反应条件不同，平衡可以发生移动。</a:t>
            </a:r>
          </a:p>
        </p:txBody>
      </p:sp>
    </p:spTree>
    <p:extLst>
      <p:ext uri="{BB962C8B-B14F-4D97-AF65-F5344CB8AC3E}">
        <p14:creationId xmlns:p14="http://schemas.microsoft.com/office/powerpoint/2010/main" val="384542022"/>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DEBB-8FB5-97B3-0E2F-2455A7F70474}"/>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14352E92-B6E9-CF95-521E-3B154EEE9634}"/>
              </a:ext>
            </a:extLst>
          </p:cNvPr>
          <p:cNvSpPr/>
          <p:nvPr/>
        </p:nvSpPr>
        <p:spPr>
          <a:xfrm>
            <a:off x="1152000" y="288000"/>
            <a:ext cx="387798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醇的消除反应</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练习</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974183CF-E5BC-B096-B55C-93D4CF6A2659}"/>
              </a:ext>
            </a:extLst>
          </p:cNvPr>
          <p:cNvPicPr>
            <a:picLocks noChangeAspect="1"/>
          </p:cNvPicPr>
          <p:nvPr/>
        </p:nvPicPr>
        <p:blipFill>
          <a:blip r:embed="rId3"/>
          <a:stretch>
            <a:fillRect/>
          </a:stretch>
        </p:blipFill>
        <p:spPr>
          <a:xfrm>
            <a:off x="1952625" y="1049790"/>
            <a:ext cx="8286750" cy="1666875"/>
          </a:xfrm>
          <a:prstGeom prst="rect">
            <a:avLst/>
          </a:prstGeom>
        </p:spPr>
      </p:pic>
      <p:pic>
        <p:nvPicPr>
          <p:cNvPr id="9" name="图片 8">
            <a:extLst>
              <a:ext uri="{FF2B5EF4-FFF2-40B4-BE49-F238E27FC236}">
                <a16:creationId xmlns:a16="http://schemas.microsoft.com/office/drawing/2014/main" id="{FE4C2873-CD3D-4C20-B9DC-8AA9FA9A9988}"/>
              </a:ext>
            </a:extLst>
          </p:cNvPr>
          <p:cNvPicPr>
            <a:picLocks noChangeAspect="1"/>
          </p:cNvPicPr>
          <p:nvPr/>
        </p:nvPicPr>
        <p:blipFill>
          <a:blip r:embed="rId4"/>
          <a:stretch>
            <a:fillRect/>
          </a:stretch>
        </p:blipFill>
        <p:spPr>
          <a:xfrm>
            <a:off x="2147887" y="2832124"/>
            <a:ext cx="7896225" cy="1866900"/>
          </a:xfrm>
          <a:prstGeom prst="rect">
            <a:avLst/>
          </a:prstGeom>
        </p:spPr>
      </p:pic>
      <p:pic>
        <p:nvPicPr>
          <p:cNvPr id="13" name="图片 12">
            <a:extLst>
              <a:ext uri="{FF2B5EF4-FFF2-40B4-BE49-F238E27FC236}">
                <a16:creationId xmlns:a16="http://schemas.microsoft.com/office/drawing/2014/main" id="{6D64513B-6FBA-62ED-AFC7-1B50C41B2A05}"/>
              </a:ext>
            </a:extLst>
          </p:cNvPr>
          <p:cNvPicPr>
            <a:picLocks noChangeAspect="1"/>
          </p:cNvPicPr>
          <p:nvPr/>
        </p:nvPicPr>
        <p:blipFill>
          <a:blip r:embed="rId5"/>
          <a:stretch>
            <a:fillRect/>
          </a:stretch>
        </p:blipFill>
        <p:spPr>
          <a:xfrm>
            <a:off x="1186878" y="4747807"/>
            <a:ext cx="2762250" cy="1704975"/>
          </a:xfrm>
          <a:prstGeom prst="rect">
            <a:avLst/>
          </a:prstGeom>
        </p:spPr>
      </p:pic>
      <p:pic>
        <p:nvPicPr>
          <p:cNvPr id="16" name="图片 15">
            <a:extLst>
              <a:ext uri="{FF2B5EF4-FFF2-40B4-BE49-F238E27FC236}">
                <a16:creationId xmlns:a16="http://schemas.microsoft.com/office/drawing/2014/main" id="{67E599F1-3D65-6925-49E8-6FE7419D54F2}"/>
              </a:ext>
            </a:extLst>
          </p:cNvPr>
          <p:cNvPicPr>
            <a:picLocks noChangeAspect="1"/>
          </p:cNvPicPr>
          <p:nvPr/>
        </p:nvPicPr>
        <p:blipFill>
          <a:blip r:embed="rId6"/>
          <a:stretch>
            <a:fillRect/>
          </a:stretch>
        </p:blipFill>
        <p:spPr>
          <a:xfrm>
            <a:off x="3949128" y="4747807"/>
            <a:ext cx="8105775" cy="1571625"/>
          </a:xfrm>
          <a:prstGeom prst="rect">
            <a:avLst/>
          </a:prstGeom>
        </p:spPr>
      </p:pic>
    </p:spTree>
    <p:extLst>
      <p:ext uri="{BB962C8B-B14F-4D97-AF65-F5344CB8AC3E}">
        <p14:creationId xmlns:p14="http://schemas.microsoft.com/office/powerpoint/2010/main" val="354394527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EF521-6360-E86D-ADBA-17B561A5293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EE63B478-8328-CED9-DF20-BB3B9333B468}"/>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醇的氧化反应</a:t>
            </a:r>
          </a:p>
        </p:txBody>
      </p:sp>
      <p:sp>
        <p:nvSpPr>
          <p:cNvPr id="2" name="文本框 1">
            <a:extLst>
              <a:ext uri="{FF2B5EF4-FFF2-40B4-BE49-F238E27FC236}">
                <a16:creationId xmlns:a16="http://schemas.microsoft.com/office/drawing/2014/main" id="{4C601D42-300E-149A-0BE9-1D673DA353CF}"/>
              </a:ext>
            </a:extLst>
          </p:cNvPr>
          <p:cNvSpPr txBox="1"/>
          <p:nvPr/>
        </p:nvSpPr>
        <p:spPr>
          <a:xfrm>
            <a:off x="381965" y="934331"/>
            <a:ext cx="11273741" cy="830997"/>
          </a:xfrm>
          <a:prstGeom prst="rect">
            <a:avLst/>
          </a:prstGeom>
          <a:noFill/>
        </p:spPr>
        <p:txBody>
          <a:bodyPr wrap="square" rtlCol="0">
            <a:spAutoFit/>
          </a:bodyPr>
          <a:lstStyle/>
          <a:p>
            <a:r>
              <a:rPr lang="zh-CN" altLang="en-US" sz="2400" dirty="0"/>
              <a:t>伯醇与温和的氧化剂反应可以生成醛，如在铜的催化下与氧气反应，而在强氧化剂的作用下会被氧化成羧酸。</a:t>
            </a:r>
            <a:endParaRPr lang="en-US" altLang="zh-CN" sz="2400" dirty="0"/>
          </a:p>
        </p:txBody>
      </p:sp>
      <p:sp>
        <p:nvSpPr>
          <p:cNvPr id="6" name="文本框 5">
            <a:extLst>
              <a:ext uri="{FF2B5EF4-FFF2-40B4-BE49-F238E27FC236}">
                <a16:creationId xmlns:a16="http://schemas.microsoft.com/office/drawing/2014/main" id="{6DC96809-38AF-FAB4-EC0C-ADA324AAD646}"/>
              </a:ext>
            </a:extLst>
          </p:cNvPr>
          <p:cNvSpPr txBox="1"/>
          <p:nvPr/>
        </p:nvSpPr>
        <p:spPr>
          <a:xfrm>
            <a:off x="381965" y="3013501"/>
            <a:ext cx="11273741" cy="830997"/>
          </a:xfrm>
          <a:prstGeom prst="rect">
            <a:avLst/>
          </a:prstGeom>
          <a:noFill/>
        </p:spPr>
        <p:txBody>
          <a:bodyPr wrap="square" rtlCol="0">
            <a:spAutoFit/>
          </a:bodyPr>
          <a:lstStyle/>
          <a:p>
            <a:r>
              <a:rPr lang="zh-CN" altLang="en-US" sz="2400" dirty="0"/>
              <a:t>不同取代程度的醇的氧化产物也不同，如仲醇被氧化成酮，而叔醇则抗氧化。常见的强氧化剂</a:t>
            </a:r>
            <a:r>
              <a:rPr lang="en-US" altLang="zh-CN" sz="2400" dirty="0"/>
              <a:t>[O]</a:t>
            </a:r>
            <a:r>
              <a:rPr lang="zh-CN" altLang="en-US" sz="2400" dirty="0"/>
              <a:t>有</a:t>
            </a:r>
            <a:r>
              <a:rPr lang="en-US" altLang="zh-CN" sz="2400" dirty="0"/>
              <a:t>K2CrO7</a:t>
            </a:r>
            <a:r>
              <a:rPr lang="zh-CN" altLang="en-US" sz="2400" dirty="0"/>
              <a:t>，</a:t>
            </a:r>
            <a:r>
              <a:rPr lang="en-US" altLang="zh-CN" sz="2400" dirty="0"/>
              <a:t>CrO3</a:t>
            </a:r>
            <a:r>
              <a:rPr lang="zh-CN" altLang="en-US" sz="2400" dirty="0"/>
              <a:t>，</a:t>
            </a:r>
            <a:r>
              <a:rPr lang="en-US" altLang="zh-CN" sz="2400" dirty="0"/>
              <a:t>KMnO4</a:t>
            </a:r>
            <a:r>
              <a:rPr lang="zh-CN" altLang="en-US" sz="2400" dirty="0"/>
              <a:t>等。</a:t>
            </a:r>
            <a:endParaRPr lang="en-US" altLang="zh-CN" sz="2400" dirty="0"/>
          </a:p>
        </p:txBody>
      </p:sp>
      <p:pic>
        <p:nvPicPr>
          <p:cNvPr id="14" name="图片 13">
            <a:extLst>
              <a:ext uri="{FF2B5EF4-FFF2-40B4-BE49-F238E27FC236}">
                <a16:creationId xmlns:a16="http://schemas.microsoft.com/office/drawing/2014/main" id="{9E833961-830B-FB57-DBB0-A124DCCC8837}"/>
              </a:ext>
            </a:extLst>
          </p:cNvPr>
          <p:cNvPicPr>
            <a:picLocks noChangeAspect="1"/>
          </p:cNvPicPr>
          <p:nvPr/>
        </p:nvPicPr>
        <p:blipFill>
          <a:blip r:embed="rId2"/>
          <a:stretch>
            <a:fillRect/>
          </a:stretch>
        </p:blipFill>
        <p:spPr>
          <a:xfrm>
            <a:off x="2518397" y="1892546"/>
            <a:ext cx="7000875" cy="1038225"/>
          </a:xfrm>
          <a:prstGeom prst="rect">
            <a:avLst/>
          </a:prstGeom>
        </p:spPr>
      </p:pic>
      <p:pic>
        <p:nvPicPr>
          <p:cNvPr id="16" name="图片 15">
            <a:extLst>
              <a:ext uri="{FF2B5EF4-FFF2-40B4-BE49-F238E27FC236}">
                <a16:creationId xmlns:a16="http://schemas.microsoft.com/office/drawing/2014/main" id="{28B1FC96-4959-161D-312E-8377E5A3AF16}"/>
              </a:ext>
            </a:extLst>
          </p:cNvPr>
          <p:cNvPicPr>
            <a:picLocks noChangeAspect="1"/>
          </p:cNvPicPr>
          <p:nvPr/>
        </p:nvPicPr>
        <p:blipFill>
          <a:blip r:embed="rId3"/>
          <a:stretch>
            <a:fillRect/>
          </a:stretch>
        </p:blipFill>
        <p:spPr>
          <a:xfrm>
            <a:off x="2637459" y="3927228"/>
            <a:ext cx="6762750" cy="933450"/>
          </a:xfrm>
          <a:prstGeom prst="rect">
            <a:avLst/>
          </a:prstGeom>
        </p:spPr>
      </p:pic>
      <p:pic>
        <p:nvPicPr>
          <p:cNvPr id="18" name="图片 17">
            <a:extLst>
              <a:ext uri="{FF2B5EF4-FFF2-40B4-BE49-F238E27FC236}">
                <a16:creationId xmlns:a16="http://schemas.microsoft.com/office/drawing/2014/main" id="{CDE604F1-8776-1A00-5EFE-32E7867D1A17}"/>
              </a:ext>
            </a:extLst>
          </p:cNvPr>
          <p:cNvPicPr>
            <a:picLocks noChangeAspect="1"/>
          </p:cNvPicPr>
          <p:nvPr/>
        </p:nvPicPr>
        <p:blipFill>
          <a:blip r:embed="rId4"/>
          <a:stretch>
            <a:fillRect/>
          </a:stretch>
        </p:blipFill>
        <p:spPr>
          <a:xfrm>
            <a:off x="3375708" y="5225487"/>
            <a:ext cx="4838700" cy="990600"/>
          </a:xfrm>
          <a:prstGeom prst="rect">
            <a:avLst/>
          </a:prstGeom>
        </p:spPr>
      </p:pic>
    </p:spTree>
    <p:extLst>
      <p:ext uri="{BB962C8B-B14F-4D97-AF65-F5344CB8AC3E}">
        <p14:creationId xmlns:p14="http://schemas.microsoft.com/office/powerpoint/2010/main" val="207042462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F29E5-3B52-8EB9-2E9D-BF32AC49E44B}"/>
            </a:ext>
          </a:extLst>
        </p:cNvPr>
        <p:cNvGrpSpPr/>
        <p:nvPr/>
      </p:nvGrpSpPr>
      <p:grpSpPr>
        <a:xfrm>
          <a:off x="0" y="0"/>
          <a:ext cx="0" cy="0"/>
          <a:chOff x="0" y="0"/>
          <a:chExt cx="0" cy="0"/>
        </a:xfrm>
      </p:grpSpPr>
      <p:sp>
        <p:nvSpPr>
          <p:cNvPr id="44" name="文本框 43">
            <a:extLst>
              <a:ext uri="{FF2B5EF4-FFF2-40B4-BE49-F238E27FC236}">
                <a16:creationId xmlns:a16="http://schemas.microsoft.com/office/drawing/2014/main" id="{A6432E90-C0C6-EE61-7770-77D0D9E8E861}"/>
              </a:ext>
            </a:extLst>
          </p:cNvPr>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rPr>
              <a:t>0</a:t>
            </a:r>
            <a:r>
              <a:rPr lang="en-US" altLang="zh-CN" sz="15000" b="1" i="1" dirty="0">
                <a:gradFill>
                  <a:gsLst>
                    <a:gs pos="0">
                      <a:srgbClr val="4472C4">
                        <a:lumMod val="50000"/>
                      </a:srgbClr>
                    </a:gs>
                    <a:gs pos="100000">
                      <a:srgbClr val="0070C0"/>
                    </a:gs>
                  </a:gsLst>
                  <a:lin ang="0" scaled="1"/>
                </a:gradFill>
                <a:latin typeface="Arial Black" panose="020B0A04020102020204" pitchFamily="34" charset="0"/>
                <a:ea typeface="等线" panose="02010600030101010101" pitchFamily="2" charset="-122"/>
              </a:rPr>
              <a:t>4</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endParaRPr>
          </a:p>
        </p:txBody>
      </p:sp>
      <p:sp>
        <p:nvSpPr>
          <p:cNvPr id="54" name="矩形 53">
            <a:extLst>
              <a:ext uri="{FF2B5EF4-FFF2-40B4-BE49-F238E27FC236}">
                <a16:creationId xmlns:a16="http://schemas.microsoft.com/office/drawing/2014/main" id="{AB003CAF-D0EE-BA1D-EA4F-61A2F195412C}"/>
              </a:ext>
            </a:extLst>
          </p:cNvPr>
          <p:cNvSpPr/>
          <p:nvPr/>
        </p:nvSpPr>
        <p:spPr>
          <a:xfrm>
            <a:off x="5266000" y="3707215"/>
            <a:ext cx="5969051" cy="84023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lang="zh-CN" altLang="en-US" sz="5400" b="1" dirty="0">
                <a:gradFill>
                  <a:gsLst>
                    <a:gs pos="0">
                      <a:srgbClr val="4472C4">
                        <a:lumMod val="50000"/>
                      </a:srgbClr>
                    </a:gs>
                    <a:gs pos="100000">
                      <a:srgbClr val="0070C0"/>
                    </a:gs>
                  </a:gsLst>
                  <a:lin ang="0" scaled="1"/>
                </a:gradFill>
                <a:latin typeface="微软雅黑" panose="020B0503020204020204" pitchFamily="34" charset="-122"/>
                <a:ea typeface="微软雅黑" panose="020B0503020204020204" pitchFamily="34" charset="-122"/>
              </a:rPr>
              <a:t>醚</a:t>
            </a: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pitchFamily="34" charset="-122"/>
                <a:ea typeface="微软雅黑" panose="020B0503020204020204" pitchFamily="34" charset="-122"/>
                <a:cs typeface="+mn-cs"/>
              </a:rPr>
              <a:t>的反应</a:t>
            </a:r>
          </a:p>
        </p:txBody>
      </p:sp>
      <p:cxnSp>
        <p:nvCxnSpPr>
          <p:cNvPr id="56" name="直接箭头连接符 55">
            <a:extLst>
              <a:ext uri="{FF2B5EF4-FFF2-40B4-BE49-F238E27FC236}">
                <a16:creationId xmlns:a16="http://schemas.microsoft.com/office/drawing/2014/main" id="{922D80E6-834F-E0CB-D207-A07B13AEB3DF}"/>
              </a:ext>
            </a:extLst>
          </p:cNvPr>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A076B7C-1AFA-D475-7FB2-F9BA0DB1CCBD}"/>
              </a:ext>
            </a:extLst>
          </p:cNvPr>
          <p:cNvSpPr/>
          <p:nvPr/>
        </p:nvSpPr>
        <p:spPr>
          <a:xfrm>
            <a:off x="4496559" y="4864219"/>
            <a:ext cx="1905009"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对称醚的制备</a:t>
            </a:r>
          </a:p>
        </p:txBody>
      </p:sp>
      <p:sp>
        <p:nvSpPr>
          <p:cNvPr id="7" name="矩形 6">
            <a:extLst>
              <a:ext uri="{FF2B5EF4-FFF2-40B4-BE49-F238E27FC236}">
                <a16:creationId xmlns:a16="http://schemas.microsoft.com/office/drawing/2014/main" id="{6E755212-29B9-8D53-B285-01A0DA92CA03}"/>
              </a:ext>
            </a:extLst>
          </p:cNvPr>
          <p:cNvSpPr/>
          <p:nvPr/>
        </p:nvSpPr>
        <p:spPr>
          <a:xfrm>
            <a:off x="6803220" y="4878646"/>
            <a:ext cx="2494914" cy="400110"/>
          </a:xfrm>
          <a:prstGeom prst="rect">
            <a:avLst/>
          </a:prstGeom>
        </p:spPr>
        <p:txBody>
          <a:bodyPr wrap="none">
            <a:spAutoFit/>
          </a:bodyPr>
          <a:lstStyle/>
          <a:p>
            <a:pPr marL="180000" indent="-180000">
              <a:spcBef>
                <a:spcPct val="20000"/>
              </a:spcBef>
              <a:buFont typeface="Arial" panose="020B0604020202020204" pitchFamily="34" charset="0"/>
              <a:buChar char="•"/>
            </a:pPr>
            <a:r>
              <a:rPr lang="en-US" altLang="zh-CN" sz="2000" i="1" kern="0" dirty="0">
                <a:solidFill>
                  <a:prstClr val="black">
                    <a:lumMod val="95000"/>
                    <a:lumOff val="5000"/>
                  </a:prstClr>
                </a:solidFill>
                <a:latin typeface="微软雅黑" panose="020B0503020204020204" pitchFamily="34" charset="-122"/>
                <a:ea typeface="微软雅黑" panose="020B0503020204020204" pitchFamily="34" charset="-122"/>
              </a:rPr>
              <a:t>Williamson</a:t>
            </a: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合成法</a:t>
            </a:r>
          </a:p>
        </p:txBody>
      </p:sp>
      <p:sp>
        <p:nvSpPr>
          <p:cNvPr id="8" name="矩形 7">
            <a:extLst>
              <a:ext uri="{FF2B5EF4-FFF2-40B4-BE49-F238E27FC236}">
                <a16:creationId xmlns:a16="http://schemas.microsoft.com/office/drawing/2014/main" id="{DD47AC7F-77DA-C8A9-4A97-5DE40931600F}"/>
              </a:ext>
            </a:extLst>
          </p:cNvPr>
          <p:cNvSpPr/>
          <p:nvPr/>
        </p:nvSpPr>
        <p:spPr>
          <a:xfrm>
            <a:off x="9900017" y="4864219"/>
            <a:ext cx="1648528" cy="400110"/>
          </a:xfrm>
          <a:prstGeom prst="rect">
            <a:avLst/>
          </a:prstGeom>
        </p:spPr>
        <p:txBody>
          <a:bodyPr wrap="none">
            <a:spAutoFit/>
          </a:bodyPr>
          <a:lstStyle/>
          <a:p>
            <a:pPr marL="180000" lvl="0" indent="-180000">
              <a:spcBef>
                <a:spcPct val="20000"/>
              </a:spcBef>
              <a:buFont typeface="Arial" panose="020B0604020202020204" pitchFamily="34" charset="0"/>
              <a:buChar char="•"/>
              <a:defRP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醚键的断裂</a:t>
            </a:r>
          </a:p>
        </p:txBody>
      </p:sp>
      <p:sp>
        <p:nvSpPr>
          <p:cNvPr id="3" name="矩形 2">
            <a:extLst>
              <a:ext uri="{FF2B5EF4-FFF2-40B4-BE49-F238E27FC236}">
                <a16:creationId xmlns:a16="http://schemas.microsoft.com/office/drawing/2014/main" id="{897FBA33-5301-529A-2E86-F8E1764B573D}"/>
              </a:ext>
            </a:extLst>
          </p:cNvPr>
          <p:cNvSpPr/>
          <p:nvPr/>
        </p:nvSpPr>
        <p:spPr>
          <a:xfrm>
            <a:off x="4496559" y="5264329"/>
            <a:ext cx="1905009"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醚的氧化反应</a:t>
            </a:r>
          </a:p>
        </p:txBody>
      </p:sp>
    </p:spTree>
    <p:extLst>
      <p:ext uri="{BB962C8B-B14F-4D97-AF65-F5344CB8AC3E}">
        <p14:creationId xmlns:p14="http://schemas.microsoft.com/office/powerpoint/2010/main" val="401772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DAB87-289C-BBCA-E80F-2A77DC841B7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3EC64FFD-33B2-05F3-5B70-8FEC554A8765}"/>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对称醚的制备</a:t>
            </a:r>
          </a:p>
        </p:txBody>
      </p:sp>
      <p:sp>
        <p:nvSpPr>
          <p:cNvPr id="2" name="文本框 1">
            <a:extLst>
              <a:ext uri="{FF2B5EF4-FFF2-40B4-BE49-F238E27FC236}">
                <a16:creationId xmlns:a16="http://schemas.microsoft.com/office/drawing/2014/main" id="{31F3B88E-7E74-DC92-E9A7-2FA3FA79D423}"/>
              </a:ext>
            </a:extLst>
          </p:cNvPr>
          <p:cNvSpPr txBox="1"/>
          <p:nvPr/>
        </p:nvSpPr>
        <p:spPr>
          <a:xfrm>
            <a:off x="462987" y="983189"/>
            <a:ext cx="6647974" cy="461665"/>
          </a:xfrm>
          <a:prstGeom prst="rect">
            <a:avLst/>
          </a:prstGeom>
          <a:noFill/>
        </p:spPr>
        <p:txBody>
          <a:bodyPr wrap="none" rtlCol="0">
            <a:spAutoFit/>
          </a:bodyPr>
          <a:lstStyle/>
          <a:p>
            <a:r>
              <a:rPr lang="zh-CN" altLang="en-US" sz="2400" dirty="0"/>
              <a:t>简单的对称醚一般通过醇的分子间脱水反应制备</a:t>
            </a:r>
          </a:p>
        </p:txBody>
      </p:sp>
      <p:pic>
        <p:nvPicPr>
          <p:cNvPr id="8" name="图片 7">
            <a:extLst>
              <a:ext uri="{FF2B5EF4-FFF2-40B4-BE49-F238E27FC236}">
                <a16:creationId xmlns:a16="http://schemas.microsoft.com/office/drawing/2014/main" id="{67115409-9A72-9551-866E-17A97EA11525}"/>
              </a:ext>
            </a:extLst>
          </p:cNvPr>
          <p:cNvPicPr>
            <a:picLocks noChangeAspect="1"/>
          </p:cNvPicPr>
          <p:nvPr/>
        </p:nvPicPr>
        <p:blipFill>
          <a:blip r:embed="rId2"/>
          <a:stretch>
            <a:fillRect/>
          </a:stretch>
        </p:blipFill>
        <p:spPr>
          <a:xfrm>
            <a:off x="3016698" y="1417812"/>
            <a:ext cx="5395428" cy="624894"/>
          </a:xfrm>
          <a:prstGeom prst="rect">
            <a:avLst/>
          </a:prstGeom>
        </p:spPr>
      </p:pic>
      <p:sp>
        <p:nvSpPr>
          <p:cNvPr id="14" name="文本框 13">
            <a:extLst>
              <a:ext uri="{FF2B5EF4-FFF2-40B4-BE49-F238E27FC236}">
                <a16:creationId xmlns:a16="http://schemas.microsoft.com/office/drawing/2014/main" id="{2E1B048E-6A0E-10CE-1722-592E93E34E7A}"/>
              </a:ext>
            </a:extLst>
          </p:cNvPr>
          <p:cNvSpPr txBox="1"/>
          <p:nvPr/>
        </p:nvSpPr>
        <p:spPr>
          <a:xfrm>
            <a:off x="347240" y="2042706"/>
            <a:ext cx="11296891" cy="830997"/>
          </a:xfrm>
          <a:prstGeom prst="rect">
            <a:avLst/>
          </a:prstGeom>
          <a:noFill/>
        </p:spPr>
        <p:txBody>
          <a:bodyPr wrap="square" rtlCol="0">
            <a:spAutoFit/>
          </a:bodyPr>
          <a:lstStyle/>
          <a:p>
            <a:r>
              <a:rPr lang="zh-CN" altLang="en-US" sz="2400" dirty="0"/>
              <a:t>但这种反应不适合制备不对称醚，因为会生成各种副产物。</a:t>
            </a:r>
            <a:r>
              <a:rPr lang="zh-CN" altLang="en-US" sz="2400" dirty="0">
                <a:solidFill>
                  <a:srgbClr val="FF0000"/>
                </a:solidFill>
              </a:rPr>
              <a:t>注意：醇分子间脱水是亲和取代反应，而前面讲到的醇的分子内脱水是消除反应！</a:t>
            </a:r>
          </a:p>
        </p:txBody>
      </p:sp>
      <p:sp>
        <p:nvSpPr>
          <p:cNvPr id="15" name="文本框 14">
            <a:extLst>
              <a:ext uri="{FF2B5EF4-FFF2-40B4-BE49-F238E27FC236}">
                <a16:creationId xmlns:a16="http://schemas.microsoft.com/office/drawing/2014/main" id="{EEFB0504-3097-A718-5C4A-5B376624E7C2}"/>
              </a:ext>
            </a:extLst>
          </p:cNvPr>
          <p:cNvSpPr txBox="1"/>
          <p:nvPr/>
        </p:nvSpPr>
        <p:spPr>
          <a:xfrm>
            <a:off x="313555" y="2847555"/>
            <a:ext cx="6199133" cy="461665"/>
          </a:xfrm>
          <a:prstGeom prst="rect">
            <a:avLst/>
          </a:prstGeom>
          <a:noFill/>
        </p:spPr>
        <p:txBody>
          <a:bodyPr wrap="none" rtlCol="0">
            <a:spAutoFit/>
          </a:bodyPr>
          <a:lstStyle/>
          <a:p>
            <a:r>
              <a:rPr lang="zh-CN" altLang="en-US" sz="2400" dirty="0"/>
              <a:t>反应可以通过</a:t>
            </a:r>
            <a:r>
              <a:rPr lang="en-US" altLang="zh-CN" sz="2400" dirty="0"/>
              <a:t>SN1</a:t>
            </a:r>
            <a:r>
              <a:rPr lang="zh-CN" altLang="en-US" sz="2400" dirty="0"/>
              <a:t>和</a:t>
            </a:r>
            <a:r>
              <a:rPr lang="en-US" altLang="zh-CN" sz="2400" dirty="0"/>
              <a:t>SN2</a:t>
            </a:r>
            <a:r>
              <a:rPr lang="zh-CN" altLang="en-US" sz="2400" dirty="0"/>
              <a:t>两种途径进行反应：</a:t>
            </a:r>
          </a:p>
        </p:txBody>
      </p:sp>
      <p:pic>
        <p:nvPicPr>
          <p:cNvPr id="17" name="图片 16">
            <a:extLst>
              <a:ext uri="{FF2B5EF4-FFF2-40B4-BE49-F238E27FC236}">
                <a16:creationId xmlns:a16="http://schemas.microsoft.com/office/drawing/2014/main" id="{9C0B7A7F-2181-F748-4B37-0FA2ED66573F}"/>
              </a:ext>
            </a:extLst>
          </p:cNvPr>
          <p:cNvPicPr>
            <a:picLocks noChangeAspect="1"/>
          </p:cNvPicPr>
          <p:nvPr/>
        </p:nvPicPr>
        <p:blipFill>
          <a:blip r:embed="rId3"/>
          <a:stretch>
            <a:fillRect/>
          </a:stretch>
        </p:blipFill>
        <p:spPr>
          <a:xfrm>
            <a:off x="1875159" y="3429000"/>
            <a:ext cx="8696325" cy="1500676"/>
          </a:xfrm>
          <a:prstGeom prst="rect">
            <a:avLst/>
          </a:prstGeom>
        </p:spPr>
      </p:pic>
      <p:pic>
        <p:nvPicPr>
          <p:cNvPr id="19" name="图片 18">
            <a:extLst>
              <a:ext uri="{FF2B5EF4-FFF2-40B4-BE49-F238E27FC236}">
                <a16:creationId xmlns:a16="http://schemas.microsoft.com/office/drawing/2014/main" id="{17916E17-F736-FBB2-D210-C2C3602C3C6F}"/>
              </a:ext>
            </a:extLst>
          </p:cNvPr>
          <p:cNvPicPr>
            <a:picLocks noChangeAspect="1"/>
          </p:cNvPicPr>
          <p:nvPr/>
        </p:nvPicPr>
        <p:blipFill>
          <a:blip r:embed="rId4"/>
          <a:stretch>
            <a:fillRect/>
          </a:stretch>
        </p:blipFill>
        <p:spPr>
          <a:xfrm>
            <a:off x="2486025" y="5069324"/>
            <a:ext cx="7219950" cy="1500676"/>
          </a:xfrm>
          <a:prstGeom prst="rect">
            <a:avLst/>
          </a:prstGeom>
        </p:spPr>
      </p:pic>
    </p:spTree>
    <p:extLst>
      <p:ext uri="{BB962C8B-B14F-4D97-AF65-F5344CB8AC3E}">
        <p14:creationId xmlns:p14="http://schemas.microsoft.com/office/powerpoint/2010/main" val="356090675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92B95-98D6-A4E3-23B8-79D76652BCA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E58C38BB-67AB-B91E-BE02-CA4FCD702ED0}"/>
              </a:ext>
            </a:extLst>
          </p:cNvPr>
          <p:cNvSpPr/>
          <p:nvPr/>
        </p:nvSpPr>
        <p:spPr>
          <a:xfrm>
            <a:off x="1152000" y="288000"/>
            <a:ext cx="4161717"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Williamson</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合成法</a:t>
            </a:r>
          </a:p>
        </p:txBody>
      </p:sp>
      <p:sp>
        <p:nvSpPr>
          <p:cNvPr id="2" name="文本框 1">
            <a:extLst>
              <a:ext uri="{FF2B5EF4-FFF2-40B4-BE49-F238E27FC236}">
                <a16:creationId xmlns:a16="http://schemas.microsoft.com/office/drawing/2014/main" id="{75329437-8846-C9F3-9A3C-2B604F1C6577}"/>
              </a:ext>
            </a:extLst>
          </p:cNvPr>
          <p:cNvSpPr txBox="1"/>
          <p:nvPr/>
        </p:nvSpPr>
        <p:spPr>
          <a:xfrm>
            <a:off x="462987" y="983189"/>
            <a:ext cx="10949651" cy="1200329"/>
          </a:xfrm>
          <a:prstGeom prst="rect">
            <a:avLst/>
          </a:prstGeom>
          <a:noFill/>
        </p:spPr>
        <p:txBody>
          <a:bodyPr wrap="square" rtlCol="0">
            <a:spAutoFit/>
          </a:bodyPr>
          <a:lstStyle/>
          <a:p>
            <a:r>
              <a:rPr lang="en-US" altLang="zh-CN" sz="2400" b="0" i="0" dirty="0">
                <a:effectLst/>
              </a:rPr>
              <a:t>Williamson</a:t>
            </a:r>
            <a:r>
              <a:rPr lang="zh-CN" altLang="en-US" sz="2400" b="0" i="0" dirty="0">
                <a:effectLst/>
              </a:rPr>
              <a:t>合成法是实验室中制备醚的最常见手段，其适用范围广泛，对称醚、非对称醚都可以用此法合成。从本质上说，</a:t>
            </a:r>
            <a:r>
              <a:rPr lang="en-US" altLang="zh-CN" sz="2400" b="0" i="0" dirty="0">
                <a:effectLst/>
              </a:rPr>
              <a:t>Williamson</a:t>
            </a:r>
            <a:r>
              <a:rPr lang="zh-CN" altLang="en-US" sz="2400" b="0" i="0" dirty="0">
                <a:effectLst/>
              </a:rPr>
              <a:t>合成法其实就是卤代烃与醇钠或酚钠间发生的亲核取代反应</a:t>
            </a:r>
            <a:endParaRPr lang="zh-CN" altLang="en-US" sz="2400" dirty="0"/>
          </a:p>
        </p:txBody>
      </p:sp>
      <p:pic>
        <p:nvPicPr>
          <p:cNvPr id="1026" name="Picture 2">
            <a:extLst>
              <a:ext uri="{FF2B5EF4-FFF2-40B4-BE49-F238E27FC236}">
                <a16:creationId xmlns:a16="http://schemas.microsoft.com/office/drawing/2014/main" id="{262369C8-E14D-7B3B-6F9F-C75EE7CAC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090" y="2138365"/>
            <a:ext cx="6298989" cy="124548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B0A3DE6-CE73-E4DC-28E0-37322746B5D4}"/>
              </a:ext>
            </a:extLst>
          </p:cNvPr>
          <p:cNvSpPr txBox="1"/>
          <p:nvPr/>
        </p:nvSpPr>
        <p:spPr>
          <a:xfrm>
            <a:off x="462987" y="3610642"/>
            <a:ext cx="10949651" cy="1569660"/>
          </a:xfrm>
          <a:prstGeom prst="rect">
            <a:avLst/>
          </a:prstGeom>
          <a:noFill/>
        </p:spPr>
        <p:txBody>
          <a:bodyPr wrap="square" rtlCol="0">
            <a:spAutoFit/>
          </a:bodyPr>
          <a:lstStyle/>
          <a:p>
            <a:r>
              <a:rPr lang="zh-CN" altLang="en-US" sz="2400" b="0" i="0" dirty="0">
                <a:effectLst/>
                <a:latin typeface="+mn-ea"/>
              </a:rPr>
              <a:t>这里醇钠或酚钠作为亲核试剂，取代了底物卤代烃分子中的卤素原子，形成一根新的</a:t>
            </a:r>
            <a:r>
              <a:rPr lang="en-US" altLang="zh-CN" sz="2400" b="0" i="0" dirty="0">
                <a:effectLst/>
                <a:latin typeface="+mn-ea"/>
              </a:rPr>
              <a:t>C-O</a:t>
            </a:r>
            <a:r>
              <a:rPr lang="zh-CN" altLang="en-US" sz="2400" b="0" i="0" dirty="0">
                <a:effectLst/>
                <a:latin typeface="+mn-ea"/>
              </a:rPr>
              <a:t>键（上图中用红色标记）。 请注意这根新键的位置。遇上醚的合成，我们做逆合成分析时，其实就可以从这个位置，从氧的旁侧切开， 把目标醚分子断成两部分。含氧的部分来自于醇钠或酚钠，不含氧的部分自然来自于卤代烃。</a:t>
            </a:r>
            <a:endParaRPr lang="zh-CN" altLang="en-US" sz="2400" dirty="0">
              <a:latin typeface="+mn-ea"/>
            </a:endParaRPr>
          </a:p>
        </p:txBody>
      </p:sp>
    </p:spTree>
    <p:extLst>
      <p:ext uri="{BB962C8B-B14F-4D97-AF65-F5344CB8AC3E}">
        <p14:creationId xmlns:p14="http://schemas.microsoft.com/office/powerpoint/2010/main" val="344653474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4492E562-4BFF-407E-A59A-40E2E5E7517B}"/>
              </a:ext>
            </a:extLst>
          </p:cNvPr>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rPr>
              <a:t>01</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endParaRPr>
          </a:p>
        </p:txBody>
      </p:sp>
      <p:sp>
        <p:nvSpPr>
          <p:cNvPr id="54" name="矩形 53">
            <a:extLst>
              <a:ext uri="{FF2B5EF4-FFF2-40B4-BE49-F238E27FC236}">
                <a16:creationId xmlns:a16="http://schemas.microsoft.com/office/drawing/2014/main" id="{B12C8FBC-87CA-4CCA-8BA4-F6FE1AAFDE6B}"/>
              </a:ext>
            </a:extLst>
          </p:cNvPr>
          <p:cNvSpPr/>
          <p:nvPr/>
        </p:nvSpPr>
        <p:spPr>
          <a:xfrm>
            <a:off x="5266000" y="3707215"/>
            <a:ext cx="5969051" cy="84023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pitchFamily="34" charset="-122"/>
                <a:ea typeface="微软雅黑" panose="020B0503020204020204" pitchFamily="34" charset="-122"/>
                <a:cs typeface="+mn-cs"/>
              </a:rPr>
              <a:t>醇和醚概述</a:t>
            </a:r>
          </a:p>
        </p:txBody>
      </p:sp>
      <p:cxnSp>
        <p:nvCxnSpPr>
          <p:cNvPr id="56" name="直接箭头连接符 55">
            <a:extLst>
              <a:ext uri="{FF2B5EF4-FFF2-40B4-BE49-F238E27FC236}">
                <a16:creationId xmlns:a16="http://schemas.microsoft.com/office/drawing/2014/main" id="{82D19271-6C26-428E-BBB7-7A197FCB972F}"/>
              </a:ext>
            </a:extLst>
          </p:cNvPr>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18183175-16BF-45F8-A25A-0F5CBD6938A5}"/>
              </a:ext>
            </a:extLst>
          </p:cNvPr>
          <p:cNvSpPr/>
          <p:nvPr/>
        </p:nvSpPr>
        <p:spPr>
          <a:xfrm>
            <a:off x="5266000" y="4864219"/>
            <a:ext cx="2417970"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醇和醚的结构特点</a:t>
            </a:r>
          </a:p>
        </p:txBody>
      </p:sp>
      <p:sp>
        <p:nvSpPr>
          <p:cNvPr id="7" name="矩形 6">
            <a:extLst>
              <a:ext uri="{FF2B5EF4-FFF2-40B4-BE49-F238E27FC236}">
                <a16:creationId xmlns:a16="http://schemas.microsoft.com/office/drawing/2014/main" id="{525A1837-595A-4019-8926-B5337A7607F4}"/>
              </a:ext>
            </a:extLst>
          </p:cNvPr>
          <p:cNvSpPr/>
          <p:nvPr/>
        </p:nvSpPr>
        <p:spPr>
          <a:xfrm>
            <a:off x="7581071" y="4864219"/>
            <a:ext cx="1905009"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醇和醚的性质</a:t>
            </a:r>
          </a:p>
        </p:txBody>
      </p:sp>
      <p:sp>
        <p:nvSpPr>
          <p:cNvPr id="8" name="矩形 7">
            <a:extLst>
              <a:ext uri="{FF2B5EF4-FFF2-40B4-BE49-F238E27FC236}">
                <a16:creationId xmlns:a16="http://schemas.microsoft.com/office/drawing/2014/main" id="{7680D79C-97EA-4C2E-AFF2-539DD9F7D247}"/>
              </a:ext>
            </a:extLst>
          </p:cNvPr>
          <p:cNvSpPr/>
          <p:nvPr/>
        </p:nvSpPr>
        <p:spPr>
          <a:xfrm>
            <a:off x="9671137" y="4864219"/>
            <a:ext cx="1905009" cy="400110"/>
          </a:xfrm>
          <a:prstGeom prst="rect">
            <a:avLst/>
          </a:prstGeom>
        </p:spPr>
        <p:txBody>
          <a:bodyPr wrap="none">
            <a:spAutoFit/>
          </a:bodyPr>
          <a:lstStyle/>
          <a:p>
            <a:pPr marL="180000" lvl="0" indent="-180000">
              <a:spcBef>
                <a:spcPct val="20000"/>
              </a:spcBef>
              <a:buFont typeface="Arial" panose="020B0604020202020204" pitchFamily="34" charset="0"/>
              <a:buChar char="•"/>
              <a:defRP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相关反应类型</a:t>
            </a:r>
          </a:p>
        </p:txBody>
      </p:sp>
    </p:spTree>
    <p:extLst>
      <p:ext uri="{BB962C8B-B14F-4D97-AF65-F5344CB8AC3E}">
        <p14:creationId xmlns:p14="http://schemas.microsoft.com/office/powerpoint/2010/main" val="1119962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9E697-D268-A750-5DFE-7DB5F9B56A08}"/>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B9411066-1AF6-886A-98DE-836ACABC78B0}"/>
              </a:ext>
            </a:extLst>
          </p:cNvPr>
          <p:cNvSpPr/>
          <p:nvPr/>
        </p:nvSpPr>
        <p:spPr>
          <a:xfrm>
            <a:off x="1152000" y="288000"/>
            <a:ext cx="4161717"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Williamson</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合成法</a:t>
            </a:r>
          </a:p>
        </p:txBody>
      </p:sp>
      <p:sp>
        <p:nvSpPr>
          <p:cNvPr id="2" name="文本框 1">
            <a:extLst>
              <a:ext uri="{FF2B5EF4-FFF2-40B4-BE49-F238E27FC236}">
                <a16:creationId xmlns:a16="http://schemas.microsoft.com/office/drawing/2014/main" id="{A635650C-4622-DD0E-3BF2-EF4A7323D07A}"/>
              </a:ext>
            </a:extLst>
          </p:cNvPr>
          <p:cNvSpPr txBox="1"/>
          <p:nvPr/>
        </p:nvSpPr>
        <p:spPr>
          <a:xfrm>
            <a:off x="462987" y="983189"/>
            <a:ext cx="10949651" cy="1938992"/>
          </a:xfrm>
          <a:prstGeom prst="rect">
            <a:avLst/>
          </a:prstGeom>
          <a:noFill/>
        </p:spPr>
        <p:txBody>
          <a:bodyPr wrap="square" rtlCol="0">
            <a:spAutoFit/>
          </a:bodyPr>
          <a:lstStyle/>
          <a:p>
            <a:r>
              <a:rPr lang="zh-CN" altLang="en-US" sz="2400" b="0" i="0" dirty="0">
                <a:effectLst/>
              </a:rPr>
              <a:t>在应用该合成法时需要注意：如果反应需要合成叔醚，则需要利用叔氧负离子进攻低取代的卤代烃，这是由于醇钠既是亲核试剂也是碱性史记，卤代烃在此条件下既能发生</a:t>
            </a:r>
            <a:r>
              <a:rPr lang="en-US" altLang="zh-CN" sz="2400" b="0" i="0" dirty="0">
                <a:effectLst/>
              </a:rPr>
              <a:t>SN</a:t>
            </a:r>
            <a:r>
              <a:rPr lang="zh-CN" altLang="en-US" sz="2400" b="0" i="0" dirty="0">
                <a:effectLst/>
              </a:rPr>
              <a:t>反应，也能发生消除反应。由于叔碳的空间位阻很大，因此反应不利于</a:t>
            </a:r>
            <a:r>
              <a:rPr lang="en-US" altLang="zh-CN" sz="2400" b="0" i="0" dirty="0">
                <a:effectLst/>
              </a:rPr>
              <a:t>SN</a:t>
            </a:r>
            <a:r>
              <a:rPr lang="zh-CN" altLang="en-US" sz="2400" b="0" i="0" dirty="0">
                <a:effectLst/>
              </a:rPr>
              <a:t>反应，而有利于双分子消除反应，因此使用低取代醇钠进攻叔碳正离子的主产物不是醚。</a:t>
            </a:r>
            <a:endParaRPr lang="zh-CN" altLang="en-US" sz="2400" dirty="0"/>
          </a:p>
        </p:txBody>
      </p:sp>
      <p:pic>
        <p:nvPicPr>
          <p:cNvPr id="4" name="图片 3">
            <a:extLst>
              <a:ext uri="{FF2B5EF4-FFF2-40B4-BE49-F238E27FC236}">
                <a16:creationId xmlns:a16="http://schemas.microsoft.com/office/drawing/2014/main" id="{C392F608-C64D-E6BE-1E15-BFEDD963765A}"/>
              </a:ext>
            </a:extLst>
          </p:cNvPr>
          <p:cNvPicPr>
            <a:picLocks noChangeAspect="1"/>
          </p:cNvPicPr>
          <p:nvPr/>
        </p:nvPicPr>
        <p:blipFill>
          <a:blip r:embed="rId2"/>
          <a:stretch>
            <a:fillRect/>
          </a:stretch>
        </p:blipFill>
        <p:spPr>
          <a:xfrm>
            <a:off x="1962150" y="3058248"/>
            <a:ext cx="8267700" cy="1343025"/>
          </a:xfrm>
          <a:prstGeom prst="rect">
            <a:avLst/>
          </a:prstGeom>
        </p:spPr>
      </p:pic>
    </p:spTree>
    <p:extLst>
      <p:ext uri="{BB962C8B-B14F-4D97-AF65-F5344CB8AC3E}">
        <p14:creationId xmlns:p14="http://schemas.microsoft.com/office/powerpoint/2010/main" val="215478306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1378B-2D2A-73B2-8E83-652AD02D3F00}"/>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6C260478-69E4-3DFC-0DF2-13EE454E222C}"/>
              </a:ext>
            </a:extLst>
          </p:cNvPr>
          <p:cNvSpPr/>
          <p:nvPr/>
        </p:nvSpPr>
        <p:spPr>
          <a:xfrm>
            <a:off x="1152000" y="288000"/>
            <a:ext cx="5085046"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Williamson</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合成法练习</a:t>
            </a:r>
          </a:p>
        </p:txBody>
      </p:sp>
      <p:pic>
        <p:nvPicPr>
          <p:cNvPr id="5" name="图片 4">
            <a:extLst>
              <a:ext uri="{FF2B5EF4-FFF2-40B4-BE49-F238E27FC236}">
                <a16:creationId xmlns:a16="http://schemas.microsoft.com/office/drawing/2014/main" id="{F0174646-DCAF-0173-DF5F-3E75ED3F3738}"/>
              </a:ext>
            </a:extLst>
          </p:cNvPr>
          <p:cNvPicPr>
            <a:picLocks noChangeAspect="1"/>
          </p:cNvPicPr>
          <p:nvPr/>
        </p:nvPicPr>
        <p:blipFill>
          <a:blip r:embed="rId2"/>
          <a:stretch>
            <a:fillRect/>
          </a:stretch>
        </p:blipFill>
        <p:spPr>
          <a:xfrm>
            <a:off x="1244372" y="2396218"/>
            <a:ext cx="4705350" cy="781050"/>
          </a:xfrm>
          <a:prstGeom prst="rect">
            <a:avLst/>
          </a:prstGeom>
        </p:spPr>
      </p:pic>
      <p:pic>
        <p:nvPicPr>
          <p:cNvPr id="7" name="图片 6">
            <a:extLst>
              <a:ext uri="{FF2B5EF4-FFF2-40B4-BE49-F238E27FC236}">
                <a16:creationId xmlns:a16="http://schemas.microsoft.com/office/drawing/2014/main" id="{C4BDC417-C86B-E741-4B56-D150F4AD0285}"/>
              </a:ext>
            </a:extLst>
          </p:cNvPr>
          <p:cNvPicPr>
            <a:picLocks noChangeAspect="1"/>
          </p:cNvPicPr>
          <p:nvPr/>
        </p:nvPicPr>
        <p:blipFill>
          <a:blip r:embed="rId3"/>
          <a:stretch>
            <a:fillRect/>
          </a:stretch>
        </p:blipFill>
        <p:spPr>
          <a:xfrm>
            <a:off x="1244372" y="1229405"/>
            <a:ext cx="5153025" cy="981075"/>
          </a:xfrm>
          <a:prstGeom prst="rect">
            <a:avLst/>
          </a:prstGeom>
        </p:spPr>
      </p:pic>
    </p:spTree>
    <p:extLst>
      <p:ext uri="{BB962C8B-B14F-4D97-AF65-F5344CB8AC3E}">
        <p14:creationId xmlns:p14="http://schemas.microsoft.com/office/powerpoint/2010/main" val="449294908"/>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DB767-1BAC-2A0D-46F9-EEF00B67F1C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9C30FCBE-50C9-C431-AB20-5B956B6C0451}"/>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釒羊盐的生成</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841D007A-828E-E03F-0B28-B0F28F14AF09}"/>
              </a:ext>
            </a:extLst>
          </p:cNvPr>
          <p:cNvPicPr>
            <a:picLocks noChangeAspect="1"/>
          </p:cNvPicPr>
          <p:nvPr/>
        </p:nvPicPr>
        <p:blipFill>
          <a:blip r:embed="rId2"/>
          <a:stretch>
            <a:fillRect/>
          </a:stretch>
        </p:blipFill>
        <p:spPr>
          <a:xfrm>
            <a:off x="2747962" y="2386012"/>
            <a:ext cx="6696075" cy="2085975"/>
          </a:xfrm>
          <a:prstGeom prst="rect">
            <a:avLst/>
          </a:prstGeom>
        </p:spPr>
      </p:pic>
      <p:sp>
        <p:nvSpPr>
          <p:cNvPr id="7" name="文本框 6">
            <a:extLst>
              <a:ext uri="{FF2B5EF4-FFF2-40B4-BE49-F238E27FC236}">
                <a16:creationId xmlns:a16="http://schemas.microsoft.com/office/drawing/2014/main" id="{B9780629-98C4-7432-3596-38C23AC5FD71}"/>
              </a:ext>
            </a:extLst>
          </p:cNvPr>
          <p:cNvSpPr txBox="1"/>
          <p:nvPr/>
        </p:nvSpPr>
        <p:spPr>
          <a:xfrm>
            <a:off x="1152000" y="1244673"/>
            <a:ext cx="9711160" cy="830997"/>
          </a:xfrm>
          <a:prstGeom prst="rect">
            <a:avLst/>
          </a:prstGeom>
          <a:noFill/>
        </p:spPr>
        <p:txBody>
          <a:bodyPr wrap="square">
            <a:spAutoFit/>
          </a:bodyPr>
          <a:lstStyle/>
          <a:p>
            <a:r>
              <a:rPr lang="zh-CN" altLang="en-US" sz="2400" b="0" i="0" dirty="0">
                <a:effectLst/>
                <a:ea typeface="SimSun" panose="02010600030101010101" pitchFamily="2" charset="-122"/>
              </a:rPr>
              <a:t>氧鎓盐 </a:t>
            </a:r>
            <a:r>
              <a:rPr lang="en-US" altLang="zh-CN" sz="2400" b="0" i="0" dirty="0">
                <a:effectLst/>
              </a:rPr>
              <a:t>(Oxonium Salts) </a:t>
            </a:r>
            <a:r>
              <a:rPr lang="zh-CN" altLang="en-US" sz="2400" b="0" i="0" dirty="0">
                <a:effectLst/>
                <a:ea typeface="SimSun" panose="02010600030101010101" pitchFamily="2" charset="-122"/>
              </a:rPr>
              <a:t>是指氧上连三或四个原子或原子团的正电荷离子（应该为金羊，但是打不出来，故用氧鎓代替），如下面两个反应</a:t>
            </a:r>
            <a:r>
              <a:rPr lang="en-US" altLang="zh-CN" sz="2400" b="0" i="0" dirty="0">
                <a:effectLst/>
                <a:ea typeface="SimSun" panose="02010600030101010101" pitchFamily="2" charset="-122"/>
              </a:rPr>
              <a:t>:</a:t>
            </a:r>
            <a:endParaRPr lang="zh-CN" altLang="en-US" sz="2400" dirty="0"/>
          </a:p>
        </p:txBody>
      </p:sp>
    </p:spTree>
    <p:extLst>
      <p:ext uri="{BB962C8B-B14F-4D97-AF65-F5344CB8AC3E}">
        <p14:creationId xmlns:p14="http://schemas.microsoft.com/office/powerpoint/2010/main" val="2328695303"/>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A8A42-1076-6647-91C3-09A486C3A39A}"/>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55F7439F-C88F-22F6-3A2A-8736915E8F39}"/>
              </a:ext>
            </a:extLst>
          </p:cNvPr>
          <p:cNvSpPr/>
          <p:nvPr/>
        </p:nvSpPr>
        <p:spPr>
          <a:xfrm>
            <a:off x="1152000" y="288000"/>
            <a:ext cx="4831772"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醚键的断裂的</a:t>
            </a:r>
            <a:r>
              <a:rPr lang="en-US" altLang="zh-CN" sz="3600" b="1" kern="0" dirty="0">
                <a:solidFill>
                  <a:prstClr val="black">
                    <a:lumMod val="95000"/>
                    <a:lumOff val="5000"/>
                  </a:prstClr>
                </a:solidFill>
                <a:latin typeface="微软雅黑" panose="020B0503020204020204" pitchFamily="34" charset="-122"/>
                <a:ea typeface="微软雅黑" panose="020B0503020204020204" pitchFamily="34" charset="-122"/>
              </a:rPr>
              <a:t>SN1</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机理</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02502993-353D-494A-F9D3-F15DD6D3DA89}"/>
              </a:ext>
            </a:extLst>
          </p:cNvPr>
          <p:cNvPicPr>
            <a:picLocks noChangeAspect="1"/>
          </p:cNvPicPr>
          <p:nvPr/>
        </p:nvPicPr>
        <p:blipFill>
          <a:blip r:embed="rId2">
            <a:extLst>
              <a:ext uri="{28A0092B-C50C-407E-A947-70E740481C1C}">
                <a14:useLocalDpi xmlns:a14="http://schemas.microsoft.com/office/drawing/2010/main" val="0"/>
              </a:ext>
            </a:extLst>
          </a:blip>
          <a:srcRect b="40767"/>
          <a:stretch/>
        </p:blipFill>
        <p:spPr>
          <a:xfrm>
            <a:off x="5604558" y="2068608"/>
            <a:ext cx="5935401" cy="2070741"/>
          </a:xfrm>
          <a:prstGeom prst="rect">
            <a:avLst/>
          </a:prstGeom>
        </p:spPr>
      </p:pic>
      <p:sp>
        <p:nvSpPr>
          <p:cNvPr id="4" name="文本框 3">
            <a:extLst>
              <a:ext uri="{FF2B5EF4-FFF2-40B4-BE49-F238E27FC236}">
                <a16:creationId xmlns:a16="http://schemas.microsoft.com/office/drawing/2014/main" id="{EAE4580E-23D2-E43B-949E-E9B5B64EB619}"/>
              </a:ext>
            </a:extLst>
          </p:cNvPr>
          <p:cNvSpPr txBox="1"/>
          <p:nvPr/>
        </p:nvSpPr>
        <p:spPr>
          <a:xfrm>
            <a:off x="492118" y="1097546"/>
            <a:ext cx="11207763" cy="830997"/>
          </a:xfrm>
          <a:prstGeom prst="rect">
            <a:avLst/>
          </a:prstGeom>
          <a:noFill/>
        </p:spPr>
        <p:txBody>
          <a:bodyPr wrap="square" rtlCol="0">
            <a:spAutoFit/>
          </a:bodyPr>
          <a:lstStyle/>
          <a:p>
            <a:r>
              <a:rPr lang="zh-CN" altLang="en-US" sz="2400" dirty="0"/>
              <a:t>醚与氢碘酸一起加热，酸与醚先形成</a:t>
            </a:r>
            <a:r>
              <a:rPr lang="zh-CN" altLang="en-US" sz="2400" b="0" i="0" dirty="0">
                <a:solidFill>
                  <a:srgbClr val="333333"/>
                </a:solidFill>
                <a:effectLst/>
                <a:ea typeface="Microsoft YaHei" panose="020B0503020204020204" pitchFamily="34" charset="-122"/>
              </a:rPr>
              <a:t>𨦡盐，然后发生</a:t>
            </a:r>
            <a:r>
              <a:rPr lang="en-US" altLang="zh-CN" sz="2400" b="0" i="0" dirty="0">
                <a:solidFill>
                  <a:srgbClr val="333333"/>
                </a:solidFill>
                <a:effectLst/>
                <a:ea typeface="Microsoft YaHei" panose="020B0503020204020204" pitchFamily="34" charset="-122"/>
              </a:rPr>
              <a:t>SN1</a:t>
            </a:r>
            <a:r>
              <a:rPr lang="zh-CN" altLang="en-US" sz="2400" b="0" i="0" dirty="0">
                <a:solidFill>
                  <a:srgbClr val="333333"/>
                </a:solidFill>
                <a:effectLst/>
                <a:ea typeface="Microsoft YaHei" panose="020B0503020204020204" pitchFamily="34" charset="-122"/>
              </a:rPr>
              <a:t>或</a:t>
            </a:r>
            <a:r>
              <a:rPr lang="en-US" altLang="zh-CN" sz="2400" b="0" i="0" dirty="0">
                <a:solidFill>
                  <a:srgbClr val="333333"/>
                </a:solidFill>
                <a:effectLst/>
                <a:ea typeface="Microsoft YaHei" panose="020B0503020204020204" pitchFamily="34" charset="-122"/>
              </a:rPr>
              <a:t>SN2</a:t>
            </a:r>
            <a:r>
              <a:rPr lang="zh-CN" altLang="en-US" sz="2400" b="0" i="0" dirty="0">
                <a:solidFill>
                  <a:srgbClr val="333333"/>
                </a:solidFill>
                <a:effectLst/>
                <a:ea typeface="Microsoft YaHei" panose="020B0503020204020204" pitchFamily="34" charset="-122"/>
              </a:rPr>
              <a:t>反应，经碳氧键的断裂形成碘代烷和醇，在过量酸的存在下，所产生的醇也转变成碘代烷：</a:t>
            </a:r>
          </a:p>
        </p:txBody>
      </p:sp>
      <p:sp>
        <p:nvSpPr>
          <p:cNvPr id="6" name="文本框 5">
            <a:extLst>
              <a:ext uri="{FF2B5EF4-FFF2-40B4-BE49-F238E27FC236}">
                <a16:creationId xmlns:a16="http://schemas.microsoft.com/office/drawing/2014/main" id="{E3FE7173-2811-2F0E-4DC7-E3379B5D6704}"/>
              </a:ext>
            </a:extLst>
          </p:cNvPr>
          <p:cNvSpPr txBox="1"/>
          <p:nvPr/>
        </p:nvSpPr>
        <p:spPr>
          <a:xfrm>
            <a:off x="652041" y="2068608"/>
            <a:ext cx="4612317" cy="2308324"/>
          </a:xfrm>
          <a:prstGeom prst="rect">
            <a:avLst/>
          </a:prstGeom>
          <a:noFill/>
        </p:spPr>
        <p:txBody>
          <a:bodyPr wrap="square" rtlCol="0">
            <a:spAutoFit/>
          </a:bodyPr>
          <a:lstStyle/>
          <a:p>
            <a:r>
              <a:rPr lang="zh-CN" altLang="en-US" sz="2400" dirty="0"/>
              <a:t>氢溴酸和盐酸也可以发生该反应，但是两者没有氢碘酸活泼，需用浓酸和较高的反应温度。</a:t>
            </a:r>
          </a:p>
          <a:p>
            <a:r>
              <a:rPr lang="zh-CN" altLang="en-US" sz="2400" b="0" i="0" dirty="0">
                <a:solidFill>
                  <a:srgbClr val="FF0000"/>
                </a:solidFill>
                <a:effectLst/>
                <a:ea typeface="Microsoft YaHei" panose="020B0503020204020204" pitchFamily="34" charset="-122"/>
              </a:rPr>
              <a:t>对于混合醚，</a:t>
            </a:r>
            <a:r>
              <a:rPr lang="en-US" altLang="zh-CN" sz="2400" b="0" i="0" dirty="0">
                <a:solidFill>
                  <a:srgbClr val="FF0000"/>
                </a:solidFill>
                <a:effectLst/>
                <a:ea typeface="Microsoft YaHei" panose="020B0503020204020204" pitchFamily="34" charset="-122"/>
              </a:rPr>
              <a:t>SN1</a:t>
            </a:r>
            <a:r>
              <a:rPr lang="zh-CN" altLang="en-US" sz="2400" b="0" i="0" dirty="0">
                <a:solidFill>
                  <a:srgbClr val="FF0000"/>
                </a:solidFill>
                <a:effectLst/>
                <a:ea typeface="Microsoft YaHei" panose="020B0503020204020204" pitchFamily="34" charset="-122"/>
              </a:rPr>
              <a:t>反应碳氧键断裂顺序是：三级烷烃</a:t>
            </a:r>
            <a:r>
              <a:rPr lang="en-US" altLang="zh-CN" sz="2400" b="0" i="0" dirty="0">
                <a:solidFill>
                  <a:srgbClr val="FF0000"/>
                </a:solidFill>
                <a:effectLst/>
                <a:ea typeface="Microsoft YaHei" panose="020B0503020204020204" pitchFamily="34" charset="-122"/>
              </a:rPr>
              <a:t>&gt;</a:t>
            </a:r>
            <a:r>
              <a:rPr lang="zh-CN" altLang="en-US" sz="2400" dirty="0">
                <a:solidFill>
                  <a:srgbClr val="FF0000"/>
                </a:solidFill>
                <a:ea typeface="Microsoft YaHei" panose="020B0503020204020204" pitchFamily="34" charset="-122"/>
              </a:rPr>
              <a:t>二级烷烃</a:t>
            </a:r>
            <a:r>
              <a:rPr lang="en-US" altLang="zh-CN" sz="2400" dirty="0">
                <a:solidFill>
                  <a:srgbClr val="FF0000"/>
                </a:solidFill>
                <a:ea typeface="Microsoft YaHei" panose="020B0503020204020204" pitchFamily="34" charset="-122"/>
              </a:rPr>
              <a:t>&gt;</a:t>
            </a:r>
            <a:r>
              <a:rPr lang="zh-CN" altLang="en-US" sz="2400" dirty="0">
                <a:solidFill>
                  <a:srgbClr val="FF0000"/>
                </a:solidFill>
                <a:ea typeface="Microsoft YaHei" panose="020B0503020204020204" pitchFamily="34" charset="-122"/>
              </a:rPr>
              <a:t>一级烷烃</a:t>
            </a:r>
            <a:r>
              <a:rPr lang="en-US" altLang="zh-CN" sz="2400" dirty="0">
                <a:solidFill>
                  <a:srgbClr val="FF0000"/>
                </a:solidFill>
                <a:ea typeface="Microsoft YaHei" panose="020B0503020204020204" pitchFamily="34" charset="-122"/>
              </a:rPr>
              <a:t>&gt;</a:t>
            </a:r>
            <a:r>
              <a:rPr lang="zh-CN" altLang="en-US" sz="2400" dirty="0">
                <a:solidFill>
                  <a:srgbClr val="FF0000"/>
                </a:solidFill>
                <a:ea typeface="Microsoft YaHei" panose="020B0503020204020204" pitchFamily="34" charset="-122"/>
              </a:rPr>
              <a:t>芳基（苯环）。</a:t>
            </a:r>
            <a:endParaRPr lang="zh-CN" altLang="en-US" sz="2400" b="0" i="0" dirty="0">
              <a:solidFill>
                <a:srgbClr val="FF0000"/>
              </a:solidFill>
              <a:effectLst/>
              <a:ea typeface="Microsoft YaHei" panose="020B0503020204020204" pitchFamily="34" charset="-122"/>
            </a:endParaRPr>
          </a:p>
        </p:txBody>
      </p:sp>
      <p:sp>
        <p:nvSpPr>
          <p:cNvPr id="8" name="文本框 7">
            <a:extLst>
              <a:ext uri="{FF2B5EF4-FFF2-40B4-BE49-F238E27FC236}">
                <a16:creationId xmlns:a16="http://schemas.microsoft.com/office/drawing/2014/main" id="{A32D9452-5204-55C3-BE2C-57FCF7AFBDFB}"/>
              </a:ext>
            </a:extLst>
          </p:cNvPr>
          <p:cNvSpPr txBox="1"/>
          <p:nvPr/>
        </p:nvSpPr>
        <p:spPr>
          <a:xfrm>
            <a:off x="652041" y="4513737"/>
            <a:ext cx="11207763" cy="830997"/>
          </a:xfrm>
          <a:prstGeom prst="rect">
            <a:avLst/>
          </a:prstGeom>
          <a:noFill/>
        </p:spPr>
        <p:txBody>
          <a:bodyPr wrap="square" rtlCol="0">
            <a:spAutoFit/>
          </a:bodyPr>
          <a:lstStyle/>
          <a:p>
            <a:r>
              <a:rPr lang="zh-CN" altLang="en-US" sz="2400" b="0" i="0" dirty="0">
                <a:solidFill>
                  <a:srgbClr val="FF0000"/>
                </a:solidFill>
                <a:effectLst/>
                <a:ea typeface="Microsoft YaHei" panose="020B0503020204020204" pitchFamily="34" charset="-122"/>
              </a:rPr>
              <a:t>这可以碳正离子的稳定性顺序来解释。而对于芳基，由于苯环和氧负离子的</a:t>
            </a:r>
            <a:r>
              <a:rPr lang="en-US" altLang="zh-CN" sz="2400" b="0" i="0" dirty="0">
                <a:solidFill>
                  <a:srgbClr val="FF0000"/>
                </a:solidFill>
                <a:effectLst/>
                <a:ea typeface="Microsoft YaHei" panose="020B0503020204020204" pitchFamily="34" charset="-122"/>
              </a:rPr>
              <a:t>p-π</a:t>
            </a:r>
            <a:r>
              <a:rPr lang="zh-CN" altLang="en-US" sz="2400" b="0" i="0" dirty="0">
                <a:solidFill>
                  <a:srgbClr val="FF0000"/>
                </a:solidFill>
                <a:effectLst/>
                <a:ea typeface="Microsoft YaHei" panose="020B0503020204020204" pitchFamily="34" charset="-122"/>
              </a:rPr>
              <a:t>共轭，使其具有某些双键的性质，因此难断裂。</a:t>
            </a:r>
          </a:p>
        </p:txBody>
      </p:sp>
      <p:pic>
        <p:nvPicPr>
          <p:cNvPr id="11" name="图片 10">
            <a:extLst>
              <a:ext uri="{FF2B5EF4-FFF2-40B4-BE49-F238E27FC236}">
                <a16:creationId xmlns:a16="http://schemas.microsoft.com/office/drawing/2014/main" id="{34973ED3-864A-62F6-99B2-0F7EAEC25FD1}"/>
              </a:ext>
            </a:extLst>
          </p:cNvPr>
          <p:cNvPicPr>
            <a:picLocks noChangeAspect="1"/>
          </p:cNvPicPr>
          <p:nvPr/>
        </p:nvPicPr>
        <p:blipFill>
          <a:blip r:embed="rId3"/>
          <a:stretch>
            <a:fillRect/>
          </a:stretch>
        </p:blipFill>
        <p:spPr>
          <a:xfrm>
            <a:off x="2995334" y="5481538"/>
            <a:ext cx="5789686" cy="1088461"/>
          </a:xfrm>
          <a:prstGeom prst="rect">
            <a:avLst/>
          </a:prstGeom>
        </p:spPr>
      </p:pic>
    </p:spTree>
    <p:extLst>
      <p:ext uri="{BB962C8B-B14F-4D97-AF65-F5344CB8AC3E}">
        <p14:creationId xmlns:p14="http://schemas.microsoft.com/office/powerpoint/2010/main" val="202218061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345A-28DF-74AE-06C2-9F441F655546}"/>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9B0820F7-8645-E70E-E21B-F905A15479BA}"/>
              </a:ext>
            </a:extLst>
          </p:cNvPr>
          <p:cNvSpPr/>
          <p:nvPr/>
        </p:nvSpPr>
        <p:spPr>
          <a:xfrm>
            <a:off x="1152000" y="288000"/>
            <a:ext cx="5755102"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醚键的断裂的</a:t>
            </a:r>
            <a:r>
              <a:rPr lang="en-US" altLang="zh-CN" sz="3600" b="1" kern="0" dirty="0">
                <a:solidFill>
                  <a:prstClr val="black">
                    <a:lumMod val="95000"/>
                    <a:lumOff val="5000"/>
                  </a:prstClr>
                </a:solidFill>
                <a:latin typeface="微软雅黑" panose="020B0503020204020204" pitchFamily="34" charset="-122"/>
                <a:ea typeface="微软雅黑" panose="020B0503020204020204" pitchFamily="34" charset="-122"/>
              </a:rPr>
              <a:t>SN1</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机理练习</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pic>
        <p:nvPicPr>
          <p:cNvPr id="1026" name="Picture 2">
            <a:extLst>
              <a:ext uri="{FF2B5EF4-FFF2-40B4-BE49-F238E27FC236}">
                <a16:creationId xmlns:a16="http://schemas.microsoft.com/office/drawing/2014/main" id="{E2FD3BCE-7D09-5AA3-C5F1-E8F69947E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73" y="1274440"/>
            <a:ext cx="25622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ECE4F5D-CAE3-EC2E-D743-98C0A547608F}"/>
              </a:ext>
            </a:extLst>
          </p:cNvPr>
          <p:cNvPicPr>
            <a:picLocks noChangeAspect="1"/>
          </p:cNvPicPr>
          <p:nvPr/>
        </p:nvPicPr>
        <p:blipFill>
          <a:blip r:embed="rId3"/>
          <a:stretch>
            <a:fillRect/>
          </a:stretch>
        </p:blipFill>
        <p:spPr>
          <a:xfrm>
            <a:off x="939573" y="1824058"/>
            <a:ext cx="6416596" cy="594412"/>
          </a:xfrm>
          <a:prstGeom prst="rect">
            <a:avLst/>
          </a:prstGeom>
        </p:spPr>
      </p:pic>
      <p:pic>
        <p:nvPicPr>
          <p:cNvPr id="1028" name="Picture 4">
            <a:extLst>
              <a:ext uri="{FF2B5EF4-FFF2-40B4-BE49-F238E27FC236}">
                <a16:creationId xmlns:a16="http://schemas.microsoft.com/office/drawing/2014/main" id="{7601B453-B9D1-C015-7281-8D5DE2CD8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573" y="2444213"/>
            <a:ext cx="26574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939FBB-FE94-A5CC-E160-213FB00480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19" y="3453863"/>
            <a:ext cx="6534150"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AA05DA3-2565-F199-B3A7-15621DD59C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787" y="4690090"/>
            <a:ext cx="25908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0398215-24FD-51FC-3121-3613A41707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573" y="5583560"/>
            <a:ext cx="5772150"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A477DFE-10CF-7FD6-3BF9-2B40591EE1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3102" y="1503970"/>
            <a:ext cx="3048000" cy="7239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C7FBD642-03B1-3D4F-1CC2-3954F57BC68B}"/>
              </a:ext>
            </a:extLst>
          </p:cNvPr>
          <p:cNvSpPr/>
          <p:nvPr/>
        </p:nvSpPr>
        <p:spPr>
          <a:xfrm>
            <a:off x="822020" y="1274440"/>
            <a:ext cx="6534150" cy="11829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20FA62-9CAA-CB5E-2433-45C5116216A7}"/>
              </a:ext>
            </a:extLst>
          </p:cNvPr>
          <p:cNvSpPr/>
          <p:nvPr/>
        </p:nvSpPr>
        <p:spPr>
          <a:xfrm>
            <a:off x="822020" y="2483142"/>
            <a:ext cx="6534150" cy="200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70088EE-A03D-B692-4177-195EF4620F35}"/>
              </a:ext>
            </a:extLst>
          </p:cNvPr>
          <p:cNvSpPr/>
          <p:nvPr/>
        </p:nvSpPr>
        <p:spPr>
          <a:xfrm>
            <a:off x="822020" y="4535572"/>
            <a:ext cx="6534150" cy="20089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2EF8433-2862-2EE4-7AF6-2B08B527C5E5}"/>
              </a:ext>
            </a:extLst>
          </p:cNvPr>
          <p:cNvSpPr/>
          <p:nvPr/>
        </p:nvSpPr>
        <p:spPr>
          <a:xfrm>
            <a:off x="7903101" y="1274440"/>
            <a:ext cx="3048001" cy="11829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3613186"/>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920D1-DBC5-F8BB-EA9D-42F6659F0B13}"/>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881B8FFC-D3D6-7455-A275-53EACDE47635}"/>
              </a:ext>
            </a:extLst>
          </p:cNvPr>
          <p:cNvSpPr/>
          <p:nvPr/>
        </p:nvSpPr>
        <p:spPr>
          <a:xfrm>
            <a:off x="1152000" y="288000"/>
            <a:ext cx="4831772"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醚键的断裂的</a:t>
            </a:r>
            <a:r>
              <a:rPr lang="en-US" altLang="zh-CN" sz="3600" b="1" kern="0" dirty="0">
                <a:solidFill>
                  <a:prstClr val="black">
                    <a:lumMod val="95000"/>
                    <a:lumOff val="5000"/>
                  </a:prstClr>
                </a:solidFill>
                <a:latin typeface="微软雅黑" panose="020B0503020204020204" pitchFamily="34" charset="-122"/>
                <a:ea typeface="微软雅黑" panose="020B0503020204020204" pitchFamily="34" charset="-122"/>
              </a:rPr>
              <a:t>SN2</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机理</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378F398A-47A1-92FE-1757-9D4F9D187E2D}"/>
              </a:ext>
            </a:extLst>
          </p:cNvPr>
          <p:cNvPicPr>
            <a:picLocks noChangeAspect="1"/>
          </p:cNvPicPr>
          <p:nvPr/>
        </p:nvPicPr>
        <p:blipFill>
          <a:blip r:embed="rId2"/>
          <a:stretch>
            <a:fillRect/>
          </a:stretch>
        </p:blipFill>
        <p:spPr>
          <a:xfrm>
            <a:off x="2376486" y="2091758"/>
            <a:ext cx="7439025" cy="1828800"/>
          </a:xfrm>
          <a:prstGeom prst="rect">
            <a:avLst/>
          </a:prstGeom>
        </p:spPr>
      </p:pic>
      <p:sp>
        <p:nvSpPr>
          <p:cNvPr id="12" name="文本框 11">
            <a:extLst>
              <a:ext uri="{FF2B5EF4-FFF2-40B4-BE49-F238E27FC236}">
                <a16:creationId xmlns:a16="http://schemas.microsoft.com/office/drawing/2014/main" id="{E1C16D0B-EA55-A774-5E7E-B752F4CEABF9}"/>
              </a:ext>
            </a:extLst>
          </p:cNvPr>
          <p:cNvSpPr txBox="1"/>
          <p:nvPr/>
        </p:nvSpPr>
        <p:spPr>
          <a:xfrm>
            <a:off x="492118" y="1097546"/>
            <a:ext cx="11207763" cy="830997"/>
          </a:xfrm>
          <a:prstGeom prst="rect">
            <a:avLst/>
          </a:prstGeom>
          <a:noFill/>
        </p:spPr>
        <p:txBody>
          <a:bodyPr wrap="square" rtlCol="0">
            <a:spAutoFit/>
          </a:bodyPr>
          <a:lstStyle/>
          <a:p>
            <a:r>
              <a:rPr lang="zh-CN" altLang="en-US" sz="2400" dirty="0"/>
              <a:t>对于伯碳和仲碳的醚来说，反应主要通过</a:t>
            </a:r>
            <a:r>
              <a:rPr lang="en-US" altLang="zh-CN" sz="2400" dirty="0"/>
              <a:t>SN2</a:t>
            </a:r>
            <a:r>
              <a:rPr lang="zh-CN" altLang="en-US" sz="2400" dirty="0"/>
              <a:t>机理发生，那么亲核试剂就倾向于进攻</a:t>
            </a:r>
            <a:r>
              <a:rPr lang="zh-CN" altLang="en-US" sz="2400" dirty="0">
                <a:solidFill>
                  <a:srgbClr val="FF0000"/>
                </a:solidFill>
              </a:rPr>
              <a:t>空间位阻更小的伯碳</a:t>
            </a:r>
            <a:r>
              <a:rPr lang="zh-CN" altLang="en-US" sz="2400" dirty="0"/>
              <a:t>。</a:t>
            </a:r>
            <a:endParaRPr lang="zh-CN" altLang="en-US" sz="2400" b="0" i="0" dirty="0">
              <a:solidFill>
                <a:srgbClr val="333333"/>
              </a:solidFill>
              <a:effectLst/>
              <a:ea typeface="Microsoft YaHei" panose="020B0503020204020204" pitchFamily="34" charset="-122"/>
            </a:endParaRPr>
          </a:p>
        </p:txBody>
      </p:sp>
      <p:graphicFrame>
        <p:nvGraphicFramePr>
          <p:cNvPr id="2" name="对象 1">
            <a:extLst>
              <a:ext uri="{FF2B5EF4-FFF2-40B4-BE49-F238E27FC236}">
                <a16:creationId xmlns:a16="http://schemas.microsoft.com/office/drawing/2014/main" id="{8FC2C521-BD7D-5B48-CB65-2C6180A47086}"/>
              </a:ext>
            </a:extLst>
          </p:cNvPr>
          <p:cNvGraphicFramePr>
            <a:graphicFrameLocks noChangeAspect="1"/>
          </p:cNvGraphicFramePr>
          <p:nvPr>
            <p:extLst>
              <p:ext uri="{D42A27DB-BD31-4B8C-83A1-F6EECF244321}">
                <p14:modId xmlns:p14="http://schemas.microsoft.com/office/powerpoint/2010/main" val="1938798820"/>
              </p:ext>
            </p:extLst>
          </p:nvPr>
        </p:nvGraphicFramePr>
        <p:xfrm>
          <a:off x="2196142" y="5117063"/>
          <a:ext cx="7575259" cy="643391"/>
        </p:xfrm>
        <a:graphic>
          <a:graphicData uri="http://schemas.openxmlformats.org/presentationml/2006/ole">
            <mc:AlternateContent xmlns:mc="http://schemas.openxmlformats.org/markup-compatibility/2006">
              <mc:Choice xmlns:v="urn:schemas-microsoft-com:vml" Requires="v">
                <p:oleObj name="CS ChemDraw Drawing" r:id="rId3" imgW="4878218" imgH="414465" progId="ChemDraw.Document.6.0">
                  <p:embed/>
                </p:oleObj>
              </mc:Choice>
              <mc:Fallback>
                <p:oleObj name="CS ChemDraw Drawing" r:id="rId3" imgW="4878218" imgH="414465" progId="ChemDraw.Document.6.0">
                  <p:embed/>
                  <p:pic>
                    <p:nvPicPr>
                      <p:cNvPr id="0" name=""/>
                      <p:cNvPicPr/>
                      <p:nvPr/>
                    </p:nvPicPr>
                    <p:blipFill>
                      <a:blip r:embed="rId4"/>
                      <a:stretch>
                        <a:fillRect/>
                      </a:stretch>
                    </p:blipFill>
                    <p:spPr>
                      <a:xfrm>
                        <a:off x="2196142" y="5117063"/>
                        <a:ext cx="7575259" cy="643391"/>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7872F213-FF18-3828-D581-45284BBE01D1}"/>
              </a:ext>
            </a:extLst>
          </p:cNvPr>
          <p:cNvSpPr/>
          <p:nvPr/>
        </p:nvSpPr>
        <p:spPr>
          <a:xfrm>
            <a:off x="1152000" y="4083773"/>
            <a:ext cx="156966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小练习</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1777427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9E86D-9A7E-F190-C38C-FE379445E256}"/>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3B83A4C9-CFCE-634A-20B2-69320BB6145C}"/>
              </a:ext>
            </a:extLst>
          </p:cNvPr>
          <p:cNvSpPr/>
          <p:nvPr/>
        </p:nvSpPr>
        <p:spPr>
          <a:xfrm>
            <a:off x="1152000" y="288000"/>
            <a:ext cx="5262979"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醚键断裂的消除反应竞争</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7DCF3F73-1A4A-4C74-36C8-D380A3A48EF9}"/>
              </a:ext>
            </a:extLst>
          </p:cNvPr>
          <p:cNvSpPr txBox="1"/>
          <p:nvPr/>
        </p:nvSpPr>
        <p:spPr>
          <a:xfrm>
            <a:off x="492118" y="1097546"/>
            <a:ext cx="11207763" cy="830997"/>
          </a:xfrm>
          <a:prstGeom prst="rect">
            <a:avLst/>
          </a:prstGeom>
          <a:noFill/>
        </p:spPr>
        <p:txBody>
          <a:bodyPr wrap="square" rtlCol="0">
            <a:spAutoFit/>
          </a:bodyPr>
          <a:lstStyle/>
          <a:p>
            <a:r>
              <a:rPr lang="zh-CN" altLang="en-US" sz="2400" dirty="0"/>
              <a:t>对于含有叔碳的</a:t>
            </a:r>
            <a:r>
              <a:rPr lang="en-US" altLang="zh-CN" sz="2400" dirty="0"/>
              <a:t>SN1</a:t>
            </a:r>
            <a:r>
              <a:rPr lang="zh-CN" altLang="en-US" sz="2400" dirty="0"/>
              <a:t>机理的醚键断裂，</a:t>
            </a:r>
            <a:r>
              <a:rPr lang="zh-CN" altLang="en-US" sz="2400" b="0" i="0" dirty="0">
                <a:solidFill>
                  <a:srgbClr val="FF0000"/>
                </a:solidFill>
                <a:effectLst/>
                <a:latin typeface="Lato" panose="020F0502020204030203" pitchFamily="34" charset="0"/>
              </a:rPr>
              <a:t>由于生成了碳正离子，因此叔丁醚的反应中往往还会同时得到</a:t>
            </a:r>
            <a:r>
              <a:rPr lang="en-US" altLang="zh-CN" sz="2400" b="0" i="0" dirty="0">
                <a:solidFill>
                  <a:srgbClr val="FF0000"/>
                </a:solidFill>
                <a:effectLst/>
                <a:latin typeface="Lato" panose="020F0502020204030203" pitchFamily="34" charset="0"/>
              </a:rPr>
              <a:t>E1</a:t>
            </a:r>
            <a:r>
              <a:rPr lang="zh-CN" altLang="en-US" sz="2400" b="0" i="0" dirty="0">
                <a:solidFill>
                  <a:srgbClr val="FF0000"/>
                </a:solidFill>
                <a:effectLst/>
                <a:latin typeface="Lato" panose="020F0502020204030203" pitchFamily="34" charset="0"/>
              </a:rPr>
              <a:t>消除的产物</a:t>
            </a:r>
            <a:endParaRPr lang="zh-CN" altLang="en-US" sz="2400" b="0" i="0" dirty="0">
              <a:solidFill>
                <a:srgbClr val="FF0000"/>
              </a:solidFill>
              <a:effectLst/>
              <a:ea typeface="Microsoft YaHei" panose="020B0503020204020204" pitchFamily="34" charset="-122"/>
            </a:endParaRPr>
          </a:p>
        </p:txBody>
      </p:sp>
      <p:pic>
        <p:nvPicPr>
          <p:cNvPr id="3" name="图片 2">
            <a:extLst>
              <a:ext uri="{FF2B5EF4-FFF2-40B4-BE49-F238E27FC236}">
                <a16:creationId xmlns:a16="http://schemas.microsoft.com/office/drawing/2014/main" id="{7054C1DD-0D02-4089-71F7-16A1EF84D669}"/>
              </a:ext>
            </a:extLst>
          </p:cNvPr>
          <p:cNvPicPr>
            <a:picLocks noChangeAspect="1"/>
          </p:cNvPicPr>
          <p:nvPr/>
        </p:nvPicPr>
        <p:blipFill>
          <a:blip r:embed="rId2"/>
          <a:stretch>
            <a:fillRect/>
          </a:stretch>
        </p:blipFill>
        <p:spPr>
          <a:xfrm>
            <a:off x="1588675" y="1928543"/>
            <a:ext cx="9014650" cy="1500457"/>
          </a:xfrm>
          <a:prstGeom prst="rect">
            <a:avLst/>
          </a:prstGeom>
        </p:spPr>
      </p:pic>
    </p:spTree>
    <p:extLst>
      <p:ext uri="{BB962C8B-B14F-4D97-AF65-F5344CB8AC3E}">
        <p14:creationId xmlns:p14="http://schemas.microsoft.com/office/powerpoint/2010/main" val="3575016210"/>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F977F-5DF2-1B71-AB23-65F024202B73}"/>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56D11CF6-ECDC-84C5-CA1B-D7AF7BE2B6FF}"/>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醚的氧化反应</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4DBD9445-3248-0AF9-4290-5EFCA879B420}"/>
              </a:ext>
            </a:extLst>
          </p:cNvPr>
          <p:cNvSpPr txBox="1"/>
          <p:nvPr/>
        </p:nvSpPr>
        <p:spPr>
          <a:xfrm>
            <a:off x="492118" y="1097546"/>
            <a:ext cx="11207763" cy="1200329"/>
          </a:xfrm>
          <a:prstGeom prst="rect">
            <a:avLst/>
          </a:prstGeom>
          <a:noFill/>
        </p:spPr>
        <p:txBody>
          <a:bodyPr wrap="square" rtlCol="0">
            <a:spAutoFit/>
          </a:bodyPr>
          <a:lstStyle/>
          <a:p>
            <a:r>
              <a:rPr lang="zh-CN" altLang="en-US" sz="2400" b="0" i="0" dirty="0">
                <a:solidFill>
                  <a:srgbClr val="000000"/>
                </a:solidFill>
                <a:effectLst/>
                <a:ea typeface="SimSun" panose="02010600030101010101" pitchFamily="2" charset="-122"/>
              </a:rPr>
              <a:t>大多数醚与大气中的氧发生自由基反应 </a:t>
            </a:r>
            <a:r>
              <a:rPr lang="en-US" altLang="zh-CN" sz="2400" b="0" i="0" dirty="0">
                <a:solidFill>
                  <a:srgbClr val="000000"/>
                </a:solidFill>
                <a:effectLst/>
              </a:rPr>
              <a:t>(Radical process)</a:t>
            </a:r>
            <a:r>
              <a:rPr lang="zh-CN" altLang="en-US" sz="2400" b="0" i="0" dirty="0">
                <a:solidFill>
                  <a:srgbClr val="000000"/>
                </a:solidFill>
                <a:effectLst/>
                <a:ea typeface="SimSun" panose="02010600030101010101" pitchFamily="2" charset="-122"/>
              </a:rPr>
              <a:t>，生成氢过氧化物 </a:t>
            </a:r>
            <a:r>
              <a:rPr lang="en-US" altLang="zh-CN" sz="2400" b="0" i="0" dirty="0">
                <a:solidFill>
                  <a:srgbClr val="000000"/>
                </a:solidFill>
                <a:effectLst/>
              </a:rPr>
              <a:t>(Hydroperoxides)ROOH</a:t>
            </a:r>
            <a:r>
              <a:rPr lang="zh-CN" altLang="en-US" sz="2400" b="0" i="0" dirty="0">
                <a:solidFill>
                  <a:srgbClr val="000000"/>
                </a:solidFill>
                <a:effectLst/>
                <a:ea typeface="SimSun" panose="02010600030101010101" pitchFamily="2" charset="-122"/>
              </a:rPr>
              <a:t>和过氧化物 </a:t>
            </a:r>
            <a:r>
              <a:rPr lang="en-US" altLang="zh-CN" sz="2400" b="0" i="0" dirty="0">
                <a:solidFill>
                  <a:srgbClr val="000000"/>
                </a:solidFill>
                <a:effectLst/>
              </a:rPr>
              <a:t>(Peroxides)ROOR</a:t>
            </a:r>
            <a:r>
              <a:rPr lang="zh-CN" altLang="en-US" sz="2400" b="0" i="0" dirty="0">
                <a:solidFill>
                  <a:srgbClr val="000000"/>
                </a:solidFill>
                <a:effectLst/>
                <a:ea typeface="SimSun" panose="02010600030101010101" pitchFamily="2" charset="-122"/>
              </a:rPr>
              <a:t>。因此如果将存储时间较长的醚溶剂浓缩到干燥，就可能引发爆炸。</a:t>
            </a:r>
            <a:r>
              <a:rPr lang="zh-CN" altLang="en-US" sz="2400" dirty="0"/>
              <a:t> </a:t>
            </a:r>
            <a:endParaRPr lang="zh-CN" altLang="en-US" sz="2400" b="0" i="0" dirty="0">
              <a:solidFill>
                <a:srgbClr val="FF0000"/>
              </a:solidFill>
              <a:effectLst/>
              <a:ea typeface="Microsoft YaHei" panose="020B0503020204020204" pitchFamily="34" charset="-122"/>
            </a:endParaRPr>
          </a:p>
        </p:txBody>
      </p:sp>
      <p:pic>
        <p:nvPicPr>
          <p:cNvPr id="4" name="图片 3">
            <a:extLst>
              <a:ext uri="{FF2B5EF4-FFF2-40B4-BE49-F238E27FC236}">
                <a16:creationId xmlns:a16="http://schemas.microsoft.com/office/drawing/2014/main" id="{2EB3B85C-3D46-5B00-E09D-8B46BAE68DC4}"/>
              </a:ext>
            </a:extLst>
          </p:cNvPr>
          <p:cNvPicPr>
            <a:picLocks noChangeAspect="1"/>
          </p:cNvPicPr>
          <p:nvPr/>
        </p:nvPicPr>
        <p:blipFill>
          <a:blip r:embed="rId2"/>
          <a:stretch>
            <a:fillRect/>
          </a:stretch>
        </p:blipFill>
        <p:spPr>
          <a:xfrm>
            <a:off x="5590546" y="1959801"/>
            <a:ext cx="6276975" cy="1733550"/>
          </a:xfrm>
          <a:prstGeom prst="rect">
            <a:avLst/>
          </a:prstGeom>
        </p:spPr>
      </p:pic>
      <p:sp>
        <p:nvSpPr>
          <p:cNvPr id="5" name="文本框 4">
            <a:extLst>
              <a:ext uri="{FF2B5EF4-FFF2-40B4-BE49-F238E27FC236}">
                <a16:creationId xmlns:a16="http://schemas.microsoft.com/office/drawing/2014/main" id="{BDCC12AD-C1A5-5CDF-F2D5-518A073F4C34}"/>
              </a:ext>
            </a:extLst>
          </p:cNvPr>
          <p:cNvSpPr txBox="1"/>
          <p:nvPr/>
        </p:nvSpPr>
        <p:spPr>
          <a:xfrm>
            <a:off x="324479" y="2933817"/>
            <a:ext cx="2494150" cy="461665"/>
          </a:xfrm>
          <a:prstGeom prst="rect">
            <a:avLst/>
          </a:prstGeom>
          <a:noFill/>
        </p:spPr>
        <p:txBody>
          <a:bodyPr wrap="square" rtlCol="0">
            <a:spAutoFit/>
          </a:bodyPr>
          <a:lstStyle/>
          <a:p>
            <a:r>
              <a:rPr lang="zh-CN" altLang="en-US" sz="2400" b="0" i="0" dirty="0">
                <a:solidFill>
                  <a:srgbClr val="000000"/>
                </a:solidFill>
                <a:effectLst/>
                <a:ea typeface="SimSun" panose="02010600030101010101" pitchFamily="2" charset="-122"/>
              </a:rPr>
              <a:t>反应机理如下：</a:t>
            </a:r>
            <a:endParaRPr lang="zh-CN" altLang="en-US" sz="2400" b="0" i="0" dirty="0">
              <a:solidFill>
                <a:srgbClr val="FF0000"/>
              </a:solidFill>
              <a:effectLst/>
              <a:ea typeface="Microsoft YaHei" panose="020B0503020204020204" pitchFamily="34" charset="-122"/>
            </a:endParaRPr>
          </a:p>
        </p:txBody>
      </p:sp>
      <p:pic>
        <p:nvPicPr>
          <p:cNvPr id="7" name="图片 6">
            <a:extLst>
              <a:ext uri="{FF2B5EF4-FFF2-40B4-BE49-F238E27FC236}">
                <a16:creationId xmlns:a16="http://schemas.microsoft.com/office/drawing/2014/main" id="{A513A3CB-0655-4FAC-7BE7-3E9F8AE0F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00" y="3693351"/>
            <a:ext cx="9525000" cy="3038475"/>
          </a:xfrm>
          <a:prstGeom prst="rect">
            <a:avLst/>
          </a:prstGeom>
        </p:spPr>
      </p:pic>
    </p:spTree>
    <p:extLst>
      <p:ext uri="{BB962C8B-B14F-4D97-AF65-F5344CB8AC3E}">
        <p14:creationId xmlns:p14="http://schemas.microsoft.com/office/powerpoint/2010/main" val="31579450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831049" y="1855366"/>
            <a:ext cx="8175445" cy="3529890"/>
          </a:xfrm>
          <a:prstGeom prst="rect">
            <a:avLst/>
          </a:prstGeom>
        </p:spPr>
      </p:pic>
      <p:sp>
        <p:nvSpPr>
          <p:cNvPr id="34" name="平行四边形 33">
            <a:extLst>
              <a:ext uri="{FF2B5EF4-FFF2-40B4-BE49-F238E27FC236}">
                <a16:creationId xmlns:a16="http://schemas.microsoft.com/office/drawing/2014/main" id="{86B2D4A7-EE6A-BF42-B6C7-8FA38A66A2CE}"/>
              </a:ext>
            </a:extLst>
          </p:cNvPr>
          <p:cNvSpPr/>
          <p:nvPr/>
        </p:nvSpPr>
        <p:spPr>
          <a:xfrm>
            <a:off x="9700192" y="-21822"/>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a:extLst>
              <a:ext uri="{FF2B5EF4-FFF2-40B4-BE49-F238E27FC236}">
                <a16:creationId xmlns:a16="http://schemas.microsoft.com/office/drawing/2014/main" id="{D823E484-0B40-2142-B031-E0D3C2E285D0}"/>
              </a:ext>
            </a:extLst>
          </p:cNvPr>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a:extLst>
              <a:ext uri="{FF2B5EF4-FFF2-40B4-BE49-F238E27FC236}">
                <a16:creationId xmlns:a16="http://schemas.microsoft.com/office/drawing/2014/main" id="{A8E4160F-A117-3742-A80D-C35D1C84BE1D}"/>
              </a:ext>
            </a:extLst>
          </p:cNvPr>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a:extLst>
              <a:ext uri="{FF2B5EF4-FFF2-40B4-BE49-F238E27FC236}">
                <a16:creationId xmlns:a16="http://schemas.microsoft.com/office/drawing/2014/main" id="{62928718-7D9F-894D-B6B3-73F71A130AE1}"/>
              </a:ext>
            </a:extLst>
          </p:cNvPr>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a:extLst>
              <a:ext uri="{FF2B5EF4-FFF2-40B4-BE49-F238E27FC236}">
                <a16:creationId xmlns:a16="http://schemas.microsoft.com/office/drawing/2014/main" id="{37242BB2-26E7-CA49-BE1E-84F60E12B8B6}"/>
              </a:ext>
            </a:extLst>
          </p:cNvPr>
          <p:cNvCxnSpPr>
            <a:cxnSpLocks/>
          </p:cNvCxnSpPr>
          <p:nvPr/>
        </p:nvCxnSpPr>
        <p:spPr>
          <a:xfrm flipH="1">
            <a:off x="11287970" y="5356368"/>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C9150DC7-FB14-DD4A-B235-3C48BD9D61EF}"/>
              </a:ext>
            </a:extLst>
          </p:cNvPr>
          <p:cNvCxnSpPr>
            <a:cxnSpLocks/>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2F21B032-8745-2449-B83A-53B057574FFF}"/>
              </a:ext>
            </a:extLst>
          </p:cNvPr>
          <p:cNvCxnSpPr>
            <a:cxnSpLocks/>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a:extLst>
              <a:ext uri="{FF2B5EF4-FFF2-40B4-BE49-F238E27FC236}">
                <a16:creationId xmlns:a16="http://schemas.microsoft.com/office/drawing/2014/main" id="{DCF785ED-1755-D64A-A51D-E9D064A726E6}"/>
              </a:ext>
            </a:extLst>
          </p:cNvPr>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2" name="矩形 21">
            <a:extLst>
              <a:ext uri="{FF2B5EF4-FFF2-40B4-BE49-F238E27FC236}">
                <a16:creationId xmlns:a16="http://schemas.microsoft.com/office/drawing/2014/main" id="{532A4011-5BEA-4638-977C-E3BC4816A160}"/>
              </a:ext>
            </a:extLst>
          </p:cNvPr>
          <p:cNvSpPr/>
          <p:nvPr/>
        </p:nvSpPr>
        <p:spPr>
          <a:xfrm>
            <a:off x="6150473" y="2444140"/>
            <a:ext cx="5284829" cy="1680460"/>
          </a:xfrm>
          <a:prstGeom prst="rect">
            <a:avLst/>
          </a:prstGeom>
          <a:noFill/>
        </p:spPr>
        <p:txBody>
          <a:bodyPr wrap="square">
            <a:spAutoFit/>
          </a:bodyPr>
          <a:lstStyle/>
          <a:p>
            <a:pPr lvl="0" algn="dist">
              <a:lnSpc>
                <a:spcPct val="130000"/>
              </a:lnSpc>
              <a:defRPr/>
            </a:pPr>
            <a:r>
              <a:rPr kumimoji="1" lang="zh-CN" altLang="en-US" sz="8800" b="1" dirty="0">
                <a:solidFill>
                  <a:srgbClr val="00467F"/>
                </a:solidFill>
                <a:latin typeface="微软雅黑" panose="020B0503020204020204" pitchFamily="34" charset="-122"/>
                <a:ea typeface="微软雅黑" panose="020B0503020204020204" pitchFamily="34" charset="-122"/>
                <a:cs typeface="Calibri" panose="020F0502020204030204" pitchFamily="34" charset="0"/>
                <a:sym typeface="+mn-ea"/>
              </a:rPr>
              <a:t>谢谢大家</a:t>
            </a:r>
            <a:endParaRPr kumimoji="1" lang="zh-CN" altLang="en-US" sz="6600" b="1" dirty="0">
              <a:solidFill>
                <a:schemeClr val="tx1">
                  <a:lumMod val="95000"/>
                  <a:lumOff val="5000"/>
                </a:schemeClr>
              </a:solidFill>
              <a:latin typeface="Times New Roman" pitchFamily="18" charset="0"/>
              <a:ea typeface="微软雅黑" panose="020B0503020204020204" pitchFamily="34" charset="-122"/>
              <a:cs typeface="Times New Roman" pitchFamily="18" charset="0"/>
              <a:sym typeface="+mn-ea"/>
            </a:endParaRPr>
          </a:p>
        </p:txBody>
      </p:sp>
      <p:sp>
        <p:nvSpPr>
          <p:cNvPr id="17" name="文本框 16">
            <a:extLst>
              <a:ext uri="{FF2B5EF4-FFF2-40B4-BE49-F238E27FC236}">
                <a16:creationId xmlns:a16="http://schemas.microsoft.com/office/drawing/2014/main" id="{F4E1F025-7C47-4138-8A44-0C4290BD4475}"/>
              </a:ext>
            </a:extLst>
          </p:cNvPr>
          <p:cNvSpPr txBox="1"/>
          <p:nvPr/>
        </p:nvSpPr>
        <p:spPr>
          <a:xfrm>
            <a:off x="4354351" y="5047329"/>
            <a:ext cx="350009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2025</a:t>
            </a: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年</a:t>
            </a: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4</a:t>
            </a: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月</a:t>
            </a:r>
            <a:r>
              <a:rPr kumimoji="1" lang="en-US" altLang="zh-CN"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25</a:t>
            </a:r>
            <a:r>
              <a:rPr kumimoji="1" lang="zh-CN" altLang="en-US"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日</a:t>
            </a: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9526863D-C2EE-42E0-8EFB-FD10C5343F58}"/>
              </a:ext>
            </a:extLst>
          </p:cNvPr>
          <p:cNvSpPr txBox="1"/>
          <p:nvPr/>
        </p:nvSpPr>
        <p:spPr>
          <a:xfrm>
            <a:off x="8157428" y="5047329"/>
            <a:ext cx="243025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主讲人：韩一宁</a:t>
            </a:r>
            <a:endParaRPr kumimoji="1"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6" name="图片 25">
            <a:extLst>
              <a:ext uri="{FF2B5EF4-FFF2-40B4-BE49-F238E27FC236}">
                <a16:creationId xmlns:a16="http://schemas.microsoft.com/office/drawing/2014/main" id="{EFA42F5D-7B88-4193-AE99-6698853CB4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1600" y="1911477"/>
            <a:ext cx="2514152" cy="673296"/>
          </a:xfrm>
          <a:prstGeom prst="rect">
            <a:avLst/>
          </a:prstGeom>
        </p:spPr>
      </p:pic>
    </p:spTree>
    <p:extLst>
      <p:ext uri="{BB962C8B-B14F-4D97-AF65-F5344CB8AC3E}">
        <p14:creationId xmlns:p14="http://schemas.microsoft.com/office/powerpoint/2010/main" val="1950939064"/>
      </p:ext>
    </p:extLst>
  </p:cSld>
  <p:clrMapOvr>
    <a:masterClrMapping/>
  </p:clrMapOvr>
  <p:extLst>
    <p:ext uri="{E180D4A7-C9FB-4DFB-919C-405C955672EB}">
      <p14:showEvtLst xmlns:p14="http://schemas.microsoft.com/office/powerpoint/2010/main">
        <p14:playEvt time="0" objId="21"/>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CDFEF-17CC-FB0D-CB27-579F939ED9A1}"/>
            </a:ext>
          </a:extLst>
        </p:cNvPr>
        <p:cNvGrpSpPr/>
        <p:nvPr/>
      </p:nvGrpSpPr>
      <p:grpSpPr>
        <a:xfrm>
          <a:off x="0" y="0"/>
          <a:ext cx="0" cy="0"/>
          <a:chOff x="0" y="0"/>
          <a:chExt cx="0" cy="0"/>
        </a:xfrm>
      </p:grpSpPr>
      <p:sp>
        <p:nvSpPr>
          <p:cNvPr id="3" name="椭圆 2">
            <a:extLst>
              <a:ext uri="{FF2B5EF4-FFF2-40B4-BE49-F238E27FC236}">
                <a16:creationId xmlns:a16="http://schemas.microsoft.com/office/drawing/2014/main" id="{92A21481-8ADA-8760-7F08-B64A9BD46B8F}"/>
              </a:ext>
            </a:extLst>
          </p:cNvPr>
          <p:cNvSpPr/>
          <p:nvPr/>
        </p:nvSpPr>
        <p:spPr>
          <a:xfrm>
            <a:off x="10532964"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11FB3177-978D-2B91-ABCD-4355A5314919}"/>
              </a:ext>
            </a:extLst>
          </p:cNvPr>
          <p:cNvSpPr/>
          <p:nvPr/>
        </p:nvSpPr>
        <p:spPr>
          <a:xfrm>
            <a:off x="10067530"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0EA9E41A-F791-D272-95D8-1358B5A50736}"/>
              </a:ext>
            </a:extLst>
          </p:cNvPr>
          <p:cNvSpPr/>
          <p:nvPr/>
        </p:nvSpPr>
        <p:spPr>
          <a:xfrm>
            <a:off x="12952073"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 name="椭圆 6">
            <a:extLst>
              <a:ext uri="{FF2B5EF4-FFF2-40B4-BE49-F238E27FC236}">
                <a16:creationId xmlns:a16="http://schemas.microsoft.com/office/drawing/2014/main" id="{94245AB2-8D0F-32C7-F636-E08CDAE118C0}"/>
              </a:ext>
            </a:extLst>
          </p:cNvPr>
          <p:cNvSpPr/>
          <p:nvPr/>
        </p:nvSpPr>
        <p:spPr>
          <a:xfrm>
            <a:off x="9984653"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0F8F4644-64F2-5900-0087-BC5C3F681DAA}"/>
              </a:ext>
            </a:extLst>
          </p:cNvPr>
          <p:cNvSpPr/>
          <p:nvPr/>
        </p:nvSpPr>
        <p:spPr>
          <a:xfrm>
            <a:off x="12982320"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椭圆 10">
            <a:extLst>
              <a:ext uri="{FF2B5EF4-FFF2-40B4-BE49-F238E27FC236}">
                <a16:creationId xmlns:a16="http://schemas.microsoft.com/office/drawing/2014/main" id="{EB914B70-C6A7-C75F-2981-3EA236CF4A7E}"/>
              </a:ext>
            </a:extLst>
          </p:cNvPr>
          <p:cNvSpPr/>
          <p:nvPr/>
        </p:nvSpPr>
        <p:spPr>
          <a:xfrm>
            <a:off x="13428576"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certification_176902">
            <a:extLst>
              <a:ext uri="{FF2B5EF4-FFF2-40B4-BE49-F238E27FC236}">
                <a16:creationId xmlns:a16="http://schemas.microsoft.com/office/drawing/2014/main" id="{4BEA3463-BA59-C5DB-53EE-A834482AA884}"/>
              </a:ext>
            </a:extLst>
          </p:cNvPr>
          <p:cNvSpPr>
            <a:spLocks noChangeAspect="1"/>
          </p:cNvSpPr>
          <p:nvPr/>
        </p:nvSpPr>
        <p:spPr bwMode="auto">
          <a:xfrm>
            <a:off x="11226325"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sp>
        <p:nvSpPr>
          <p:cNvPr id="10" name="矩形 9">
            <a:extLst>
              <a:ext uri="{FF2B5EF4-FFF2-40B4-BE49-F238E27FC236}">
                <a16:creationId xmlns:a16="http://schemas.microsoft.com/office/drawing/2014/main" id="{428B2408-0D63-355E-08E6-2CA6D3F3FAAE}"/>
              </a:ext>
            </a:extLst>
          </p:cNvPr>
          <p:cNvSpPr/>
          <p:nvPr/>
        </p:nvSpPr>
        <p:spPr>
          <a:xfrm>
            <a:off x="1152000" y="288000"/>
            <a:ext cx="341632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醇的结构与分类</a:t>
            </a:r>
          </a:p>
        </p:txBody>
      </p:sp>
      <p:pic>
        <p:nvPicPr>
          <p:cNvPr id="13" name="图片 12">
            <a:extLst>
              <a:ext uri="{FF2B5EF4-FFF2-40B4-BE49-F238E27FC236}">
                <a16:creationId xmlns:a16="http://schemas.microsoft.com/office/drawing/2014/main" id="{0AD6EA1A-0E50-BEE9-15D0-B6706F929087}"/>
              </a:ext>
            </a:extLst>
          </p:cNvPr>
          <p:cNvPicPr>
            <a:picLocks noChangeAspect="1"/>
          </p:cNvPicPr>
          <p:nvPr/>
        </p:nvPicPr>
        <p:blipFill>
          <a:blip r:embed="rId2"/>
          <a:srcRect l="5748" t="32677" r="5111" b="3651"/>
          <a:stretch>
            <a:fillRect/>
          </a:stretch>
        </p:blipFill>
        <p:spPr>
          <a:xfrm>
            <a:off x="9777119" y="3640885"/>
            <a:ext cx="1740771" cy="1737864"/>
          </a:xfrm>
          <a:custGeom>
            <a:avLst/>
            <a:gdLst>
              <a:gd name="connsiteX0" fmla="*/ 1661106 w 3322212"/>
              <a:gd name="connsiteY0" fmla="*/ 0 h 3322212"/>
              <a:gd name="connsiteX1" fmla="*/ 3322212 w 3322212"/>
              <a:gd name="connsiteY1" fmla="*/ 1661106 h 3322212"/>
              <a:gd name="connsiteX2" fmla="*/ 1661106 w 3322212"/>
              <a:gd name="connsiteY2" fmla="*/ 3322212 h 3322212"/>
              <a:gd name="connsiteX3" fmla="*/ 0 w 3322212"/>
              <a:gd name="connsiteY3" fmla="*/ 1661106 h 3322212"/>
              <a:gd name="connsiteX4" fmla="*/ 1661106 w 3322212"/>
              <a:gd name="connsiteY4" fmla="*/ 0 h 3322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12" h="3322212">
                <a:moveTo>
                  <a:pt x="1661106" y="0"/>
                </a:moveTo>
                <a:cubicBezTo>
                  <a:pt x="2578510" y="0"/>
                  <a:pt x="3322212" y="743702"/>
                  <a:pt x="3322212" y="1661106"/>
                </a:cubicBezTo>
                <a:cubicBezTo>
                  <a:pt x="3322212" y="2578510"/>
                  <a:pt x="2578510" y="3322212"/>
                  <a:pt x="1661106" y="3322212"/>
                </a:cubicBezTo>
                <a:cubicBezTo>
                  <a:pt x="743702" y="3322212"/>
                  <a:pt x="0" y="2578510"/>
                  <a:pt x="0" y="1661106"/>
                </a:cubicBezTo>
                <a:cubicBezTo>
                  <a:pt x="0" y="743702"/>
                  <a:pt x="743702" y="0"/>
                  <a:pt x="1661106" y="0"/>
                </a:cubicBezTo>
                <a:close/>
              </a:path>
            </a:pathLst>
          </a:custGeom>
        </p:spPr>
      </p:pic>
      <p:sp>
        <p:nvSpPr>
          <p:cNvPr id="2" name="文本框 1">
            <a:extLst>
              <a:ext uri="{FF2B5EF4-FFF2-40B4-BE49-F238E27FC236}">
                <a16:creationId xmlns:a16="http://schemas.microsoft.com/office/drawing/2014/main" id="{5C0FC337-F4C1-53A5-B92B-8AF1A15FFC4E}"/>
              </a:ext>
            </a:extLst>
          </p:cNvPr>
          <p:cNvSpPr txBox="1"/>
          <p:nvPr/>
        </p:nvSpPr>
        <p:spPr>
          <a:xfrm>
            <a:off x="892630" y="1116444"/>
            <a:ext cx="7445828" cy="1569660"/>
          </a:xfrm>
          <a:prstGeom prst="rect">
            <a:avLst/>
          </a:prstGeom>
          <a:noFill/>
        </p:spPr>
        <p:txBody>
          <a:bodyPr wrap="square" rtlCol="0">
            <a:spAutoFit/>
          </a:bodyPr>
          <a:lstStyle/>
          <a:p>
            <a:pPr indent="457200"/>
            <a:r>
              <a:rPr lang="zh-CN" altLang="en-US" sz="2400" dirty="0"/>
              <a:t>醇的结构通式为</a:t>
            </a:r>
            <a:r>
              <a:rPr lang="en-US" altLang="zh-CN" sz="2400" dirty="0"/>
              <a:t>ROH</a:t>
            </a:r>
            <a:r>
              <a:rPr lang="zh-CN" altLang="en-US" sz="2400" dirty="0"/>
              <a:t>，与水的结构比较相似，可以看作</a:t>
            </a:r>
            <a:r>
              <a:rPr lang="en-US" altLang="zh-CN" sz="2400" dirty="0"/>
              <a:t>H2O</a:t>
            </a:r>
            <a:r>
              <a:rPr lang="zh-CN" altLang="en-US" sz="2400" dirty="0"/>
              <a:t>中的一个氢原子被</a:t>
            </a:r>
            <a:r>
              <a:rPr lang="en-US" altLang="zh-CN" sz="2400" dirty="0"/>
              <a:t>R</a:t>
            </a:r>
            <a:r>
              <a:rPr lang="zh-CN" altLang="en-US" sz="2400" dirty="0"/>
              <a:t>基取代，由此醇具有极性，并且可以和水形成氢键，低级醇和水可以互溶。同时由于样氧的电负性较大，因此羟基碳带部分正电。</a:t>
            </a:r>
          </a:p>
        </p:txBody>
      </p:sp>
      <p:pic>
        <p:nvPicPr>
          <p:cNvPr id="15" name="图片 14">
            <a:extLst>
              <a:ext uri="{FF2B5EF4-FFF2-40B4-BE49-F238E27FC236}">
                <a16:creationId xmlns:a16="http://schemas.microsoft.com/office/drawing/2014/main" id="{4CCDD525-465D-247D-5900-16CF4D170E0B}"/>
              </a:ext>
            </a:extLst>
          </p:cNvPr>
          <p:cNvPicPr>
            <a:picLocks noChangeAspect="1"/>
          </p:cNvPicPr>
          <p:nvPr/>
        </p:nvPicPr>
        <p:blipFill>
          <a:blip r:embed="rId3"/>
          <a:stretch>
            <a:fillRect/>
          </a:stretch>
        </p:blipFill>
        <p:spPr>
          <a:xfrm>
            <a:off x="8950863" y="133125"/>
            <a:ext cx="2671340" cy="2169759"/>
          </a:xfrm>
          <a:prstGeom prst="rect">
            <a:avLst/>
          </a:prstGeom>
        </p:spPr>
      </p:pic>
      <p:sp>
        <p:nvSpPr>
          <p:cNvPr id="16" name="文本框 15">
            <a:extLst>
              <a:ext uri="{FF2B5EF4-FFF2-40B4-BE49-F238E27FC236}">
                <a16:creationId xmlns:a16="http://schemas.microsoft.com/office/drawing/2014/main" id="{796E842D-2CE0-80EF-FACA-9DD0EC7D6CAA}"/>
              </a:ext>
            </a:extLst>
          </p:cNvPr>
          <p:cNvSpPr txBox="1"/>
          <p:nvPr/>
        </p:nvSpPr>
        <p:spPr>
          <a:xfrm>
            <a:off x="780431" y="2794872"/>
            <a:ext cx="7445828" cy="1569660"/>
          </a:xfrm>
          <a:prstGeom prst="rect">
            <a:avLst/>
          </a:prstGeom>
          <a:noFill/>
        </p:spPr>
        <p:txBody>
          <a:bodyPr wrap="square" rtlCol="0">
            <a:spAutoFit/>
          </a:bodyPr>
          <a:lstStyle/>
          <a:p>
            <a:pPr indent="457200"/>
            <a:r>
              <a:rPr lang="zh-CN" altLang="en-US" sz="2400" dirty="0"/>
              <a:t>醇可以按照分子中所含有的羟基进行分类，含有</a:t>
            </a:r>
            <a:r>
              <a:rPr lang="en-US" altLang="zh-CN" sz="2400" dirty="0"/>
              <a:t>n</a:t>
            </a:r>
            <a:r>
              <a:rPr lang="zh-CN" altLang="en-US" sz="2400" dirty="0"/>
              <a:t>个羟基的醇叫</a:t>
            </a:r>
            <a:r>
              <a:rPr lang="en-US" altLang="zh-CN" sz="2400" dirty="0"/>
              <a:t>n</a:t>
            </a:r>
            <a:r>
              <a:rPr lang="zh-CN" altLang="en-US" sz="2400" dirty="0"/>
              <a:t>元醇；醇也可以根据羟基所连接的碳原子种类进行分类，连接在伯碳上的醇叫伯醇，仲碳的叫仲醇，叔碳的叫叔醇。</a:t>
            </a:r>
          </a:p>
        </p:txBody>
      </p:sp>
      <p:pic>
        <p:nvPicPr>
          <p:cNvPr id="18" name="图片 17">
            <a:extLst>
              <a:ext uri="{FF2B5EF4-FFF2-40B4-BE49-F238E27FC236}">
                <a16:creationId xmlns:a16="http://schemas.microsoft.com/office/drawing/2014/main" id="{D0F22013-CC99-E658-44FC-DAC0D8926E02}"/>
              </a:ext>
            </a:extLst>
          </p:cNvPr>
          <p:cNvPicPr>
            <a:picLocks noChangeAspect="1"/>
          </p:cNvPicPr>
          <p:nvPr/>
        </p:nvPicPr>
        <p:blipFill>
          <a:blip r:embed="rId4"/>
          <a:stretch>
            <a:fillRect/>
          </a:stretch>
        </p:blipFill>
        <p:spPr>
          <a:xfrm>
            <a:off x="609919" y="4473301"/>
            <a:ext cx="5457604" cy="1737863"/>
          </a:xfrm>
          <a:prstGeom prst="rect">
            <a:avLst/>
          </a:prstGeom>
        </p:spPr>
      </p:pic>
      <p:pic>
        <p:nvPicPr>
          <p:cNvPr id="20" name="图片 19">
            <a:extLst>
              <a:ext uri="{FF2B5EF4-FFF2-40B4-BE49-F238E27FC236}">
                <a16:creationId xmlns:a16="http://schemas.microsoft.com/office/drawing/2014/main" id="{1CE8E3E2-C64B-EF33-CBC6-BD8290B24279}"/>
              </a:ext>
            </a:extLst>
          </p:cNvPr>
          <p:cNvPicPr>
            <a:picLocks noChangeAspect="1"/>
          </p:cNvPicPr>
          <p:nvPr/>
        </p:nvPicPr>
        <p:blipFill>
          <a:blip r:embed="rId5"/>
          <a:stretch>
            <a:fillRect/>
          </a:stretch>
        </p:blipFill>
        <p:spPr>
          <a:xfrm>
            <a:off x="5922152" y="4659843"/>
            <a:ext cx="6057421" cy="1536672"/>
          </a:xfrm>
          <a:prstGeom prst="rect">
            <a:avLst/>
          </a:prstGeom>
        </p:spPr>
      </p:pic>
    </p:spTree>
    <p:extLst>
      <p:ext uri="{BB962C8B-B14F-4D97-AF65-F5344CB8AC3E}">
        <p14:creationId xmlns:p14="http://schemas.microsoft.com/office/powerpoint/2010/main" val="26240445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BFBE-2234-7A7F-D239-7F9A70E8F07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E7653791-9949-6F22-12DD-93E8FBBFDB91}"/>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醇的物化性质</a:t>
            </a:r>
          </a:p>
        </p:txBody>
      </p:sp>
      <p:sp>
        <p:nvSpPr>
          <p:cNvPr id="2" name="文本框 1">
            <a:extLst>
              <a:ext uri="{FF2B5EF4-FFF2-40B4-BE49-F238E27FC236}">
                <a16:creationId xmlns:a16="http://schemas.microsoft.com/office/drawing/2014/main" id="{083EF59B-9001-AC7A-DDDA-915BBB8B9B3D}"/>
              </a:ext>
            </a:extLst>
          </p:cNvPr>
          <p:cNvSpPr txBox="1"/>
          <p:nvPr/>
        </p:nvSpPr>
        <p:spPr>
          <a:xfrm>
            <a:off x="892630" y="1116444"/>
            <a:ext cx="6444341" cy="830997"/>
          </a:xfrm>
          <a:prstGeom prst="rect">
            <a:avLst/>
          </a:prstGeom>
          <a:noFill/>
        </p:spPr>
        <p:txBody>
          <a:bodyPr wrap="square" rtlCol="0">
            <a:spAutoFit/>
          </a:bodyPr>
          <a:lstStyle/>
          <a:p>
            <a:pPr indent="457200"/>
            <a:r>
              <a:rPr lang="zh-CN" altLang="en-US" sz="2400" dirty="0"/>
              <a:t>由于氢键的存在，醇可以形成分子间氢键从而具有较高的熔沸点。</a:t>
            </a:r>
          </a:p>
        </p:txBody>
      </p:sp>
      <p:sp>
        <p:nvSpPr>
          <p:cNvPr id="16" name="文本框 15">
            <a:extLst>
              <a:ext uri="{FF2B5EF4-FFF2-40B4-BE49-F238E27FC236}">
                <a16:creationId xmlns:a16="http://schemas.microsoft.com/office/drawing/2014/main" id="{F318E397-7CC8-671E-E72A-E598A679E017}"/>
              </a:ext>
            </a:extLst>
          </p:cNvPr>
          <p:cNvSpPr txBox="1"/>
          <p:nvPr/>
        </p:nvSpPr>
        <p:spPr>
          <a:xfrm>
            <a:off x="726641" y="1935453"/>
            <a:ext cx="6760027" cy="4524315"/>
          </a:xfrm>
          <a:prstGeom prst="rect">
            <a:avLst/>
          </a:prstGeom>
          <a:noFill/>
        </p:spPr>
        <p:txBody>
          <a:bodyPr wrap="square" rtlCol="0">
            <a:spAutoFit/>
          </a:bodyPr>
          <a:lstStyle/>
          <a:p>
            <a:pPr indent="457200"/>
            <a:r>
              <a:rPr lang="zh-CN" altLang="en-US" sz="2400" b="0" i="0" dirty="0">
                <a:solidFill>
                  <a:srgbClr val="000000"/>
                </a:solidFill>
                <a:effectLst/>
                <a:ea typeface="SimSun" panose="02010600030101010101" pitchFamily="2" charset="-122"/>
              </a:rPr>
              <a:t>醇一般是比水稍弱的酸，随着碳的级数的增加，其酸性递减。这是由于烷基的</a:t>
            </a:r>
            <a:r>
              <a:rPr lang="zh-CN" altLang="en-US" sz="2400" b="1" i="0" dirty="0">
                <a:solidFill>
                  <a:srgbClr val="FF0000"/>
                </a:solidFill>
                <a:effectLst/>
                <a:ea typeface="SimSun" panose="02010600030101010101" pitchFamily="2" charset="-122"/>
              </a:rPr>
              <a:t>推电子效应</a:t>
            </a:r>
            <a:r>
              <a:rPr lang="zh-CN" altLang="en-US" sz="2400" b="0" i="0" dirty="0">
                <a:solidFill>
                  <a:srgbClr val="000000"/>
                </a:solidFill>
                <a:effectLst/>
                <a:ea typeface="SimSun" panose="02010600030101010101" pitchFamily="2" charset="-122"/>
              </a:rPr>
              <a:t>使得</a:t>
            </a:r>
            <a:r>
              <a:rPr lang="en-US" altLang="zh-CN" sz="2400" b="0" i="0" dirty="0">
                <a:solidFill>
                  <a:srgbClr val="000000"/>
                </a:solidFill>
                <a:effectLst/>
              </a:rPr>
              <a:t>O –H </a:t>
            </a:r>
            <a:r>
              <a:rPr lang="zh-CN" altLang="en-US" sz="2400" b="0" i="0" dirty="0">
                <a:solidFill>
                  <a:srgbClr val="000000"/>
                </a:solidFill>
                <a:effectLst/>
                <a:ea typeface="SimSun" panose="02010600030101010101" pitchFamily="2" charset="-122"/>
              </a:rPr>
              <a:t>键的电子对稍向</a:t>
            </a:r>
            <a:r>
              <a:rPr lang="en-US" altLang="zh-CN" sz="2400" b="0" i="0" dirty="0">
                <a:solidFill>
                  <a:srgbClr val="000000"/>
                </a:solidFill>
                <a:effectLst/>
              </a:rPr>
              <a:t>H </a:t>
            </a:r>
            <a:r>
              <a:rPr lang="zh-CN" altLang="en-US" sz="2400" b="0" i="0" dirty="0">
                <a:solidFill>
                  <a:srgbClr val="000000"/>
                </a:solidFill>
                <a:effectLst/>
                <a:ea typeface="SimSun" panose="02010600030101010101" pitchFamily="2" charset="-122"/>
              </a:rPr>
              <a:t>原子偏移，削弱了</a:t>
            </a:r>
            <a:r>
              <a:rPr lang="en-US" altLang="zh-CN" sz="2400" b="0" i="0" dirty="0">
                <a:solidFill>
                  <a:srgbClr val="000000"/>
                </a:solidFill>
                <a:effectLst/>
              </a:rPr>
              <a:t>O –H </a:t>
            </a:r>
            <a:r>
              <a:rPr lang="zh-CN" altLang="en-US" sz="2400" b="0" i="0" dirty="0">
                <a:solidFill>
                  <a:srgbClr val="000000"/>
                </a:solidFill>
                <a:effectLst/>
                <a:ea typeface="SimSun" panose="02010600030101010101" pitchFamily="2" charset="-122"/>
              </a:rPr>
              <a:t>键极性，使得羟基不容易电离出氢离子，同时推电子效应也增强了</a:t>
            </a:r>
            <a:r>
              <a:rPr lang="en-US" altLang="zh-CN" sz="2400" b="1" i="0" dirty="0">
                <a:solidFill>
                  <a:srgbClr val="FF0000"/>
                </a:solidFill>
                <a:effectLst/>
              </a:rPr>
              <a:t>RO– </a:t>
            </a:r>
            <a:r>
              <a:rPr lang="zh-CN" altLang="en-US" sz="2400" b="1" i="0" dirty="0">
                <a:solidFill>
                  <a:srgbClr val="FF0000"/>
                </a:solidFill>
                <a:effectLst/>
                <a:ea typeface="SimSun" panose="02010600030101010101" pitchFamily="2" charset="-122"/>
              </a:rPr>
              <a:t>的碱性</a:t>
            </a:r>
            <a:r>
              <a:rPr lang="zh-CN" altLang="en-US" sz="2400" b="0" i="0" dirty="0">
                <a:solidFill>
                  <a:srgbClr val="000000"/>
                </a:solidFill>
                <a:effectLst/>
                <a:ea typeface="SimSun" panose="02010600030101010101" pitchFamily="2" charset="-122"/>
              </a:rPr>
              <a:t>，使得醇氧负离子不稳定，容易与其他酸反应，由此级数高的醇的酸性较弱。而较弱的酸性使得醇与更强的碱或者碱金属反应，如氢化钠 </a:t>
            </a:r>
            <a:r>
              <a:rPr lang="en-US" altLang="zh-CN" sz="2400" b="0" i="0" dirty="0">
                <a:solidFill>
                  <a:srgbClr val="000000"/>
                </a:solidFill>
                <a:effectLst/>
              </a:rPr>
              <a:t>(</a:t>
            </a:r>
            <a:r>
              <a:rPr lang="en-US" altLang="zh-CN" sz="2400" b="0" i="0" dirty="0" err="1">
                <a:solidFill>
                  <a:srgbClr val="000000"/>
                </a:solidFill>
                <a:effectLst/>
              </a:rPr>
              <a:t>NaH</a:t>
            </a:r>
            <a:r>
              <a:rPr lang="en-US" altLang="zh-CN" sz="2400" b="0" i="0" dirty="0">
                <a:solidFill>
                  <a:srgbClr val="000000"/>
                </a:solidFill>
                <a:effectLst/>
              </a:rPr>
              <a:t>)</a:t>
            </a:r>
            <a:r>
              <a:rPr lang="zh-CN" altLang="en-US" sz="2400" b="0" i="0" dirty="0">
                <a:solidFill>
                  <a:srgbClr val="000000"/>
                </a:solidFill>
                <a:effectLst/>
                <a:ea typeface="SimSun" panose="02010600030101010101" pitchFamily="2" charset="-122"/>
              </a:rPr>
              <a:t>、氨基钠 </a:t>
            </a:r>
            <a:r>
              <a:rPr lang="en-US" altLang="zh-CN" sz="2400" b="0" i="0" dirty="0">
                <a:solidFill>
                  <a:srgbClr val="000000"/>
                </a:solidFill>
                <a:effectLst/>
              </a:rPr>
              <a:t>(NaNH2) </a:t>
            </a:r>
            <a:r>
              <a:rPr lang="zh-CN" altLang="en-US" sz="2400" b="0" i="0" dirty="0">
                <a:solidFill>
                  <a:srgbClr val="000000"/>
                </a:solidFill>
                <a:effectLst/>
                <a:ea typeface="SimSun" panose="02010600030101010101" pitchFamily="2" charset="-122"/>
              </a:rPr>
              <a:t>或者钠单质。</a:t>
            </a:r>
            <a:br>
              <a:rPr lang="zh-CN" altLang="en-US" sz="2400" b="0" i="0" dirty="0">
                <a:solidFill>
                  <a:srgbClr val="000000"/>
                </a:solidFill>
                <a:effectLst/>
                <a:ea typeface="SimSun" panose="02010600030101010101" pitchFamily="2" charset="-122"/>
              </a:rPr>
            </a:br>
            <a:r>
              <a:rPr lang="zh-CN" altLang="en-US" sz="2400" b="0" i="0" dirty="0">
                <a:solidFill>
                  <a:srgbClr val="000000"/>
                </a:solidFill>
                <a:effectLst/>
                <a:ea typeface="SimSun" panose="02010600030101010101" pitchFamily="2" charset="-122"/>
              </a:rPr>
              <a:t>醇也具有弱碱性，如乙醇可以在硫酸的水溶液中转化为 </a:t>
            </a:r>
            <a:r>
              <a:rPr lang="en-US" altLang="zh-CN" sz="2400" b="0" i="0" dirty="0" err="1">
                <a:solidFill>
                  <a:srgbClr val="000000"/>
                </a:solidFill>
                <a:effectLst/>
              </a:rPr>
              <a:t>p</a:t>
            </a:r>
            <a:r>
              <a:rPr lang="en-US" altLang="zh-CN" sz="2400" b="0" i="1" dirty="0" err="1">
                <a:solidFill>
                  <a:srgbClr val="000000"/>
                </a:solidFill>
                <a:effectLst/>
              </a:rPr>
              <a:t>Ka</a:t>
            </a:r>
            <a:r>
              <a:rPr lang="en-US" altLang="zh-CN" sz="2400" b="0" i="1" dirty="0">
                <a:solidFill>
                  <a:srgbClr val="000000"/>
                </a:solidFill>
                <a:effectLst/>
              </a:rPr>
              <a:t> </a:t>
            </a:r>
            <a:r>
              <a:rPr lang="en-US" altLang="zh-CN" sz="2400" b="0" i="0" dirty="0">
                <a:solidFill>
                  <a:srgbClr val="000000"/>
                </a:solidFill>
                <a:effectLst/>
              </a:rPr>
              <a:t>=-2.4 </a:t>
            </a:r>
            <a:r>
              <a:rPr lang="zh-CN" altLang="en-US" sz="2400" b="0" i="0" dirty="0">
                <a:solidFill>
                  <a:srgbClr val="000000"/>
                </a:solidFill>
                <a:effectLst/>
                <a:ea typeface="SimSun" panose="02010600030101010101" pitchFamily="2" charset="-122"/>
              </a:rPr>
              <a:t>的乙氧鎓离子。</a:t>
            </a:r>
            <a:br>
              <a:rPr lang="zh-CN" altLang="en-US" sz="2400" dirty="0"/>
            </a:br>
            <a:endParaRPr lang="zh-CN" altLang="en-US" sz="2400" dirty="0"/>
          </a:p>
        </p:txBody>
      </p:sp>
      <p:pic>
        <p:nvPicPr>
          <p:cNvPr id="8" name="图片 7">
            <a:extLst>
              <a:ext uri="{FF2B5EF4-FFF2-40B4-BE49-F238E27FC236}">
                <a16:creationId xmlns:a16="http://schemas.microsoft.com/office/drawing/2014/main" id="{09F85673-F26D-4A7E-50D5-73C01A07E5B4}"/>
              </a:ext>
            </a:extLst>
          </p:cNvPr>
          <p:cNvPicPr>
            <a:picLocks noChangeAspect="1"/>
          </p:cNvPicPr>
          <p:nvPr/>
        </p:nvPicPr>
        <p:blipFill>
          <a:blip r:embed="rId2"/>
          <a:stretch>
            <a:fillRect/>
          </a:stretch>
        </p:blipFill>
        <p:spPr>
          <a:xfrm>
            <a:off x="7652657" y="288000"/>
            <a:ext cx="4539343" cy="2712955"/>
          </a:xfrm>
          <a:prstGeom prst="rect">
            <a:avLst/>
          </a:prstGeom>
        </p:spPr>
      </p:pic>
      <p:graphicFrame>
        <p:nvGraphicFramePr>
          <p:cNvPr id="17" name="对象 16">
            <a:extLst>
              <a:ext uri="{FF2B5EF4-FFF2-40B4-BE49-F238E27FC236}">
                <a16:creationId xmlns:a16="http://schemas.microsoft.com/office/drawing/2014/main" id="{53FF1A08-07E5-70D6-0448-D0F37FA47DEF}"/>
              </a:ext>
            </a:extLst>
          </p:cNvPr>
          <p:cNvGraphicFramePr>
            <a:graphicFrameLocks noChangeAspect="1"/>
          </p:cNvGraphicFramePr>
          <p:nvPr>
            <p:extLst>
              <p:ext uri="{D42A27DB-BD31-4B8C-83A1-F6EECF244321}">
                <p14:modId xmlns:p14="http://schemas.microsoft.com/office/powerpoint/2010/main" val="3941235751"/>
              </p:ext>
            </p:extLst>
          </p:nvPr>
        </p:nvGraphicFramePr>
        <p:xfrm>
          <a:off x="8284028" y="4995150"/>
          <a:ext cx="2628673" cy="1660561"/>
        </p:xfrm>
        <a:graphic>
          <a:graphicData uri="http://schemas.openxmlformats.org/presentationml/2006/ole">
            <mc:AlternateContent xmlns:mc="http://schemas.openxmlformats.org/markup-compatibility/2006">
              <mc:Choice xmlns:v="urn:schemas-microsoft-com:vml" Requires="v">
                <p:oleObj name="CS ChemDraw Drawing" r:id="rId3" imgW="1270803" imgH="802919" progId="ChemDraw.Document.6.0">
                  <p:embed/>
                </p:oleObj>
              </mc:Choice>
              <mc:Fallback>
                <p:oleObj name="CS ChemDraw Drawing" r:id="rId3" imgW="1270803" imgH="802919" progId="ChemDraw.Document.6.0">
                  <p:embed/>
                  <p:pic>
                    <p:nvPicPr>
                      <p:cNvPr id="0" name=""/>
                      <p:cNvPicPr/>
                      <p:nvPr/>
                    </p:nvPicPr>
                    <p:blipFill>
                      <a:blip r:embed="rId4"/>
                      <a:stretch>
                        <a:fillRect/>
                      </a:stretch>
                    </p:blipFill>
                    <p:spPr>
                      <a:xfrm>
                        <a:off x="8284028" y="4995150"/>
                        <a:ext cx="2628673" cy="1660561"/>
                      </a:xfrm>
                      <a:prstGeom prst="rect">
                        <a:avLst/>
                      </a:prstGeom>
                    </p:spPr>
                  </p:pic>
                </p:oleObj>
              </mc:Fallback>
            </mc:AlternateContent>
          </a:graphicData>
        </a:graphic>
      </p:graphicFrame>
      <p:pic>
        <p:nvPicPr>
          <p:cNvPr id="21" name="图片 20">
            <a:extLst>
              <a:ext uri="{FF2B5EF4-FFF2-40B4-BE49-F238E27FC236}">
                <a16:creationId xmlns:a16="http://schemas.microsoft.com/office/drawing/2014/main" id="{653959BE-6F32-048D-4A47-F6E7CA2D7304}"/>
              </a:ext>
            </a:extLst>
          </p:cNvPr>
          <p:cNvPicPr>
            <a:picLocks noChangeAspect="1"/>
          </p:cNvPicPr>
          <p:nvPr/>
        </p:nvPicPr>
        <p:blipFill>
          <a:blip r:embed="rId5"/>
          <a:stretch>
            <a:fillRect/>
          </a:stretch>
        </p:blipFill>
        <p:spPr>
          <a:xfrm>
            <a:off x="7794171" y="3326891"/>
            <a:ext cx="3976162" cy="530155"/>
          </a:xfrm>
          <a:prstGeom prst="rect">
            <a:avLst/>
          </a:prstGeom>
        </p:spPr>
      </p:pic>
    </p:spTree>
    <p:extLst>
      <p:ext uri="{BB962C8B-B14F-4D97-AF65-F5344CB8AC3E}">
        <p14:creationId xmlns:p14="http://schemas.microsoft.com/office/powerpoint/2010/main" val="3580385907"/>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D113C-ECC0-AF3A-8587-74FE2C008B00}"/>
            </a:ext>
          </a:extLst>
        </p:cNvPr>
        <p:cNvGrpSpPr/>
        <p:nvPr/>
      </p:nvGrpSpPr>
      <p:grpSpPr>
        <a:xfrm>
          <a:off x="0" y="0"/>
          <a:ext cx="0" cy="0"/>
          <a:chOff x="0" y="0"/>
          <a:chExt cx="0" cy="0"/>
        </a:xfrm>
      </p:grpSpPr>
      <p:sp>
        <p:nvSpPr>
          <p:cNvPr id="367" name="矩形: 圆角 366">
            <a:extLst>
              <a:ext uri="{FF2B5EF4-FFF2-40B4-BE49-F238E27FC236}">
                <a16:creationId xmlns:a16="http://schemas.microsoft.com/office/drawing/2014/main" id="{52DF9C8E-FCFD-B2B4-E7A4-DA2DD06562C3}"/>
              </a:ext>
            </a:extLst>
          </p:cNvPr>
          <p:cNvSpPr/>
          <p:nvPr/>
        </p:nvSpPr>
        <p:spPr>
          <a:xfrm>
            <a:off x="452130" y="1569595"/>
            <a:ext cx="2797014" cy="551375"/>
          </a:xfrm>
          <a:prstGeom prst="roundRect">
            <a:avLst/>
          </a:prstGeom>
          <a:solidFill>
            <a:srgbClr val="005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合成卤代烃的反应</a:t>
            </a:r>
          </a:p>
        </p:txBody>
      </p:sp>
      <p:sp>
        <p:nvSpPr>
          <p:cNvPr id="368" name="矩形: 圆角 367">
            <a:extLst>
              <a:ext uri="{FF2B5EF4-FFF2-40B4-BE49-F238E27FC236}">
                <a16:creationId xmlns:a16="http://schemas.microsoft.com/office/drawing/2014/main" id="{1E05A939-34D7-9DC2-EC28-8B6480AEBE36}"/>
              </a:ext>
            </a:extLst>
          </p:cNvPr>
          <p:cNvSpPr/>
          <p:nvPr/>
        </p:nvSpPr>
        <p:spPr>
          <a:xfrm>
            <a:off x="6217423" y="1569595"/>
            <a:ext cx="2695786" cy="55137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消除反应</a:t>
            </a:r>
          </a:p>
        </p:txBody>
      </p:sp>
      <p:sp>
        <p:nvSpPr>
          <p:cNvPr id="369" name="矩形: 圆角 368">
            <a:extLst>
              <a:ext uri="{FF2B5EF4-FFF2-40B4-BE49-F238E27FC236}">
                <a16:creationId xmlns:a16="http://schemas.microsoft.com/office/drawing/2014/main" id="{7B831849-42BE-5EA3-3CF3-03DE64F91496}"/>
              </a:ext>
            </a:extLst>
          </p:cNvPr>
          <p:cNvSpPr/>
          <p:nvPr/>
        </p:nvSpPr>
        <p:spPr>
          <a:xfrm>
            <a:off x="3310571" y="1569595"/>
            <a:ext cx="2783835" cy="551375"/>
          </a:xfrm>
          <a:prstGeom prst="roundRect">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与氯化亚砜的反应</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7681423B-5CCD-9CC8-1B59-5E223708A32B}"/>
              </a:ext>
            </a:extLst>
          </p:cNvPr>
          <p:cNvGrpSpPr/>
          <p:nvPr/>
        </p:nvGrpSpPr>
        <p:grpSpPr>
          <a:xfrm>
            <a:off x="3273104" y="1463265"/>
            <a:ext cx="5700783" cy="4283111"/>
            <a:chOff x="3273104" y="1310865"/>
            <a:chExt cx="5700783" cy="5178737"/>
          </a:xfrm>
        </p:grpSpPr>
        <p:cxnSp>
          <p:nvCxnSpPr>
            <p:cNvPr id="363" name="直接连接符 362">
              <a:extLst>
                <a:ext uri="{FF2B5EF4-FFF2-40B4-BE49-F238E27FC236}">
                  <a16:creationId xmlns:a16="http://schemas.microsoft.com/office/drawing/2014/main" id="{02375E7E-BA67-B9FE-BAC7-0933903A0433}"/>
                </a:ext>
              </a:extLst>
            </p:cNvPr>
            <p:cNvCxnSpPr/>
            <p:nvPr/>
          </p:nvCxnSpPr>
          <p:spPr>
            <a:xfrm>
              <a:off x="6156745" y="1332132"/>
              <a:ext cx="0" cy="515747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直接连接符 364">
              <a:extLst>
                <a:ext uri="{FF2B5EF4-FFF2-40B4-BE49-F238E27FC236}">
                  <a16:creationId xmlns:a16="http://schemas.microsoft.com/office/drawing/2014/main" id="{0770EB29-551C-94FA-9333-6AA8DD0F9639}"/>
                </a:ext>
              </a:extLst>
            </p:cNvPr>
            <p:cNvCxnSpPr/>
            <p:nvPr/>
          </p:nvCxnSpPr>
          <p:spPr>
            <a:xfrm>
              <a:off x="3273104" y="1310865"/>
              <a:ext cx="0" cy="515747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0" name="直接连接符 929">
              <a:extLst>
                <a:ext uri="{FF2B5EF4-FFF2-40B4-BE49-F238E27FC236}">
                  <a16:creationId xmlns:a16="http://schemas.microsoft.com/office/drawing/2014/main" id="{8A7E1362-1ADD-5938-8482-2F5EC47A007C}"/>
                </a:ext>
              </a:extLst>
            </p:cNvPr>
            <p:cNvCxnSpPr/>
            <p:nvPr/>
          </p:nvCxnSpPr>
          <p:spPr>
            <a:xfrm>
              <a:off x="8973887" y="1332131"/>
              <a:ext cx="0" cy="515747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31" name="矩形: 圆角 930">
            <a:extLst>
              <a:ext uri="{FF2B5EF4-FFF2-40B4-BE49-F238E27FC236}">
                <a16:creationId xmlns:a16="http://schemas.microsoft.com/office/drawing/2014/main" id="{905F2324-C2B8-8136-E444-6911EC7E3E7A}"/>
              </a:ext>
            </a:extLst>
          </p:cNvPr>
          <p:cNvSpPr/>
          <p:nvPr/>
        </p:nvSpPr>
        <p:spPr>
          <a:xfrm>
            <a:off x="8999482" y="1569595"/>
            <a:ext cx="2695786" cy="551375"/>
          </a:xfrm>
          <a:prstGeom prst="roundRect">
            <a:avLst/>
          </a:prstGeom>
          <a:solidFill>
            <a:srgbClr val="0070C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氧化反应</a:t>
            </a:r>
          </a:p>
        </p:txBody>
      </p:sp>
      <p:sp>
        <p:nvSpPr>
          <p:cNvPr id="16" name="矩形 15">
            <a:extLst>
              <a:ext uri="{FF2B5EF4-FFF2-40B4-BE49-F238E27FC236}">
                <a16:creationId xmlns:a16="http://schemas.microsoft.com/office/drawing/2014/main" id="{36329C25-3B9B-A9F6-FC62-3CB2DB52F6B8}"/>
              </a:ext>
            </a:extLst>
          </p:cNvPr>
          <p:cNvSpPr/>
          <p:nvPr/>
        </p:nvSpPr>
        <p:spPr>
          <a:xfrm>
            <a:off x="3418792" y="2345413"/>
            <a:ext cx="2592266" cy="1289905"/>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醇在吡啶的氯化亚砜溶液中也可以取代生成氯代烷烃。</a:t>
            </a:r>
            <a:endParaRPr lang="en-US" altLang="zh-CN"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95007E3-8E19-74F4-A73E-7688299897BD}"/>
              </a:ext>
            </a:extLst>
          </p:cNvPr>
          <p:cNvSpPr/>
          <p:nvPr/>
        </p:nvSpPr>
        <p:spPr>
          <a:xfrm>
            <a:off x="6269183" y="2345412"/>
            <a:ext cx="2592266" cy="1705403"/>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醇通过</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E1(</a:t>
            </a: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主要</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a:t>
            </a: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和</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E2</a:t>
            </a: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机理失去一分子水生成烯烃，可能涉及碳正离子重排。</a:t>
            </a:r>
          </a:p>
        </p:txBody>
      </p:sp>
      <p:sp>
        <p:nvSpPr>
          <p:cNvPr id="18" name="矩形 17">
            <a:extLst>
              <a:ext uri="{FF2B5EF4-FFF2-40B4-BE49-F238E27FC236}">
                <a16:creationId xmlns:a16="http://schemas.microsoft.com/office/drawing/2014/main" id="{8F268807-6AB4-AE1C-16DE-41C8A9DD2DDB}"/>
              </a:ext>
            </a:extLst>
          </p:cNvPr>
          <p:cNvSpPr/>
          <p:nvPr/>
        </p:nvSpPr>
        <p:spPr>
          <a:xfrm>
            <a:off x="9137260" y="2345411"/>
            <a:ext cx="2592266" cy="1289905"/>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醇在氧化剂的作用下被氧化成醛、酮或者羧酸。</a:t>
            </a:r>
            <a:endParaRPr lang="en-US" altLang="zh-CN"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7B9ECABB-4787-D80A-89E4-90D783024D87}"/>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醇的反应概述</a:t>
            </a:r>
          </a:p>
        </p:txBody>
      </p:sp>
      <p:sp>
        <p:nvSpPr>
          <p:cNvPr id="2" name="矩形 1">
            <a:extLst>
              <a:ext uri="{FF2B5EF4-FFF2-40B4-BE49-F238E27FC236}">
                <a16:creationId xmlns:a16="http://schemas.microsoft.com/office/drawing/2014/main" id="{CB3C57BA-4562-D540-E333-C3779661AEFF}"/>
              </a:ext>
            </a:extLst>
          </p:cNvPr>
          <p:cNvSpPr/>
          <p:nvPr/>
        </p:nvSpPr>
        <p:spPr>
          <a:xfrm>
            <a:off x="462474" y="2345413"/>
            <a:ext cx="2592266" cy="1289905"/>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醇可以与亲核试剂发生取代反应生成卤代烃</a:t>
            </a:r>
            <a:endParaRPr lang="en-US" altLang="zh-CN"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B179BBA-5274-46B9-1342-B82D81E68E22}"/>
              </a:ext>
            </a:extLst>
          </p:cNvPr>
          <p:cNvPicPr>
            <a:picLocks noChangeAspect="1"/>
          </p:cNvPicPr>
          <p:nvPr/>
        </p:nvPicPr>
        <p:blipFill>
          <a:blip r:embed="rId3"/>
          <a:stretch>
            <a:fillRect/>
          </a:stretch>
        </p:blipFill>
        <p:spPr>
          <a:xfrm>
            <a:off x="25145" y="3859761"/>
            <a:ext cx="3187282" cy="670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321366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3215E-297C-0DBD-5C76-86D01796F3AD}"/>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10A7572A-1721-4E3E-79BF-C0EF0E3F568B}"/>
              </a:ext>
            </a:extLst>
          </p:cNvPr>
          <p:cNvSpPr/>
          <p:nvPr/>
        </p:nvSpPr>
        <p:spPr>
          <a:xfrm>
            <a:off x="1152000" y="288000"/>
            <a:ext cx="3416320"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醚的结构与</a:t>
            </a: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性质</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3C8EF2C-A5E7-6518-560C-14D1C4A607A0}"/>
              </a:ext>
            </a:extLst>
          </p:cNvPr>
          <p:cNvSpPr txBox="1"/>
          <p:nvPr/>
        </p:nvSpPr>
        <p:spPr>
          <a:xfrm>
            <a:off x="892630" y="1116444"/>
            <a:ext cx="6444341" cy="1569660"/>
          </a:xfrm>
          <a:prstGeom prst="rect">
            <a:avLst/>
          </a:prstGeom>
          <a:noFill/>
        </p:spPr>
        <p:txBody>
          <a:bodyPr wrap="square" rtlCol="0">
            <a:spAutoFit/>
          </a:bodyPr>
          <a:lstStyle/>
          <a:p>
            <a:pPr indent="457200"/>
            <a:r>
              <a:rPr lang="zh-CN" altLang="en-US" sz="2400" dirty="0"/>
              <a:t>醚的通式为</a:t>
            </a:r>
            <a:r>
              <a:rPr lang="en-US" altLang="zh-CN" sz="2400" dirty="0"/>
              <a:t>ROR</a:t>
            </a:r>
            <a:r>
              <a:rPr lang="zh-CN" altLang="en-US" sz="2400" dirty="0"/>
              <a:t>。其中氧原子为</a:t>
            </a:r>
            <a:r>
              <a:rPr lang="en-US" altLang="zh-CN" sz="2400" dirty="0"/>
              <a:t>sp3</a:t>
            </a:r>
            <a:r>
              <a:rPr lang="zh-CN" altLang="en-US" sz="2400" dirty="0"/>
              <a:t>杂化，带有两个孤电子对，可以作为</a:t>
            </a:r>
            <a:r>
              <a:rPr lang="zh-CN" altLang="en-US" sz="2400" dirty="0">
                <a:solidFill>
                  <a:srgbClr val="FF0000"/>
                </a:solidFill>
              </a:rPr>
              <a:t>亲核中心</a:t>
            </a:r>
            <a:r>
              <a:rPr lang="zh-CN" altLang="en-US" sz="2400" dirty="0"/>
              <a:t>，而与其相邻的两个碳带有部分正电荷，可以作为</a:t>
            </a:r>
            <a:r>
              <a:rPr lang="zh-CN" altLang="en-US" sz="2400" dirty="0">
                <a:solidFill>
                  <a:srgbClr val="FF0000"/>
                </a:solidFill>
              </a:rPr>
              <a:t>亲电中心</a:t>
            </a:r>
            <a:r>
              <a:rPr lang="zh-CN" altLang="en-US" sz="2400" dirty="0"/>
              <a:t>而被</a:t>
            </a:r>
            <a:r>
              <a:rPr lang="zh-CN" altLang="en-US" sz="2400" dirty="0">
                <a:solidFill>
                  <a:srgbClr val="FF0000"/>
                </a:solidFill>
              </a:rPr>
              <a:t>亲核试剂</a:t>
            </a:r>
            <a:r>
              <a:rPr lang="zh-CN" altLang="en-US" sz="2400" dirty="0"/>
              <a:t>进攻。</a:t>
            </a:r>
          </a:p>
        </p:txBody>
      </p:sp>
      <p:pic>
        <p:nvPicPr>
          <p:cNvPr id="4" name="图片 3">
            <a:extLst>
              <a:ext uri="{FF2B5EF4-FFF2-40B4-BE49-F238E27FC236}">
                <a16:creationId xmlns:a16="http://schemas.microsoft.com/office/drawing/2014/main" id="{6814FA84-2F23-7A36-B982-0B3BAA4883E7}"/>
              </a:ext>
            </a:extLst>
          </p:cNvPr>
          <p:cNvPicPr>
            <a:picLocks noChangeAspect="1"/>
          </p:cNvPicPr>
          <p:nvPr/>
        </p:nvPicPr>
        <p:blipFill>
          <a:blip r:embed="rId2"/>
          <a:stretch>
            <a:fillRect/>
          </a:stretch>
        </p:blipFill>
        <p:spPr>
          <a:xfrm>
            <a:off x="7623682" y="952466"/>
            <a:ext cx="4082388" cy="1918416"/>
          </a:xfrm>
          <a:prstGeom prst="rect">
            <a:avLst/>
          </a:prstGeom>
        </p:spPr>
      </p:pic>
      <p:sp>
        <p:nvSpPr>
          <p:cNvPr id="5" name="文本框 4">
            <a:extLst>
              <a:ext uri="{FF2B5EF4-FFF2-40B4-BE49-F238E27FC236}">
                <a16:creationId xmlns:a16="http://schemas.microsoft.com/office/drawing/2014/main" id="{2B872190-FFAD-B634-2776-E0CD5BC57B75}"/>
              </a:ext>
            </a:extLst>
          </p:cNvPr>
          <p:cNvSpPr txBox="1"/>
          <p:nvPr/>
        </p:nvSpPr>
        <p:spPr>
          <a:xfrm>
            <a:off x="892630" y="2715935"/>
            <a:ext cx="6444341" cy="830997"/>
          </a:xfrm>
          <a:prstGeom prst="rect">
            <a:avLst/>
          </a:prstGeom>
          <a:noFill/>
        </p:spPr>
        <p:txBody>
          <a:bodyPr wrap="square" rtlCol="0">
            <a:spAutoFit/>
          </a:bodyPr>
          <a:lstStyle/>
          <a:p>
            <a:pPr indent="457200"/>
            <a:r>
              <a:rPr lang="zh-CN" altLang="en-US" sz="2400" dirty="0"/>
              <a:t>根据</a:t>
            </a:r>
            <a:r>
              <a:rPr lang="en-US" altLang="zh-CN" sz="2400" dirty="0"/>
              <a:t>R</a:t>
            </a:r>
            <a:r>
              <a:rPr lang="zh-CN" altLang="en-US" sz="2400" dirty="0"/>
              <a:t>基是否相同可以将醚分为对称醚（如二甲基醚）和不对称醚（如甲基乙基醚）。</a:t>
            </a:r>
          </a:p>
        </p:txBody>
      </p:sp>
      <p:sp>
        <p:nvSpPr>
          <p:cNvPr id="6" name="文本框 5">
            <a:extLst>
              <a:ext uri="{FF2B5EF4-FFF2-40B4-BE49-F238E27FC236}">
                <a16:creationId xmlns:a16="http://schemas.microsoft.com/office/drawing/2014/main" id="{43E0366A-6448-2B1E-DD09-7932541B3A38}"/>
              </a:ext>
            </a:extLst>
          </p:cNvPr>
          <p:cNvSpPr txBox="1"/>
          <p:nvPr/>
        </p:nvSpPr>
        <p:spPr>
          <a:xfrm>
            <a:off x="484057" y="3660494"/>
            <a:ext cx="11223886" cy="2677656"/>
          </a:xfrm>
          <a:prstGeom prst="rect">
            <a:avLst/>
          </a:prstGeom>
          <a:noFill/>
        </p:spPr>
        <p:txBody>
          <a:bodyPr wrap="square">
            <a:spAutoFit/>
          </a:bodyPr>
          <a:lstStyle/>
          <a:p>
            <a:r>
              <a:rPr lang="zh-CN" altLang="en-US" sz="2400" b="0" i="0" dirty="0">
                <a:effectLst/>
                <a:ea typeface="SimSun" panose="02010600030101010101" pitchFamily="2" charset="-122"/>
              </a:rPr>
              <a:t>醚的化学性质与烃类相似，都表现出对化学反应的</a:t>
            </a:r>
            <a:r>
              <a:rPr lang="zh-CN" altLang="en-US" sz="2400" b="0" i="0" dirty="0">
                <a:solidFill>
                  <a:srgbClr val="FF0000"/>
                </a:solidFill>
                <a:effectLst/>
                <a:ea typeface="SimSun" panose="02010600030101010101" pitchFamily="2" charset="-122"/>
              </a:rPr>
              <a:t>惰性</a:t>
            </a:r>
            <a:r>
              <a:rPr lang="zh-CN" altLang="en-US" sz="2400" b="0" i="0" dirty="0">
                <a:effectLst/>
                <a:ea typeface="SimSun" panose="02010600030101010101" pitchFamily="2" charset="-122"/>
              </a:rPr>
              <a:t>。其不与氧化剂 </a:t>
            </a:r>
            <a:r>
              <a:rPr lang="en-US" altLang="zh-CN" sz="2400" b="0" i="0" dirty="0">
                <a:effectLst/>
              </a:rPr>
              <a:t>(oxidizing agents)</a:t>
            </a:r>
            <a:r>
              <a:rPr lang="zh-CN" altLang="en-US" sz="2400" b="0" i="0" dirty="0">
                <a:effectLst/>
                <a:ea typeface="SimSun" panose="02010600030101010101" pitchFamily="2" charset="-122"/>
              </a:rPr>
              <a:t>，如重铬酸钾、高锰酸钾等试剂发生反应，并且在常温下也不与大多数酸碱的作用。醚类的低反应活性是因为其</a:t>
            </a:r>
            <a:r>
              <a:rPr lang="zh-CN" altLang="en-US" sz="2400" b="0" i="0" dirty="0">
                <a:solidFill>
                  <a:srgbClr val="FF0000"/>
                </a:solidFill>
                <a:effectLst/>
                <a:ea typeface="SimSun" panose="02010600030101010101" pitchFamily="2" charset="-122"/>
              </a:rPr>
              <a:t>亲核中心和亲电中心都较弱</a:t>
            </a:r>
            <a:r>
              <a:rPr lang="zh-CN" altLang="en-US" sz="2400" b="0" i="0" dirty="0">
                <a:effectLst/>
                <a:ea typeface="SimSun" panose="02010600030101010101" pitchFamily="2" charset="-122"/>
              </a:rPr>
              <a:t>。这是由于醚中氧的电负性高，虽然有烷基的给电子效应，但整体上给电子能力不强，加之烷基的</a:t>
            </a:r>
            <a:r>
              <a:rPr lang="zh-CN" altLang="en-US" sz="2400" b="0" i="0" dirty="0">
                <a:solidFill>
                  <a:srgbClr val="FF0000"/>
                </a:solidFill>
                <a:effectLst/>
                <a:ea typeface="SimSun" panose="02010600030101010101" pitchFamily="2" charset="-122"/>
              </a:rPr>
              <a:t>空间位阻较大</a:t>
            </a:r>
            <a:r>
              <a:rPr lang="zh-CN" altLang="en-US" sz="2400" b="0" i="0" dirty="0">
                <a:effectLst/>
                <a:ea typeface="SimSun" panose="02010600030101010101" pitchFamily="2" charset="-122"/>
              </a:rPr>
              <a:t>，使得氧原子难以参与反应，故其亲核性较弱；同理，由于空间位阻较大，醚的亲电性也较弱。由于醚类优异的溶剂性能及其对化学反应的普遍惰性，其可作为高效溶剂广泛应用于多种有机反应的体系中。</a:t>
            </a:r>
            <a:r>
              <a:rPr lang="zh-CN" altLang="en-US" sz="2400" dirty="0"/>
              <a:t> </a:t>
            </a:r>
          </a:p>
        </p:txBody>
      </p:sp>
    </p:spTree>
    <p:extLst>
      <p:ext uri="{BB962C8B-B14F-4D97-AF65-F5344CB8AC3E}">
        <p14:creationId xmlns:p14="http://schemas.microsoft.com/office/powerpoint/2010/main" val="986032221"/>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17EE3-38C0-B7CB-B6C3-B83F5111B9B4}"/>
            </a:ext>
          </a:extLst>
        </p:cNvPr>
        <p:cNvGrpSpPr/>
        <p:nvPr/>
      </p:nvGrpSpPr>
      <p:grpSpPr>
        <a:xfrm>
          <a:off x="0" y="0"/>
          <a:ext cx="0" cy="0"/>
          <a:chOff x="0" y="0"/>
          <a:chExt cx="0" cy="0"/>
        </a:xfrm>
      </p:grpSpPr>
      <p:sp>
        <p:nvSpPr>
          <p:cNvPr id="367" name="矩形: 圆角 366">
            <a:extLst>
              <a:ext uri="{FF2B5EF4-FFF2-40B4-BE49-F238E27FC236}">
                <a16:creationId xmlns:a16="http://schemas.microsoft.com/office/drawing/2014/main" id="{B327BD8E-152B-4B1B-6731-FA44598A5279}"/>
              </a:ext>
            </a:extLst>
          </p:cNvPr>
          <p:cNvSpPr/>
          <p:nvPr/>
        </p:nvSpPr>
        <p:spPr>
          <a:xfrm>
            <a:off x="452130" y="1569595"/>
            <a:ext cx="2797014" cy="551375"/>
          </a:xfrm>
          <a:prstGeom prst="roundRect">
            <a:avLst/>
          </a:prstGeom>
          <a:solidFill>
            <a:srgbClr val="005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简单醚的制备</a:t>
            </a:r>
          </a:p>
        </p:txBody>
      </p:sp>
      <p:sp>
        <p:nvSpPr>
          <p:cNvPr id="368" name="矩形: 圆角 367">
            <a:extLst>
              <a:ext uri="{FF2B5EF4-FFF2-40B4-BE49-F238E27FC236}">
                <a16:creationId xmlns:a16="http://schemas.microsoft.com/office/drawing/2014/main" id="{FE3AB3EE-B005-84F1-E6F2-355869040E3C}"/>
              </a:ext>
            </a:extLst>
          </p:cNvPr>
          <p:cNvSpPr/>
          <p:nvPr/>
        </p:nvSpPr>
        <p:spPr>
          <a:xfrm>
            <a:off x="6217423" y="1569595"/>
            <a:ext cx="2695786" cy="55137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亲和取代反应</a:t>
            </a:r>
          </a:p>
        </p:txBody>
      </p:sp>
      <p:sp>
        <p:nvSpPr>
          <p:cNvPr id="369" name="矩形: 圆角 368">
            <a:extLst>
              <a:ext uri="{FF2B5EF4-FFF2-40B4-BE49-F238E27FC236}">
                <a16:creationId xmlns:a16="http://schemas.microsoft.com/office/drawing/2014/main" id="{B2ECDF2C-9AC5-04D4-3C57-B3BA287EB9CB}"/>
              </a:ext>
            </a:extLst>
          </p:cNvPr>
          <p:cNvSpPr/>
          <p:nvPr/>
        </p:nvSpPr>
        <p:spPr>
          <a:xfrm>
            <a:off x="3310571" y="1569595"/>
            <a:ext cx="2783835" cy="551375"/>
          </a:xfrm>
          <a:prstGeom prst="roundRect">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微软雅黑" panose="020B0503020204020204" pitchFamily="34" charset="-122"/>
                <a:ea typeface="微软雅黑" panose="020B0503020204020204" pitchFamily="34" charset="-122"/>
              </a:rPr>
              <a:t>Williamson</a:t>
            </a:r>
            <a:r>
              <a:rPr lang="zh-CN" altLang="en-US" sz="2000" b="1" dirty="0">
                <a:solidFill>
                  <a:prstClr val="white"/>
                </a:solidFill>
                <a:latin typeface="微软雅黑" panose="020B0503020204020204" pitchFamily="34" charset="-122"/>
                <a:ea typeface="微软雅黑" panose="020B0503020204020204" pitchFamily="34" charset="-122"/>
              </a:rPr>
              <a:t>合成法</a:t>
            </a:r>
            <a:endPar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7BAA1BCA-C850-E628-70DB-852F94ACB3DB}"/>
              </a:ext>
            </a:extLst>
          </p:cNvPr>
          <p:cNvGrpSpPr/>
          <p:nvPr/>
        </p:nvGrpSpPr>
        <p:grpSpPr>
          <a:xfrm>
            <a:off x="3273104" y="1463265"/>
            <a:ext cx="5700783" cy="4283111"/>
            <a:chOff x="3273104" y="1310865"/>
            <a:chExt cx="5700783" cy="5178737"/>
          </a:xfrm>
        </p:grpSpPr>
        <p:cxnSp>
          <p:nvCxnSpPr>
            <p:cNvPr id="363" name="直接连接符 362">
              <a:extLst>
                <a:ext uri="{FF2B5EF4-FFF2-40B4-BE49-F238E27FC236}">
                  <a16:creationId xmlns:a16="http://schemas.microsoft.com/office/drawing/2014/main" id="{3AC605B3-5FEB-5B4D-6628-D3CC417F4466}"/>
                </a:ext>
              </a:extLst>
            </p:cNvPr>
            <p:cNvCxnSpPr/>
            <p:nvPr/>
          </p:nvCxnSpPr>
          <p:spPr>
            <a:xfrm>
              <a:off x="6156745" y="1332132"/>
              <a:ext cx="0" cy="515747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直接连接符 364">
              <a:extLst>
                <a:ext uri="{FF2B5EF4-FFF2-40B4-BE49-F238E27FC236}">
                  <a16:creationId xmlns:a16="http://schemas.microsoft.com/office/drawing/2014/main" id="{821E1430-F634-D67A-61B1-9B596C916923}"/>
                </a:ext>
              </a:extLst>
            </p:cNvPr>
            <p:cNvCxnSpPr/>
            <p:nvPr/>
          </p:nvCxnSpPr>
          <p:spPr>
            <a:xfrm>
              <a:off x="3273104" y="1310865"/>
              <a:ext cx="0" cy="515747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0" name="直接连接符 929">
              <a:extLst>
                <a:ext uri="{FF2B5EF4-FFF2-40B4-BE49-F238E27FC236}">
                  <a16:creationId xmlns:a16="http://schemas.microsoft.com/office/drawing/2014/main" id="{D72A1A92-F306-DEA2-DD1A-98AC5DEA5A60}"/>
                </a:ext>
              </a:extLst>
            </p:cNvPr>
            <p:cNvCxnSpPr/>
            <p:nvPr/>
          </p:nvCxnSpPr>
          <p:spPr>
            <a:xfrm>
              <a:off x="8973887" y="1332131"/>
              <a:ext cx="0" cy="515747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31" name="矩形: 圆角 930">
            <a:extLst>
              <a:ext uri="{FF2B5EF4-FFF2-40B4-BE49-F238E27FC236}">
                <a16:creationId xmlns:a16="http://schemas.microsoft.com/office/drawing/2014/main" id="{228C1A9E-6D60-DCB8-FF98-5B153786BFB3}"/>
              </a:ext>
            </a:extLst>
          </p:cNvPr>
          <p:cNvSpPr/>
          <p:nvPr/>
        </p:nvSpPr>
        <p:spPr>
          <a:xfrm>
            <a:off x="8999482" y="1569595"/>
            <a:ext cx="2695786" cy="551375"/>
          </a:xfrm>
          <a:prstGeom prst="roundRect">
            <a:avLst/>
          </a:prstGeom>
          <a:solidFill>
            <a:srgbClr val="0070C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氧化反应</a:t>
            </a:r>
          </a:p>
        </p:txBody>
      </p:sp>
      <p:sp>
        <p:nvSpPr>
          <p:cNvPr id="16" name="矩形 15">
            <a:extLst>
              <a:ext uri="{FF2B5EF4-FFF2-40B4-BE49-F238E27FC236}">
                <a16:creationId xmlns:a16="http://schemas.microsoft.com/office/drawing/2014/main" id="{89B2F529-FD44-376A-3E95-3B21616A539B}"/>
              </a:ext>
            </a:extLst>
          </p:cNvPr>
          <p:cNvSpPr/>
          <p:nvPr/>
        </p:nvSpPr>
        <p:spPr>
          <a:xfrm>
            <a:off x="3418792" y="2345413"/>
            <a:ext cx="2592266" cy="1289905"/>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利用醇钠</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a:t>
            </a:r>
            <a:r>
              <a:rPr lang="en-US" altLang="zh-CN" kern="0" dirty="0" err="1">
                <a:solidFill>
                  <a:prstClr val="black">
                    <a:lumMod val="95000"/>
                    <a:lumOff val="5000"/>
                  </a:prstClr>
                </a:solidFill>
                <a:latin typeface="微软雅黑" panose="020B0503020204020204" pitchFamily="34" charset="-122"/>
                <a:ea typeface="微软雅黑" panose="020B0503020204020204" pitchFamily="34" charset="-122"/>
              </a:rPr>
              <a:t>NaOR</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a:t>
            </a: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进攻卤代烃</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(R’X)</a:t>
            </a: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可以制备出不对称醚</a:t>
            </a:r>
            <a:r>
              <a:rPr lang="en-US" altLang="zh-CN" kern="0" dirty="0">
                <a:solidFill>
                  <a:prstClr val="black">
                    <a:lumMod val="95000"/>
                    <a:lumOff val="5000"/>
                  </a:prstClr>
                </a:solidFill>
                <a:latin typeface="微软雅黑" panose="020B0503020204020204" pitchFamily="34" charset="-122"/>
                <a:ea typeface="微软雅黑" panose="020B0503020204020204" pitchFamily="34" charset="-122"/>
              </a:rPr>
              <a:t>ROR’</a:t>
            </a: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a:t>
            </a:r>
            <a:endParaRPr lang="en-US" altLang="zh-CN"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3CFBD09-D200-E432-F316-77B218F7B4CF}"/>
              </a:ext>
            </a:extLst>
          </p:cNvPr>
          <p:cNvSpPr/>
          <p:nvPr/>
        </p:nvSpPr>
        <p:spPr>
          <a:xfrm>
            <a:off x="6269183" y="2345412"/>
            <a:ext cx="2592266" cy="1289905"/>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醚在酸的催化作用下可断掉碳氧键生成醇和其他物质</a:t>
            </a:r>
          </a:p>
        </p:txBody>
      </p:sp>
      <p:sp>
        <p:nvSpPr>
          <p:cNvPr id="18" name="矩形 17">
            <a:extLst>
              <a:ext uri="{FF2B5EF4-FFF2-40B4-BE49-F238E27FC236}">
                <a16:creationId xmlns:a16="http://schemas.microsoft.com/office/drawing/2014/main" id="{2CF295BF-12CA-1BDC-8D53-6E529D226D56}"/>
              </a:ext>
            </a:extLst>
          </p:cNvPr>
          <p:cNvSpPr/>
          <p:nvPr/>
        </p:nvSpPr>
        <p:spPr>
          <a:xfrm>
            <a:off x="9137260" y="2345411"/>
            <a:ext cx="2592266" cy="1289905"/>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醚在氧气的作用下可以被氧化成氢过氧化醚。</a:t>
            </a:r>
            <a:endParaRPr lang="en-US" altLang="zh-CN"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3BDB864A-8B68-1ED9-A9DA-BFB49DD7F9F7}"/>
              </a:ext>
            </a:extLst>
          </p:cNvPr>
          <p:cNvSpPr/>
          <p:nvPr/>
        </p:nvSpPr>
        <p:spPr>
          <a:xfrm>
            <a:off x="1152000" y="288000"/>
            <a:ext cx="2954655" cy="646331"/>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600" b="1" kern="0" dirty="0">
                <a:solidFill>
                  <a:prstClr val="black">
                    <a:lumMod val="95000"/>
                    <a:lumOff val="5000"/>
                  </a:prstClr>
                </a:solidFill>
                <a:latin typeface="微软雅黑" panose="020B0503020204020204" pitchFamily="34" charset="-122"/>
                <a:ea typeface="微软雅黑" panose="020B0503020204020204" pitchFamily="34" charset="-122"/>
              </a:rPr>
              <a:t>醚</a:t>
            </a:r>
            <a:r>
              <a:rPr kumimoji="0" lang="zh-CN" altLang="en-US" sz="3600" b="1" i="0" u="none" strike="noStrike" kern="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mn-cs"/>
              </a:rPr>
              <a:t>的反应概述</a:t>
            </a:r>
          </a:p>
        </p:txBody>
      </p:sp>
      <p:sp>
        <p:nvSpPr>
          <p:cNvPr id="2" name="矩形 1">
            <a:extLst>
              <a:ext uri="{FF2B5EF4-FFF2-40B4-BE49-F238E27FC236}">
                <a16:creationId xmlns:a16="http://schemas.microsoft.com/office/drawing/2014/main" id="{8A31C023-BA53-6CD0-54BD-AE0EB795EC50}"/>
              </a:ext>
            </a:extLst>
          </p:cNvPr>
          <p:cNvSpPr/>
          <p:nvPr/>
        </p:nvSpPr>
        <p:spPr>
          <a:xfrm>
            <a:off x="462474" y="2345413"/>
            <a:ext cx="2592266" cy="874407"/>
          </a:xfrm>
          <a:prstGeom prst="rect">
            <a:avLst/>
          </a:prstGeom>
        </p:spPr>
        <p:txBody>
          <a:bodyPr wrap="square">
            <a:spAutoFit/>
          </a:bodyPr>
          <a:lstStyle/>
          <a:p>
            <a:pPr marL="180000" indent="-180000">
              <a:lnSpc>
                <a:spcPct val="150000"/>
              </a:lnSpc>
              <a:spcBef>
                <a:spcPct val="20000"/>
              </a:spcBef>
              <a:buFont typeface="Arial" panose="020B0604020202020204" pitchFamily="34" charset="0"/>
              <a:buChar char="•"/>
            </a:pPr>
            <a:r>
              <a:rPr lang="zh-CN" altLang="en-US" kern="0" dirty="0">
                <a:solidFill>
                  <a:prstClr val="black">
                    <a:lumMod val="95000"/>
                    <a:lumOff val="5000"/>
                  </a:prstClr>
                </a:solidFill>
                <a:latin typeface="微软雅黑" panose="020B0503020204020204" pitchFamily="34" charset="-122"/>
                <a:ea typeface="微软雅黑" panose="020B0503020204020204" pitchFamily="34" charset="-122"/>
              </a:rPr>
              <a:t>醇可以在浓硫酸的催化作用下脱水制备醚</a:t>
            </a:r>
            <a:endParaRPr lang="en-US" altLang="zh-CN"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28532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08E0A-2239-C075-887E-0D2918F02A34}"/>
            </a:ext>
          </a:extLst>
        </p:cNvPr>
        <p:cNvGrpSpPr/>
        <p:nvPr/>
      </p:nvGrpSpPr>
      <p:grpSpPr>
        <a:xfrm>
          <a:off x="0" y="0"/>
          <a:ext cx="0" cy="0"/>
          <a:chOff x="0" y="0"/>
          <a:chExt cx="0" cy="0"/>
        </a:xfrm>
      </p:grpSpPr>
      <p:sp>
        <p:nvSpPr>
          <p:cNvPr id="44" name="文本框 43">
            <a:extLst>
              <a:ext uri="{FF2B5EF4-FFF2-40B4-BE49-F238E27FC236}">
                <a16:creationId xmlns:a16="http://schemas.microsoft.com/office/drawing/2014/main" id="{095B05FE-3B04-E6FC-16D1-173B4FB7679F}"/>
              </a:ext>
            </a:extLst>
          </p:cNvPr>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rPr>
              <a:t>02</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pitchFamily="2" charset="-122"/>
              <a:cs typeface="+mn-cs"/>
            </a:endParaRPr>
          </a:p>
        </p:txBody>
      </p:sp>
      <p:sp>
        <p:nvSpPr>
          <p:cNvPr id="54" name="矩形 53">
            <a:extLst>
              <a:ext uri="{FF2B5EF4-FFF2-40B4-BE49-F238E27FC236}">
                <a16:creationId xmlns:a16="http://schemas.microsoft.com/office/drawing/2014/main" id="{0A81CFAB-252D-1C57-F163-6A64704D88A7}"/>
              </a:ext>
            </a:extLst>
          </p:cNvPr>
          <p:cNvSpPr/>
          <p:nvPr/>
        </p:nvSpPr>
        <p:spPr>
          <a:xfrm>
            <a:off x="5266000" y="3707215"/>
            <a:ext cx="5969051" cy="84023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tabLst/>
              <a:defRPr/>
            </a:pPr>
            <a:r>
              <a:rPr kumimoji="0" lang="zh-CN" altLang="en-US"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微软雅黑" panose="020B0503020204020204" pitchFamily="34" charset="-122"/>
                <a:ea typeface="微软雅黑" panose="020B0503020204020204" pitchFamily="34" charset="-122"/>
                <a:cs typeface="+mn-cs"/>
              </a:rPr>
              <a:t>醇和醚的命名</a:t>
            </a:r>
          </a:p>
        </p:txBody>
      </p:sp>
      <p:cxnSp>
        <p:nvCxnSpPr>
          <p:cNvPr id="56" name="直接箭头连接符 55">
            <a:extLst>
              <a:ext uri="{FF2B5EF4-FFF2-40B4-BE49-F238E27FC236}">
                <a16:creationId xmlns:a16="http://schemas.microsoft.com/office/drawing/2014/main" id="{A0E6879D-B0FA-0462-B195-0E9EC88CF8B6}"/>
              </a:ext>
            </a:extLst>
          </p:cNvPr>
          <p:cNvCxnSpPr/>
          <p:nvPr/>
        </p:nvCxnSpPr>
        <p:spPr>
          <a:xfrm>
            <a:off x="5266000" y="4547445"/>
            <a:ext cx="5969051"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35ED7AA-D373-5356-E587-EE42BF8C9E13}"/>
              </a:ext>
            </a:extLst>
          </p:cNvPr>
          <p:cNvSpPr/>
          <p:nvPr/>
        </p:nvSpPr>
        <p:spPr>
          <a:xfrm>
            <a:off x="5266000" y="4864219"/>
            <a:ext cx="2161489"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醇的系统命名法</a:t>
            </a:r>
          </a:p>
        </p:txBody>
      </p:sp>
      <p:sp>
        <p:nvSpPr>
          <p:cNvPr id="7" name="矩形 6">
            <a:extLst>
              <a:ext uri="{FF2B5EF4-FFF2-40B4-BE49-F238E27FC236}">
                <a16:creationId xmlns:a16="http://schemas.microsoft.com/office/drawing/2014/main" id="{114EB418-EEB4-9082-608C-1AC6EF40414E}"/>
              </a:ext>
            </a:extLst>
          </p:cNvPr>
          <p:cNvSpPr/>
          <p:nvPr/>
        </p:nvSpPr>
        <p:spPr>
          <a:xfrm>
            <a:off x="7581071" y="4864219"/>
            <a:ext cx="2161489" cy="400110"/>
          </a:xfrm>
          <a:prstGeom prst="rect">
            <a:avLst/>
          </a:prstGeom>
        </p:spPr>
        <p:txBody>
          <a:bodyPr wrap="none">
            <a:spAutoFit/>
          </a:bodyPr>
          <a:lstStyle/>
          <a:p>
            <a:pPr marL="180000" indent="-180000">
              <a:spcBef>
                <a:spcPct val="20000"/>
              </a:spcBef>
              <a:buFont typeface="Arial" panose="020B0604020202020204" pitchFamily="34" charset="0"/>
              <a:buChar cha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醚的普通命名法</a:t>
            </a:r>
          </a:p>
        </p:txBody>
      </p:sp>
      <p:sp>
        <p:nvSpPr>
          <p:cNvPr id="8" name="矩形 7">
            <a:extLst>
              <a:ext uri="{FF2B5EF4-FFF2-40B4-BE49-F238E27FC236}">
                <a16:creationId xmlns:a16="http://schemas.microsoft.com/office/drawing/2014/main" id="{DB54A245-EB56-30ED-9AC2-BEB6B661BC66}"/>
              </a:ext>
            </a:extLst>
          </p:cNvPr>
          <p:cNvSpPr/>
          <p:nvPr/>
        </p:nvSpPr>
        <p:spPr>
          <a:xfrm>
            <a:off x="9671137" y="4864219"/>
            <a:ext cx="2161489" cy="400110"/>
          </a:xfrm>
          <a:prstGeom prst="rect">
            <a:avLst/>
          </a:prstGeom>
        </p:spPr>
        <p:txBody>
          <a:bodyPr wrap="none">
            <a:spAutoFit/>
          </a:bodyPr>
          <a:lstStyle/>
          <a:p>
            <a:pPr marL="180000" lvl="0" indent="-180000">
              <a:spcBef>
                <a:spcPct val="20000"/>
              </a:spcBef>
              <a:buFont typeface="Arial" panose="020B0604020202020204" pitchFamily="34" charset="0"/>
              <a:buChar char="•"/>
              <a:defRPr/>
            </a:pPr>
            <a:r>
              <a:rPr lang="zh-CN" altLang="en-US" sz="2000" i="1" kern="0" dirty="0">
                <a:solidFill>
                  <a:prstClr val="black">
                    <a:lumMod val="95000"/>
                    <a:lumOff val="5000"/>
                  </a:prstClr>
                </a:solidFill>
                <a:latin typeface="微软雅黑" panose="020B0503020204020204" pitchFamily="34" charset="-122"/>
                <a:ea typeface="微软雅黑" panose="020B0503020204020204" pitchFamily="34" charset="-122"/>
              </a:rPr>
              <a:t>醚的系统命名法</a:t>
            </a:r>
          </a:p>
        </p:txBody>
      </p:sp>
    </p:spTree>
    <p:extLst>
      <p:ext uri="{BB962C8B-B14F-4D97-AF65-F5344CB8AC3E}">
        <p14:creationId xmlns:p14="http://schemas.microsoft.com/office/powerpoint/2010/main" val="2862483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308537;#267802;#184255;"/>
</p:tagLst>
</file>

<file path=ppt/tags/tag2.xml><?xml version="1.0" encoding="utf-8"?>
<p:tagLst xmlns:a="http://schemas.openxmlformats.org/drawingml/2006/main" xmlns:r="http://schemas.openxmlformats.org/officeDocument/2006/relationships" xmlns:p="http://schemas.openxmlformats.org/presentationml/2006/main">
  <p:tag name="ISLIDE.VECTOR" val="#308537;#267802;#1842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7864</TotalTime>
  <Words>2534</Words>
  <Application>Microsoft Office PowerPoint</Application>
  <PresentationFormat>宽屏</PresentationFormat>
  <Paragraphs>165</Paragraphs>
  <Slides>38</Slides>
  <Notes>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3" baseType="lpstr">
      <vt:lpstr>Palatino</vt:lpstr>
      <vt:lpstr>Univers-Oblique</vt:lpstr>
      <vt:lpstr>等线</vt:lpstr>
      <vt:lpstr>思源黑体 CN Normal</vt:lpstr>
      <vt:lpstr>宋体</vt:lpstr>
      <vt:lpstr>微软雅黑</vt:lpstr>
      <vt:lpstr>微软雅黑</vt:lpstr>
      <vt:lpstr>Arial</vt:lpstr>
      <vt:lpstr>Arial Black</vt:lpstr>
      <vt:lpstr>Lato</vt:lpstr>
      <vt:lpstr>Stencil</vt:lpstr>
      <vt:lpstr>Times New Roman</vt:lpstr>
      <vt:lpstr>Univers</vt:lpstr>
      <vt:lpstr>Office 主题​​</vt:lpstr>
      <vt:lpstr>CS ChemDraw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董洋</dc:creator>
  <cp:lastModifiedBy>一宁 韩</cp:lastModifiedBy>
  <cp:revision>689</cp:revision>
  <dcterms:created xsi:type="dcterms:W3CDTF">2020-08-21T00:34:25Z</dcterms:created>
  <dcterms:modified xsi:type="dcterms:W3CDTF">2025-04-25T08:48:57Z</dcterms:modified>
</cp:coreProperties>
</file>