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5" r:id="rId7"/>
    <p:sldId id="264" r:id="rId8"/>
    <p:sldId id="260" r:id="rId9"/>
    <p:sldId id="261" r:id="rId10"/>
    <p:sldId id="262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4"/>
    <p:restoredTop sz="94599"/>
  </p:normalViewPr>
  <p:slideViewPr>
    <p:cSldViewPr snapToGrid="0" snapToObjects="1">
      <p:cViewPr>
        <p:scale>
          <a:sx n="79" d="100"/>
          <a:sy n="79" d="100"/>
        </p:scale>
        <p:origin x="14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s-bees.org/solutions/" TargetMode="External"/><Relationship Id="rId4" Type="http://schemas.openxmlformats.org/officeDocument/2006/relationships/hyperlink" Target="http://www.euclideanspace.com/threed/animation/collisiondetect/index.htm" TargetMode="External"/><Relationship Id="rId5" Type="http://schemas.openxmlformats.org/officeDocument/2006/relationships/hyperlink" Target="https://en.wikipedia.org/wiki/Sweep_and_prune" TargetMode="External"/><Relationship Id="rId6" Type="http://schemas.openxmlformats.org/officeDocument/2006/relationships/hyperlink" Target="https://moodle2015-16.ua.es/moodle/pluginfile.php/12368/mod_resource/content/3/vii-07-colisiones.pdf" TargetMode="External"/><Relationship Id="rId7" Type="http://schemas.openxmlformats.org/officeDocument/2006/relationships/hyperlink" Target="http://buildnewgames.com/broad-phase-collision-detection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onegreenplanet.org/animalsandnature/the-disappearing-bees-and-what-you-can-do-to-hel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Robot bees as new pollination bees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Luis Bernardo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Zuluaga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Manuela Zapata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May 15</a:t>
            </a:r>
            <a:r>
              <a:rPr lang="en-US" sz="2400" b="0" i="1" strike="noStrike" spc="-1" baseline="30000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 Trees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5181" y="4326557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b="1" dirty="0"/>
              <a:t>Figure 1:</a:t>
            </a:r>
            <a:r>
              <a:rPr lang="en-US" dirty="0"/>
              <a:t> Quad Tree of bees. A bee is a class that contains x, y coordinates. </a:t>
            </a: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387120" y="479880"/>
            <a:ext cx="2404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" name="Picture 17" descr="quadtre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64" y="1151280"/>
            <a:ext cx="2977235" cy="301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0680" y="45518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2: Load operation of a Quad Tree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" name="Picture 12" descr="Untitled%20Diagram%20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29" y="1975757"/>
            <a:ext cx="6179622" cy="17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0" y="5216858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3: Sort operation of a Quad Tree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 descr="repartir%20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2" y="925329"/>
            <a:ext cx="4189142" cy="409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4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6" y="1170962"/>
            <a:ext cx="4686392" cy="3837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-1" y="5216858"/>
            <a:ext cx="5715001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4: </a:t>
            </a:r>
            <a:r>
              <a:rPr lang="en-US" sz="16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Detect collision operation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of a Quad Tree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172983" y="4790186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Cmplexity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of the Quad Tree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82962"/>
              </p:ext>
            </p:extLst>
          </p:nvPr>
        </p:nvGraphicFramePr>
        <p:xfrm>
          <a:off x="1518557" y="1604521"/>
          <a:ext cx="6204857" cy="278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210"/>
                <a:gridCol w="2966647"/>
              </a:tblGrid>
              <a:tr h="619525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Method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Complexity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9525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Add bees to list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 dirty="0">
                          <a:effectLst/>
                        </a:rPr>
                        <a:t>O(n)</a:t>
                      </a:r>
                      <a:endParaRPr lang="en-US" sz="15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9289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Sort bees into nodes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 dirty="0">
                          <a:effectLst/>
                        </a:rPr>
                        <a:t>O(log</a:t>
                      </a:r>
                      <a:r>
                        <a:rPr lang="en-US" sz="1000" kern="50" dirty="0">
                          <a:effectLst/>
                        </a:rPr>
                        <a:t>4</a:t>
                      </a:r>
                      <a:r>
                        <a:rPr lang="en-US" sz="1500" kern="50" dirty="0">
                          <a:effectLst/>
                        </a:rPr>
                        <a:t>(n))</a:t>
                      </a:r>
                      <a:endParaRPr lang="en-US" sz="15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9525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Detect collision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 dirty="0" smtClean="0">
                          <a:effectLst/>
                        </a:rPr>
                        <a:t>O(mlog</a:t>
                      </a:r>
                      <a:r>
                        <a:rPr lang="en-US" sz="1000" kern="50" dirty="0" smtClean="0">
                          <a:effectLst/>
                        </a:rPr>
                        <a:t>4</a:t>
                      </a:r>
                      <a:r>
                        <a:rPr lang="en-US" sz="1500" kern="50" dirty="0" smtClean="0">
                          <a:effectLst/>
                        </a:rPr>
                        <a:t>(n))</a:t>
                      </a:r>
                      <a:endParaRPr lang="en-US" sz="15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4579"/>
              </p:ext>
            </p:extLst>
          </p:nvPr>
        </p:nvGraphicFramePr>
        <p:xfrm>
          <a:off x="704577" y="1378498"/>
          <a:ext cx="3883751" cy="3470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835"/>
                <a:gridCol w="904154"/>
                <a:gridCol w="1028381"/>
                <a:gridCol w="1028381"/>
              </a:tblGrid>
              <a:tr h="449727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 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1.000 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908831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Load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0.036596838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0.061967095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0.086280895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908831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Sort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0.014982947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0.021908294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0.01228422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1138383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Detect collision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0.036596838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0.061967095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0.086280895</a:t>
                      </a:r>
                      <a:br>
                        <a:rPr lang="en-US" sz="1500" kern="50" dirty="0">
                          <a:effectLst/>
                        </a:rPr>
                      </a:br>
                      <a:r>
                        <a:rPr lang="en-US" sz="1500" kern="50" dirty="0">
                          <a:effectLst/>
                        </a:rPr>
                        <a:t>(seconds)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0038"/>
              </p:ext>
            </p:extLst>
          </p:nvPr>
        </p:nvGraphicFramePr>
        <p:xfrm>
          <a:off x="4835707" y="1378498"/>
          <a:ext cx="3704136" cy="3405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155"/>
                <a:gridCol w="862339"/>
                <a:gridCol w="980821"/>
                <a:gridCol w="980821"/>
              </a:tblGrid>
              <a:tr h="497232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 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1.000 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898875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Load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3665592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3064736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2446656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751032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Sort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166400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181080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183496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1258632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Detect collision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0</a:t>
                      </a:r>
                      <a:br>
                        <a:rPr lang="en-US" sz="1500" kern="50" dirty="0">
                          <a:effectLst/>
                        </a:rPr>
                      </a:br>
                      <a:r>
                        <a:rPr lang="en-US" sz="1500" kern="50" dirty="0">
                          <a:effectLst/>
                        </a:rPr>
                        <a:t>(bytes)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45000" y="5093280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16" y="867960"/>
            <a:ext cx="4994728" cy="3888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3308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0120" y="1105355"/>
            <a:ext cx="8172000" cy="13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lang="en-US" sz="1400" dirty="0" err="1"/>
              <a:t>Onegreenplanet.org</a:t>
            </a:r>
            <a:r>
              <a:rPr lang="en-US" sz="1400" dirty="0"/>
              <a:t> Animals and nature. Retrieved February 23, 2018. </a:t>
            </a:r>
            <a:r>
              <a:rPr lang="en-US" sz="1400" dirty="0">
                <a:hlinkClick r:id="rId2"/>
              </a:rPr>
              <a:t>https://www.onegreenplanet.org/animalsa ndnature/the-disappearing-bees-andwhat-you-can-do-to-help/</a:t>
            </a:r>
            <a:r>
              <a:rPr lang="es-CO" sz="1400" dirty="0">
                <a:hlinkClick r:id="rId2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 err="1"/>
              <a:t>Sos-bees.org</a:t>
            </a:r>
            <a:r>
              <a:rPr lang="en-US" sz="1400" dirty="0"/>
              <a:t> Solutions. Retrieved February 23, 2018. 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http://sos-bees.org/solutions/</a:t>
            </a:r>
            <a:r>
              <a:rPr lang="es-CO" sz="1400" dirty="0">
                <a:hlinkClick r:id="rId3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 err="1"/>
              <a:t>Euclideanspace.com</a:t>
            </a:r>
            <a:r>
              <a:rPr lang="en-US" sz="1400" dirty="0"/>
              <a:t> Bounding boxes. Retrieved February 23, 2018 </a:t>
            </a:r>
            <a:r>
              <a:rPr lang="en-US" sz="1400" dirty="0">
                <a:hlinkClick r:id="rId4"/>
              </a:rPr>
              <a:t>http://www.euclideanspace.com/threed/animation/collisiondetect/index.htm</a:t>
            </a:r>
            <a:r>
              <a:rPr lang="es-CO" sz="1400" dirty="0">
                <a:hlinkClick r:id="rId4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Wikipedia. sweep and prune. Retrieved February 23, 2018        </a:t>
            </a:r>
            <a:r>
              <a:rPr lang="en-US" sz="1400" dirty="0">
                <a:hlinkClick r:id="rId5"/>
              </a:rPr>
              <a:t>https://en.wikipedia.org/wiki/Sweep_and_p</a:t>
            </a:r>
            <a:r>
              <a:rPr lang="en-US" sz="1400" u="sng" dirty="0"/>
              <a:t/>
            </a:r>
            <a:br>
              <a:rPr lang="en-US" sz="1400" u="sng" dirty="0"/>
            </a:br>
            <a:r>
              <a:rPr lang="en-US" sz="1400" dirty="0">
                <a:hlinkClick r:id="rId5"/>
              </a:rPr>
              <a:t>rune</a:t>
            </a:r>
            <a:r>
              <a:rPr lang="es-CO" sz="1400" dirty="0">
                <a:hlinkClick r:id="rId5"/>
              </a:rPr>
              <a:t> </a:t>
            </a:r>
            <a:r>
              <a:rPr lang="es-CO" sz="1400" dirty="0"/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Moodle2015-16.ua.es. Videojuegos2.</a:t>
            </a:r>
            <a:br>
              <a:rPr lang="en-US" sz="1400" dirty="0"/>
            </a:br>
            <a:r>
              <a:rPr lang="en-US" sz="1400" dirty="0" err="1"/>
              <a:t>Deteccion</a:t>
            </a:r>
            <a:r>
              <a:rPr lang="en-US" sz="1400" dirty="0"/>
              <a:t> de </a:t>
            </a:r>
            <a:r>
              <a:rPr lang="en-US" sz="1400" dirty="0" err="1"/>
              <a:t>colisiones</a:t>
            </a:r>
            <a:r>
              <a:rPr lang="en-US" sz="1400" dirty="0"/>
              <a:t> retrieved February 23 2018 </a:t>
            </a:r>
            <a:r>
              <a:rPr lang="en-US" sz="1400" dirty="0">
                <a:hlinkClick r:id="rId6"/>
              </a:rPr>
              <a:t>https://moodle201516.ua.es/moodle/pluginfile.php/12368/mod_resource/content/3/vii-07-colisiones.pdf</a:t>
            </a:r>
            <a:r>
              <a:rPr lang="es-CO" sz="1400" dirty="0">
                <a:hlinkClick r:id="rId6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 err="1"/>
              <a:t>buildnewgames.com</a:t>
            </a:r>
            <a:r>
              <a:rPr lang="en-US" sz="1400" dirty="0"/>
              <a:t> . Broad Phase Collision Detection Using Spatial Partitioning retrieved February 23, 2018 </a:t>
            </a:r>
            <a:r>
              <a:rPr lang="en-US" sz="1400" dirty="0">
                <a:hlinkClick r:id="rId7"/>
              </a:rPr>
              <a:t>http://buildnewgames.com/broad-phasecollision-detection/</a:t>
            </a:r>
            <a:r>
              <a:rPr lang="es-CO" sz="1400" dirty="0">
                <a:hlinkClick r:id="rId7"/>
              </a:rPr>
              <a:t> </a:t>
            </a:r>
            <a:r>
              <a:rPr lang="es-CO" sz="1400" dirty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1656</TotalTime>
  <Words>180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DejaVu Sans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Manuela Zapata Giraldo</cp:lastModifiedBy>
  <cp:revision>85</cp:revision>
  <dcterms:created xsi:type="dcterms:W3CDTF">2015-03-03T14:30:17Z</dcterms:created>
  <dcterms:modified xsi:type="dcterms:W3CDTF">2018-05-15T15:02:37Z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