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6" r:id="rId4"/>
    <p:sldId id="257" r:id="rId5"/>
    <p:sldId id="258" r:id="rId6"/>
    <p:sldId id="263" r:id="rId7"/>
    <p:sldId id="268" r:id="rId8"/>
    <p:sldId id="259" r:id="rId9"/>
    <p:sldId id="269" r:id="rId10"/>
    <p:sldId id="270" r:id="rId11"/>
    <p:sldId id="265" r:id="rId12"/>
    <p:sldId id="260" r:id="rId13"/>
    <p:sldId id="267" r:id="rId14"/>
    <p:sldId id="264" r:id="rId15"/>
    <p:sldId id="271" r:id="rId16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>
      <p:cViewPr varScale="1">
        <p:scale>
          <a:sx n="102" d="100"/>
          <a:sy n="102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F3E93-C205-D14D-B574-66AE61AA65A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B483-BDA9-894B-8DA0-8EE7513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Capacitated Electric Vehicle Routing Problem: Granting green </a:t>
            </a: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eliveries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Bosse</a:t>
            </a: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Bandowski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 Bernardo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Zuluaga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Manuela Zapata Giraldo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October 18th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"/>
            <a:ext cx="8229240" cy="1144800"/>
          </a:xfrm>
        </p:spPr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Complexity 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(VND)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69288"/>
              </p:ext>
            </p:extLst>
          </p:nvPr>
        </p:nvGraphicFramePr>
        <p:xfrm>
          <a:off x="457201" y="889416"/>
          <a:ext cx="7382254" cy="3661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647"/>
                <a:gridCol w="1036320"/>
                <a:gridCol w="1947616"/>
                <a:gridCol w="1417376"/>
                <a:gridCol w="1987295"/>
              </a:tblGrid>
              <a:tr h="397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Algorithm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Part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Method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Complexity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Asymptotic Complexity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b"/>
                </a:tc>
              </a:tr>
              <a:tr h="39776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setup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changeRouteRepresentation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217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589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optimize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calculateTimeBetweenTwoNodes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397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isFeasibleSolution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 dirty="0" err="1">
                          <a:effectLst/>
                        </a:rPr>
                        <a:t>n+v</a:t>
                      </a:r>
                      <a:endParaRPr lang="mr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397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calculateObjectiveFunction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 dirty="0" err="1">
                          <a:effectLst/>
                        </a:rPr>
                        <a:t>n+v</a:t>
                      </a:r>
                      <a:endParaRPr lang="mr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217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move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217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swap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217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reconnect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n+v+n+v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n+v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  <a:tr h="589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(n+v)(n+v)(n+3(n+v))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 dirty="0">
                          <a:effectLst/>
                        </a:rPr>
                        <a:t>(</a:t>
                      </a:r>
                      <a:r>
                        <a:rPr lang="mr-IN" sz="1300" u="none" strike="noStrike" dirty="0" err="1">
                          <a:effectLst/>
                        </a:rPr>
                        <a:t>n+v</a:t>
                      </a:r>
                      <a:r>
                        <a:rPr lang="mr-IN" sz="1300" u="none" strike="noStrike" dirty="0">
                          <a:effectLst/>
                        </a:rPr>
                        <a:t>)^3</a:t>
                      </a:r>
                      <a:endParaRPr lang="mr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26" marR="11626" marT="11626" marB="0" anchor="ctr"/>
                </a:tc>
              </a:tr>
            </a:tbl>
          </a:graphicData>
        </a:graphic>
      </p:graphicFrame>
      <p:sp>
        <p:nvSpPr>
          <p:cNvPr id="5" name="CustomShape 3"/>
          <p:cNvSpPr/>
          <p:nvPr/>
        </p:nvSpPr>
        <p:spPr>
          <a:xfrm>
            <a:off x="457200" y="5092560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omplexity analysis of the algorithm per method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23744"/>
              </p:ext>
            </p:extLst>
          </p:nvPr>
        </p:nvGraphicFramePr>
        <p:xfrm>
          <a:off x="5119920" y="4616342"/>
          <a:ext cx="3987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579"/>
                <a:gridCol w="257922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 Definitions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clients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stations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vehicles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9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Time and Memory Consumption for both algorithms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6794"/>
              </p:ext>
            </p:extLst>
          </p:nvPr>
        </p:nvGraphicFramePr>
        <p:xfrm>
          <a:off x="789708" y="1358434"/>
          <a:ext cx="5852905" cy="2115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581"/>
                <a:gridCol w="1170581"/>
                <a:gridCol w="1170581"/>
                <a:gridCol w="1170581"/>
                <a:gridCol w="1170581"/>
              </a:tblGrid>
              <a:tr h="572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Dataset 1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Dataset 2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Dataset 3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Dataset 4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</a:tr>
              <a:tr h="572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Setup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0.2495s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0.2595s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0.31562s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0.3145s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</a:tr>
              <a:tr h="2863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CN 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0.0214s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0.0272s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0.0309s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0.0367s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</a:tr>
              <a:tr h="6680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VND 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0.0047s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0.0047s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0.0068s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0.0057s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19" marR="125419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6454"/>
              </p:ext>
            </p:extLst>
          </p:nvPr>
        </p:nvGraphicFramePr>
        <p:xfrm>
          <a:off x="789708" y="3916226"/>
          <a:ext cx="5852905" cy="144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581"/>
                <a:gridCol w="1170581"/>
                <a:gridCol w="1170581"/>
                <a:gridCol w="1170581"/>
                <a:gridCol w="1170581"/>
              </a:tblGrid>
              <a:tr h="572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Dataset 1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Dataset 2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Dataset 3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Dataset 4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</a:tr>
              <a:tr h="2863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Setup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15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15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17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17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</a:tr>
              <a:tr h="2863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CN 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111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111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108 MB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108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</a:tr>
              <a:tr h="2863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VND 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17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17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</a:rPr>
                        <a:t>19 MB</a:t>
                      </a:r>
                      <a:endParaRPr lang="en-US" sz="19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</a:rPr>
                        <a:t>19 MB</a:t>
                      </a:r>
                      <a:endParaRPr lang="en-US" sz="19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25420" marR="12542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9708" y="100881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9708" y="35666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consumption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Total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71856" y="2943648"/>
            <a:ext cx="8229240" cy="1144800"/>
          </a:xfrm>
        </p:spPr>
        <p:txBody>
          <a:bodyPr/>
          <a:lstStyle/>
          <a:p>
            <a:r>
              <a:rPr lang="mr-IN" dirty="0"/>
              <a:t>n^2s+cn(</a:t>
            </a:r>
            <a:r>
              <a:rPr lang="mr-IN" dirty="0" err="1"/>
              <a:t>v+s</a:t>
            </a:r>
            <a:r>
              <a:rPr lang="mr-IN" dirty="0"/>
              <a:t>)+</a:t>
            </a:r>
            <a:r>
              <a:rPr lang="mr-IN" dirty="0" err="1"/>
              <a:t>n+v</a:t>
            </a:r>
            <a:r>
              <a:rPr lang="mr-IN" dirty="0"/>
              <a:t>+((</a:t>
            </a:r>
            <a:r>
              <a:rPr lang="mr-IN" dirty="0" err="1"/>
              <a:t>n+v</a:t>
            </a:r>
            <a:r>
              <a:rPr lang="mr-IN" dirty="0"/>
              <a:t>)^3)*</a:t>
            </a:r>
            <a:r>
              <a:rPr lang="mr-IN" dirty="0" err="1"/>
              <a:t>i</a:t>
            </a:r>
            <a:endParaRPr lang="mr-IN" b="1" dirty="0">
              <a:solidFill>
                <a:srgbClr val="FFFFFF"/>
              </a:solidFill>
              <a:latin typeface="Calibri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where </a:t>
            </a:r>
            <a:r>
              <a:rPr lang="en-US" sz="2800" dirty="0"/>
              <a:t>I is the number of iterations that can be performed before the stop criteria is fulfilled (t&gt;30s)</a:t>
            </a:r>
          </a:p>
        </p:txBody>
      </p:sp>
    </p:spTree>
    <p:extLst>
      <p:ext uri="{BB962C8B-B14F-4D97-AF65-F5344CB8AC3E}">
        <p14:creationId xmlns:p14="http://schemas.microsoft.com/office/powerpoint/2010/main" val="164550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Algorithm 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597152"/>
            <a:ext cx="8229240" cy="3094632"/>
          </a:xfrm>
        </p:spPr>
        <p:txBody>
          <a:bodyPr/>
          <a:lstStyle/>
          <a:p>
            <a:r>
              <a:rPr lang="en-US" sz="2400" dirty="0"/>
              <a:t>The results show that the VND algorithm approach is much faster, but has a higher memory consumption. However, given that time is the top priority, we have concluded that VND is the best algorithm to solve this problem. </a:t>
            </a:r>
          </a:p>
        </p:txBody>
      </p:sp>
    </p:spTree>
    <p:extLst>
      <p:ext uri="{BB962C8B-B14F-4D97-AF65-F5344CB8AC3E}">
        <p14:creationId xmlns:p14="http://schemas.microsoft.com/office/powerpoint/2010/main" val="195178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510" y="2448360"/>
            <a:ext cx="8229240" cy="1144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5" y="303754"/>
            <a:ext cx="5791883" cy="53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Structures (CN)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48160" y="4585044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Figure 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of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 Each node can be a client, a depot or a station. The index value 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 the node number, and the entry value is the distance from index(node) x to index(node) y.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7" y="1592041"/>
            <a:ext cx="67437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(CN)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665457" y="1492440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Closest neighbor algorithm </a:t>
            </a:r>
            <a:b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</a:b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62" y="2158492"/>
            <a:ext cx="6318416" cy="275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3858768" cy="477395"/>
          </a:xfrm>
        </p:spPr>
        <p:txBody>
          <a:bodyPr/>
          <a:lstStyle/>
          <a:p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Complexity (CN)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5240"/>
              </p:ext>
            </p:extLst>
          </p:nvPr>
        </p:nvGraphicFramePr>
        <p:xfrm>
          <a:off x="125768" y="750995"/>
          <a:ext cx="8153616" cy="3941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2546"/>
                <a:gridCol w="791048"/>
                <a:gridCol w="2630685"/>
                <a:gridCol w="1707811"/>
                <a:gridCol w="1731526"/>
              </a:tblGrid>
              <a:tr h="206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Algorithm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Part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Method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Complexity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Asymptotic Complexity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b"/>
                </a:tc>
              </a:tr>
              <a:tr h="206975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Closest Neighbor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setup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Run.checkInput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Run.readInput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n+n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Run.createDistanceMatrix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u="none" strike="noStrike">
                          <a:effectLst/>
                        </a:rPr>
                        <a:t>n^2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u="none" strike="noStrike" dirty="0">
                          <a:effectLst/>
                        </a:rPr>
                        <a:t>n^2</a:t>
                      </a:r>
                      <a:endParaRPr lang="is-I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Run.createStationMatrix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300" u="none" strike="noStrike">
                          <a:effectLst/>
                        </a:rPr>
                        <a:t>n^2s</a:t>
                      </a:r>
                      <a:endParaRPr lang="da-D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300" u="none" strike="noStrike">
                          <a:effectLst/>
                        </a:rPr>
                        <a:t>n^2s</a:t>
                      </a:r>
                      <a:endParaRPr lang="da-D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Run.setImportantDistances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Run.orderStationsByDistanceToBase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u="none" strike="noStrike">
                          <a:effectLst/>
                        </a:rPr>
                        <a:t>s^2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u="none" strike="noStrike">
                          <a:effectLst/>
                        </a:rPr>
                        <a:t>s^2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Run.planReturnToBase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394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1+(n+n)+n^2+n^2s+n+s^2+ns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300" u="none" strike="noStrike">
                          <a:effectLst/>
                        </a:rPr>
                        <a:t>n^2s</a:t>
                      </a:r>
                      <a:endParaRPr lang="da-DK" sz="13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planRoutes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Run.findGlobalClosestNeighbour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Vehicle.canGoToCNInTime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Vehicle.returnToBase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Vehicle.canGoToCNWithFuel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Vehicle.moveTo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Vehicle.findClosestClient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Run.WrapUpRoutes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  <a:tr h="2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>
                          <a:effectLst/>
                        </a:rPr>
                        <a:t>c(v+1+s+1+1+(vn)+ns)</a:t>
                      </a:r>
                      <a:endParaRPr lang="mr-IN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300" u="none" strike="noStrike" dirty="0" err="1">
                          <a:effectLst/>
                        </a:rPr>
                        <a:t>cn</a:t>
                      </a:r>
                      <a:r>
                        <a:rPr lang="mr-IN" sz="1300" u="none" strike="noStrike" dirty="0">
                          <a:effectLst/>
                        </a:rPr>
                        <a:t>(</a:t>
                      </a:r>
                      <a:r>
                        <a:rPr lang="mr-IN" sz="1300" u="none" strike="noStrike" dirty="0" err="1">
                          <a:effectLst/>
                        </a:rPr>
                        <a:t>v+s</a:t>
                      </a:r>
                      <a:r>
                        <a:rPr lang="mr-IN" sz="1300" u="none" strike="noStrike" dirty="0">
                          <a:effectLst/>
                        </a:rPr>
                        <a:t>)</a:t>
                      </a:r>
                      <a:endParaRPr lang="mr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49" marR="10449" marT="10449" marB="0" anchor="ctr"/>
                </a:tc>
              </a:tr>
            </a:tbl>
          </a:graphicData>
        </a:graphic>
      </p:graphicFrame>
      <p:sp>
        <p:nvSpPr>
          <p:cNvPr id="5" name="CustomShape 3"/>
          <p:cNvSpPr/>
          <p:nvPr/>
        </p:nvSpPr>
        <p:spPr>
          <a:xfrm>
            <a:off x="457200" y="5092560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omplexity analysis of the algorithm per method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78407"/>
              </p:ext>
            </p:extLst>
          </p:nvPr>
        </p:nvGraphicFramePr>
        <p:xfrm>
          <a:off x="5119920" y="4787778"/>
          <a:ext cx="3987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579"/>
                <a:gridCol w="257922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 Definitions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clients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stations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vehicles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4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Structures (VND)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2" y="1341628"/>
            <a:ext cx="6743700" cy="2552700"/>
          </a:xfrm>
          <a:prstGeom prst="rect">
            <a:avLst/>
          </a:prstGeom>
        </p:spPr>
      </p:pic>
      <p:sp>
        <p:nvSpPr>
          <p:cNvPr id="15" name="CustomShape 2"/>
          <p:cNvSpPr/>
          <p:nvPr/>
        </p:nvSpPr>
        <p:spPr>
          <a:xfrm>
            <a:off x="648160" y="4585044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Figure 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2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of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 Each node can be a client, a depot or a station. The index value 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 the node number, and the entry value is the distance from index(node) x to index(node) y.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907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(VND)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1" y="1192917"/>
            <a:ext cx="7352778" cy="4268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xfrm>
            <a:off x="457200" y="311178"/>
            <a:ext cx="8229240" cy="11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(VND)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18" y="1348635"/>
            <a:ext cx="2562804" cy="41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(VND)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41" y="1047375"/>
            <a:ext cx="3002077" cy="44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1605</TotalTime>
  <Words>434</Words>
  <Application>Microsoft Macintosh PowerPoint</Application>
  <PresentationFormat>On-screen Show (4:3)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Complexity (CN)</vt:lpstr>
      <vt:lpstr>PowerPoint Presentation</vt:lpstr>
      <vt:lpstr>PowerPoint Presentation</vt:lpstr>
      <vt:lpstr>Algorithm (VND)</vt:lpstr>
      <vt:lpstr>PowerPoint Presentation</vt:lpstr>
      <vt:lpstr>Complexity (VND)</vt:lpstr>
      <vt:lpstr>PowerPoint Presentation</vt:lpstr>
      <vt:lpstr>Total complexity</vt:lpstr>
      <vt:lpstr>Algorithm analysis</vt:lpstr>
      <vt:lpstr>Thank you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Manuela Zapata Giraldo</cp:lastModifiedBy>
  <cp:revision>113</cp:revision>
  <dcterms:created xsi:type="dcterms:W3CDTF">2015-03-03T14:30:17Z</dcterms:created>
  <dcterms:modified xsi:type="dcterms:W3CDTF">2018-11-01T14:15:14Z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