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4631" r:id="rId2"/>
    <p:sldId id="4632" r:id="rId3"/>
    <p:sldId id="4633" r:id="rId4"/>
    <p:sldId id="4639" r:id="rId5"/>
    <p:sldId id="4654" r:id="rId6"/>
    <p:sldId id="4645" r:id="rId7"/>
    <p:sldId id="4635" r:id="rId8"/>
    <p:sldId id="4657" r:id="rId9"/>
    <p:sldId id="4636" r:id="rId10"/>
    <p:sldId id="4656" r:id="rId11"/>
    <p:sldId id="4658" r:id="rId12"/>
    <p:sldId id="4649" r:id="rId13"/>
    <p:sldId id="4659" r:id="rId14"/>
    <p:sldId id="4655" r:id="rId15"/>
    <p:sldId id="4646" r:id="rId16"/>
    <p:sldId id="4652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  <p15:guide id="8" orient="horz" pos="3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910"/>
    <a:srgbClr val="FFFFFF"/>
    <a:srgbClr val="FED40D"/>
    <a:srgbClr val="DC5B3E"/>
    <a:srgbClr val="27B6B9"/>
    <a:srgbClr val="29ABE2"/>
    <a:srgbClr val="262626"/>
    <a:srgbClr val="F66E4F"/>
    <a:srgbClr val="73DB29"/>
    <a:srgbClr val="3AD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179" autoAdjust="0"/>
    <p:restoredTop sz="95274" autoAdjust="0"/>
  </p:normalViewPr>
  <p:slideViewPr>
    <p:cSldViewPr>
      <p:cViewPr varScale="1">
        <p:scale>
          <a:sx n="69" d="100"/>
          <a:sy n="69" d="100"/>
        </p:scale>
        <p:origin x="768" y="48"/>
      </p:cViewPr>
      <p:guideLst>
        <p:guide orient="horz" pos="328"/>
        <p:guide pos="4050"/>
        <p:guide pos="557"/>
        <p:guide orient="horz" pos="4183"/>
        <p:guide pos="7497"/>
        <p:guide pos="6908"/>
        <p:guide orient="horz" pos="3911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EB533-A6C0-411C-8ABF-E7ED3EAB82B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2E64F46-539F-4F52-BEF1-1B378B3F8B94}">
      <dgm:prSet phldrT="[文本]"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用户上传</a:t>
          </a:r>
        </a:p>
      </dgm:t>
    </dgm:pt>
    <dgm:pt modelId="{5E423096-0455-4B97-B859-D91FFA2D27C6}" type="parTrans" cxnId="{413A2232-FB7B-4098-AF89-DD2E8914EA94}">
      <dgm:prSet/>
      <dgm:spPr/>
      <dgm:t>
        <a:bodyPr/>
        <a:lstStyle/>
        <a:p>
          <a:endParaRPr lang="zh-CN" altLang="en-US"/>
        </a:p>
      </dgm:t>
    </dgm:pt>
    <dgm:pt modelId="{A54495AE-6916-46BB-BF02-C497BA97912E}" type="sibTrans" cxnId="{413A2232-FB7B-4098-AF89-DD2E8914EA94}">
      <dgm:prSet/>
      <dgm:spPr/>
      <dgm:t>
        <a:bodyPr/>
        <a:lstStyle/>
        <a:p>
          <a:endParaRPr lang="zh-CN" altLang="en-US"/>
        </a:p>
      </dgm:t>
    </dgm:pt>
    <dgm:pt modelId="{9E6FFC55-2253-4A56-B79D-AA152A302CDF}">
      <dgm:prSet phldrT="[文本]" custT="1"/>
      <dgm:spPr>
        <a:solidFill>
          <a:srgbClr val="FCB910"/>
        </a:solidFill>
      </dgm:spPr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网站呈现</a:t>
          </a:r>
        </a:p>
      </dgm:t>
    </dgm:pt>
    <dgm:pt modelId="{A7F1F147-F522-4E80-B5F1-3BF65EFA9671}" type="parTrans" cxnId="{9956F580-A9E6-4BBB-8063-A6E8AA7905D7}">
      <dgm:prSet/>
      <dgm:spPr/>
      <dgm:t>
        <a:bodyPr/>
        <a:lstStyle/>
        <a:p>
          <a:endParaRPr lang="zh-CN" altLang="en-US"/>
        </a:p>
      </dgm:t>
    </dgm:pt>
    <dgm:pt modelId="{E494DD7D-0514-40BC-B246-62AFFE248271}" type="sibTrans" cxnId="{9956F580-A9E6-4BBB-8063-A6E8AA7905D7}">
      <dgm:prSet/>
      <dgm:spPr/>
      <dgm:t>
        <a:bodyPr/>
        <a:lstStyle/>
        <a:p>
          <a:endParaRPr lang="zh-CN" altLang="en-US"/>
        </a:p>
      </dgm:t>
    </dgm:pt>
    <dgm:pt modelId="{D4A7E667-3BF4-426F-8F01-D1E440B48A9A}">
      <dgm:prSet phldrT="[文本]"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用户筛选、下载</a:t>
          </a:r>
        </a:p>
      </dgm:t>
    </dgm:pt>
    <dgm:pt modelId="{F9E2CA76-6296-42EF-96D8-EDAF3C1E7DC0}" type="parTrans" cxnId="{C740DBB4-9039-49B7-B798-FB0D4C30F153}">
      <dgm:prSet/>
      <dgm:spPr/>
      <dgm:t>
        <a:bodyPr/>
        <a:lstStyle/>
        <a:p>
          <a:endParaRPr lang="zh-CN" altLang="en-US"/>
        </a:p>
      </dgm:t>
    </dgm:pt>
    <dgm:pt modelId="{BF1ACE88-C9F9-4161-B1F8-E359C0C64018}" type="sibTrans" cxnId="{C740DBB4-9039-49B7-B798-FB0D4C30F153}">
      <dgm:prSet/>
      <dgm:spPr/>
      <dgm:t>
        <a:bodyPr/>
        <a:lstStyle/>
        <a:p>
          <a:endParaRPr lang="zh-CN" altLang="en-US"/>
        </a:p>
      </dgm:t>
    </dgm:pt>
    <dgm:pt modelId="{D8CAF13C-FE3C-45C3-9EE3-33E2CAE2BC68}" type="pres">
      <dgm:prSet presAssocID="{526EB533-A6C0-411C-8ABF-E7ED3EAB82BA}" presName="Name0" presStyleCnt="0">
        <dgm:presLayoutVars>
          <dgm:dir/>
          <dgm:animLvl val="lvl"/>
          <dgm:resizeHandles val="exact"/>
        </dgm:presLayoutVars>
      </dgm:prSet>
      <dgm:spPr/>
    </dgm:pt>
    <dgm:pt modelId="{014B6A2B-A5EE-4EC0-8D2F-90A6CAAF5DF6}" type="pres">
      <dgm:prSet presAssocID="{82E64F46-539F-4F52-BEF1-1B378B3F8B9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CE3938-9F35-43B6-BAD7-7CDB08A20C94}" type="pres">
      <dgm:prSet presAssocID="{A54495AE-6916-46BB-BF02-C497BA97912E}" presName="parTxOnlySpace" presStyleCnt="0"/>
      <dgm:spPr/>
    </dgm:pt>
    <dgm:pt modelId="{D0F234E1-2943-4625-A6FE-8F0E9B6D41A4}" type="pres">
      <dgm:prSet presAssocID="{9E6FFC55-2253-4A56-B79D-AA152A302CD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BE58E9F-2C4D-436E-81D2-7E1C5212E582}" type="pres">
      <dgm:prSet presAssocID="{E494DD7D-0514-40BC-B246-62AFFE248271}" presName="parTxOnlySpace" presStyleCnt="0"/>
      <dgm:spPr/>
    </dgm:pt>
    <dgm:pt modelId="{8745724A-D62B-4537-AC0F-EBC4780890DB}" type="pres">
      <dgm:prSet presAssocID="{D4A7E667-3BF4-426F-8F01-D1E440B48A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0D43C11-CD3B-46DE-A459-E0281E572583}" type="presOf" srcId="{526EB533-A6C0-411C-8ABF-E7ED3EAB82BA}" destId="{D8CAF13C-FE3C-45C3-9EE3-33E2CAE2BC68}" srcOrd="0" destOrd="0" presId="urn:microsoft.com/office/officeart/2005/8/layout/chevron1"/>
    <dgm:cxn modelId="{61BD121C-0A4A-4DB3-A352-1EA6E451B1CB}" type="presOf" srcId="{82E64F46-539F-4F52-BEF1-1B378B3F8B94}" destId="{014B6A2B-A5EE-4EC0-8D2F-90A6CAAF5DF6}" srcOrd="0" destOrd="0" presId="urn:microsoft.com/office/officeart/2005/8/layout/chevron1"/>
    <dgm:cxn modelId="{413A2232-FB7B-4098-AF89-DD2E8914EA94}" srcId="{526EB533-A6C0-411C-8ABF-E7ED3EAB82BA}" destId="{82E64F46-539F-4F52-BEF1-1B378B3F8B94}" srcOrd="0" destOrd="0" parTransId="{5E423096-0455-4B97-B859-D91FFA2D27C6}" sibTransId="{A54495AE-6916-46BB-BF02-C497BA97912E}"/>
    <dgm:cxn modelId="{02FE6D75-7263-4C7E-9D7B-A27DEE5B8655}" type="presOf" srcId="{9E6FFC55-2253-4A56-B79D-AA152A302CDF}" destId="{D0F234E1-2943-4625-A6FE-8F0E9B6D41A4}" srcOrd="0" destOrd="0" presId="urn:microsoft.com/office/officeart/2005/8/layout/chevron1"/>
    <dgm:cxn modelId="{9956F580-A9E6-4BBB-8063-A6E8AA7905D7}" srcId="{526EB533-A6C0-411C-8ABF-E7ED3EAB82BA}" destId="{9E6FFC55-2253-4A56-B79D-AA152A302CDF}" srcOrd="1" destOrd="0" parTransId="{A7F1F147-F522-4E80-B5F1-3BF65EFA9671}" sibTransId="{E494DD7D-0514-40BC-B246-62AFFE248271}"/>
    <dgm:cxn modelId="{C740DBB4-9039-49B7-B798-FB0D4C30F153}" srcId="{526EB533-A6C0-411C-8ABF-E7ED3EAB82BA}" destId="{D4A7E667-3BF4-426F-8F01-D1E440B48A9A}" srcOrd="2" destOrd="0" parTransId="{F9E2CA76-6296-42EF-96D8-EDAF3C1E7DC0}" sibTransId="{BF1ACE88-C9F9-4161-B1F8-E359C0C64018}"/>
    <dgm:cxn modelId="{77DEBACE-F05D-4242-8700-06133417BA8B}" type="presOf" srcId="{D4A7E667-3BF4-426F-8F01-D1E440B48A9A}" destId="{8745724A-D62B-4537-AC0F-EBC4780890DB}" srcOrd="0" destOrd="0" presId="urn:microsoft.com/office/officeart/2005/8/layout/chevron1"/>
    <dgm:cxn modelId="{23B2DAED-35B1-4038-962C-8B81712D1F5C}" type="presParOf" srcId="{D8CAF13C-FE3C-45C3-9EE3-33E2CAE2BC68}" destId="{014B6A2B-A5EE-4EC0-8D2F-90A6CAAF5DF6}" srcOrd="0" destOrd="0" presId="urn:microsoft.com/office/officeart/2005/8/layout/chevron1"/>
    <dgm:cxn modelId="{3E100D9E-3FC4-4C27-B6FB-517868C5B19B}" type="presParOf" srcId="{D8CAF13C-FE3C-45C3-9EE3-33E2CAE2BC68}" destId="{C9CE3938-9F35-43B6-BAD7-7CDB08A20C94}" srcOrd="1" destOrd="0" presId="urn:microsoft.com/office/officeart/2005/8/layout/chevron1"/>
    <dgm:cxn modelId="{2AE1D04A-0ADB-4147-8ACF-3BB53689D7A7}" type="presParOf" srcId="{D8CAF13C-FE3C-45C3-9EE3-33E2CAE2BC68}" destId="{D0F234E1-2943-4625-A6FE-8F0E9B6D41A4}" srcOrd="2" destOrd="0" presId="urn:microsoft.com/office/officeart/2005/8/layout/chevron1"/>
    <dgm:cxn modelId="{97241FE0-4CE1-454F-8E81-7BC2AA33D481}" type="presParOf" srcId="{D8CAF13C-FE3C-45C3-9EE3-33E2CAE2BC68}" destId="{7BE58E9F-2C4D-436E-81D2-7E1C5212E582}" srcOrd="3" destOrd="0" presId="urn:microsoft.com/office/officeart/2005/8/layout/chevron1"/>
    <dgm:cxn modelId="{7D8EBEE8-07FD-44F7-853C-395EAFAA2AB8}" type="presParOf" srcId="{D8CAF13C-FE3C-45C3-9EE3-33E2CAE2BC68}" destId="{8745724A-D62B-4537-AC0F-EBC4780890D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B6A2B-A5EE-4EC0-8D2F-90A6CAAF5DF6}">
      <dsp:nvSpPr>
        <dsp:cNvPr id="0" name=""/>
        <dsp:cNvSpPr/>
      </dsp:nvSpPr>
      <dsp:spPr>
        <a:xfrm>
          <a:off x="2278" y="1624514"/>
          <a:ext cx="2775824" cy="11103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用户上传</a:t>
          </a:r>
        </a:p>
      </dsp:txBody>
      <dsp:txXfrm>
        <a:off x="557443" y="1624514"/>
        <a:ext cx="1665495" cy="1110329"/>
      </dsp:txXfrm>
    </dsp:sp>
    <dsp:sp modelId="{D0F234E1-2943-4625-A6FE-8F0E9B6D41A4}">
      <dsp:nvSpPr>
        <dsp:cNvPr id="0" name=""/>
        <dsp:cNvSpPr/>
      </dsp:nvSpPr>
      <dsp:spPr>
        <a:xfrm>
          <a:off x="2500519" y="1624514"/>
          <a:ext cx="2775824" cy="1110329"/>
        </a:xfrm>
        <a:prstGeom prst="chevron">
          <a:avLst/>
        </a:prstGeom>
        <a:solidFill>
          <a:srgbClr val="FCB91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网站呈现</a:t>
          </a:r>
        </a:p>
      </dsp:txBody>
      <dsp:txXfrm>
        <a:off x="3055684" y="1624514"/>
        <a:ext cx="1665495" cy="1110329"/>
      </dsp:txXfrm>
    </dsp:sp>
    <dsp:sp modelId="{8745724A-D62B-4537-AC0F-EBC4780890DB}">
      <dsp:nvSpPr>
        <dsp:cNvPr id="0" name=""/>
        <dsp:cNvSpPr/>
      </dsp:nvSpPr>
      <dsp:spPr>
        <a:xfrm>
          <a:off x="4998761" y="1624514"/>
          <a:ext cx="2775824" cy="11103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用户筛选、下载</a:t>
          </a:r>
        </a:p>
      </dsp:txBody>
      <dsp:txXfrm>
        <a:off x="5553926" y="1624514"/>
        <a:ext cx="1665495" cy="111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2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5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1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8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8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55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7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5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4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5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1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5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8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7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7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1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3763339" y="825500"/>
            <a:ext cx="5332072" cy="5581650"/>
          </a:xfrm>
          <a:custGeom>
            <a:avLst/>
            <a:gdLst>
              <a:gd name="connsiteX0" fmla="*/ 0 w 5332072"/>
              <a:gd name="connsiteY0" fmla="*/ 3618082 h 5581650"/>
              <a:gd name="connsiteX1" fmla="*/ 80779 w 5332072"/>
              <a:gd name="connsiteY1" fmla="*/ 3618082 h 5581650"/>
              <a:gd name="connsiteX2" fmla="*/ 164740 w 5332072"/>
              <a:gd name="connsiteY2" fmla="*/ 3847480 h 5581650"/>
              <a:gd name="connsiteX3" fmla="*/ 2666036 w 5332072"/>
              <a:gd name="connsiteY3" fmla="*/ 5505450 h 5581650"/>
              <a:gd name="connsiteX4" fmla="*/ 5167332 w 5332072"/>
              <a:gd name="connsiteY4" fmla="*/ 3847480 h 5581650"/>
              <a:gd name="connsiteX5" fmla="*/ 5251293 w 5332072"/>
              <a:gd name="connsiteY5" fmla="*/ 3618082 h 5581650"/>
              <a:gd name="connsiteX6" fmla="*/ 5332072 w 5332072"/>
              <a:gd name="connsiteY6" fmla="*/ 3618082 h 5581650"/>
              <a:gd name="connsiteX7" fmla="*/ 5331391 w 5332072"/>
              <a:gd name="connsiteY7" fmla="*/ 3620731 h 5581650"/>
              <a:gd name="connsiteX8" fmla="*/ 2666036 w 5332072"/>
              <a:gd name="connsiteY8" fmla="*/ 5581650 h 5581650"/>
              <a:gd name="connsiteX9" fmla="*/ 681 w 5332072"/>
              <a:gd name="connsiteY9" fmla="*/ 3620731 h 5581650"/>
              <a:gd name="connsiteX10" fmla="*/ 2666036 w 5332072"/>
              <a:gd name="connsiteY10" fmla="*/ 0 h 5581650"/>
              <a:gd name="connsiteX11" fmla="*/ 5331391 w 5332072"/>
              <a:gd name="connsiteY11" fmla="*/ 1960919 h 5581650"/>
              <a:gd name="connsiteX12" fmla="*/ 5332072 w 5332072"/>
              <a:gd name="connsiteY12" fmla="*/ 1963569 h 5581650"/>
              <a:gd name="connsiteX13" fmla="*/ 5251293 w 5332072"/>
              <a:gd name="connsiteY13" fmla="*/ 1963569 h 5581650"/>
              <a:gd name="connsiteX14" fmla="*/ 5167332 w 5332072"/>
              <a:gd name="connsiteY14" fmla="*/ 1734171 h 5581650"/>
              <a:gd name="connsiteX15" fmla="*/ 2666036 w 5332072"/>
              <a:gd name="connsiteY15" fmla="*/ 76200 h 5581650"/>
              <a:gd name="connsiteX16" fmla="*/ 164740 w 5332072"/>
              <a:gd name="connsiteY16" fmla="*/ 1734171 h 5581650"/>
              <a:gd name="connsiteX17" fmla="*/ 80779 w 5332072"/>
              <a:gd name="connsiteY17" fmla="*/ 1963569 h 5581650"/>
              <a:gd name="connsiteX18" fmla="*/ 0 w 5332072"/>
              <a:gd name="connsiteY18" fmla="*/ 1963569 h 5581650"/>
              <a:gd name="connsiteX19" fmla="*/ 681 w 5332072"/>
              <a:gd name="connsiteY19" fmla="*/ 1960919 h 5581650"/>
              <a:gd name="connsiteX20" fmla="*/ 2666036 w 5332072"/>
              <a:gd name="connsiteY20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0" y="1003010"/>
            <a:ext cx="5226630" cy="5226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259"/>
          <p:cNvSpPr>
            <a:spLocks noChangeArrowheads="1"/>
          </p:cNvSpPr>
          <p:nvPr/>
        </p:nvSpPr>
        <p:spPr bwMode="auto">
          <a:xfrm>
            <a:off x="3524250" y="2775778"/>
            <a:ext cx="581025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Just  For  Undergraduate —</a:t>
            </a:r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2324919" y="3316966"/>
            <a:ext cx="828092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JFU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校园学习资料分享平台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7600" y="49844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主讲：刘圣男</a:t>
            </a:r>
          </a:p>
        </p:txBody>
      </p:sp>
    </p:spTree>
    <p:extLst>
      <p:ext uri="{BB962C8B-B14F-4D97-AF65-F5344CB8AC3E}">
        <p14:creationId xmlns:p14="http://schemas.microsoft.com/office/powerpoint/2010/main" val="149213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2886663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984477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529828"/>
            <a:ext cx="3428044" cy="7136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3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14458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开发过程介绍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 to development process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930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39584" y="1604582"/>
            <a:ext cx="5271868" cy="4157764"/>
            <a:chOff x="4181843" y="1916860"/>
            <a:chExt cx="4350824" cy="3431364"/>
          </a:xfrm>
        </p:grpSpPr>
        <p:grpSp>
          <p:nvGrpSpPr>
            <p:cNvPr id="18" name="Group 24"/>
            <p:cNvGrpSpPr/>
            <p:nvPr/>
          </p:nvGrpSpPr>
          <p:grpSpPr>
            <a:xfrm rot="9900000">
              <a:off x="7581226" y="4514576"/>
              <a:ext cx="951441" cy="813426"/>
              <a:chOff x="2208213" y="4308475"/>
              <a:chExt cx="1313851" cy="1123184"/>
            </a:xfrm>
            <a:solidFill>
              <a:schemeClr val="accent4"/>
            </a:solidFill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08213" y="4308475"/>
                <a:ext cx="885825" cy="889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 rot="2700000">
                <a:off x="3093668" y="5003263"/>
                <a:ext cx="330801" cy="525991"/>
              </a:xfrm>
              <a:custGeom>
                <a:avLst/>
                <a:gdLst>
                  <a:gd name="T0" fmla="*/ 0 w 161"/>
                  <a:gd name="T1" fmla="*/ 0 h 256"/>
                  <a:gd name="T2" fmla="*/ 0 w 161"/>
                  <a:gd name="T3" fmla="*/ 256 h 256"/>
                  <a:gd name="T4" fmla="*/ 161 w 161"/>
                  <a:gd name="T5" fmla="*/ 128 h 256"/>
                  <a:gd name="T6" fmla="*/ 0 w 161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256">
                    <a:moveTo>
                      <a:pt x="0" y="0"/>
                    </a:moveTo>
                    <a:lnTo>
                      <a:pt x="0" y="256"/>
                    </a:lnTo>
                    <a:lnTo>
                      <a:pt x="161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17100000">
              <a:off x="4142648" y="4465784"/>
              <a:ext cx="951515" cy="813366"/>
              <a:chOff x="2208213" y="4308475"/>
              <a:chExt cx="1313851" cy="1123184"/>
            </a:xfrm>
            <a:solidFill>
              <a:schemeClr val="accent3"/>
            </a:solidFill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2208213" y="4308475"/>
                <a:ext cx="885825" cy="889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31"/>
              <p:cNvSpPr>
                <a:spLocks/>
              </p:cNvSpPr>
              <p:nvPr/>
            </p:nvSpPr>
            <p:spPr bwMode="auto">
              <a:xfrm rot="2700000">
                <a:off x="3093668" y="5003263"/>
                <a:ext cx="330801" cy="525991"/>
              </a:xfrm>
              <a:custGeom>
                <a:avLst/>
                <a:gdLst>
                  <a:gd name="T0" fmla="*/ 0 w 161"/>
                  <a:gd name="T1" fmla="*/ 0 h 256"/>
                  <a:gd name="T2" fmla="*/ 0 w 161"/>
                  <a:gd name="T3" fmla="*/ 256 h 256"/>
                  <a:gd name="T4" fmla="*/ 161 w 161"/>
                  <a:gd name="T5" fmla="*/ 128 h 256"/>
                  <a:gd name="T6" fmla="*/ 0 w 161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256">
                    <a:moveTo>
                      <a:pt x="0" y="0"/>
                    </a:moveTo>
                    <a:lnTo>
                      <a:pt x="0" y="256"/>
                    </a:lnTo>
                    <a:lnTo>
                      <a:pt x="161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4" name="Group 18"/>
            <p:cNvGrpSpPr/>
            <p:nvPr/>
          </p:nvGrpSpPr>
          <p:grpSpPr>
            <a:xfrm flipH="1">
              <a:off x="7492170" y="1916860"/>
              <a:ext cx="951440" cy="813426"/>
              <a:chOff x="2208213" y="4308475"/>
              <a:chExt cx="1313851" cy="1123184"/>
            </a:xfrm>
            <a:solidFill>
              <a:schemeClr val="accent2"/>
            </a:solidFill>
          </p:grpSpPr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 rot="2700000">
                <a:off x="3093668" y="5003263"/>
                <a:ext cx="330801" cy="525991"/>
              </a:xfrm>
              <a:custGeom>
                <a:avLst/>
                <a:gdLst>
                  <a:gd name="T0" fmla="*/ 0 w 161"/>
                  <a:gd name="T1" fmla="*/ 0 h 256"/>
                  <a:gd name="T2" fmla="*/ 0 w 161"/>
                  <a:gd name="T3" fmla="*/ 256 h 256"/>
                  <a:gd name="T4" fmla="*/ 161 w 161"/>
                  <a:gd name="T5" fmla="*/ 128 h 256"/>
                  <a:gd name="T6" fmla="*/ 0 w 161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256">
                    <a:moveTo>
                      <a:pt x="0" y="0"/>
                    </a:moveTo>
                    <a:lnTo>
                      <a:pt x="0" y="256"/>
                    </a:lnTo>
                    <a:lnTo>
                      <a:pt x="161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208213" y="4308475"/>
                <a:ext cx="885825" cy="889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1" name="Group 14"/>
            <p:cNvGrpSpPr/>
            <p:nvPr/>
          </p:nvGrpSpPr>
          <p:grpSpPr>
            <a:xfrm>
              <a:off x="4232601" y="1916860"/>
              <a:ext cx="951441" cy="813426"/>
              <a:chOff x="2208213" y="4308475"/>
              <a:chExt cx="1313851" cy="1123184"/>
            </a:xfrm>
          </p:grpSpPr>
          <p:sp>
            <p:nvSpPr>
              <p:cNvPr id="42" name="Oval 18"/>
              <p:cNvSpPr>
                <a:spLocks noChangeArrowheads="1"/>
              </p:cNvSpPr>
              <p:nvPr/>
            </p:nvSpPr>
            <p:spPr bwMode="auto">
              <a:xfrm>
                <a:off x="2208213" y="4308475"/>
                <a:ext cx="885825" cy="889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79409" tIns="39705" rIns="79409" bIns="3970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31"/>
              <p:cNvSpPr>
                <a:spLocks/>
              </p:cNvSpPr>
              <p:nvPr/>
            </p:nvSpPr>
            <p:spPr bwMode="auto">
              <a:xfrm rot="2700000">
                <a:off x="3093668" y="5003263"/>
                <a:ext cx="330801" cy="525991"/>
              </a:xfrm>
              <a:custGeom>
                <a:avLst/>
                <a:gdLst>
                  <a:gd name="T0" fmla="*/ 0 w 161"/>
                  <a:gd name="T1" fmla="*/ 0 h 256"/>
                  <a:gd name="T2" fmla="*/ 0 w 161"/>
                  <a:gd name="T3" fmla="*/ 256 h 256"/>
                  <a:gd name="T4" fmla="*/ 161 w 161"/>
                  <a:gd name="T5" fmla="*/ 128 h 256"/>
                  <a:gd name="T6" fmla="*/ 0 w 161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256">
                    <a:moveTo>
                      <a:pt x="0" y="0"/>
                    </a:moveTo>
                    <a:lnTo>
                      <a:pt x="0" y="256"/>
                    </a:lnTo>
                    <a:lnTo>
                      <a:pt x="161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79409" tIns="39705" rIns="79409" bIns="3970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Text Placeholder 7"/>
            <p:cNvSpPr txBox="1">
              <a:spLocks/>
            </p:cNvSpPr>
            <p:nvPr/>
          </p:nvSpPr>
          <p:spPr>
            <a:xfrm>
              <a:off x="4223363" y="1988669"/>
              <a:ext cx="624041" cy="484740"/>
            </a:xfrm>
            <a:prstGeom prst="rect">
              <a:avLst/>
            </a:prstGeom>
          </p:spPr>
          <p:txBody>
            <a:bodyPr vert="horz" lIns="0" tIns="90216" rIns="0" bIns="90216" anchor="ctr"/>
            <a:lstStyle>
              <a:lvl1pPr marL="0" indent="0" algn="ctr" defTabSz="914476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966" b="1" kern="1200">
                  <a:ln>
                    <a:noFill/>
                  </a:ln>
                  <a:solidFill>
                    <a:schemeClr val="bg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20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>
              <a:off x="4181843" y="4751236"/>
              <a:ext cx="624041" cy="484740"/>
            </a:xfrm>
            <a:prstGeom prst="rect">
              <a:avLst/>
            </a:prstGeom>
          </p:spPr>
          <p:txBody>
            <a:bodyPr vert="horz" lIns="0" tIns="90216" rIns="0" bIns="90216" anchor="ctr"/>
            <a:lstStyle>
              <a:lvl1pPr marL="0" indent="0" algn="ctr" defTabSz="914476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966" b="1" kern="1200">
                  <a:solidFill>
                    <a:schemeClr val="bg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20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>
              <a:off x="7819051" y="1988669"/>
              <a:ext cx="624041" cy="484740"/>
            </a:xfrm>
            <a:prstGeom prst="rect">
              <a:avLst/>
            </a:prstGeom>
          </p:spPr>
          <p:txBody>
            <a:bodyPr vert="horz" lIns="0" tIns="90216" rIns="0" bIns="90216" anchor="ctr"/>
            <a:lstStyle>
              <a:lvl1pPr marL="0" indent="0" algn="ctr" defTabSz="914476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966" b="1" kern="1200">
                  <a:solidFill>
                    <a:schemeClr val="bg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20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>
              <a:off x="7901991" y="4717971"/>
              <a:ext cx="624041" cy="484740"/>
            </a:xfrm>
            <a:prstGeom prst="rect">
              <a:avLst/>
            </a:prstGeom>
          </p:spPr>
          <p:txBody>
            <a:bodyPr vert="horz" lIns="0" tIns="90216" rIns="0" bIns="90216" anchor="ctr"/>
            <a:lstStyle>
              <a:lvl1pPr marL="0" indent="0" algn="ctr" defTabSz="914476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966" b="1" kern="1200">
                  <a:solidFill>
                    <a:schemeClr val="bg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5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9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333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571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809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2048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286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524" indent="-228620" algn="l" defTabSz="91447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20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52" name="Shape 1719"/>
            <p:cNvSpPr/>
            <p:nvPr/>
          </p:nvSpPr>
          <p:spPr>
            <a:xfrm>
              <a:off x="4765453" y="3295175"/>
              <a:ext cx="1558843" cy="187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4" y="21600"/>
                  </a:moveTo>
                  <a:lnTo>
                    <a:pt x="17863" y="16372"/>
                  </a:lnTo>
                  <a:lnTo>
                    <a:pt x="21600" y="11064"/>
                  </a:lnTo>
                  <a:cubicBezTo>
                    <a:pt x="16705" y="10632"/>
                    <a:pt x="12832" y="7246"/>
                    <a:pt x="12619" y="3093"/>
                  </a:cubicBezTo>
                  <a:lnTo>
                    <a:pt x="6294" y="0"/>
                  </a:lnTo>
                  <a:lnTo>
                    <a:pt x="0" y="3080"/>
                  </a:lnTo>
                  <a:cubicBezTo>
                    <a:pt x="216" y="13022"/>
                    <a:pt x="9708" y="21118"/>
                    <a:pt x="21544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9813" tIns="9813" rIns="9813" bIns="9813" anchor="ctr"/>
            <a:lstStyle/>
            <a:p>
              <a:pPr defTabSz="1177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Shape 1720"/>
            <p:cNvSpPr/>
            <p:nvPr/>
          </p:nvSpPr>
          <p:spPr>
            <a:xfrm>
              <a:off x="6136255" y="3608823"/>
              <a:ext cx="1870348" cy="1559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05"/>
                  </a:moveTo>
                  <a:lnTo>
                    <a:pt x="3079" y="21600"/>
                  </a:lnTo>
                  <a:cubicBezTo>
                    <a:pt x="13022" y="21383"/>
                    <a:pt x="21117" y="11891"/>
                    <a:pt x="21600" y="57"/>
                  </a:cubicBezTo>
                  <a:lnTo>
                    <a:pt x="16372" y="3738"/>
                  </a:lnTo>
                  <a:lnTo>
                    <a:pt x="11063" y="0"/>
                  </a:lnTo>
                  <a:cubicBezTo>
                    <a:pt x="10631" y="4895"/>
                    <a:pt x="7245" y="8768"/>
                    <a:pt x="3093" y="8981"/>
                  </a:cubicBezTo>
                  <a:cubicBezTo>
                    <a:pt x="3093" y="8981"/>
                    <a:pt x="0" y="15305"/>
                    <a:pt x="0" y="1530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9813" tIns="9813" rIns="9813" bIns="9813" anchor="ctr"/>
            <a:lstStyle/>
            <a:p>
              <a:pPr defTabSz="1177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Shape 1721"/>
            <p:cNvSpPr/>
            <p:nvPr/>
          </p:nvSpPr>
          <p:spPr>
            <a:xfrm>
              <a:off x="6438250" y="1941717"/>
              <a:ext cx="1558843" cy="187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21"/>
                  </a:moveTo>
                  <a:cubicBezTo>
                    <a:pt x="21384" y="8578"/>
                    <a:pt x="11891" y="483"/>
                    <a:pt x="56" y="0"/>
                  </a:cubicBezTo>
                  <a:lnTo>
                    <a:pt x="3737" y="5228"/>
                  </a:lnTo>
                  <a:lnTo>
                    <a:pt x="0" y="10536"/>
                  </a:lnTo>
                  <a:cubicBezTo>
                    <a:pt x="4895" y="10968"/>
                    <a:pt x="8767" y="14353"/>
                    <a:pt x="8981" y="18507"/>
                  </a:cubicBezTo>
                  <a:lnTo>
                    <a:pt x="15305" y="21600"/>
                  </a:lnTo>
                  <a:cubicBezTo>
                    <a:pt x="15305" y="21600"/>
                    <a:pt x="21600" y="18521"/>
                    <a:pt x="21600" y="1852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9813" tIns="9813" rIns="9813" bIns="9813" anchor="ctr"/>
            <a:lstStyle/>
            <a:p>
              <a:pPr defTabSz="1177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Shape 1722"/>
            <p:cNvSpPr/>
            <p:nvPr/>
          </p:nvSpPr>
          <p:spPr>
            <a:xfrm>
              <a:off x="4765452" y="1941719"/>
              <a:ext cx="1870348" cy="155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294"/>
                  </a:moveTo>
                  <a:lnTo>
                    <a:pt x="18521" y="0"/>
                  </a:lnTo>
                  <a:cubicBezTo>
                    <a:pt x="8577" y="216"/>
                    <a:pt x="483" y="9708"/>
                    <a:pt x="0" y="21544"/>
                  </a:cubicBezTo>
                  <a:lnTo>
                    <a:pt x="5227" y="17863"/>
                  </a:lnTo>
                  <a:lnTo>
                    <a:pt x="10537" y="21600"/>
                  </a:lnTo>
                  <a:cubicBezTo>
                    <a:pt x="10969" y="16705"/>
                    <a:pt x="14354" y="12832"/>
                    <a:pt x="18507" y="12619"/>
                  </a:cubicBezTo>
                  <a:cubicBezTo>
                    <a:pt x="18507" y="12619"/>
                    <a:pt x="21600" y="6294"/>
                    <a:pt x="21600" y="629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9813" tIns="9813" rIns="9813" bIns="9813" anchor="ctr"/>
            <a:lstStyle/>
            <a:p>
              <a:pPr defTabSz="1177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7"/>
          <p:cNvSpPr txBox="1">
            <a:spLocks/>
          </p:cNvSpPr>
          <p:nvPr/>
        </p:nvSpPr>
        <p:spPr>
          <a:xfrm>
            <a:off x="4546154" y="2179252"/>
            <a:ext cx="1467462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制定计划</a:t>
            </a:r>
            <a:endParaRPr lang="es-ES_tradnl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6479804" y="4069508"/>
            <a:ext cx="1467462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程序编写</a:t>
            </a:r>
            <a:endParaRPr lang="es-ES_tradnl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4308984" y="4069508"/>
            <a:ext cx="1467462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软件设计</a:t>
            </a:r>
            <a:endParaRPr lang="es-ES_tradnl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6316470" y="2179252"/>
            <a:ext cx="1467462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需求分析</a:t>
            </a:r>
            <a:endParaRPr lang="es-ES_tradnl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5499" y="227895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确定开发的时间表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人员分工、任务分配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55672" y="2382537"/>
            <a:ext cx="2723823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确定团队制作项目的主题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7042" y="3660985"/>
            <a:ext cx="327365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VUE.js+Bootstrap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3008" y="4391498"/>
            <a:ext cx="3416320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前后端分离开发，定期合并测试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9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2800" y="4724617"/>
            <a:ext cx="5579623" cy="1697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724614"/>
            <a:ext cx="5580588" cy="1697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1130938" y="5277243"/>
            <a:ext cx="4896544" cy="366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部署简单，规范灵活，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执行性能好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130938" y="4956512"/>
            <a:ext cx="11108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Golang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开发过程介绍</a:t>
            </a:r>
          </a:p>
        </p:txBody>
      </p:sp>
      <p:pic>
        <p:nvPicPr>
          <p:cNvPr id="16" name="图片 15" descr="Go: 90% Perfect, 100% of the tim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5" y="1184198"/>
            <a:ext cx="5580978" cy="345113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5"/>
          <p:cNvSpPr txBox="1"/>
          <p:nvPr/>
        </p:nvSpPr>
        <p:spPr>
          <a:xfrm>
            <a:off x="6929309" y="5277242"/>
            <a:ext cx="489654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简单快速，灵活，节省传输时间，服务器负担小。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6929309" y="4956511"/>
            <a:ext cx="6604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图片 18" descr="previe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03" y="1320142"/>
            <a:ext cx="5772472" cy="317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5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开发过程介绍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12800" y="1024037"/>
            <a:ext cx="11232761" cy="1697486"/>
            <a:chOff x="812800" y="4724614"/>
            <a:chExt cx="11232761" cy="1697486"/>
          </a:xfrm>
        </p:grpSpPr>
        <p:sp>
          <p:nvSpPr>
            <p:cNvPr id="6" name="Rectangle 5"/>
            <p:cNvSpPr/>
            <p:nvPr/>
          </p:nvSpPr>
          <p:spPr>
            <a:xfrm>
              <a:off x="812800" y="4724617"/>
              <a:ext cx="5579623" cy="16974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207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64973" y="4724614"/>
              <a:ext cx="5580588" cy="1697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207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154339" y="5277243"/>
              <a:ext cx="4896544" cy="366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聚焦于视图层，易于整合。</a:t>
              </a:r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1130938" y="4956512"/>
              <a:ext cx="96821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6929309" y="5277242"/>
              <a:ext cx="4896544" cy="366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简洁灵活， 使</a:t>
              </a: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Web </a:t>
              </a: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开发更加快捷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6929309" y="4956511"/>
              <a:ext cx="15356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Bootstrap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026" name="Picture 2" descr="C:\Users\lsn13\Desktop\v2-50c36666f5c5d5b1683c420a8b43be0a_h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65"/>
          <a:stretch/>
        </p:blipFill>
        <p:spPr bwMode="auto">
          <a:xfrm>
            <a:off x="1130938" y="2920098"/>
            <a:ext cx="4718277" cy="360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sn13\Desktop\v2-a58c289dadfd14c73142db58477a0d26_h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3" r="22404"/>
          <a:stretch/>
        </p:blipFill>
        <p:spPr bwMode="auto">
          <a:xfrm>
            <a:off x="6734987" y="3281821"/>
            <a:ext cx="5040559" cy="24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2886663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984477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529828"/>
            <a:ext cx="3428044" cy="7136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4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14458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相关配置要求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configuration requirement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4287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13009" y="516122"/>
            <a:ext cx="1706882" cy="1706883"/>
            <a:chOff x="6397010" y="1579911"/>
            <a:chExt cx="2287372" cy="2287373"/>
          </a:xfrm>
        </p:grpSpPr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4026370">
              <a:off x="6397009" y="1579912"/>
              <a:ext cx="2287373" cy="2287372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4026370">
              <a:off x="6642136" y="1824904"/>
              <a:ext cx="1798130" cy="17970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986721" y="2177834"/>
              <a:ext cx="1108960" cy="1108960"/>
              <a:chOff x="5607370" y="3562829"/>
              <a:chExt cx="587140" cy="587140"/>
            </a:xfrm>
            <a:solidFill>
              <a:schemeClr val="bg1"/>
            </a:solidFill>
          </p:grpSpPr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5746497" y="3702123"/>
                <a:ext cx="308897" cy="30854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5484" tIns="52741" rIns="105484" bIns="52741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5607370" y="3562829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5484" tIns="52741" rIns="105484" bIns="52741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8"/>
          <p:cNvSpPr txBox="1"/>
          <p:nvPr/>
        </p:nvSpPr>
        <p:spPr>
          <a:xfrm>
            <a:off x="755650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相关配置要求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C:\Users\lsn13\Desktop\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5" y="2329458"/>
            <a:ext cx="2664296" cy="21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sn13\Desktop\th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41" y="2329458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04613" y="4862270"/>
            <a:ext cx="372364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或火狐浏览器</a:t>
            </a:r>
          </a:p>
        </p:txBody>
      </p:sp>
    </p:spTree>
    <p:extLst>
      <p:ext uri="{BB962C8B-B14F-4D97-AF65-F5344CB8AC3E}">
        <p14:creationId xmlns:p14="http://schemas.microsoft.com/office/powerpoint/2010/main" val="28433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3763339" y="825500"/>
            <a:ext cx="5332072" cy="5581650"/>
          </a:xfrm>
          <a:custGeom>
            <a:avLst/>
            <a:gdLst>
              <a:gd name="connsiteX0" fmla="*/ 0 w 5332072"/>
              <a:gd name="connsiteY0" fmla="*/ 3618082 h 5581650"/>
              <a:gd name="connsiteX1" fmla="*/ 80779 w 5332072"/>
              <a:gd name="connsiteY1" fmla="*/ 3618082 h 5581650"/>
              <a:gd name="connsiteX2" fmla="*/ 164740 w 5332072"/>
              <a:gd name="connsiteY2" fmla="*/ 3847480 h 5581650"/>
              <a:gd name="connsiteX3" fmla="*/ 2666036 w 5332072"/>
              <a:gd name="connsiteY3" fmla="*/ 5505450 h 5581650"/>
              <a:gd name="connsiteX4" fmla="*/ 5167332 w 5332072"/>
              <a:gd name="connsiteY4" fmla="*/ 3847480 h 5581650"/>
              <a:gd name="connsiteX5" fmla="*/ 5251293 w 5332072"/>
              <a:gd name="connsiteY5" fmla="*/ 3618082 h 5581650"/>
              <a:gd name="connsiteX6" fmla="*/ 5332072 w 5332072"/>
              <a:gd name="connsiteY6" fmla="*/ 3618082 h 5581650"/>
              <a:gd name="connsiteX7" fmla="*/ 5331391 w 5332072"/>
              <a:gd name="connsiteY7" fmla="*/ 3620731 h 5581650"/>
              <a:gd name="connsiteX8" fmla="*/ 2666036 w 5332072"/>
              <a:gd name="connsiteY8" fmla="*/ 5581650 h 5581650"/>
              <a:gd name="connsiteX9" fmla="*/ 681 w 5332072"/>
              <a:gd name="connsiteY9" fmla="*/ 3620731 h 5581650"/>
              <a:gd name="connsiteX10" fmla="*/ 2666036 w 5332072"/>
              <a:gd name="connsiteY10" fmla="*/ 0 h 5581650"/>
              <a:gd name="connsiteX11" fmla="*/ 5331391 w 5332072"/>
              <a:gd name="connsiteY11" fmla="*/ 1960919 h 5581650"/>
              <a:gd name="connsiteX12" fmla="*/ 5332072 w 5332072"/>
              <a:gd name="connsiteY12" fmla="*/ 1963569 h 5581650"/>
              <a:gd name="connsiteX13" fmla="*/ 5251293 w 5332072"/>
              <a:gd name="connsiteY13" fmla="*/ 1963569 h 5581650"/>
              <a:gd name="connsiteX14" fmla="*/ 5167332 w 5332072"/>
              <a:gd name="connsiteY14" fmla="*/ 1734171 h 5581650"/>
              <a:gd name="connsiteX15" fmla="*/ 2666036 w 5332072"/>
              <a:gd name="connsiteY15" fmla="*/ 76200 h 5581650"/>
              <a:gd name="connsiteX16" fmla="*/ 164740 w 5332072"/>
              <a:gd name="connsiteY16" fmla="*/ 1734171 h 5581650"/>
              <a:gd name="connsiteX17" fmla="*/ 80779 w 5332072"/>
              <a:gd name="connsiteY17" fmla="*/ 1963569 h 5581650"/>
              <a:gd name="connsiteX18" fmla="*/ 0 w 5332072"/>
              <a:gd name="connsiteY18" fmla="*/ 1963569 h 5581650"/>
              <a:gd name="connsiteX19" fmla="*/ 681 w 5332072"/>
              <a:gd name="connsiteY19" fmla="*/ 1960919 h 5581650"/>
              <a:gd name="connsiteX20" fmla="*/ 2666036 w 5332072"/>
              <a:gd name="connsiteY20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0" y="952462"/>
            <a:ext cx="5226630" cy="5226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2597150" y="2701165"/>
            <a:ext cx="7664450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259"/>
          <p:cNvSpPr>
            <a:spLocks noChangeArrowheads="1"/>
          </p:cNvSpPr>
          <p:nvPr/>
        </p:nvSpPr>
        <p:spPr bwMode="auto">
          <a:xfrm>
            <a:off x="4667250" y="4330542"/>
            <a:ext cx="352425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487746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H_Entry_1"/>
          <p:cNvSpPr/>
          <p:nvPr>
            <p:custDataLst>
              <p:tags r:id="rId2"/>
            </p:custDataLst>
          </p:nvPr>
        </p:nvSpPr>
        <p:spPr>
          <a:xfrm flipH="1">
            <a:off x="4565652" y="1835714"/>
            <a:ext cx="3935212" cy="758865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成员介绍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member introduction</a:t>
            </a:r>
          </a:p>
        </p:txBody>
      </p:sp>
      <p:sp>
        <p:nvSpPr>
          <p:cNvPr id="80" name="MH_Number_1"/>
          <p:cNvSpPr/>
          <p:nvPr>
            <p:custDataLst>
              <p:tags r:id="rId3"/>
            </p:custDataLst>
          </p:nvPr>
        </p:nvSpPr>
        <p:spPr>
          <a:xfrm flipH="1">
            <a:off x="2989561" y="1835714"/>
            <a:ext cx="1033866" cy="77305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 flipH="1">
            <a:off x="4582395" y="2894153"/>
            <a:ext cx="3918469" cy="75797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市场调研及产品描述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Market research and product description</a:t>
            </a:r>
          </a:p>
        </p:txBody>
      </p:sp>
      <p:sp>
        <p:nvSpPr>
          <p:cNvPr id="24" name="MH_Number_2"/>
          <p:cNvSpPr/>
          <p:nvPr>
            <p:custDataLst>
              <p:tags r:id="rId5"/>
            </p:custDataLst>
          </p:nvPr>
        </p:nvSpPr>
        <p:spPr>
          <a:xfrm flipH="1">
            <a:off x="2989561" y="2857739"/>
            <a:ext cx="1033866" cy="767226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MH_Others_2"/>
          <p:cNvSpPr/>
          <p:nvPr>
            <p:custDataLst>
              <p:tags r:id="rId6"/>
            </p:custDataLst>
          </p:nvPr>
        </p:nvSpPr>
        <p:spPr>
          <a:xfrm>
            <a:off x="353" y="773245"/>
            <a:ext cx="1460470" cy="500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7"/>
            </p:custDataLst>
          </p:nvPr>
        </p:nvSpPr>
        <p:spPr>
          <a:xfrm>
            <a:off x="1460823" y="727718"/>
            <a:ext cx="1141729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4" name="MH_Others_2"/>
          <p:cNvSpPr txBox="1"/>
          <p:nvPr>
            <p:custDataLst>
              <p:tags r:id="rId8"/>
            </p:custDataLst>
          </p:nvPr>
        </p:nvSpPr>
        <p:spPr>
          <a:xfrm>
            <a:off x="352" y="1343271"/>
            <a:ext cx="2602199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1"/>
          <p:cNvSpPr/>
          <p:nvPr>
            <p:custDataLst>
              <p:tags r:id="rId9"/>
            </p:custDataLst>
          </p:nvPr>
        </p:nvSpPr>
        <p:spPr>
          <a:xfrm flipH="1">
            <a:off x="4565652" y="3918106"/>
            <a:ext cx="3935212" cy="758865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开发过程介绍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 to development process</a:t>
            </a:r>
          </a:p>
        </p:txBody>
      </p:sp>
      <p:sp>
        <p:nvSpPr>
          <p:cNvPr id="16" name="MH_Number_1"/>
          <p:cNvSpPr/>
          <p:nvPr>
            <p:custDataLst>
              <p:tags r:id="rId10"/>
            </p:custDataLst>
          </p:nvPr>
        </p:nvSpPr>
        <p:spPr>
          <a:xfrm flipH="1">
            <a:off x="2989561" y="3918106"/>
            <a:ext cx="1033866" cy="77305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MH_Entry_2"/>
          <p:cNvSpPr/>
          <p:nvPr>
            <p:custDataLst>
              <p:tags r:id="rId11"/>
            </p:custDataLst>
          </p:nvPr>
        </p:nvSpPr>
        <p:spPr>
          <a:xfrm flipH="1">
            <a:off x="4582395" y="4976545"/>
            <a:ext cx="3918469" cy="75797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相关配置要求</a:t>
            </a: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configuration requirement</a:t>
            </a:r>
          </a:p>
        </p:txBody>
      </p:sp>
      <p:sp>
        <p:nvSpPr>
          <p:cNvPr id="18" name="MH_Number_2"/>
          <p:cNvSpPr/>
          <p:nvPr>
            <p:custDataLst>
              <p:tags r:id="rId12"/>
            </p:custDataLst>
          </p:nvPr>
        </p:nvSpPr>
        <p:spPr>
          <a:xfrm flipH="1">
            <a:off x="2989561" y="4940131"/>
            <a:ext cx="1033866" cy="767226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727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2886663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984477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529828"/>
            <a:ext cx="3428044" cy="7136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1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66506" y="3614459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kern="1600" spc="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成员介绍</a:t>
            </a:r>
            <a:endParaRPr lang="en-US" altLang="zh-CN" sz="3600" kern="1600" spc="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member introduction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697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755650" y="365631"/>
            <a:ext cx="23111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成员介绍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4"/>
          <p:cNvGrpSpPr/>
          <p:nvPr/>
        </p:nvGrpSpPr>
        <p:grpSpPr>
          <a:xfrm>
            <a:off x="1951235" y="1071167"/>
            <a:ext cx="1426945" cy="614332"/>
            <a:chOff x="6139503" y="4871969"/>
            <a:chExt cx="1192668" cy="1122553"/>
          </a:xfrm>
          <a:effectLst/>
        </p:grpSpPr>
        <p:sp>
          <p:nvSpPr>
            <p:cNvPr id="14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21"/>
            <p:cNvSpPr txBox="1">
              <a:spLocks noChangeArrowheads="1"/>
            </p:cNvSpPr>
            <p:nvPr/>
          </p:nvSpPr>
          <p:spPr bwMode="auto">
            <a:xfrm>
              <a:off x="6356737" y="5131014"/>
              <a:ext cx="771727" cy="723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沈书泽</a:t>
              </a:r>
              <a:endParaRPr lang="nb-NO" altLang="id-ID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7"/>
          <p:cNvGrpSpPr/>
          <p:nvPr/>
        </p:nvGrpSpPr>
        <p:grpSpPr>
          <a:xfrm>
            <a:off x="5649477" y="1071167"/>
            <a:ext cx="1426945" cy="614333"/>
            <a:chOff x="6420130" y="3749417"/>
            <a:chExt cx="1192668" cy="1122553"/>
          </a:xfrm>
          <a:effectLst/>
        </p:grpSpPr>
        <p:sp>
          <p:nvSpPr>
            <p:cNvPr id="17" name="Rounded Rectangle 8"/>
            <p:cNvSpPr>
              <a:spLocks noChangeArrowheads="1"/>
            </p:cNvSpPr>
            <p:nvPr/>
          </p:nvSpPr>
          <p:spPr bwMode="auto">
            <a:xfrm>
              <a:off x="6420130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22"/>
            <p:cNvSpPr txBox="1">
              <a:spLocks noChangeArrowheads="1"/>
            </p:cNvSpPr>
            <p:nvPr/>
          </p:nvSpPr>
          <p:spPr bwMode="auto">
            <a:xfrm>
              <a:off x="6672041" y="4034884"/>
              <a:ext cx="771727" cy="72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李逢时</a:t>
              </a:r>
              <a:endParaRPr lang="nb-NO" altLang="id-ID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0"/>
          <p:cNvGrpSpPr/>
          <p:nvPr/>
        </p:nvGrpSpPr>
        <p:grpSpPr>
          <a:xfrm>
            <a:off x="9347719" y="1071167"/>
            <a:ext cx="1426945" cy="614331"/>
            <a:chOff x="5999190" y="2626865"/>
            <a:chExt cx="1192668" cy="1122553"/>
          </a:xfrm>
          <a:effectLst/>
        </p:grpSpPr>
        <p:sp>
          <p:nvSpPr>
            <p:cNvPr id="20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6231728" y="2895663"/>
              <a:ext cx="771727" cy="72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刘圣男</a:t>
              </a:r>
              <a:endParaRPr lang="nb-NO" altLang="id-ID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TextBox 1"/>
          <p:cNvSpPr txBox="1"/>
          <p:nvPr/>
        </p:nvSpPr>
        <p:spPr>
          <a:xfrm>
            <a:off x="5066914" y="2032774"/>
            <a:ext cx="2592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780" fontAlgn="base">
              <a:spcAft>
                <a:spcPts val="0"/>
              </a:spcAft>
            </a:pP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李逢时，男，安徽大学计算机科学与技术学院计算机科学与技术专业学生。</a:t>
            </a:r>
            <a:endParaRPr lang="en-US" altLang="zh-CN" kern="1200" spc="1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indent="271780" fontAlgn="base">
              <a:spcAft>
                <a:spcPts val="0"/>
              </a:spcAft>
            </a:pP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indent="271780" fontAlgn="base">
              <a:spcAft>
                <a:spcPts val="0"/>
              </a:spcAft>
            </a:pP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对后端开发有足够兴趣，了解后端编程和网络编程。</a:t>
            </a:r>
            <a:endParaRPr lang="en-US" altLang="zh-CN" kern="1200" spc="1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indent="271780" fontAlgn="base">
              <a:spcAft>
                <a:spcPts val="0"/>
              </a:spcAft>
            </a:pP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indent="271780" fontAlgn="base">
              <a:spcAft>
                <a:spcPts val="0"/>
              </a:spcAft>
            </a:pP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其在本次项目开发中负责平台的后端代码编写、数据库设计、交互用</a:t>
            </a:r>
            <a:r>
              <a:rPr lang="en-US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API</a:t>
            </a: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接口设计</a:t>
            </a:r>
            <a:r>
              <a:rPr lang="zh-CN" kern="1200" spc="10" dirty="0"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。</a:t>
            </a:r>
            <a:endParaRPr 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8765156" y="2032774"/>
            <a:ext cx="2592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780" fontAlgn="base">
              <a:spcAft>
                <a:spcPts val="0"/>
              </a:spcAft>
            </a:pPr>
            <a:r>
              <a:rPr lang="zh-CN" altLang="en-US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刘圣男</a:t>
            </a: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</a:t>
            </a:r>
            <a:r>
              <a:rPr lang="zh-CN" alt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女</a:t>
            </a: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，安徽大</a:t>
            </a:r>
            <a:r>
              <a:rPr lang="zh-CN" altLang="en-US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学数学科学学院信息与计算科学专</a:t>
            </a: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业学生。</a:t>
            </a:r>
            <a:endParaRPr lang="en-US" altLang="zh-CN" kern="1200" spc="1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indent="271780" fontAlgn="base">
              <a:spcAft>
                <a:spcPts val="0"/>
              </a:spcAft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indent="271780" fontAlgn="base"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掌握基础的编程能力，对各类计算机相关领域均感兴趣。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indent="271780" fontAlgn="base">
              <a:spcAft>
                <a:spcPts val="0"/>
              </a:spcAft>
            </a:pP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indent="271780" fontAlgn="base">
              <a:spcAft>
                <a:spcPts val="0"/>
              </a:spcAft>
            </a:pP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在本次项目开发中负责平台的</a:t>
            </a:r>
            <a:r>
              <a:rPr lang="en-US" alt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UI</a:t>
            </a:r>
            <a:r>
              <a:rPr lang="zh-CN" altLang="en-US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设计</a:t>
            </a:r>
            <a:r>
              <a:rPr lang="zh-CN" kern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。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376764" y="2032774"/>
            <a:ext cx="2592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780">
              <a:spcAft>
                <a:spcPts val="0"/>
              </a:spcAft>
            </a:pPr>
            <a:r>
              <a:rPr lang="zh-CN" alt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沈书泽，男，安徽大学计算机科学与技术学院计算机科学与技术专业。</a:t>
            </a:r>
            <a:endParaRPr lang="en-US" altLang="zh-CN" spc="1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indent="271780">
              <a:spcAft>
                <a:spcPts val="0"/>
              </a:spcAft>
            </a:pPr>
            <a:endParaRPr lang="zh-CN" altLang="en-US" spc="1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indent="271780">
              <a:spcAft>
                <a:spcPts val="0"/>
              </a:spcAft>
            </a:pPr>
            <a:r>
              <a:rPr lang="zh-CN" alt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有一定的前端和后端开发经验，熟悉主流开发语言，擅长</a:t>
            </a:r>
            <a:r>
              <a:rPr lang="en-US" altLang="zh-CN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web app</a:t>
            </a:r>
            <a:r>
              <a:rPr lang="zh-CN" alt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开发。</a:t>
            </a:r>
            <a:endParaRPr lang="en-US" altLang="zh-CN" spc="1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indent="271780">
              <a:spcAft>
                <a:spcPts val="0"/>
              </a:spcAft>
            </a:pPr>
            <a:endParaRPr lang="zh-CN" altLang="en-US" spc="1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indent="271780">
              <a:spcAft>
                <a:spcPts val="0"/>
              </a:spcAft>
            </a:pPr>
            <a:r>
              <a:rPr lang="zh-CN" alt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在本次开发中负责前端代码实现。</a:t>
            </a:r>
          </a:p>
        </p:txBody>
      </p:sp>
    </p:spTree>
    <p:extLst>
      <p:ext uri="{BB962C8B-B14F-4D97-AF65-F5344CB8AC3E}">
        <p14:creationId xmlns:p14="http://schemas.microsoft.com/office/powerpoint/2010/main" val="782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2886663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984477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529828"/>
            <a:ext cx="3428044" cy="7136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2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14457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市场调研及产品描述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Market research and product description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58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6417651">
            <a:off x="4268989" y="1838986"/>
            <a:ext cx="4392488" cy="439248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等腰三角形 24"/>
          <p:cNvSpPr/>
          <p:nvPr/>
        </p:nvSpPr>
        <p:spPr>
          <a:xfrm rot="4295373">
            <a:off x="4804814" y="3152054"/>
            <a:ext cx="211379" cy="288032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204796">
            <a:off x="4502960" y="2916425"/>
            <a:ext cx="4777879" cy="4345010"/>
            <a:chOff x="5090304" y="2374350"/>
            <a:chExt cx="4777879" cy="4345010"/>
          </a:xfrm>
        </p:grpSpPr>
        <p:sp>
          <p:nvSpPr>
            <p:cNvPr id="6" name="等腰三角形 5"/>
            <p:cNvSpPr/>
            <p:nvPr/>
          </p:nvSpPr>
          <p:spPr>
            <a:xfrm rot="655825">
              <a:off x="5090304" y="3601301"/>
              <a:ext cx="2816049" cy="31180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366475">
              <a:off x="6304602" y="3325399"/>
              <a:ext cx="2816049" cy="31180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6443144">
              <a:off x="6901129" y="2223345"/>
              <a:ext cx="2816049" cy="31180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同心圆 32"/>
          <p:cNvSpPr/>
          <p:nvPr/>
        </p:nvSpPr>
        <p:spPr>
          <a:xfrm>
            <a:off x="2073054" y="-344115"/>
            <a:ext cx="8784358" cy="8771523"/>
          </a:xfrm>
          <a:prstGeom prst="donut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6417651">
            <a:off x="5538588" y="3144284"/>
            <a:ext cx="1781892" cy="1781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3047297" y="1701872"/>
            <a:ext cx="7469391" cy="4227901"/>
            <a:chOff x="3047297" y="1701872"/>
            <a:chExt cx="7469391" cy="4227901"/>
          </a:xfrm>
        </p:grpSpPr>
        <p:sp>
          <p:nvSpPr>
            <p:cNvPr id="20" name="TextBox 19"/>
            <p:cNvSpPr txBox="1"/>
            <p:nvPr/>
          </p:nvSpPr>
          <p:spPr>
            <a:xfrm>
              <a:off x="3896621" y="2071204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49.1%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23830" y="5160331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10.7%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9010" y="170187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加入资源分享群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6826" y="556044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求助学长学姐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7297" y="4586746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其他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4564" y="454057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1.3%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80546" y="5328370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38.9%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2539" y="4956078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通过网络自行搜索</a:t>
              </a:r>
            </a:p>
          </p:txBody>
        </p:sp>
      </p:grpSp>
      <p:sp>
        <p:nvSpPr>
          <p:cNvPr id="67" name="TextBox 8"/>
          <p:cNvSpPr txBox="1"/>
          <p:nvPr/>
        </p:nvSpPr>
        <p:spPr>
          <a:xfrm>
            <a:off x="755650" y="365631"/>
            <a:ext cx="44769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市场调研及产品描述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1374" y="99362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获取学习资源的途径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2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8"/>
          <p:cNvSpPr txBox="1"/>
          <p:nvPr/>
        </p:nvSpPr>
        <p:spPr>
          <a:xfrm>
            <a:off x="755649" y="365631"/>
            <a:ext cx="43055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市场调研及产品描述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7287" y="232419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资料不完整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40338" y="35992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筛选耗时长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346343" y="2104157"/>
            <a:ext cx="714879" cy="3270688"/>
            <a:chOff x="4346343" y="2104157"/>
            <a:chExt cx="714879" cy="3270688"/>
          </a:xfrm>
        </p:grpSpPr>
        <p:grpSp>
          <p:nvGrpSpPr>
            <p:cNvPr id="5" name="组合 4"/>
            <p:cNvGrpSpPr/>
            <p:nvPr/>
          </p:nvGrpSpPr>
          <p:grpSpPr>
            <a:xfrm>
              <a:off x="4346343" y="2104157"/>
              <a:ext cx="714879" cy="830464"/>
              <a:chOff x="2512115" y="2115603"/>
              <a:chExt cx="554711" cy="650528"/>
            </a:xfrm>
          </p:grpSpPr>
          <p:sp>
            <p:nvSpPr>
              <p:cNvPr id="9" name="Trapezoid 8"/>
              <p:cNvSpPr/>
              <p:nvPr/>
            </p:nvSpPr>
            <p:spPr>
              <a:xfrm rot="16200000">
                <a:off x="2214699" y="2413020"/>
                <a:ext cx="650528" cy="55694"/>
              </a:xfrm>
              <a:prstGeom prst="trapezoid">
                <a:avLst>
                  <a:gd name="adj" fmla="val 69837"/>
                </a:avLst>
              </a:prstGeom>
              <a:solidFill>
                <a:schemeClr val="accent3">
                  <a:lumMod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Pentagon 9"/>
              <p:cNvSpPr/>
              <p:nvPr/>
            </p:nvSpPr>
            <p:spPr>
              <a:xfrm>
                <a:off x="2512115" y="2155704"/>
                <a:ext cx="554711" cy="568097"/>
              </a:xfrm>
              <a:prstGeom prst="homePlate">
                <a:avLst>
                  <a:gd name="adj" fmla="val 36274"/>
                </a:avLst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8"/>
              <p:cNvSpPr txBox="1"/>
              <p:nvPr/>
            </p:nvSpPr>
            <p:spPr>
              <a:xfrm>
                <a:off x="2557188" y="2267097"/>
                <a:ext cx="253995" cy="33506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346343" y="3324269"/>
              <a:ext cx="714879" cy="830464"/>
              <a:chOff x="2512115" y="2959769"/>
              <a:chExt cx="554711" cy="650528"/>
            </a:xfrm>
          </p:grpSpPr>
          <p:sp>
            <p:nvSpPr>
              <p:cNvPr id="8" name="Trapezoid 7"/>
              <p:cNvSpPr/>
              <p:nvPr/>
            </p:nvSpPr>
            <p:spPr>
              <a:xfrm rot="16200000">
                <a:off x="2214699" y="3257186"/>
                <a:ext cx="650528" cy="55694"/>
              </a:xfrm>
              <a:prstGeom prst="trapezoid">
                <a:avLst>
                  <a:gd name="adj" fmla="val 69837"/>
                </a:avLst>
              </a:prstGeom>
              <a:solidFill>
                <a:schemeClr val="accent4">
                  <a:lumMod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Pentagon 10"/>
              <p:cNvSpPr/>
              <p:nvPr/>
            </p:nvSpPr>
            <p:spPr>
              <a:xfrm>
                <a:off x="2512115" y="2999869"/>
                <a:ext cx="554711" cy="568097"/>
              </a:xfrm>
              <a:prstGeom prst="homePlate">
                <a:avLst>
                  <a:gd name="adj" fmla="val 36274"/>
                </a:avLst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191"/>
              <p:cNvSpPr txBox="1"/>
              <p:nvPr/>
            </p:nvSpPr>
            <p:spPr>
              <a:xfrm>
                <a:off x="2557188" y="3111419"/>
                <a:ext cx="253995" cy="33506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346343" y="4544381"/>
              <a:ext cx="714879" cy="830464"/>
              <a:chOff x="2512115" y="3803934"/>
              <a:chExt cx="554711" cy="650528"/>
            </a:xfrm>
          </p:grpSpPr>
          <p:sp>
            <p:nvSpPr>
              <p:cNvPr id="7" name="Trapezoid 6"/>
              <p:cNvSpPr/>
              <p:nvPr/>
            </p:nvSpPr>
            <p:spPr>
              <a:xfrm rot="16200000">
                <a:off x="2214699" y="4101351"/>
                <a:ext cx="650528" cy="55694"/>
              </a:xfrm>
              <a:prstGeom prst="trapezoid">
                <a:avLst>
                  <a:gd name="adj" fmla="val 69837"/>
                </a:avLst>
              </a:prstGeom>
              <a:solidFill>
                <a:schemeClr val="accent5">
                  <a:lumMod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Pentagon 11"/>
              <p:cNvSpPr/>
              <p:nvPr/>
            </p:nvSpPr>
            <p:spPr>
              <a:xfrm>
                <a:off x="2512115" y="3844035"/>
                <a:ext cx="554711" cy="568097"/>
              </a:xfrm>
              <a:prstGeom prst="homePlate">
                <a:avLst>
                  <a:gd name="adj" fmla="val 36274"/>
                </a:avLst>
              </a:prstGeom>
              <a:solidFill>
                <a:schemeClr val="accent3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192"/>
              <p:cNvSpPr txBox="1"/>
              <p:nvPr/>
            </p:nvSpPr>
            <p:spPr>
              <a:xfrm>
                <a:off x="2557188" y="3955741"/>
                <a:ext cx="253995" cy="33506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5641231" y="48086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下载有效期短</a:t>
            </a:r>
          </a:p>
        </p:txBody>
      </p:sp>
    </p:spTree>
    <p:extLst>
      <p:ext uri="{BB962C8B-B14F-4D97-AF65-F5344CB8AC3E}">
        <p14:creationId xmlns:p14="http://schemas.microsoft.com/office/powerpoint/2010/main" val="23523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8"/>
          <p:cNvSpPr txBox="1"/>
          <p:nvPr/>
        </p:nvSpPr>
        <p:spPr>
          <a:xfrm>
            <a:off x="755649" y="365631"/>
            <a:ext cx="43055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市场调研及产品描述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7287" y="23006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资料完整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54868" y="3588399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筛选耗时短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40908" y="481874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文件长期有效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5045011" y="1096045"/>
            <a:ext cx="274128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资源整合网站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346343" y="2104157"/>
            <a:ext cx="714879" cy="3270688"/>
            <a:chOff x="4346343" y="2104157"/>
            <a:chExt cx="714879" cy="3270688"/>
          </a:xfrm>
        </p:grpSpPr>
        <p:grpSp>
          <p:nvGrpSpPr>
            <p:cNvPr id="24" name="组合 23"/>
            <p:cNvGrpSpPr/>
            <p:nvPr/>
          </p:nvGrpSpPr>
          <p:grpSpPr>
            <a:xfrm>
              <a:off x="4346343" y="2104157"/>
              <a:ext cx="714879" cy="830464"/>
              <a:chOff x="2512115" y="2115603"/>
              <a:chExt cx="554711" cy="650528"/>
            </a:xfrm>
          </p:grpSpPr>
          <p:sp>
            <p:nvSpPr>
              <p:cNvPr id="33" name="Trapezoid 8"/>
              <p:cNvSpPr/>
              <p:nvPr/>
            </p:nvSpPr>
            <p:spPr>
              <a:xfrm rot="16200000">
                <a:off x="2214699" y="2413020"/>
                <a:ext cx="650528" cy="55694"/>
              </a:xfrm>
              <a:prstGeom prst="trapezoid">
                <a:avLst>
                  <a:gd name="adj" fmla="val 69837"/>
                </a:avLst>
              </a:prstGeom>
              <a:solidFill>
                <a:schemeClr val="accent3">
                  <a:lumMod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Pentagon 9"/>
              <p:cNvSpPr/>
              <p:nvPr/>
            </p:nvSpPr>
            <p:spPr>
              <a:xfrm>
                <a:off x="2512115" y="2155704"/>
                <a:ext cx="554711" cy="568097"/>
              </a:xfrm>
              <a:prstGeom prst="homePlate">
                <a:avLst>
                  <a:gd name="adj" fmla="val 36274"/>
                </a:avLst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2557188" y="2267097"/>
                <a:ext cx="253995" cy="33506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346343" y="3324269"/>
              <a:ext cx="714879" cy="830464"/>
              <a:chOff x="2512115" y="2959769"/>
              <a:chExt cx="554711" cy="650528"/>
            </a:xfrm>
          </p:grpSpPr>
          <p:sp>
            <p:nvSpPr>
              <p:cNvPr id="30" name="Trapezoid 7"/>
              <p:cNvSpPr/>
              <p:nvPr/>
            </p:nvSpPr>
            <p:spPr>
              <a:xfrm rot="16200000">
                <a:off x="2214699" y="3257186"/>
                <a:ext cx="650528" cy="55694"/>
              </a:xfrm>
              <a:prstGeom prst="trapezoid">
                <a:avLst>
                  <a:gd name="adj" fmla="val 69837"/>
                </a:avLst>
              </a:prstGeom>
              <a:solidFill>
                <a:schemeClr val="accent4">
                  <a:lumMod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Pentagon 10"/>
              <p:cNvSpPr/>
              <p:nvPr/>
            </p:nvSpPr>
            <p:spPr>
              <a:xfrm>
                <a:off x="2512115" y="2999869"/>
                <a:ext cx="554711" cy="568097"/>
              </a:xfrm>
              <a:prstGeom prst="homePlate">
                <a:avLst>
                  <a:gd name="adj" fmla="val 36274"/>
                </a:avLst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TextBox 191"/>
              <p:cNvSpPr txBox="1"/>
              <p:nvPr/>
            </p:nvSpPr>
            <p:spPr>
              <a:xfrm>
                <a:off x="2557188" y="3111419"/>
                <a:ext cx="253995" cy="33506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346343" y="4544381"/>
              <a:ext cx="714879" cy="830464"/>
              <a:chOff x="2512115" y="3803934"/>
              <a:chExt cx="554711" cy="650528"/>
            </a:xfrm>
          </p:grpSpPr>
          <p:sp>
            <p:nvSpPr>
              <p:cNvPr id="27" name="Trapezoid 6"/>
              <p:cNvSpPr/>
              <p:nvPr/>
            </p:nvSpPr>
            <p:spPr>
              <a:xfrm rot="16200000">
                <a:off x="2214699" y="4101351"/>
                <a:ext cx="650528" cy="55694"/>
              </a:xfrm>
              <a:prstGeom prst="trapezoid">
                <a:avLst>
                  <a:gd name="adj" fmla="val 69837"/>
                </a:avLst>
              </a:prstGeom>
              <a:solidFill>
                <a:schemeClr val="accent5">
                  <a:lumMod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Pentagon 11"/>
              <p:cNvSpPr/>
              <p:nvPr/>
            </p:nvSpPr>
            <p:spPr>
              <a:xfrm>
                <a:off x="2512115" y="3844035"/>
                <a:ext cx="554711" cy="568097"/>
              </a:xfrm>
              <a:prstGeom prst="homePlate">
                <a:avLst>
                  <a:gd name="adj" fmla="val 36274"/>
                </a:avLst>
              </a:prstGeom>
              <a:solidFill>
                <a:schemeClr val="accent3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TextBox 192"/>
              <p:cNvSpPr txBox="1"/>
              <p:nvPr/>
            </p:nvSpPr>
            <p:spPr>
              <a:xfrm>
                <a:off x="2557188" y="3955741"/>
                <a:ext cx="253995" cy="33506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开发过程介绍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82198347"/>
              </p:ext>
            </p:extLst>
          </p:nvPr>
        </p:nvGraphicFramePr>
        <p:xfrm>
          <a:off x="2468935" y="1168053"/>
          <a:ext cx="7776864" cy="435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8837" y="44959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对资源进行相关描述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46728" y="20727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分类分栏，便于查找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48728" y="449251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可借助评论区 判断</a:t>
            </a:r>
          </a:p>
        </p:txBody>
      </p:sp>
    </p:spTree>
    <p:extLst>
      <p:ext uri="{BB962C8B-B14F-4D97-AF65-F5344CB8AC3E}">
        <p14:creationId xmlns:p14="http://schemas.microsoft.com/office/powerpoint/2010/main" val="4454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5B3E"/>
      </a:accent1>
      <a:accent2>
        <a:srgbClr val="FF9900"/>
      </a:accent2>
      <a:accent3>
        <a:srgbClr val="DC5B3E"/>
      </a:accent3>
      <a:accent4>
        <a:srgbClr val="FF9900"/>
      </a:accent4>
      <a:accent5>
        <a:srgbClr val="DC5B3E"/>
      </a:accent5>
      <a:accent6>
        <a:srgbClr val="FF9900"/>
      </a:accent6>
      <a:hlink>
        <a:srgbClr val="DC5B3E"/>
      </a:hlink>
      <a:folHlink>
        <a:srgbClr val="FF99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455</Words>
  <Application>Microsoft Office PowerPoint</Application>
  <PresentationFormat>自定义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/>
  <cp:keywords>www.1ppt.com</cp:keywords>
  <cp:lastModifiedBy/>
  <cp:revision>1</cp:revision>
  <dcterms:created xsi:type="dcterms:W3CDTF">2016-12-04T14:38:08Z</dcterms:created>
  <dcterms:modified xsi:type="dcterms:W3CDTF">2019-05-22T14:29:12Z</dcterms:modified>
</cp:coreProperties>
</file>