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0263E-64EF-86DE-86D6-0C21293C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948EB-BC08-CECD-A155-0D96C414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A83D9-3A46-D815-1FCE-03BA79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C8FDC-317E-1926-B7DC-B2CF45A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2223C-FB84-BF82-CB56-62ADE5E5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CF51-A2ED-4D29-D0EA-3867205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6721C-F19F-751D-C444-B5972C25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42C09-4BFB-97EE-F8FE-C410CF01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5B114-E15E-9534-4C79-CF9F0CAC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51A0-3567-CCD6-2913-560E4D51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9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3754D-FAE1-6AB3-5CC6-AED66C925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E54B6-9E25-F53D-0EF0-6025859D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EFB5-F15D-3DE7-57D9-53D6664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DAA4B-43F7-F6B3-A483-3B87E7AE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3521-8900-2029-56D8-3BE40F9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1AAE-A59A-D21F-BE46-3321F51F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8B79D-0CC4-5D92-2C65-D5470900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33F86-9395-53AF-FA34-77082727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E8DA-4087-6B06-BF09-BD4CDA6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BB6B3-F386-8A9F-E535-0913FF0E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8A6F-2F2D-EFF2-147F-E4D6362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D728C-8472-52E1-B6B5-D07F7F5A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DF6B-82AE-F258-6C80-E3F08480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49333-D1FA-9429-AD1D-5F447724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BF4D6-A960-9D6A-C9CF-2795E8C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05AE-9853-9857-A6EC-3A7732A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D097E-866C-FDBF-F2A7-6015A24FE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24BD2-F12F-BF66-BBDB-4802AD14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1F056-AEBB-E84B-03A0-0050EDBC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728BA-8720-3062-C01F-4248BEA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A57EF-2960-7DAB-5019-95852C7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AC92-E5DE-993A-D5A8-F4C31EC3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76089-25F4-4671-9D1F-38BF562C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A7B0C-599E-2588-F6B4-29530FC4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F03DC-D7E1-8627-04E4-F19C268AE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9E772-95F7-5B5C-CEB4-2B14D8C2E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41B3F7-CD0A-7ADC-7EE1-037D74B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2039E-FDD5-FE3E-7205-D8FAACA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8623F-EED1-64B5-E449-9889390D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C04C-9540-55E1-F5D4-C33ECAD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229241-895D-DD69-D5C2-C9AEE27F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F49D7-2AD4-F6D9-912C-C8547BFF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4A8E5-2BF9-F10E-C1FB-F98DF893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24F01-BFFF-79A7-0BAD-FC78299A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9D3832-0D83-617D-0F08-551C0C9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893DA-6E83-4BD1-E638-81CF8F8C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BB98-3C85-FDFF-275D-B341673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21405-BF12-E85A-F335-AE2096ED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DF046-2B4A-C38D-8387-C2775C96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50B53-5DB7-E16C-5472-33E1A405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3246-E52B-4681-D9B1-CD0B882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7EC06-903C-B979-4573-C5F35D00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1BD3-9A06-4B71-76CB-0DCBCA8B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2C9CA-0FB0-A385-42F1-9C088F50C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0BC61-147C-3643-D593-203DBAFC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E868B-9115-BDCC-ACCB-0D681C55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23519-D965-4C28-25DD-527241CD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9653F-C683-EA27-CD41-E7A47FC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2910C-709A-BBAB-9B81-4B660606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61D7A-190F-6716-5AA8-411B52EF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F37DD-2008-0311-EF67-C6660C48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BA7C-B9AB-4C9A-93D5-EE968D0DFFD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F018-EBDC-469B-F1C9-78639BE8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B997C-7A13-6690-7421-1C3DAA1D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D3D3-C680-4416-8628-D9731CE40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6A926A-827D-8F0B-7327-BA16CFC363DD}"/>
              </a:ext>
            </a:extLst>
          </p:cNvPr>
          <p:cNvSpPr txBox="1"/>
          <p:nvPr/>
        </p:nvSpPr>
        <p:spPr>
          <a:xfrm>
            <a:off x="989046" y="665583"/>
            <a:ext cx="41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A15BFD-6AD2-345D-5E94-2835347D7707}"/>
              </a:ext>
            </a:extLst>
          </p:cNvPr>
          <p:cNvSpPr txBox="1"/>
          <p:nvPr/>
        </p:nvSpPr>
        <p:spPr>
          <a:xfrm>
            <a:off x="989046" y="1283351"/>
            <a:ext cx="42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简称</a:t>
            </a:r>
            <a:r>
              <a:rPr lang="en-US" altLang="zh-CN" dirty="0"/>
              <a:t>K8s</a:t>
            </a:r>
            <a:r>
              <a:rPr lang="zh-CN" altLang="en-US" dirty="0"/>
              <a:t>是一个容器编排系统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F42F75-9875-8A16-2283-FC3A5423563A}"/>
              </a:ext>
            </a:extLst>
          </p:cNvPr>
          <p:cNvSpPr txBox="1"/>
          <p:nvPr/>
        </p:nvSpPr>
        <p:spPr>
          <a:xfrm>
            <a:off x="1051249" y="2034073"/>
            <a:ext cx="213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K8s</a:t>
            </a:r>
            <a:r>
              <a:rPr lang="zh-CN" altLang="en-US" dirty="0"/>
              <a:t>的好处：</a:t>
            </a:r>
            <a:endParaRPr lang="en-US" altLang="zh-CN" dirty="0"/>
          </a:p>
          <a:p>
            <a:r>
              <a:rPr lang="zh-CN" altLang="en-US" dirty="0"/>
              <a:t>简化应用程序部署</a:t>
            </a:r>
            <a:endParaRPr lang="en-US" altLang="zh-CN" dirty="0"/>
          </a:p>
          <a:p>
            <a:r>
              <a:rPr lang="zh-CN" altLang="en-US" dirty="0"/>
              <a:t>更好地利用硬件</a:t>
            </a:r>
            <a:endParaRPr lang="en-US" altLang="zh-CN" dirty="0"/>
          </a:p>
          <a:p>
            <a:r>
              <a:rPr lang="zh-CN" altLang="en-US" dirty="0"/>
              <a:t>健康检查和自修复</a:t>
            </a:r>
            <a:endParaRPr lang="en-US" altLang="zh-CN" dirty="0"/>
          </a:p>
          <a:p>
            <a:r>
              <a:rPr lang="zh-CN" altLang="en-US" dirty="0"/>
              <a:t>自动扩缩容</a:t>
            </a:r>
          </a:p>
        </p:txBody>
      </p:sp>
    </p:spTree>
    <p:extLst>
      <p:ext uri="{BB962C8B-B14F-4D97-AF65-F5344CB8AC3E}">
        <p14:creationId xmlns:p14="http://schemas.microsoft.com/office/powerpoint/2010/main" val="40812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是用户任意定义的“附加”信息，以便于外部工具进行查找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1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命名空间（</a:t>
            </a:r>
            <a:r>
              <a:rPr lang="en-US" altLang="zh-CN" dirty="0"/>
              <a:t>namespace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C7C64D-3322-09CF-7011-3FCDD36067A6}"/>
              </a:ext>
            </a:extLst>
          </p:cNvPr>
          <p:cNvSpPr txBox="1"/>
          <p:nvPr/>
        </p:nvSpPr>
        <p:spPr>
          <a:xfrm>
            <a:off x="718458" y="941925"/>
            <a:ext cx="8238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在使用多个 </a:t>
            </a:r>
            <a:r>
              <a:rPr lang="en-US" altLang="zh-CN" dirty="0"/>
              <a:t>namespace</a:t>
            </a:r>
            <a:r>
              <a:rPr lang="zh-CN" altLang="en-US" dirty="0"/>
              <a:t>的前提下，我们可以将包含大量组件的复杂系统拆分为更小的不同组，这些不同组也可以用于在多租户环境中分配资源，资源名称只需在命名空间内保持唯一即可，因此两个不同的命名空间可以包含同名的资源。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C43FB-756E-9651-852F-885A3441A512}"/>
              </a:ext>
            </a:extLst>
          </p:cNvPr>
          <p:cNvSpPr txBox="1"/>
          <p:nvPr/>
        </p:nvSpPr>
        <p:spPr>
          <a:xfrm>
            <a:off x="718458" y="2269581"/>
            <a:ext cx="82389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namespace</a:t>
            </a:r>
            <a:r>
              <a:rPr lang="zh-CN" altLang="en-US" dirty="0"/>
              <a:t>使我们能够将不属于组的资源分到不重叠的组中。如果有多个用户或用户组正在使用同</a:t>
            </a:r>
            <a:r>
              <a:rPr lang="en-US" altLang="zh-CN" dirty="0"/>
              <a:t>Kubernetes </a:t>
            </a:r>
            <a:r>
              <a:rPr lang="zh-CN" altLang="en-US" dirty="0"/>
              <a:t>集群，并且它们都各自处理自己独特的资源集合，那么它们就应该分别使用各自的命名空间，这样一来，它们就不用特别担心无意中修改或删除其他用户的资源，也无须关心名称冲突。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除了隔离资源，命名空间还可用于仅允许某些用户访问某些特定资源，甚至限制单个用户可用的计算资源数量。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7258F9-71C6-D9DC-20D3-F1E898D5947D}"/>
              </a:ext>
            </a:extLst>
          </p:cNvPr>
          <p:cNvSpPr txBox="1"/>
          <p:nvPr/>
        </p:nvSpPr>
        <p:spPr>
          <a:xfrm>
            <a:off x="718458" y="4633040"/>
            <a:ext cx="809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命名空间之间是否提供网络隔离取决于</a:t>
            </a:r>
            <a:r>
              <a:rPr lang="en-US" altLang="zh-CN" dirty="0"/>
              <a:t>K8s</a:t>
            </a:r>
            <a:r>
              <a:rPr lang="zh-CN" altLang="en-US" dirty="0"/>
              <a:t>所使用的网络解决方案。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166387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C708E-BB5D-EADD-E86D-1FC7DFC0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18" y="1840784"/>
            <a:ext cx="9057143" cy="34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BC692-1ADC-BF70-23E9-06131198009F}"/>
              </a:ext>
            </a:extLst>
          </p:cNvPr>
          <p:cNvSpPr txBox="1"/>
          <p:nvPr/>
        </p:nvSpPr>
        <p:spPr>
          <a:xfrm>
            <a:off x="1461796" y="781595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集群架构</a:t>
            </a:r>
          </a:p>
        </p:txBody>
      </p:sp>
    </p:spTree>
    <p:extLst>
      <p:ext uri="{BB962C8B-B14F-4D97-AF65-F5344CB8AC3E}">
        <p14:creationId xmlns:p14="http://schemas.microsoft.com/office/powerpoint/2010/main" val="26775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840E75-871E-4BF1-4D70-27696D98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98" y="178915"/>
            <a:ext cx="7413759" cy="5584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34FBCD-874E-51E0-5A2A-403C4486B892}"/>
              </a:ext>
            </a:extLst>
          </p:cNvPr>
          <p:cNvSpPr txBox="1"/>
          <p:nvPr/>
        </p:nvSpPr>
        <p:spPr>
          <a:xfrm>
            <a:off x="784738" y="910125"/>
            <a:ext cx="3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K8s</a:t>
            </a:r>
            <a:r>
              <a:rPr lang="zh-CN" altLang="en-US" dirty="0"/>
              <a:t>简单的运行一个容器</a:t>
            </a:r>
          </a:p>
        </p:txBody>
      </p:sp>
    </p:spTree>
    <p:extLst>
      <p:ext uri="{BB962C8B-B14F-4D97-AF65-F5344CB8AC3E}">
        <p14:creationId xmlns:p14="http://schemas.microsoft.com/office/powerpoint/2010/main" val="15399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2BDEA-B5E0-E621-A128-B400F4115438}"/>
              </a:ext>
            </a:extLst>
          </p:cNvPr>
          <p:cNvSpPr txBox="1"/>
          <p:nvPr/>
        </p:nvSpPr>
        <p:spPr>
          <a:xfrm>
            <a:off x="783771" y="657187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的资源类型</a:t>
            </a:r>
          </a:p>
        </p:txBody>
      </p:sp>
    </p:spTree>
    <p:extLst>
      <p:ext uri="{BB962C8B-B14F-4D97-AF65-F5344CB8AC3E}">
        <p14:creationId xmlns:p14="http://schemas.microsoft.com/office/powerpoint/2010/main" val="12136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9889F-1030-045C-E952-3873E21DCC1A}"/>
              </a:ext>
            </a:extLst>
          </p:cNvPr>
          <p:cNvSpPr txBox="1"/>
          <p:nvPr/>
        </p:nvSpPr>
        <p:spPr>
          <a:xfrm>
            <a:off x="783770" y="657187"/>
            <a:ext cx="9853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 err="1"/>
              <a:t>Kubemetes</a:t>
            </a:r>
            <a:r>
              <a:rPr lang="zh-CN" altLang="en-US" dirty="0"/>
              <a:t>中最为重要的核心概念，而其他资源仅仅是在管理、暴露</a:t>
            </a:r>
            <a:r>
              <a:rPr lang="en-US" altLang="zh-CN" dirty="0"/>
              <a:t>pod</a:t>
            </a:r>
            <a:r>
              <a:rPr lang="zh-CN" altLang="en-US" dirty="0"/>
              <a:t>或被</a:t>
            </a:r>
            <a:r>
              <a:rPr lang="en-US" altLang="zh-CN" dirty="0"/>
              <a:t>pod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是一组并置的容器， 代表了</a:t>
            </a:r>
            <a:r>
              <a:rPr lang="en-US" altLang="zh-CN" dirty="0" err="1"/>
              <a:t>Kubemetes</a:t>
            </a:r>
            <a:r>
              <a:rPr lang="zh-CN" altLang="en-US" dirty="0"/>
              <a:t>中的基本构建模块。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765B2B-D0AD-D58B-EC1E-2CB0B89DCA6B}"/>
              </a:ext>
            </a:extLst>
          </p:cNvPr>
          <p:cNvSpPr txBox="1"/>
          <p:nvPr/>
        </p:nvSpPr>
        <p:spPr>
          <a:xfrm>
            <a:off x="783770" y="2331880"/>
            <a:ext cx="9343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中可以包含一个或多个容器，同一</a:t>
            </a:r>
            <a:r>
              <a:rPr lang="en-US" altLang="zh-CN" dirty="0"/>
              <a:t>pod</a:t>
            </a:r>
            <a:r>
              <a:rPr lang="zh-CN" altLang="en-US" dirty="0"/>
              <a:t>中的多个容器是部分隔离的，使用相同的</a:t>
            </a:r>
            <a:r>
              <a:rPr lang="en-US" altLang="zh-CN" dirty="0"/>
              <a:t>IP</a:t>
            </a:r>
            <a:r>
              <a:rPr lang="zh-CN" altLang="en-US" dirty="0"/>
              <a:t>地址和端口空间，不同的</a:t>
            </a:r>
            <a:r>
              <a:rPr lang="en-US" altLang="zh-CN" dirty="0"/>
              <a:t>PID</a:t>
            </a:r>
            <a:r>
              <a:rPr lang="zh-CN" altLang="en-US" dirty="0"/>
              <a:t>命名空间（也可设为共享），完全隔离的文件系统（可以挂载卷这一</a:t>
            </a:r>
            <a:r>
              <a:rPr lang="en-US" altLang="zh-CN" dirty="0"/>
              <a:t>K8s</a:t>
            </a:r>
            <a:r>
              <a:rPr lang="zh-CN" altLang="en-US" dirty="0"/>
              <a:t>资源来共享目录）。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中的多个容器应当是紧密耦合的容器组，通常是一个主容器和支持主容器的其他容器，例如日志轮转器和收集器、数据处理器、通信适配器等。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1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A681C2-B1EB-C57E-EC15-B6DB48393B18}"/>
              </a:ext>
            </a:extLst>
          </p:cNvPr>
          <p:cNvSpPr txBox="1"/>
          <p:nvPr/>
        </p:nvSpPr>
        <p:spPr>
          <a:xfrm>
            <a:off x="1275183" y="888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 err="1"/>
              <a:t>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0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575387" y="81370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标签是可以附加到资源的任意键值对，用以选择具有该确切标签的资源（这是通过标签选择器完成的）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可使用标签来组织</a:t>
            </a:r>
            <a:r>
              <a:rPr lang="en-US" altLang="zh-CN" dirty="0"/>
              <a:t>pod</a:t>
            </a:r>
            <a:r>
              <a:rPr lang="zh-CN" altLang="en-US" dirty="0"/>
              <a:t>或所有其它的</a:t>
            </a:r>
            <a:r>
              <a:rPr lang="en-US" altLang="zh-CN" dirty="0"/>
              <a:t>K8s</a:t>
            </a:r>
            <a:r>
              <a:rPr lang="zh-CN" altLang="en-US" dirty="0"/>
              <a:t>资源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标签（</a:t>
            </a:r>
            <a:r>
              <a:rPr lang="en-US" altLang="zh-CN" dirty="0"/>
              <a:t>label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FD7D24-9F05-3346-5831-15A4C98D3469}"/>
              </a:ext>
            </a:extLst>
          </p:cNvPr>
          <p:cNvSpPr txBox="1"/>
          <p:nvPr/>
        </p:nvSpPr>
        <p:spPr>
          <a:xfrm>
            <a:off x="575387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只要标签的</a:t>
            </a:r>
            <a:r>
              <a:rPr lang="en-US" altLang="zh-CN" dirty="0"/>
              <a:t>key</a:t>
            </a:r>
            <a:r>
              <a:rPr lang="zh-CN" altLang="en-US" dirty="0"/>
              <a:t>在资源内是唯一的，一个资源便可以拥有多个标签。 通常在我们创建资源时就会将标签附加到资源上， 但之后我们也可以再添加其他标签，或者修改现有标签的值，而无须重新创建资源。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F9D6E8-32E1-CFF9-AB36-5ECE832D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21" y="3541655"/>
            <a:ext cx="6752823" cy="28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标签选择器根据资源的以下条件来选择资源：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包含（或不包含）使用特定键的标签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包含具有特定键和值的标签 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包含具有特定键的标签，但其值与我们指定的不同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!env</a:t>
            </a:r>
          </a:p>
          <a:p>
            <a:r>
              <a:rPr lang="en-US" altLang="zh-CN" dirty="0" err="1"/>
              <a:t>creation_method</a:t>
            </a:r>
            <a:r>
              <a:rPr lang="en-US" altLang="zh-CN" dirty="0"/>
              <a:t>!=manual</a:t>
            </a:r>
          </a:p>
          <a:p>
            <a:r>
              <a:rPr lang="en-US" altLang="zh-CN" dirty="0"/>
              <a:t>env in (prod, </a:t>
            </a:r>
            <a:r>
              <a:rPr lang="en-US" altLang="zh-CN" dirty="0" err="1"/>
              <a:t>devel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(prod, </a:t>
            </a:r>
            <a:r>
              <a:rPr lang="en-US" altLang="zh-CN" dirty="0" err="1"/>
              <a:t>devel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app=pc, </a:t>
            </a:r>
            <a:r>
              <a:rPr lang="en-US" altLang="zh-CN" dirty="0" err="1"/>
              <a:t>rel</a:t>
            </a:r>
            <a:r>
              <a:rPr lang="en-US" altLang="zh-CN" dirty="0"/>
              <a:t> =beta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标签选择器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DE5EDB-8F52-F20C-5BF5-5698E5CC0559}"/>
              </a:ext>
            </a:extLst>
          </p:cNvPr>
          <p:cNvSpPr txBox="1"/>
          <p:nvPr/>
        </p:nvSpPr>
        <p:spPr>
          <a:xfrm>
            <a:off x="643813" y="80126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K8s</a:t>
            </a:r>
            <a:r>
              <a:rPr lang="zh-CN" altLang="en-US" dirty="0"/>
              <a:t>的构想是对运行在其上的应用程序隐藏实际的基础架构，避免应用程序与基础架构强耦合。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一般使用</a:t>
            </a:r>
            <a:r>
              <a:rPr lang="en-US" altLang="zh-CN" dirty="0"/>
              <a:t>K8s</a:t>
            </a:r>
            <a:r>
              <a:rPr lang="zh-CN" altLang="en-US" dirty="0"/>
              <a:t>集群工作的正确方式是将</a:t>
            </a:r>
            <a:r>
              <a:rPr lang="en-US" altLang="zh-CN" dirty="0"/>
              <a:t>pod</a:t>
            </a:r>
            <a:r>
              <a:rPr lang="zh-CN" altLang="en-US" dirty="0"/>
              <a:t>近乎随机地调度到工作节点上，由于</a:t>
            </a:r>
            <a:r>
              <a:rPr lang="en-US" altLang="zh-CN" dirty="0"/>
              <a:t>K8s</a:t>
            </a:r>
            <a:r>
              <a:rPr lang="zh-CN" altLang="en-US" dirty="0"/>
              <a:t>将集群中的所有节点抽象为一个整体的大型部署平台，因此对于你的</a:t>
            </a:r>
            <a:r>
              <a:rPr lang="en-US" altLang="zh-CN" dirty="0"/>
              <a:t>pod</a:t>
            </a:r>
            <a:r>
              <a:rPr lang="zh-CN" altLang="en-US" dirty="0"/>
              <a:t>实际调度到哪个节点而言是无关紧要的。对于每个</a:t>
            </a:r>
            <a:r>
              <a:rPr lang="en-US" altLang="zh-CN" dirty="0"/>
              <a:t>pod</a:t>
            </a:r>
            <a:r>
              <a:rPr lang="zh-CN" altLang="en-US" dirty="0"/>
              <a:t>而言，它获得所请求的确切数量的计算资源</a:t>
            </a:r>
            <a:r>
              <a:rPr lang="en-US" altLang="zh-CN" dirty="0"/>
              <a:t>(CPU</a:t>
            </a:r>
            <a:r>
              <a:rPr lang="zh-CN" altLang="en-US" dirty="0"/>
              <a:t>、内存等）及其从其他</a:t>
            </a:r>
            <a:r>
              <a:rPr lang="en-US" altLang="zh-CN" dirty="0"/>
              <a:t>pod</a:t>
            </a:r>
            <a:r>
              <a:rPr lang="zh-CN" altLang="en-US" dirty="0"/>
              <a:t>的可访问性，完全不受该</a:t>
            </a:r>
            <a:r>
              <a:rPr lang="en-US" altLang="zh-CN" dirty="0"/>
              <a:t>pod</a:t>
            </a:r>
            <a:r>
              <a:rPr lang="zh-CN" altLang="en-US" dirty="0"/>
              <a:t>所调度到的节点的影响，所以通常来说没有任何需要指定</a:t>
            </a:r>
            <a:r>
              <a:rPr lang="en-US" altLang="zh-CN" dirty="0" err="1"/>
              <a:t>Kubemetes</a:t>
            </a:r>
            <a:r>
              <a:rPr lang="zh-CN" altLang="en-US" dirty="0"/>
              <a:t>把</a:t>
            </a:r>
            <a:r>
              <a:rPr lang="en-US" altLang="zh-CN" dirty="0"/>
              <a:t>pod</a:t>
            </a:r>
            <a:r>
              <a:rPr lang="zh-CN" altLang="en-US" dirty="0"/>
              <a:t>调度到哪里的需求。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E759A-3BE5-B30B-C8A2-C2F4A7842F52}"/>
              </a:ext>
            </a:extLst>
          </p:cNvPr>
          <p:cNvSpPr txBox="1"/>
          <p:nvPr/>
        </p:nvSpPr>
        <p:spPr>
          <a:xfrm>
            <a:off x="643813" y="288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使用标签和标签选择器约束</a:t>
            </a:r>
            <a:r>
              <a:rPr lang="en-US" altLang="zh-CN" dirty="0"/>
              <a:t>pod</a:t>
            </a:r>
            <a:r>
              <a:rPr lang="zh-CN" altLang="en-US" dirty="0"/>
              <a:t>调度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67155F-DE60-E9D2-0378-4A2E1D390BB0}"/>
              </a:ext>
            </a:extLst>
          </p:cNvPr>
          <p:cNvSpPr txBox="1"/>
          <p:nvPr/>
        </p:nvSpPr>
        <p:spPr>
          <a:xfrm>
            <a:off x="643812" y="3807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例外：硬件基础设施不是同质化的。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C3026B-92C6-36E4-41F6-8A1B4F23284A}"/>
              </a:ext>
            </a:extLst>
          </p:cNvPr>
          <p:cNvSpPr txBox="1"/>
          <p:nvPr/>
        </p:nvSpPr>
        <p:spPr>
          <a:xfrm>
            <a:off x="643812" y="4272256"/>
            <a:ext cx="6310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使用标签分类工作节点，避免了指定一个确切节点的强耦合。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6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758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120798654@qq.com</dc:creator>
  <cp:lastModifiedBy>120798654@qq.com</cp:lastModifiedBy>
  <cp:revision>1</cp:revision>
  <dcterms:created xsi:type="dcterms:W3CDTF">2022-12-11T11:59:19Z</dcterms:created>
  <dcterms:modified xsi:type="dcterms:W3CDTF">2022-12-11T16:36:54Z</dcterms:modified>
</cp:coreProperties>
</file>