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72" autoAdjust="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0263E-64EF-86DE-86D6-0C21293C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948EB-BC08-CECD-A155-0D96C414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A83D9-3A46-D815-1FCE-03BA79E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C8FDC-317E-1926-B7DC-B2CF45A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2223C-FB84-BF82-CB56-62ADE5E5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CF51-A2ED-4D29-D0EA-38672052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6721C-F19F-751D-C444-B5972C256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42C09-4BFB-97EE-F8FE-C410CF01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5B114-E15E-9534-4C79-CF9F0CAC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151A0-3567-CCD6-2913-560E4D51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9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E3754D-FAE1-6AB3-5CC6-AED66C925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E54B6-9E25-F53D-0EF0-6025859D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9EFB5-F15D-3DE7-57D9-53D6664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DAA4B-43F7-F6B3-A483-3B87E7AE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33521-8900-2029-56D8-3BE40F9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1AAE-A59A-D21F-BE46-3321F51F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8B79D-0CC4-5D92-2C65-D5470900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33F86-9395-53AF-FA34-77082727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CE8DA-4087-6B06-BF09-BD4CDA6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BB6B3-F386-8A9F-E535-0913FF0E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8A6F-2F2D-EFF2-147F-E4D63623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D728C-8472-52E1-B6B5-D07F7F5A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DF6B-82AE-F258-6C80-E3F08480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49333-D1FA-9429-AD1D-5F447724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BF4D6-A960-9D6A-C9CF-2795E8C5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05AE-9853-9857-A6EC-3A7732AE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D097E-866C-FDBF-F2A7-6015A24FE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24BD2-F12F-BF66-BBDB-4802AD14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1F056-AEBB-E84B-03A0-0050EDBC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728BA-8720-3062-C01F-4248BEA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A57EF-2960-7DAB-5019-95852C7B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AC92-E5DE-993A-D5A8-F4C31EC3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76089-25F4-4671-9D1F-38BF562C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A7B0C-599E-2588-F6B4-29530FC45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FF03DC-D7E1-8627-04E4-F19C268AE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9E772-95F7-5B5C-CEB4-2B14D8C2E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41B3F7-CD0A-7ADC-7EE1-037D74B8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2039E-FDD5-FE3E-7205-D8FAACA2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8623F-EED1-64B5-E449-9889390D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0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C04C-9540-55E1-F5D4-C33ECAD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229241-895D-DD69-D5C2-C9AEE27F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F49D7-2AD4-F6D9-912C-C8547BFF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4A8E5-2BF9-F10E-C1FB-F98DF893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24F01-BFFF-79A7-0BAD-FC78299A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9D3832-0D83-617D-0F08-551C0C96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893DA-6E83-4BD1-E638-81CF8F8C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9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BB98-3C85-FDFF-275D-B3416733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21405-BF12-E85A-F335-AE2096ED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DF046-2B4A-C38D-8387-C2775C966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50B53-5DB7-E16C-5472-33E1A405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33246-E52B-4681-D9B1-CD0B882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7EC06-903C-B979-4573-C5F35D00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21BD3-9A06-4B71-76CB-0DCBCA8B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92C9CA-0FB0-A385-42F1-9C088F50C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0BC61-147C-3643-D593-203DBAFCD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E868B-9115-BDCC-ACCB-0D681C55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23519-D965-4C28-25DD-527241CD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9653F-C683-EA27-CD41-E7A47FC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D2910C-709A-BBAB-9B81-4B660606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61D7A-190F-6716-5AA8-411B52EF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F37DD-2008-0311-EF67-C6660C485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BA7C-B9AB-4C9A-93D5-EE968D0DFFD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DF018-EBDC-469B-F1C9-78639BE85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B997C-7A13-6690-7421-1C3DAA1DF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6A926A-827D-8F0B-7327-BA16CFC363DD}"/>
              </a:ext>
            </a:extLst>
          </p:cNvPr>
          <p:cNvSpPr txBox="1"/>
          <p:nvPr/>
        </p:nvSpPr>
        <p:spPr>
          <a:xfrm>
            <a:off x="989046" y="665583"/>
            <a:ext cx="412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A15BFD-6AD2-345D-5E94-2835347D7707}"/>
              </a:ext>
            </a:extLst>
          </p:cNvPr>
          <p:cNvSpPr txBox="1"/>
          <p:nvPr/>
        </p:nvSpPr>
        <p:spPr>
          <a:xfrm>
            <a:off x="989046" y="1283351"/>
            <a:ext cx="42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简称</a:t>
            </a:r>
            <a:r>
              <a:rPr lang="en-US" altLang="zh-CN" dirty="0"/>
              <a:t>K8s</a:t>
            </a:r>
            <a:r>
              <a:rPr lang="zh-CN" altLang="en-US" dirty="0"/>
              <a:t>是一个容器编排系统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F42F75-9875-8A16-2283-FC3A5423563A}"/>
              </a:ext>
            </a:extLst>
          </p:cNvPr>
          <p:cNvSpPr txBox="1"/>
          <p:nvPr/>
        </p:nvSpPr>
        <p:spPr>
          <a:xfrm>
            <a:off x="1051249" y="2034073"/>
            <a:ext cx="213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K8s</a:t>
            </a:r>
            <a:r>
              <a:rPr lang="zh-CN" altLang="en-US" dirty="0"/>
              <a:t>的好处：</a:t>
            </a:r>
            <a:endParaRPr lang="en-US" altLang="zh-CN" dirty="0"/>
          </a:p>
          <a:p>
            <a:r>
              <a:rPr lang="zh-CN" altLang="en-US" dirty="0"/>
              <a:t>简化应用程序部署</a:t>
            </a:r>
            <a:endParaRPr lang="en-US" altLang="zh-CN" dirty="0"/>
          </a:p>
          <a:p>
            <a:r>
              <a:rPr lang="zh-CN" altLang="en-US" dirty="0"/>
              <a:t>更好地利用硬件</a:t>
            </a:r>
            <a:endParaRPr lang="en-US" altLang="zh-CN" dirty="0"/>
          </a:p>
          <a:p>
            <a:r>
              <a:rPr lang="zh-CN" altLang="en-US" dirty="0"/>
              <a:t>健康检查和自修复</a:t>
            </a:r>
            <a:endParaRPr lang="en-US" altLang="zh-CN" dirty="0"/>
          </a:p>
          <a:p>
            <a:r>
              <a:rPr lang="zh-CN" altLang="en-US" dirty="0"/>
              <a:t>自动扩缩容</a:t>
            </a:r>
          </a:p>
        </p:txBody>
      </p:sp>
    </p:spTree>
    <p:extLst>
      <p:ext uri="{BB962C8B-B14F-4D97-AF65-F5344CB8AC3E}">
        <p14:creationId xmlns:p14="http://schemas.microsoft.com/office/powerpoint/2010/main" val="40812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E5EDB-8F52-F20C-5BF5-5698E5CC0559}"/>
              </a:ext>
            </a:extLst>
          </p:cNvPr>
          <p:cNvSpPr txBox="1"/>
          <p:nvPr/>
        </p:nvSpPr>
        <p:spPr>
          <a:xfrm>
            <a:off x="643813" y="801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是用户任意定义的“附加”信息，以便于外部工具进行查找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610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命名空间（</a:t>
            </a:r>
            <a:r>
              <a:rPr lang="en-US" altLang="zh-CN" dirty="0"/>
              <a:t>namespace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C7C64D-3322-09CF-7011-3FCDD36067A6}"/>
              </a:ext>
            </a:extLst>
          </p:cNvPr>
          <p:cNvSpPr txBox="1"/>
          <p:nvPr/>
        </p:nvSpPr>
        <p:spPr>
          <a:xfrm>
            <a:off x="718458" y="941925"/>
            <a:ext cx="8238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在使用多个 </a:t>
            </a:r>
            <a:r>
              <a:rPr lang="en-US" altLang="zh-CN" dirty="0"/>
              <a:t>namespace</a:t>
            </a:r>
            <a:r>
              <a:rPr lang="zh-CN" altLang="en-US" dirty="0"/>
              <a:t>的前提下，我们可以将包含大量组件的复杂系统拆分为更小的不同组，这些不同组也可以用于在多租户环境中分配资源，资源名称只需在命名空间内保持唯一即可，因此两个不同的命名空间可以包含同名的资源。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C43FB-756E-9651-852F-885A3441A512}"/>
              </a:ext>
            </a:extLst>
          </p:cNvPr>
          <p:cNvSpPr txBox="1"/>
          <p:nvPr/>
        </p:nvSpPr>
        <p:spPr>
          <a:xfrm>
            <a:off x="718458" y="2269581"/>
            <a:ext cx="82389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namespace</a:t>
            </a:r>
            <a:r>
              <a:rPr lang="zh-CN" altLang="en-US" dirty="0"/>
              <a:t>使我们能够将不属于组的资源分到不重叠的组中。如果有多个用户或用户组正在使用同</a:t>
            </a:r>
            <a:r>
              <a:rPr lang="en-US" altLang="zh-CN" dirty="0"/>
              <a:t>Kubernetes </a:t>
            </a:r>
            <a:r>
              <a:rPr lang="zh-CN" altLang="en-US" dirty="0"/>
              <a:t>集群，并且它们都各自处理自己独特的资源集合，那么它们就应该分别使用各自的命名空间，这样一来，它们就不用特别担心无意中修改或删除其他用户的资源，也无须关心名称冲突。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除了隔离资源，命名空间还可用于仅允许某些用户访问某些特定资源，甚至限制单个用户可用的计算资源数量。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7258F9-71C6-D9DC-20D3-F1E898D5947D}"/>
              </a:ext>
            </a:extLst>
          </p:cNvPr>
          <p:cNvSpPr txBox="1"/>
          <p:nvPr/>
        </p:nvSpPr>
        <p:spPr>
          <a:xfrm>
            <a:off x="718458" y="4633040"/>
            <a:ext cx="809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命名空间之间是否提供网络隔离取决于</a:t>
            </a:r>
            <a:r>
              <a:rPr lang="en-US" altLang="zh-CN" dirty="0"/>
              <a:t>K8s</a:t>
            </a:r>
            <a:r>
              <a:rPr lang="zh-CN" altLang="en-US" dirty="0"/>
              <a:t>所使用的网络解决方案。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166387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的探针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C7C64D-3322-09CF-7011-3FCDD36067A6}"/>
              </a:ext>
            </a:extLst>
          </p:cNvPr>
          <p:cNvSpPr txBox="1"/>
          <p:nvPr/>
        </p:nvSpPr>
        <p:spPr>
          <a:xfrm>
            <a:off x="718458" y="941925"/>
            <a:ext cx="8238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如果容器的主进程崩溃，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将重启容器，即使进程没有崩溃，有时应用程序也会停止正常工作。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C43FB-756E-9651-852F-885A3441A512}"/>
              </a:ext>
            </a:extLst>
          </p:cNvPr>
          <p:cNvSpPr txBox="1"/>
          <p:nvPr/>
        </p:nvSpPr>
        <p:spPr>
          <a:xfrm>
            <a:off x="718458" y="1895461"/>
            <a:ext cx="10933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存活探针 </a:t>
            </a:r>
            <a:r>
              <a:rPr lang="en-US" altLang="zh-CN" dirty="0" err="1"/>
              <a:t>livenessProbe</a:t>
            </a:r>
            <a:r>
              <a:rPr lang="zh-CN" altLang="en-US" dirty="0"/>
              <a:t>：不满足则重启容器</a:t>
            </a:r>
            <a:endParaRPr lang="en-US" altLang="zh-CN" dirty="0"/>
          </a:p>
          <a:p>
            <a:r>
              <a:rPr lang="zh-CN" altLang="en-US" dirty="0"/>
              <a:t>就绪探针 </a:t>
            </a:r>
            <a:r>
              <a:rPr lang="en-US" altLang="zh-CN" dirty="0" err="1"/>
              <a:t>readinessProbe</a:t>
            </a:r>
            <a:r>
              <a:rPr lang="zh-CN" altLang="en-US" dirty="0"/>
              <a:t>：不满足则使容器无法被访问</a:t>
            </a:r>
          </a:p>
          <a:p>
            <a:r>
              <a:rPr lang="zh-CN" altLang="en-US" dirty="0"/>
              <a:t>启动探针 </a:t>
            </a:r>
            <a:r>
              <a:rPr lang="en-US" altLang="zh-CN" dirty="0" err="1"/>
              <a:t>startupProbe</a:t>
            </a:r>
            <a:r>
              <a:rPr lang="zh-CN" altLang="en-US" dirty="0"/>
              <a:t>：不满足则重启容器，先执行该探针并暂时禁用其它两个探针，只需满足一次探测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4BE38C-8AD8-5C3C-90C2-926437E9390E}"/>
              </a:ext>
            </a:extLst>
          </p:cNvPr>
          <p:cNvSpPr txBox="1"/>
          <p:nvPr/>
        </p:nvSpPr>
        <p:spPr>
          <a:xfrm>
            <a:off x="718458" y="3081544"/>
            <a:ext cx="8238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探测机制：</a:t>
            </a:r>
            <a:endParaRPr lang="en-US" altLang="zh-CN" dirty="0"/>
          </a:p>
          <a:p>
            <a:r>
              <a:rPr lang="en-US" altLang="zh-CN" dirty="0"/>
              <a:t>HTTP GET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TCP </a:t>
            </a:r>
            <a:r>
              <a:rPr lang="zh-CN" altLang="en-US" dirty="0"/>
              <a:t>建立连接</a:t>
            </a:r>
            <a:endParaRPr lang="en-US" altLang="zh-CN" dirty="0"/>
          </a:p>
          <a:p>
            <a:r>
              <a:rPr lang="en-US" altLang="zh-CN" dirty="0"/>
              <a:t>Exec</a:t>
            </a:r>
            <a:r>
              <a:rPr lang="zh-CN" altLang="en-US" dirty="0"/>
              <a:t>执行任意命令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BCEDD1-B967-ACCB-E33F-A7CF2C464794}"/>
              </a:ext>
            </a:extLst>
          </p:cNvPr>
          <p:cNvSpPr txBox="1"/>
          <p:nvPr/>
        </p:nvSpPr>
        <p:spPr>
          <a:xfrm>
            <a:off x="4710113" y="2818791"/>
            <a:ext cx="56784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livenessProbe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httpGet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path: /test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prot</a:t>
            </a:r>
            <a:r>
              <a:rPr lang="en-US" altLang="zh-CN" sz="1600" dirty="0"/>
              <a:t>: 80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failureThreshold</a:t>
            </a:r>
            <a:r>
              <a:rPr lang="en-US" altLang="zh-CN" sz="1600" dirty="0"/>
              <a:t>: 1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initialDelay</a:t>
            </a:r>
            <a:r>
              <a:rPr lang="zh-CN" altLang="en-US" sz="1600" dirty="0"/>
              <a:t>：</a:t>
            </a:r>
            <a:r>
              <a:rPr lang="en-US" altLang="zh-CN" sz="1600" dirty="0"/>
              <a:t>10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periodSeconds</a:t>
            </a:r>
            <a:r>
              <a:rPr lang="en-US" altLang="zh-CN" sz="1600" dirty="0"/>
              <a:t>: 10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startupProbe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httpGet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path: /test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prot</a:t>
            </a:r>
            <a:r>
              <a:rPr lang="en-US" altLang="zh-CN" sz="1600" dirty="0"/>
              <a:t>: 80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failureThreshold</a:t>
            </a:r>
            <a:r>
              <a:rPr lang="en-US" altLang="zh-CN" sz="1600" dirty="0"/>
              <a:t>: 10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initialDelay</a:t>
            </a:r>
            <a:r>
              <a:rPr lang="zh-CN" altLang="en-US" sz="1600" dirty="0"/>
              <a:t>：</a:t>
            </a:r>
            <a:r>
              <a:rPr lang="en-US" altLang="zh-CN" sz="1600" dirty="0"/>
              <a:t>10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periodSeconds</a:t>
            </a:r>
            <a:r>
              <a:rPr lang="en-US" altLang="zh-CN" sz="1600" dirty="0"/>
              <a:t>: 10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73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的探针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C7C64D-3322-09CF-7011-3FCDD36067A6}"/>
              </a:ext>
            </a:extLst>
          </p:cNvPr>
          <p:cNvSpPr txBox="1"/>
          <p:nvPr/>
        </p:nvSpPr>
        <p:spPr>
          <a:xfrm>
            <a:off x="718458" y="941925"/>
            <a:ext cx="8238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如果容器的主进程崩溃，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将重启容器，即使进程没有崩溃，有时应用程序也会停止正常工作。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C43FB-756E-9651-852F-885A3441A512}"/>
              </a:ext>
            </a:extLst>
          </p:cNvPr>
          <p:cNvSpPr txBox="1"/>
          <p:nvPr/>
        </p:nvSpPr>
        <p:spPr>
          <a:xfrm>
            <a:off x="718458" y="1895461"/>
            <a:ext cx="10933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存活探针 </a:t>
            </a:r>
            <a:r>
              <a:rPr lang="en-US" altLang="zh-CN" dirty="0" err="1"/>
              <a:t>livenessProbe</a:t>
            </a:r>
            <a:r>
              <a:rPr lang="zh-CN" altLang="en-US" dirty="0"/>
              <a:t>：不满足则重启容器</a:t>
            </a:r>
            <a:endParaRPr lang="en-US" altLang="zh-CN" dirty="0"/>
          </a:p>
          <a:p>
            <a:r>
              <a:rPr lang="zh-CN" altLang="en-US" dirty="0"/>
              <a:t>就绪探针 </a:t>
            </a:r>
            <a:r>
              <a:rPr lang="en-US" altLang="zh-CN" dirty="0" err="1"/>
              <a:t>readinessProbe</a:t>
            </a:r>
            <a:r>
              <a:rPr lang="zh-CN" altLang="en-US" dirty="0"/>
              <a:t>：不满足则使容器无法被访问</a:t>
            </a:r>
          </a:p>
          <a:p>
            <a:r>
              <a:rPr lang="zh-CN" altLang="en-US" dirty="0"/>
              <a:t>启动探针 </a:t>
            </a:r>
            <a:r>
              <a:rPr lang="en-US" altLang="zh-CN" dirty="0" err="1"/>
              <a:t>startupProbe</a:t>
            </a:r>
            <a:r>
              <a:rPr lang="zh-CN" altLang="en-US" dirty="0"/>
              <a:t>：不满足则重启容器，先执行该探针并暂时禁用其它两个探针，只需满足一次探测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4BE38C-8AD8-5C3C-90C2-926437E9390E}"/>
              </a:ext>
            </a:extLst>
          </p:cNvPr>
          <p:cNvSpPr txBox="1"/>
          <p:nvPr/>
        </p:nvSpPr>
        <p:spPr>
          <a:xfrm>
            <a:off x="718458" y="3081544"/>
            <a:ext cx="8238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探测机制：</a:t>
            </a:r>
            <a:endParaRPr lang="en-US" altLang="zh-CN" dirty="0"/>
          </a:p>
          <a:p>
            <a:r>
              <a:rPr lang="en-US" altLang="zh-CN" dirty="0"/>
              <a:t>HTTP GET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TCP </a:t>
            </a:r>
            <a:r>
              <a:rPr lang="zh-CN" altLang="en-US" dirty="0"/>
              <a:t>建立连接</a:t>
            </a:r>
            <a:endParaRPr lang="en-US" altLang="zh-CN" dirty="0"/>
          </a:p>
          <a:p>
            <a:r>
              <a:rPr lang="en-US" altLang="zh-CN" dirty="0"/>
              <a:t>Exec</a:t>
            </a:r>
            <a:r>
              <a:rPr lang="zh-CN" altLang="en-US" dirty="0"/>
              <a:t>执行任意命令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BCEDD1-B967-ACCB-E33F-A7CF2C464794}"/>
              </a:ext>
            </a:extLst>
          </p:cNvPr>
          <p:cNvSpPr txBox="1"/>
          <p:nvPr/>
        </p:nvSpPr>
        <p:spPr>
          <a:xfrm>
            <a:off x="4710113" y="2818791"/>
            <a:ext cx="56784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livenessProbe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httpGet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path: /test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prot</a:t>
            </a:r>
            <a:r>
              <a:rPr lang="en-US" altLang="zh-CN" sz="1600" dirty="0"/>
              <a:t>: 80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failureThreshold</a:t>
            </a:r>
            <a:r>
              <a:rPr lang="en-US" altLang="zh-CN" sz="1600" dirty="0"/>
              <a:t>: 1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initialDelay</a:t>
            </a:r>
            <a:r>
              <a:rPr lang="zh-CN" altLang="en-US" sz="1600" dirty="0"/>
              <a:t>：</a:t>
            </a:r>
            <a:r>
              <a:rPr lang="en-US" altLang="zh-CN" sz="1600" dirty="0"/>
              <a:t>10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periodSeconds</a:t>
            </a:r>
            <a:r>
              <a:rPr lang="en-US" altLang="zh-CN" sz="1600" dirty="0"/>
              <a:t>: 10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startupProbe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httpGet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path: /test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prot</a:t>
            </a:r>
            <a:r>
              <a:rPr lang="en-US" altLang="zh-CN" sz="1600" dirty="0"/>
              <a:t>: 80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failureThreshold</a:t>
            </a:r>
            <a:r>
              <a:rPr lang="en-US" altLang="zh-CN" sz="1600" dirty="0"/>
              <a:t>: 10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initialDelay</a:t>
            </a:r>
            <a:r>
              <a:rPr lang="zh-CN" altLang="en-US" sz="1600" dirty="0"/>
              <a:t>：</a:t>
            </a:r>
            <a:r>
              <a:rPr lang="en-US" altLang="zh-CN" sz="1600" dirty="0"/>
              <a:t>10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periodSeconds</a:t>
            </a:r>
            <a:r>
              <a:rPr lang="en-US" altLang="zh-CN" sz="1600" dirty="0"/>
              <a:t>: 10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41A3C3-D380-6E07-DD33-53DB43FD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65" y="105195"/>
            <a:ext cx="6165286" cy="45914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A88732-B2C1-7CB2-82DA-F410689D8D1A}"/>
              </a:ext>
            </a:extLst>
          </p:cNvPr>
          <p:cNvSpPr txBox="1"/>
          <p:nvPr/>
        </p:nvSpPr>
        <p:spPr>
          <a:xfrm>
            <a:off x="114300" y="993686"/>
            <a:ext cx="5200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ReplicationController</a:t>
            </a:r>
            <a:r>
              <a:rPr lang="zh-CN" altLang="en-US" dirty="0"/>
              <a:t>会持续监控正在运行的</a:t>
            </a:r>
            <a:r>
              <a:rPr lang="en-US" altLang="zh-CN" dirty="0"/>
              <a:t>pod</a:t>
            </a:r>
            <a:r>
              <a:rPr lang="zh-CN" altLang="en-US" dirty="0"/>
              <a:t>列表，并保证相应”类型”的</a:t>
            </a:r>
            <a:r>
              <a:rPr lang="en-US" altLang="zh-CN" dirty="0"/>
              <a:t>pod</a:t>
            </a:r>
            <a:r>
              <a:rPr lang="zh-CN" altLang="en-US" dirty="0"/>
              <a:t>的数目与期望相符。 如果正在运行的</a:t>
            </a:r>
            <a:r>
              <a:rPr lang="en-US" altLang="zh-CN" dirty="0"/>
              <a:t>pod</a:t>
            </a:r>
            <a:r>
              <a:rPr lang="zh-CN" altLang="en-US" dirty="0"/>
              <a:t>太少，它会根据</a:t>
            </a:r>
            <a:r>
              <a:rPr lang="en-US" altLang="zh-CN" dirty="0"/>
              <a:t>pod</a:t>
            </a:r>
            <a:r>
              <a:rPr lang="zh-CN" altLang="en-US" dirty="0"/>
              <a:t>模板创建新的副本。 如正在运行的</a:t>
            </a:r>
            <a:r>
              <a:rPr lang="en-US" altLang="zh-CN" dirty="0"/>
              <a:t>pod</a:t>
            </a:r>
            <a:r>
              <a:rPr lang="zh-CN" altLang="en-US" dirty="0"/>
              <a:t>太多，它将删除多余的副本。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048DA0-90D8-CED3-DF90-1D305D224FC2}"/>
              </a:ext>
            </a:extLst>
          </p:cNvPr>
          <p:cNvSpPr txBox="1"/>
          <p:nvPr/>
        </p:nvSpPr>
        <p:spPr>
          <a:xfrm>
            <a:off x="114300" y="323334"/>
            <a:ext cx="250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ReplicationController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D574DF-3A63-1E60-1705-DD8727FF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5" y="2871969"/>
            <a:ext cx="367619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821342-01B8-745F-CFB3-A34185E8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5" y="89855"/>
            <a:ext cx="4632325" cy="29438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349347-B023-D435-ABB4-EBE3EB0FD296}"/>
              </a:ext>
            </a:extLst>
          </p:cNvPr>
          <p:cNvSpPr txBox="1"/>
          <p:nvPr/>
        </p:nvSpPr>
        <p:spPr>
          <a:xfrm>
            <a:off x="276225" y="297934"/>
            <a:ext cx="250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ReplicationController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3D468C-AFF5-C71C-9DBD-0590987CA7FF}"/>
              </a:ext>
            </a:extLst>
          </p:cNvPr>
          <p:cNvSpPr txBox="1"/>
          <p:nvPr/>
        </p:nvSpPr>
        <p:spPr>
          <a:xfrm>
            <a:off x="231774" y="1034535"/>
            <a:ext cx="482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标签选择器，副本数量，模板可以随意更改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B3AE0-4719-90A8-D26F-8E4795730E26}"/>
              </a:ext>
            </a:extLst>
          </p:cNvPr>
          <p:cNvSpPr txBox="1"/>
          <p:nvPr/>
        </p:nvSpPr>
        <p:spPr>
          <a:xfrm>
            <a:off x="276225" y="1726561"/>
            <a:ext cx="3413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因此可以实现</a:t>
            </a:r>
            <a:r>
              <a:rPr lang="en-US" altLang="zh-CN" dirty="0"/>
              <a:t>pod</a:t>
            </a:r>
            <a:r>
              <a:rPr lang="zh-CN" altLang="en-US" dirty="0"/>
              <a:t>的水平伸缩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D9CF92-5F9B-A3EC-5406-1B1C06205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5" y="3541018"/>
            <a:ext cx="9523809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8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200A900-1001-CC34-876A-D0D8EDCBA473}"/>
              </a:ext>
            </a:extLst>
          </p:cNvPr>
          <p:cNvSpPr txBox="1"/>
          <p:nvPr/>
        </p:nvSpPr>
        <p:spPr>
          <a:xfrm>
            <a:off x="749300" y="70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ReplicaSet</a:t>
            </a:r>
            <a:r>
              <a:rPr lang="zh-CN" altLang="en-US" dirty="0"/>
              <a:t>和</a:t>
            </a:r>
            <a:r>
              <a:rPr lang="en-US" altLang="zh-CN" dirty="0" err="1"/>
              <a:t>ReplicationController</a:t>
            </a:r>
            <a:r>
              <a:rPr lang="zh-CN" altLang="en-US" dirty="0"/>
              <a:t>的区别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453526-338D-2393-3A9B-2400A1BE022C}"/>
              </a:ext>
            </a:extLst>
          </p:cNvPr>
          <p:cNvSpPr txBox="1"/>
          <p:nvPr/>
        </p:nvSpPr>
        <p:spPr>
          <a:xfrm>
            <a:off x="749300" y="1555235"/>
            <a:ext cx="6546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两者行为完全相同，</a:t>
            </a:r>
            <a:r>
              <a:rPr lang="en-US" altLang="zh-CN" dirty="0" err="1"/>
              <a:t>ReplicaSet</a:t>
            </a:r>
            <a:r>
              <a:rPr lang="zh-CN" altLang="en-US" dirty="0"/>
              <a:t>的标签选择器更强，支持集合式的</a:t>
            </a:r>
            <a:r>
              <a:rPr lang="en-US" altLang="zh-CN" dirty="0"/>
              <a:t>selector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082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F17439-5C33-7493-AF9E-1F87A6F76370}"/>
              </a:ext>
            </a:extLst>
          </p:cNvPr>
          <p:cNvSpPr txBox="1"/>
          <p:nvPr/>
        </p:nvSpPr>
        <p:spPr>
          <a:xfrm>
            <a:off x="495300" y="469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4FAAD7-5472-E588-EFF6-9E7D0E2F6B54}"/>
              </a:ext>
            </a:extLst>
          </p:cNvPr>
          <p:cNvSpPr txBox="1"/>
          <p:nvPr/>
        </p:nvSpPr>
        <p:spPr>
          <a:xfrm>
            <a:off x="495300" y="16241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在每个节点上运行一个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9BD2F7-B1DD-1EB0-9120-F4082A6C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94" y="85006"/>
            <a:ext cx="4990593" cy="33739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133E3C-375D-5023-E856-EEA01228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272" y="3800795"/>
            <a:ext cx="5362872" cy="27023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0D49B57-4A8D-EF6B-DCCA-D6F3ABD41EFB}"/>
              </a:ext>
            </a:extLst>
          </p:cNvPr>
          <p:cNvSpPr txBox="1"/>
          <p:nvPr/>
        </p:nvSpPr>
        <p:spPr>
          <a:xfrm>
            <a:off x="495300" y="4028608"/>
            <a:ext cx="4319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也可通过节点选择器在特定标签的节点上部署</a:t>
            </a:r>
            <a:r>
              <a:rPr lang="en-US" altLang="zh-CN" dirty="0"/>
              <a:t>pod</a:t>
            </a:r>
            <a:r>
              <a:rPr lang="zh-CN" altLang="en-US" dirty="0"/>
              <a:t>，</a:t>
            </a:r>
            <a:r>
              <a:rPr lang="en-US" altLang="zh-CN" dirty="0" err="1"/>
              <a:t>DaemonSet</a:t>
            </a:r>
            <a:r>
              <a:rPr lang="zh-CN" altLang="en-US" dirty="0"/>
              <a:t>管理的</a:t>
            </a:r>
            <a:r>
              <a:rPr lang="en-US" altLang="zh-CN" dirty="0"/>
              <a:t>pod</a:t>
            </a:r>
            <a:r>
              <a:rPr lang="zh-CN" altLang="en-US" dirty="0"/>
              <a:t>完全绕过调度器，忽略节点无法调度的属性</a:t>
            </a:r>
          </a:p>
        </p:txBody>
      </p:sp>
    </p:spTree>
    <p:extLst>
      <p:ext uri="{BB962C8B-B14F-4D97-AF65-F5344CB8AC3E}">
        <p14:creationId xmlns:p14="http://schemas.microsoft.com/office/powerpoint/2010/main" val="382359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3C708E-BB5D-EADD-E86D-1FC7DFC0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18" y="1840784"/>
            <a:ext cx="9057143" cy="34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BC692-1ADC-BF70-23E9-06131198009F}"/>
              </a:ext>
            </a:extLst>
          </p:cNvPr>
          <p:cNvSpPr txBox="1"/>
          <p:nvPr/>
        </p:nvSpPr>
        <p:spPr>
          <a:xfrm>
            <a:off x="1461796" y="781595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K8s</a:t>
            </a:r>
            <a:r>
              <a:rPr lang="zh-CN" altLang="en-US" dirty="0"/>
              <a:t>集群架构</a:t>
            </a:r>
          </a:p>
        </p:txBody>
      </p:sp>
    </p:spTree>
    <p:extLst>
      <p:ext uri="{BB962C8B-B14F-4D97-AF65-F5344CB8AC3E}">
        <p14:creationId xmlns:p14="http://schemas.microsoft.com/office/powerpoint/2010/main" val="267755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840E75-871E-4BF1-4D70-27696D98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98" y="178915"/>
            <a:ext cx="7413759" cy="55842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34FBCD-874E-51E0-5A2A-403C4486B892}"/>
              </a:ext>
            </a:extLst>
          </p:cNvPr>
          <p:cNvSpPr txBox="1"/>
          <p:nvPr/>
        </p:nvSpPr>
        <p:spPr>
          <a:xfrm>
            <a:off x="784738" y="910125"/>
            <a:ext cx="31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K8s</a:t>
            </a:r>
            <a:r>
              <a:rPr lang="zh-CN" altLang="en-US" dirty="0"/>
              <a:t>简单的运行一个容器</a:t>
            </a:r>
          </a:p>
        </p:txBody>
      </p:sp>
    </p:spTree>
    <p:extLst>
      <p:ext uri="{BB962C8B-B14F-4D97-AF65-F5344CB8AC3E}">
        <p14:creationId xmlns:p14="http://schemas.microsoft.com/office/powerpoint/2010/main" val="153998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2BDEA-B5E0-E621-A128-B400F4115438}"/>
              </a:ext>
            </a:extLst>
          </p:cNvPr>
          <p:cNvSpPr txBox="1"/>
          <p:nvPr/>
        </p:nvSpPr>
        <p:spPr>
          <a:xfrm>
            <a:off x="783771" y="657187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K8s</a:t>
            </a:r>
            <a:r>
              <a:rPr lang="zh-CN" altLang="en-US" dirty="0"/>
              <a:t>的资源类型</a:t>
            </a:r>
          </a:p>
        </p:txBody>
      </p:sp>
    </p:spTree>
    <p:extLst>
      <p:ext uri="{BB962C8B-B14F-4D97-AF65-F5344CB8AC3E}">
        <p14:creationId xmlns:p14="http://schemas.microsoft.com/office/powerpoint/2010/main" val="12136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19889F-1030-045C-E952-3873E21DCC1A}"/>
              </a:ext>
            </a:extLst>
          </p:cNvPr>
          <p:cNvSpPr txBox="1"/>
          <p:nvPr/>
        </p:nvSpPr>
        <p:spPr>
          <a:xfrm>
            <a:off x="783770" y="657187"/>
            <a:ext cx="9853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K8s</a:t>
            </a:r>
            <a:r>
              <a:rPr lang="zh-CN" altLang="en-US" dirty="0"/>
              <a:t>中最为重要的核心概念，而其他资源仅仅是在管理、暴露</a:t>
            </a:r>
            <a:r>
              <a:rPr lang="en-US" altLang="zh-CN" dirty="0"/>
              <a:t>pod</a:t>
            </a:r>
            <a:r>
              <a:rPr lang="zh-CN" altLang="en-US" dirty="0"/>
              <a:t>或被</a:t>
            </a:r>
            <a:r>
              <a:rPr lang="en-US" altLang="zh-CN" dirty="0"/>
              <a:t>pod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是一组并置的容器， 代表了</a:t>
            </a:r>
            <a:r>
              <a:rPr lang="en-US" altLang="zh-CN" dirty="0"/>
              <a:t>K8s</a:t>
            </a:r>
            <a:r>
              <a:rPr lang="zh-CN" altLang="en-US" dirty="0"/>
              <a:t>中的基本构建模块。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765B2B-D0AD-D58B-EC1E-2CB0B89DCA6B}"/>
              </a:ext>
            </a:extLst>
          </p:cNvPr>
          <p:cNvSpPr txBox="1"/>
          <p:nvPr/>
        </p:nvSpPr>
        <p:spPr>
          <a:xfrm>
            <a:off x="783770" y="2331880"/>
            <a:ext cx="93430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中可以包含一个或多个容器，同一</a:t>
            </a:r>
            <a:r>
              <a:rPr lang="en-US" altLang="zh-CN" dirty="0"/>
              <a:t>pod</a:t>
            </a:r>
            <a:r>
              <a:rPr lang="zh-CN" altLang="en-US" dirty="0"/>
              <a:t>中的多个容器是部分隔离的，使用相同的</a:t>
            </a:r>
            <a:r>
              <a:rPr lang="en-US" altLang="zh-CN" dirty="0"/>
              <a:t>IP</a:t>
            </a:r>
            <a:r>
              <a:rPr lang="zh-CN" altLang="en-US" dirty="0"/>
              <a:t>地址和端口空间，不同的</a:t>
            </a:r>
            <a:r>
              <a:rPr lang="en-US" altLang="zh-CN" dirty="0"/>
              <a:t>PID</a:t>
            </a:r>
            <a:r>
              <a:rPr lang="zh-CN" altLang="en-US" dirty="0"/>
              <a:t>命名空间（也可设为共享），完全隔离的文件系统（可以挂载卷这一</a:t>
            </a:r>
            <a:r>
              <a:rPr lang="en-US" altLang="zh-CN" dirty="0"/>
              <a:t>K8s</a:t>
            </a:r>
            <a:r>
              <a:rPr lang="zh-CN" altLang="en-US" dirty="0"/>
              <a:t>资源来共享目录）。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pod</a:t>
            </a:r>
            <a:r>
              <a:rPr lang="zh-CN" altLang="en-US" dirty="0"/>
              <a:t>中的多个容器应当是紧密耦合的容器组，通常是一个主容器和支持主容器的其他容器，例如日志轮转器和收集器、数据处理器、通信适配器等。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13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A681C2-B1EB-C57E-EC15-B6DB48393B18}"/>
              </a:ext>
            </a:extLst>
          </p:cNvPr>
          <p:cNvSpPr txBox="1"/>
          <p:nvPr/>
        </p:nvSpPr>
        <p:spPr>
          <a:xfrm>
            <a:off x="1275183" y="888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 err="1"/>
              <a:t>yaml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0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E5EDB-8F52-F20C-5BF5-5698E5CC0559}"/>
              </a:ext>
            </a:extLst>
          </p:cNvPr>
          <p:cNvSpPr txBox="1"/>
          <p:nvPr/>
        </p:nvSpPr>
        <p:spPr>
          <a:xfrm>
            <a:off x="575387" y="81370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标签是可以附加到资源的任意键值对，用以选择具有该确切标签的资源（这是通过标签选择器完成的）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可使用标签来组织</a:t>
            </a:r>
            <a:r>
              <a:rPr lang="en-US" altLang="zh-CN" dirty="0"/>
              <a:t>pod</a:t>
            </a:r>
            <a:r>
              <a:rPr lang="zh-CN" altLang="en-US" dirty="0"/>
              <a:t>或所有其它的</a:t>
            </a:r>
            <a:r>
              <a:rPr lang="en-US" altLang="zh-CN" dirty="0"/>
              <a:t>K8s</a:t>
            </a:r>
            <a:r>
              <a:rPr lang="zh-CN" altLang="en-US" dirty="0"/>
              <a:t>资源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标签（</a:t>
            </a:r>
            <a:r>
              <a:rPr lang="en-US" altLang="zh-CN" dirty="0"/>
              <a:t>label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FD7D24-9F05-3346-5831-15A4C98D3469}"/>
              </a:ext>
            </a:extLst>
          </p:cNvPr>
          <p:cNvSpPr txBox="1"/>
          <p:nvPr/>
        </p:nvSpPr>
        <p:spPr>
          <a:xfrm>
            <a:off x="575387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只要标签的</a:t>
            </a:r>
            <a:r>
              <a:rPr lang="en-US" altLang="zh-CN" dirty="0"/>
              <a:t>key</a:t>
            </a:r>
            <a:r>
              <a:rPr lang="zh-CN" altLang="en-US" dirty="0"/>
              <a:t>在资源内是唯一的，一个资源便可以拥有多个标签。 通常在我们创建资源时就会将标签附加到资源上， 但之后我们也可以再添加其他标签，或者修改现有标签的值，而无须重新创建资源。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F9D6E8-32E1-CFF9-AB36-5ECE832D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21" y="3541655"/>
            <a:ext cx="6752823" cy="28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1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E5EDB-8F52-F20C-5BF5-5698E5CC0559}"/>
              </a:ext>
            </a:extLst>
          </p:cNvPr>
          <p:cNvSpPr txBox="1"/>
          <p:nvPr/>
        </p:nvSpPr>
        <p:spPr>
          <a:xfrm>
            <a:off x="643813" y="80126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标签选择器根据资源的以下条件来选择资源： 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包含（或不包含）使用特定键的标签 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包含具有特定键和值的标签 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包含具有特定键的标签，但其值与我们指定的不同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!env</a:t>
            </a:r>
          </a:p>
          <a:p>
            <a:r>
              <a:rPr lang="en-US" altLang="zh-CN" dirty="0" err="1"/>
              <a:t>creation_method</a:t>
            </a:r>
            <a:r>
              <a:rPr lang="en-US" altLang="zh-CN" dirty="0"/>
              <a:t>!=manual</a:t>
            </a:r>
          </a:p>
          <a:p>
            <a:r>
              <a:rPr lang="en-US" altLang="zh-CN" dirty="0"/>
              <a:t>env in (prod, </a:t>
            </a:r>
            <a:r>
              <a:rPr lang="en-US" altLang="zh-CN" dirty="0" err="1"/>
              <a:t>devel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(prod, </a:t>
            </a:r>
            <a:r>
              <a:rPr lang="en-US" altLang="zh-CN" dirty="0" err="1"/>
              <a:t>devel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app=pc, </a:t>
            </a:r>
            <a:r>
              <a:rPr lang="en-US" altLang="zh-CN" dirty="0" err="1"/>
              <a:t>rel</a:t>
            </a:r>
            <a:r>
              <a:rPr lang="en-US" altLang="zh-CN" dirty="0"/>
              <a:t> =beta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标签选择器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56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E5EDB-8F52-F20C-5BF5-5698E5CC0559}"/>
              </a:ext>
            </a:extLst>
          </p:cNvPr>
          <p:cNvSpPr txBox="1"/>
          <p:nvPr/>
        </p:nvSpPr>
        <p:spPr>
          <a:xfrm>
            <a:off x="643813" y="80126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K8s</a:t>
            </a:r>
            <a:r>
              <a:rPr lang="zh-CN" altLang="en-US" dirty="0"/>
              <a:t>的构想是对运行在其上的应用程序隐藏实际的基础架构，避免应用程序与基础架构强耦合。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一般使用</a:t>
            </a:r>
            <a:r>
              <a:rPr lang="en-US" altLang="zh-CN" dirty="0"/>
              <a:t>K8s</a:t>
            </a:r>
            <a:r>
              <a:rPr lang="zh-CN" altLang="en-US" dirty="0"/>
              <a:t>集群工作的正确方式是将</a:t>
            </a:r>
            <a:r>
              <a:rPr lang="en-US" altLang="zh-CN" dirty="0"/>
              <a:t>pod</a:t>
            </a:r>
            <a:r>
              <a:rPr lang="zh-CN" altLang="en-US" dirty="0"/>
              <a:t>近乎随机地调度到工作节点上，由于</a:t>
            </a:r>
            <a:r>
              <a:rPr lang="en-US" altLang="zh-CN" dirty="0"/>
              <a:t>K8s</a:t>
            </a:r>
            <a:r>
              <a:rPr lang="zh-CN" altLang="en-US" dirty="0"/>
              <a:t>将集群中的所有节点抽象为一个整体的大型部署平台，因此对于你的</a:t>
            </a:r>
            <a:r>
              <a:rPr lang="en-US" altLang="zh-CN" dirty="0"/>
              <a:t>pod</a:t>
            </a:r>
            <a:r>
              <a:rPr lang="zh-CN" altLang="en-US" dirty="0"/>
              <a:t>实际调度到哪个节点而言是无关紧要的。对于每个</a:t>
            </a:r>
            <a:r>
              <a:rPr lang="en-US" altLang="zh-CN" dirty="0"/>
              <a:t>pod</a:t>
            </a:r>
            <a:r>
              <a:rPr lang="zh-CN" altLang="en-US" dirty="0"/>
              <a:t>而言，它获得所请求的确切数量的计算资源</a:t>
            </a:r>
            <a:r>
              <a:rPr lang="en-US" altLang="zh-CN" dirty="0"/>
              <a:t>(CPU</a:t>
            </a:r>
            <a:r>
              <a:rPr lang="zh-CN" altLang="en-US" dirty="0"/>
              <a:t>、内存等）及其从其他</a:t>
            </a:r>
            <a:r>
              <a:rPr lang="en-US" altLang="zh-CN" dirty="0"/>
              <a:t>pod</a:t>
            </a:r>
            <a:r>
              <a:rPr lang="zh-CN" altLang="en-US" dirty="0"/>
              <a:t>的可访问性，完全不受该</a:t>
            </a:r>
            <a:r>
              <a:rPr lang="en-US" altLang="zh-CN" dirty="0"/>
              <a:t>pod</a:t>
            </a:r>
            <a:r>
              <a:rPr lang="zh-CN" altLang="en-US" dirty="0"/>
              <a:t>所调度到的节点的影响，所以通常来说没有任何需要指定</a:t>
            </a:r>
            <a:r>
              <a:rPr lang="en-US" altLang="zh-CN" dirty="0" err="1"/>
              <a:t>Kubemetes</a:t>
            </a:r>
            <a:r>
              <a:rPr lang="zh-CN" altLang="en-US" dirty="0"/>
              <a:t>把</a:t>
            </a:r>
            <a:r>
              <a:rPr lang="en-US" altLang="zh-CN" dirty="0"/>
              <a:t>pod</a:t>
            </a:r>
            <a:r>
              <a:rPr lang="zh-CN" altLang="en-US" dirty="0"/>
              <a:t>调度到哪里的需求。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使用标签和标签选择器约束</a:t>
            </a:r>
            <a:r>
              <a:rPr lang="en-US" altLang="zh-CN" dirty="0"/>
              <a:t>pod</a:t>
            </a:r>
            <a:r>
              <a:rPr lang="zh-CN" altLang="en-US" dirty="0"/>
              <a:t>调度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67155F-DE60-E9D2-0378-4A2E1D390BB0}"/>
              </a:ext>
            </a:extLst>
          </p:cNvPr>
          <p:cNvSpPr txBox="1"/>
          <p:nvPr/>
        </p:nvSpPr>
        <p:spPr>
          <a:xfrm>
            <a:off x="643812" y="38074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例外：硬件基础设施不是同质化的。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C3026B-92C6-36E4-41F6-8A1B4F23284A}"/>
              </a:ext>
            </a:extLst>
          </p:cNvPr>
          <p:cNvSpPr txBox="1"/>
          <p:nvPr/>
        </p:nvSpPr>
        <p:spPr>
          <a:xfrm>
            <a:off x="643812" y="4272256"/>
            <a:ext cx="6310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使用标签分类工作节点，避免了指定一个确切节点的强耦合。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6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1186</Words>
  <Application>Microsoft Office PowerPoint</Application>
  <PresentationFormat>宽屏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120798654@qq.com</dc:creator>
  <cp:lastModifiedBy>120798654@qq.com</cp:lastModifiedBy>
  <cp:revision>2</cp:revision>
  <dcterms:created xsi:type="dcterms:W3CDTF">2022-12-11T11:59:19Z</dcterms:created>
  <dcterms:modified xsi:type="dcterms:W3CDTF">2022-12-14T16:08:02Z</dcterms:modified>
</cp:coreProperties>
</file>