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9" r:id="rId2"/>
    <p:sldId id="280" r:id="rId3"/>
    <p:sldId id="260" r:id="rId4"/>
    <p:sldId id="258" r:id="rId5"/>
    <p:sldId id="259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8" r:id="rId17"/>
    <p:sldId id="271" r:id="rId18"/>
    <p:sldId id="272" r:id="rId19"/>
    <p:sldId id="273" r:id="rId20"/>
    <p:sldId id="274" r:id="rId21"/>
    <p:sldId id="276" r:id="rId22"/>
    <p:sldId id="275" r:id="rId23"/>
    <p:sldId id="277" r:id="rId2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67" autoAdjust="0"/>
    <p:restoredTop sz="94583" autoAdjust="0"/>
  </p:normalViewPr>
  <p:slideViewPr>
    <p:cSldViewPr snapToGrid="0" showGuides="1">
      <p:cViewPr>
        <p:scale>
          <a:sx n="80" d="100"/>
          <a:sy n="80" d="100"/>
        </p:scale>
        <p:origin x="2280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E800D-62F0-46FC-A171-E2B1FB806F6C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54DE1-1804-4808-8DAB-7052B58A7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354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54DE1-1804-4808-8DAB-7052B58A721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21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 of using amplifiers: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54DE1-1804-4808-8DAB-7052B58A721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122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Mode Rejection</a:t>
            </a:r>
            <a:r>
              <a:rPr lang="en-US" baseline="0" dirty="0"/>
              <a:t> Ratio = CMRR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54DE1-1804-4808-8DAB-7052B58A721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535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54DE1-1804-4808-8DAB-7052B58A721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920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Noise due to parasitic voltage due to spatial separation of 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54DE1-1804-4808-8DAB-7052B58A721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475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introducing buffers(voltage </a:t>
            </a:r>
            <a:r>
              <a:rPr lang="en-US" dirty="0" err="1"/>
              <a:t>folloewrs</a:t>
            </a:r>
            <a:r>
              <a:rPr lang="en-US" dirty="0"/>
              <a:t>) we are increasing the input impedance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54DE1-1804-4808-8DAB-7052B58A721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674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Vref</a:t>
            </a:r>
            <a:r>
              <a:rPr lang="en-US" dirty="0"/>
              <a:t> raises signal do a desired DC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54DE1-1804-4808-8DAB-7052B58A721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339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54DE1-1804-4808-8DAB-7052B58A721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11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FINISHED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54DE1-1804-4808-8DAB-7052B58A721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53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85637-9A28-4E85-AD25-0F09FD7C24E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4054B-3C90-44E9-B5E1-EF683AA20B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8869D-830C-4FA3-AB6B-BC58016C58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580D4-5F81-4E13-91ED-CB174EE271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E62CB-D8DE-4106-86F3-3F9ECD8963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CA2B6-AD54-41F6-81E0-BED67150BB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6F10F-FD3E-4CC8-AE39-408A957E77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A7A2A-9C64-4B65-81D1-ACB426F67F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167BE-0534-4047-8D12-55C23761A3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CD31F-2747-4165-BC28-EC7E090496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D6E6C-AEA1-4817-9B8E-52C3650E9F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CE23463D-C4A6-462F-9961-23183D882AE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0538" y="2203450"/>
            <a:ext cx="8207375" cy="1408113"/>
          </a:xfrm>
        </p:spPr>
        <p:txBody>
          <a:bodyPr/>
          <a:lstStyle/>
          <a:p>
            <a:pPr eaLnBrk="1" hangingPunct="1"/>
            <a:r>
              <a:rPr lang="en-GB" b="1" dirty="0"/>
              <a:t>Differential, Instrumentation &amp; Bridge</a:t>
            </a:r>
          </a:p>
          <a:p>
            <a:pPr eaLnBrk="1" hangingPunct="1"/>
            <a:r>
              <a:rPr lang="en-GB" sz="4000" b="1" dirty="0"/>
              <a:t>Amplifiers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241925" y="5219700"/>
            <a:ext cx="368935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endParaRPr lang="en-GB" sz="4000" b="1" kern="0" dirty="0">
              <a:latin typeface="+mn-lt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91250" y="5387975"/>
            <a:ext cx="260985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GB" b="1" kern="0" dirty="0">
                <a:latin typeface="Times New Roman" pitchFamily="18" charset="0"/>
                <a:cs typeface="Times New Roman" pitchFamily="18" charset="0"/>
              </a:rPr>
              <a:t>YR3-BE3-HBINST</a:t>
            </a:r>
          </a:p>
          <a:p>
            <a:pPr>
              <a:spcBef>
                <a:spcPct val="20000"/>
              </a:spcBef>
              <a:defRPr/>
            </a:pPr>
            <a:r>
              <a:rPr lang="en-GB" b="1" kern="0" dirty="0">
                <a:latin typeface="Times New Roman" pitchFamily="18" charset="0"/>
                <a:cs typeface="Times New Roman" pitchFamily="18" charset="0"/>
              </a:rPr>
              <a:t>Dept. of Bioengineering</a:t>
            </a:r>
          </a:p>
          <a:p>
            <a:pPr>
              <a:spcBef>
                <a:spcPct val="20000"/>
              </a:spcBef>
              <a:defRPr/>
            </a:pPr>
            <a:r>
              <a:rPr lang="en-GB" b="1" kern="0" dirty="0" err="1">
                <a:latin typeface="Times New Roman" pitchFamily="18" charset="0"/>
                <a:cs typeface="Times New Roman" pitchFamily="18" charset="0"/>
              </a:rPr>
              <a:t>E.M.Drakakis</a:t>
            </a:r>
            <a:endParaRPr lang="en-GB" b="1" kern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7F54F9-64C0-4089-A9E0-7354B4D7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85637-9A28-4E85-AD25-0F09FD7C24ED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1692275" y="1871663"/>
            <a:ext cx="5688013" cy="249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4000" b="1" dirty="0"/>
              <a:t>Problem!</a:t>
            </a:r>
            <a:r>
              <a:rPr lang="en-GB" sz="2000" b="1" dirty="0"/>
              <a:t> </a:t>
            </a:r>
          </a:p>
          <a:p>
            <a:pPr algn="ctr"/>
            <a:endParaRPr lang="en-GB" sz="2000" b="1" dirty="0"/>
          </a:p>
          <a:p>
            <a:pPr algn="ctr"/>
            <a:r>
              <a:rPr lang="en-GB" sz="3200" b="1" dirty="0"/>
              <a:t>We need increased </a:t>
            </a:r>
            <a:r>
              <a:rPr lang="en-GB" sz="3200" b="1" dirty="0" err="1"/>
              <a:t>R</a:t>
            </a:r>
            <a:r>
              <a:rPr lang="en-GB" sz="3200" b="1" baseline="-25000" dirty="0" err="1"/>
              <a:t>in</a:t>
            </a:r>
            <a:endParaRPr lang="en-GB" sz="3200" b="1" baseline="-25000" dirty="0"/>
          </a:p>
          <a:p>
            <a:pPr algn="ctr"/>
            <a:endParaRPr lang="en-GB" sz="3200" b="1" dirty="0"/>
          </a:p>
          <a:p>
            <a:pPr algn="ctr"/>
            <a:r>
              <a:rPr lang="en-GB" sz="3200" b="1" dirty="0"/>
              <a:t>  We need adjustable G</a:t>
            </a:r>
            <a:r>
              <a:rPr lang="en-GB" sz="3200" b="1" baseline="-15000" dirty="0"/>
              <a:t>(ain)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7010D8-3003-407A-8FC1-9F5C26A3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167BE-0534-4047-8D12-55C23761A385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413" y="260350"/>
            <a:ext cx="4052887" cy="647700"/>
          </a:xfrm>
        </p:spPr>
        <p:txBody>
          <a:bodyPr/>
          <a:lstStyle/>
          <a:p>
            <a:pPr eaLnBrk="1" hangingPunct="1"/>
            <a:r>
              <a:rPr lang="en-GB" sz="3400" b="1" u="sng" dirty="0"/>
              <a:t>Solution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0049" y="1485900"/>
            <a:ext cx="8601076" cy="3968496"/>
            <a:chOff x="400049" y="1485900"/>
            <a:chExt cx="8601076" cy="3968496"/>
          </a:xfrm>
        </p:grpSpPr>
        <p:pic>
          <p:nvPicPr>
            <p:cNvPr id="4" name="Picture 3" descr="fig_8_5_a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049" y="1485900"/>
              <a:ext cx="4276725" cy="3886200"/>
            </a:xfrm>
            <a:prstGeom prst="rect">
              <a:avLst/>
            </a:prstGeom>
          </p:spPr>
        </p:pic>
        <p:pic>
          <p:nvPicPr>
            <p:cNvPr id="5" name="Picture 4" descr="fig_8_5_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0" y="1771650"/>
              <a:ext cx="4429125" cy="3682746"/>
            </a:xfrm>
            <a:prstGeom prst="rect">
              <a:avLst/>
            </a:prstGeom>
          </p:spPr>
        </p:pic>
      </p:grpSp>
      <p:sp>
        <p:nvSpPr>
          <p:cNvPr id="7" name="Oval 6"/>
          <p:cNvSpPr/>
          <p:nvPr/>
        </p:nvSpPr>
        <p:spPr>
          <a:xfrm>
            <a:off x="1085850" y="1638299"/>
            <a:ext cx="2143126" cy="3457575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42925" y="819150"/>
            <a:ext cx="2411879" cy="3693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Introduction of buffers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81125" y="1304925"/>
            <a:ext cx="334736" cy="390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CA4A93-DF34-4E7F-AC6B-33804180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A7A2A-9C64-4B65-81D1-ACB426F67F9B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6B1926-FC91-EA49-857B-48CED133D667}"/>
              </a:ext>
            </a:extLst>
          </p:cNvPr>
          <p:cNvSpPr/>
          <p:nvPr/>
        </p:nvSpPr>
        <p:spPr>
          <a:xfrm>
            <a:off x="7154779" y="3144253"/>
            <a:ext cx="1716505" cy="593558"/>
          </a:xfrm>
          <a:prstGeom prst="rect">
            <a:avLst/>
          </a:prstGeom>
          <a:solidFill>
            <a:srgbClr val="FF00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354137"/>
          </a:xfrm>
        </p:spPr>
        <p:txBody>
          <a:bodyPr/>
          <a:lstStyle/>
          <a:p>
            <a:pPr eaLnBrk="1" hangingPunct="1"/>
            <a:r>
              <a:rPr lang="en-GB" sz="3600" b="1" u="sng"/>
              <a:t>Adjustable Gain </a:t>
            </a:r>
            <a:br>
              <a:rPr lang="en-GB" sz="3600" b="1" u="sng"/>
            </a:br>
            <a:r>
              <a:rPr lang="en-GB" sz="3600" b="1" u="sng"/>
              <a:t>(Derivation- Fill in)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BCEA2E-3E4B-40E7-922D-42BC636C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A7A2A-9C64-4B65-81D1-ACB426F67F9B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971550" y="260350"/>
            <a:ext cx="741680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400" b="1" u="sng">
                <a:solidFill>
                  <a:schemeClr val="tx2"/>
                </a:solidFill>
              </a:rPr>
              <a:t>BASIC INSTRUMENTATION AMPLIFIER (IA)</a:t>
            </a:r>
            <a:br>
              <a:rPr lang="en-GB" sz="2800" b="1" u="sng">
                <a:solidFill>
                  <a:schemeClr val="tx2"/>
                </a:solidFill>
              </a:rPr>
            </a:br>
            <a:br>
              <a:rPr lang="en-GB" sz="2800">
                <a:solidFill>
                  <a:schemeClr val="tx2"/>
                </a:solidFill>
              </a:rPr>
            </a:br>
            <a:endParaRPr lang="en-GB" sz="2800">
              <a:solidFill>
                <a:schemeClr val="tx2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283147" y="788568"/>
            <a:ext cx="6598563" cy="5314488"/>
            <a:chOff x="1138007" y="788568"/>
            <a:chExt cx="6598563" cy="5314488"/>
          </a:xfrm>
        </p:grpSpPr>
        <p:pic>
          <p:nvPicPr>
            <p:cNvPr id="4" name="Picture 3" descr="fig_8_6.jpg"/>
            <p:cNvPicPr>
              <a:picLocks noChangeAspect="1"/>
            </p:cNvPicPr>
            <p:nvPr/>
          </p:nvPicPr>
          <p:blipFill>
            <a:blip r:embed="rId2" cstate="print">
              <a:lum contrast="20000"/>
            </a:blip>
            <a:srcRect r="573"/>
            <a:stretch>
              <a:fillRect/>
            </a:stretch>
          </p:blipFill>
          <p:spPr>
            <a:xfrm>
              <a:off x="1487568" y="788568"/>
              <a:ext cx="6249002" cy="458419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480457" y="827314"/>
              <a:ext cx="2612572" cy="4180115"/>
            </a:xfrm>
            <a:prstGeom prst="rect">
              <a:avLst/>
            </a:pr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3657" y="1320800"/>
              <a:ext cx="2249715" cy="3222171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38007" y="5579836"/>
              <a:ext cx="2943434" cy="523220"/>
            </a:xfrm>
            <a:prstGeom prst="rect">
              <a:avLst/>
            </a:prstGeom>
            <a:noFill/>
            <a:ln w="508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/>
                <a:t>Buffered </a:t>
              </a:r>
              <a:r>
                <a:rPr lang="en-GB" sz="1400" b="1" dirty="0" err="1"/>
                <a:t>Diff.Input</a:t>
              </a:r>
              <a:r>
                <a:rPr lang="en-GB" sz="1400" b="1" dirty="0"/>
                <a:t>-to-</a:t>
              </a:r>
              <a:r>
                <a:rPr lang="en-GB" sz="1400" b="1" dirty="0" err="1"/>
                <a:t>Diff.output</a:t>
              </a:r>
              <a:endParaRPr lang="en-GB" sz="1400" b="1" dirty="0"/>
            </a:p>
            <a:p>
              <a:pPr algn="ctr"/>
              <a:r>
                <a:rPr lang="en-GB" sz="1400" b="1" dirty="0"/>
                <a:t>With Adjustable Gain Block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002971" y="5094515"/>
              <a:ext cx="1" cy="42091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880326" y="5587093"/>
              <a:ext cx="1627369" cy="307777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/>
                <a:t>Subtractor</a:t>
              </a:r>
              <a:r>
                <a:rPr lang="en-GB" sz="1400" b="1" dirty="0"/>
                <a:t> Block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5406571" y="4622801"/>
              <a:ext cx="0" cy="8345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4EC782-1252-46CF-B075-C6213A23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167BE-0534-4047-8D12-55C23761A385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354137"/>
          </a:xfrm>
        </p:spPr>
        <p:txBody>
          <a:bodyPr/>
          <a:lstStyle/>
          <a:p>
            <a:pPr eaLnBrk="1" hangingPunct="1"/>
            <a:r>
              <a:rPr lang="en-GB" sz="3600" b="1" u="sng"/>
              <a:t>Basic Calculations for IA </a:t>
            </a:r>
            <a:br>
              <a:rPr lang="en-GB" sz="3600" b="1" u="sng"/>
            </a:br>
            <a:r>
              <a:rPr lang="en-GB" sz="3600" b="1" u="sng"/>
              <a:t>(Fill in)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2CC7D2-6796-4047-8EEE-3CC0378B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A7A2A-9C64-4B65-81D1-ACB426F67F9B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42651"/>
            <a:ext cx="8229600" cy="914400"/>
          </a:xfrm>
        </p:spPr>
        <p:txBody>
          <a:bodyPr/>
          <a:lstStyle/>
          <a:p>
            <a:pPr eaLnBrk="1" hangingPunct="1"/>
            <a:r>
              <a:rPr lang="en-GB" sz="3600" b="1" u="sng"/>
              <a:t>Referencing the Output Voltage </a:t>
            </a:r>
          </a:p>
        </p:txBody>
      </p:sp>
      <p:pic>
        <p:nvPicPr>
          <p:cNvPr id="4" name="Picture 3" descr="fig_8_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3943" y="870857"/>
            <a:ext cx="5050971" cy="57148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FD1184-C4BC-4D5A-AB44-DB12FF84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A7A2A-9C64-4B65-81D1-ACB426F67F9B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1117612" y="55567"/>
            <a:ext cx="6916057" cy="914400"/>
          </a:xfrm>
        </p:spPr>
        <p:txBody>
          <a:bodyPr/>
          <a:lstStyle/>
          <a:p>
            <a:pPr eaLnBrk="1" hangingPunct="1"/>
            <a:r>
              <a:rPr lang="en-GB" sz="3600" b="1" u="sng" dirty="0"/>
              <a:t>Measuring with the IA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-72123" y="2110354"/>
            <a:ext cx="9049208" cy="3085760"/>
            <a:chOff x="-72123" y="2110354"/>
            <a:chExt cx="9049208" cy="3085760"/>
          </a:xfrm>
        </p:grpSpPr>
        <p:grpSp>
          <p:nvGrpSpPr>
            <p:cNvPr id="15" name="Group 14"/>
            <p:cNvGrpSpPr/>
            <p:nvPr/>
          </p:nvGrpSpPr>
          <p:grpSpPr>
            <a:xfrm>
              <a:off x="-72123" y="2110354"/>
              <a:ext cx="9049208" cy="3085760"/>
              <a:chOff x="-72123" y="2110354"/>
              <a:chExt cx="9049208" cy="308576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-72123" y="2110354"/>
                <a:ext cx="9049208" cy="3085760"/>
                <a:chOff x="-72123" y="2110354"/>
                <a:chExt cx="9049208" cy="3085760"/>
              </a:xfrm>
            </p:grpSpPr>
            <p:pic>
              <p:nvPicPr>
                <p:cNvPr id="17413" name="Picture 5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66914" y="2110354"/>
                  <a:ext cx="8810171" cy="30857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" name="Arc 6"/>
                <p:cNvSpPr/>
                <p:nvPr/>
              </p:nvSpPr>
              <p:spPr>
                <a:xfrm rot="19851518">
                  <a:off x="-64866" y="2499286"/>
                  <a:ext cx="1935380" cy="979692"/>
                </a:xfrm>
                <a:prstGeom prst="arc">
                  <a:avLst>
                    <a:gd name="adj1" fmla="val 16200000"/>
                    <a:gd name="adj2" fmla="val 20006472"/>
                  </a:avLst>
                </a:prstGeom>
                <a:ln w="25400">
                  <a:solidFill>
                    <a:schemeClr val="tx2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Arc 7"/>
                <p:cNvSpPr/>
                <p:nvPr/>
              </p:nvSpPr>
              <p:spPr>
                <a:xfrm rot="19851518">
                  <a:off x="-72123" y="3653172"/>
                  <a:ext cx="1935380" cy="979692"/>
                </a:xfrm>
                <a:prstGeom prst="arc">
                  <a:avLst>
                    <a:gd name="adj1" fmla="val 16200000"/>
                    <a:gd name="adj2" fmla="val 20006472"/>
                  </a:avLst>
                </a:prstGeom>
                <a:ln w="25400">
                  <a:solidFill>
                    <a:schemeClr val="tx2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Arc 8"/>
                <p:cNvSpPr/>
                <p:nvPr/>
              </p:nvSpPr>
              <p:spPr>
                <a:xfrm rot="1648747">
                  <a:off x="145595" y="2286024"/>
                  <a:ext cx="1935380" cy="979692"/>
                </a:xfrm>
                <a:prstGeom prst="arc">
                  <a:avLst>
                    <a:gd name="adj1" fmla="val 16200000"/>
                    <a:gd name="adj2" fmla="val 19104919"/>
                  </a:avLst>
                </a:prstGeom>
                <a:ln w="25400">
                  <a:solidFill>
                    <a:schemeClr val="tx2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" name="Arc 9"/>
                <p:cNvSpPr/>
                <p:nvPr/>
              </p:nvSpPr>
              <p:spPr>
                <a:xfrm rot="1648747">
                  <a:off x="138341" y="3454404"/>
                  <a:ext cx="1935380" cy="979692"/>
                </a:xfrm>
                <a:prstGeom prst="arc">
                  <a:avLst>
                    <a:gd name="adj1" fmla="val 16200000"/>
                    <a:gd name="adj2" fmla="val 19104919"/>
                  </a:avLst>
                </a:prstGeom>
                <a:ln w="25400">
                  <a:solidFill>
                    <a:schemeClr val="tx2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3" name="Straight Connector 12"/>
              <p:cNvCxnSpPr/>
              <p:nvPr/>
            </p:nvCxnSpPr>
            <p:spPr>
              <a:xfrm>
                <a:off x="1741714" y="2627086"/>
                <a:ext cx="464457" cy="362857"/>
              </a:xfrm>
              <a:prstGeom prst="line">
                <a:avLst/>
              </a:prstGeom>
              <a:ln w="25400">
                <a:solidFill>
                  <a:schemeClr val="tx2">
                    <a:lumMod val="95000"/>
                    <a:lumOff val="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719946" y="3780952"/>
                <a:ext cx="464457" cy="362857"/>
              </a:xfrm>
              <a:prstGeom prst="line">
                <a:avLst/>
              </a:prstGeom>
              <a:ln w="25400">
                <a:solidFill>
                  <a:schemeClr val="tx2">
                    <a:lumMod val="95000"/>
                    <a:lumOff val="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5225154" y="3918887"/>
              <a:ext cx="914400" cy="493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817251" y="5362121"/>
            <a:ext cx="2339103" cy="64633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“Small” differential</a:t>
            </a:r>
          </a:p>
          <a:p>
            <a:pPr algn="ctr"/>
            <a:r>
              <a:rPr lang="en-GB" b="1" dirty="0"/>
              <a:t>Signals (of interest)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9209" y="1276351"/>
            <a:ext cx="2826415" cy="646331"/>
          </a:xfrm>
          <a:prstGeom prst="rect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“Large” common-mode</a:t>
            </a:r>
          </a:p>
          <a:p>
            <a:pPr algn="ctr"/>
            <a:r>
              <a:rPr lang="en-GB" b="1" dirty="0"/>
              <a:t>signals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8242" y="5354863"/>
            <a:ext cx="2800767" cy="92333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Amplified Diff. Input;</a:t>
            </a:r>
          </a:p>
          <a:p>
            <a:pPr algn="ctr"/>
            <a:r>
              <a:rPr lang="en-GB" b="1" dirty="0"/>
              <a:t>“common-mode” signal</a:t>
            </a:r>
          </a:p>
          <a:p>
            <a:pPr algn="ctr"/>
            <a:r>
              <a:rPr lang="en-GB" b="1" dirty="0"/>
              <a:t>has been rejected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3178627" y="4093028"/>
            <a:ext cx="1132116" cy="12482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098800" y="2997201"/>
            <a:ext cx="602344" cy="16618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41828" y="1930400"/>
            <a:ext cx="87086" cy="537029"/>
          </a:xfrm>
          <a:prstGeom prst="straightConnector1">
            <a:avLst/>
          </a:prstGeom>
          <a:ln w="25400">
            <a:solidFill>
              <a:schemeClr val="tx2">
                <a:lumMod val="95000"/>
                <a:lumOff val="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0" idx="0"/>
          </p:cNvCxnSpPr>
          <p:nvPr/>
        </p:nvCxnSpPr>
        <p:spPr>
          <a:xfrm>
            <a:off x="1066800" y="1894114"/>
            <a:ext cx="265259" cy="16155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863771" y="3429001"/>
            <a:ext cx="1146629" cy="1941285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56B897-9399-4C18-B654-7215A630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A7A2A-9C64-4B65-81D1-ACB426F67F9B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58763"/>
            <a:ext cx="8229600" cy="914400"/>
          </a:xfrm>
        </p:spPr>
        <p:txBody>
          <a:bodyPr/>
          <a:lstStyle/>
          <a:p>
            <a:pPr eaLnBrk="1" hangingPunct="1"/>
            <a:r>
              <a:rPr lang="en-GB" sz="2800" b="1" u="sng"/>
              <a:t>IA-based measurement example: </a:t>
            </a:r>
            <a:br>
              <a:rPr lang="en-GB" sz="2800" b="1" u="sng"/>
            </a:br>
            <a:r>
              <a:rPr lang="en-GB" sz="2800" b="1" u="sng"/>
              <a:t>differential voltage measurement</a:t>
            </a:r>
          </a:p>
        </p:txBody>
      </p:sp>
      <p:pic>
        <p:nvPicPr>
          <p:cNvPr id="4" name="Picture 3" descr="fig_8_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6170" y="1306287"/>
            <a:ext cx="4702628" cy="52832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D16A89-D48F-4C8B-A0E4-C1AF1314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A7A2A-9C64-4B65-81D1-ACB426F67F9B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58763"/>
            <a:ext cx="8229600" cy="777875"/>
          </a:xfrm>
        </p:spPr>
        <p:txBody>
          <a:bodyPr/>
          <a:lstStyle/>
          <a:p>
            <a:pPr eaLnBrk="1" hangingPunct="1"/>
            <a:r>
              <a:rPr lang="en-GB" sz="2800" b="1" u="sng"/>
              <a:t>IA-based Differential V-to-I converter </a:t>
            </a:r>
            <a:br>
              <a:rPr lang="en-GB" sz="2800" b="1" u="sng"/>
            </a:br>
            <a:endParaRPr lang="en-GB" sz="2800" b="1" u="sng"/>
          </a:p>
        </p:txBody>
      </p:sp>
      <p:pic>
        <p:nvPicPr>
          <p:cNvPr id="4" name="Picture 3" descr="fig_8_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8851" y="1331256"/>
            <a:ext cx="6371772" cy="42567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7918F-6196-4282-B691-25A88896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A7A2A-9C64-4B65-81D1-ACB426F67F9B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>
          <a:xfrm>
            <a:off x="487363" y="266700"/>
            <a:ext cx="8229600" cy="1173163"/>
          </a:xfrm>
        </p:spPr>
        <p:txBody>
          <a:bodyPr/>
          <a:lstStyle/>
          <a:p>
            <a:pPr eaLnBrk="1" hangingPunct="1"/>
            <a:r>
              <a:rPr lang="en-GB" sz="2800" b="1" u="sng"/>
              <a:t>The IA as a signal conditioning circuit: </a:t>
            </a:r>
            <a:br>
              <a:rPr lang="en-GB" sz="2800" b="1" u="sng"/>
            </a:br>
            <a:r>
              <a:rPr lang="en-GB" sz="2800" b="1" u="sng"/>
              <a:t>strain gage measurements </a:t>
            </a:r>
            <a:br>
              <a:rPr lang="en-GB" sz="2800" b="1" u="sng"/>
            </a:br>
            <a:endParaRPr lang="en-GB" sz="2800" b="1" u="sng"/>
          </a:p>
        </p:txBody>
      </p:sp>
      <p:sp>
        <p:nvSpPr>
          <p:cNvPr id="20483" name="TextBox 4"/>
          <p:cNvSpPr txBox="1">
            <a:spLocks noChangeArrowheads="1"/>
          </p:cNvSpPr>
          <p:nvPr/>
        </p:nvSpPr>
        <p:spPr bwMode="auto">
          <a:xfrm>
            <a:off x="3032125" y="5707063"/>
            <a:ext cx="300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GF= [(</a:t>
            </a:r>
            <a:r>
              <a:rPr lang="el-GR"/>
              <a:t>Δ</a:t>
            </a:r>
            <a:r>
              <a:rPr lang="en-GB"/>
              <a:t>R/R) / (</a:t>
            </a:r>
            <a:r>
              <a:rPr lang="el-GR"/>
              <a:t>Δ</a:t>
            </a:r>
            <a:r>
              <a:rPr lang="en-GB"/>
              <a:t>L/L)] (</a:t>
            </a:r>
            <a:r>
              <a:rPr lang="el-GR"/>
              <a:t>Ω</a:t>
            </a:r>
            <a:r>
              <a:rPr lang="en-GB"/>
              <a:t>/m)</a:t>
            </a:r>
          </a:p>
        </p:txBody>
      </p:sp>
      <p:pic>
        <p:nvPicPr>
          <p:cNvPr id="5" name="Picture 4" descr="fig_8_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4596" y="1219200"/>
            <a:ext cx="3887797" cy="425268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6BE80B-BAE9-47C1-9CBF-26586789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A7A2A-9C64-4B65-81D1-ACB426F67F9B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ACD192-A85F-7A46-A6B2-E2FAED22558F}"/>
              </a:ext>
            </a:extLst>
          </p:cNvPr>
          <p:cNvSpPr txBox="1"/>
          <p:nvPr/>
        </p:nvSpPr>
        <p:spPr>
          <a:xfrm rot="1577751">
            <a:off x="681266" y="1314217"/>
            <a:ext cx="784179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FF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LECTURE FINISHED HERE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g_8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780" y="1644188"/>
            <a:ext cx="7228110" cy="3726098"/>
          </a:xfrm>
          <a:prstGeom prst="rect">
            <a:avLst/>
          </a:prstGeom>
        </p:spPr>
      </p:pic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865188" y="476250"/>
            <a:ext cx="74168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800" b="1" u="sng">
                <a:solidFill>
                  <a:schemeClr val="tx2"/>
                </a:solidFill>
              </a:rPr>
              <a:t>BASIC DIFFERENTIAL AMPLIFIER</a:t>
            </a:r>
            <a:br>
              <a:rPr lang="en-GB" sz="2800" b="1" u="sng">
                <a:solidFill>
                  <a:schemeClr val="tx2"/>
                </a:solidFill>
              </a:rPr>
            </a:br>
            <a:br>
              <a:rPr lang="en-GB" sz="2800">
                <a:solidFill>
                  <a:schemeClr val="tx2"/>
                </a:solidFill>
              </a:rPr>
            </a:br>
            <a:r>
              <a:rPr lang="en-GB" sz="2800">
                <a:solidFill>
                  <a:schemeClr val="tx2"/>
                </a:solidFill>
              </a:rPr>
              <a:t>(SUBTRACTOR CIRCUIT)</a:t>
            </a:r>
          </a:p>
        </p:txBody>
      </p:sp>
      <p:sp>
        <p:nvSpPr>
          <p:cNvPr id="3076" name="Line 8"/>
          <p:cNvSpPr>
            <a:spLocks noChangeShapeType="1"/>
          </p:cNvSpPr>
          <p:nvPr/>
        </p:nvSpPr>
        <p:spPr bwMode="auto">
          <a:xfrm flipV="1">
            <a:off x="6472238" y="4516438"/>
            <a:ext cx="360362" cy="15128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077" name="TextBox 9"/>
          <p:cNvSpPr txBox="1">
            <a:spLocks noChangeArrowheads="1"/>
          </p:cNvSpPr>
          <p:nvPr/>
        </p:nvSpPr>
        <p:spPr bwMode="auto">
          <a:xfrm>
            <a:off x="2644775" y="6019800"/>
            <a:ext cx="5805488" cy="6461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600"/>
              <a:t>V</a:t>
            </a:r>
            <a:r>
              <a:rPr lang="en-GB" sz="3600" baseline="-25000"/>
              <a:t>o</a:t>
            </a:r>
            <a:r>
              <a:rPr lang="en-GB" sz="3600"/>
              <a:t>= mE</a:t>
            </a:r>
            <a:r>
              <a:rPr lang="en-GB" sz="3600" baseline="-25000"/>
              <a:t>1</a:t>
            </a:r>
            <a:r>
              <a:rPr lang="en-GB" sz="3600"/>
              <a:t> –mE</a:t>
            </a:r>
            <a:r>
              <a:rPr lang="en-GB" sz="3600" baseline="-25000"/>
              <a:t>2</a:t>
            </a:r>
            <a:r>
              <a:rPr lang="en-GB" sz="3600"/>
              <a:t> = m (E</a:t>
            </a:r>
            <a:r>
              <a:rPr lang="en-GB" sz="3600" baseline="-25000"/>
              <a:t>1</a:t>
            </a:r>
            <a:r>
              <a:rPr lang="en-GB" sz="3600"/>
              <a:t>-E</a:t>
            </a:r>
            <a:r>
              <a:rPr lang="en-GB" sz="3600" baseline="-25000"/>
              <a:t>2</a:t>
            </a:r>
            <a:r>
              <a:rPr lang="en-GB" sz="360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944B92-095E-4955-B8D1-6E54CB44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167BE-0534-4047-8D12-55C23761A385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>
          <a:xfrm>
            <a:off x="487363" y="266700"/>
            <a:ext cx="8229600" cy="838200"/>
          </a:xfrm>
        </p:spPr>
        <p:txBody>
          <a:bodyPr/>
          <a:lstStyle/>
          <a:p>
            <a:pPr eaLnBrk="1" hangingPunct="1"/>
            <a:r>
              <a:rPr lang="en-GB" sz="2800" b="1" u="sng"/>
              <a:t>Basic Resistance Bridge</a:t>
            </a:r>
            <a:br>
              <a:rPr lang="en-GB" sz="2800" b="1" u="sng"/>
            </a:br>
            <a:endParaRPr lang="en-GB" sz="2800" b="1" u="sng"/>
          </a:p>
        </p:txBody>
      </p:sp>
      <p:pic>
        <p:nvPicPr>
          <p:cNvPr id="4" name="Picture 3" descr="fig_8_12.jpg"/>
          <p:cNvPicPr>
            <a:picLocks noChangeAspect="1"/>
          </p:cNvPicPr>
          <p:nvPr/>
        </p:nvPicPr>
        <p:blipFill>
          <a:blip r:embed="rId2" cstate="print">
            <a:lum contrast="10000"/>
          </a:blip>
          <a:stretch>
            <a:fillRect/>
          </a:stretch>
        </p:blipFill>
        <p:spPr>
          <a:xfrm>
            <a:off x="638051" y="1597740"/>
            <a:ext cx="7867323" cy="33080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FA7647-36A7-4404-B3BD-E771AD59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A7A2A-9C64-4B65-81D1-ACB426F67F9B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>
          <a:xfrm>
            <a:off x="1303338" y="647700"/>
            <a:ext cx="6376987" cy="838200"/>
          </a:xfrm>
        </p:spPr>
        <p:txBody>
          <a:bodyPr/>
          <a:lstStyle/>
          <a:p>
            <a:pPr eaLnBrk="1" hangingPunct="1"/>
            <a:r>
              <a:rPr lang="en-GB" sz="2800" b="1" u="sng"/>
              <a:t>Balancing a Resistance Bridge</a:t>
            </a:r>
            <a:br>
              <a:rPr lang="en-GB" sz="2800" b="1" u="sng"/>
            </a:br>
            <a:endParaRPr lang="en-GB" sz="2800" b="1" u="sng"/>
          </a:p>
        </p:txBody>
      </p:sp>
      <p:pic>
        <p:nvPicPr>
          <p:cNvPr id="4" name="Picture 3" descr="fig_8_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760" y="1539240"/>
            <a:ext cx="6126480" cy="377952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DD58DF-0B4E-4D9F-AF53-D851FC2F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A7A2A-9C64-4B65-81D1-ACB426F67F9B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>
          <a:xfrm>
            <a:off x="458335" y="34476"/>
            <a:ext cx="8229600" cy="715963"/>
          </a:xfrm>
        </p:spPr>
        <p:txBody>
          <a:bodyPr/>
          <a:lstStyle/>
          <a:p>
            <a:pPr eaLnBrk="1" hangingPunct="1"/>
            <a:r>
              <a:rPr lang="en-GB" sz="2800" b="1" u="sng" dirty="0"/>
              <a:t>Sensitivity of Resistor Bridges</a:t>
            </a:r>
          </a:p>
        </p:txBody>
      </p:sp>
      <p:pic>
        <p:nvPicPr>
          <p:cNvPr id="9" name="Picture 8" descr="fig_8_16.jpg"/>
          <p:cNvPicPr>
            <a:picLocks noChangeAspect="1"/>
          </p:cNvPicPr>
          <p:nvPr/>
        </p:nvPicPr>
        <p:blipFill>
          <a:blip r:embed="rId2" cstate="print">
            <a:lum contrast="12000"/>
          </a:blip>
          <a:stretch>
            <a:fillRect/>
          </a:stretch>
        </p:blipFill>
        <p:spPr>
          <a:xfrm>
            <a:off x="1785257" y="678983"/>
            <a:ext cx="5428343" cy="588147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763657" y="1030514"/>
            <a:ext cx="653143" cy="653143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6698343" y="2775857"/>
            <a:ext cx="653143" cy="653143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6125029" y="4383314"/>
            <a:ext cx="653143" cy="653143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336384-EAF7-4F9B-9C76-8A8022DD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A7A2A-9C64-4B65-81D1-ACB426F67F9B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1303338" y="342900"/>
            <a:ext cx="6376987" cy="808038"/>
          </a:xfrm>
        </p:spPr>
        <p:txBody>
          <a:bodyPr/>
          <a:lstStyle/>
          <a:p>
            <a:pPr eaLnBrk="1" hangingPunct="1"/>
            <a:r>
              <a:rPr lang="en-GB" sz="2800" b="1" u="sng"/>
              <a:t>Bridge Measurements with IA </a:t>
            </a:r>
            <a:br>
              <a:rPr lang="en-GB" sz="2800" b="1" u="sng"/>
            </a:br>
            <a:endParaRPr lang="en-GB" sz="2800" b="1" u="sng"/>
          </a:p>
        </p:txBody>
      </p:sp>
      <p:pic>
        <p:nvPicPr>
          <p:cNvPr id="4" name="Picture 3" descr="fig_8_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1143" y="1354183"/>
            <a:ext cx="6821714" cy="414963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BE834B-2844-4539-B83D-1C420958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A7A2A-9C64-4B65-81D1-ACB426F67F9B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539750" y="2800350"/>
            <a:ext cx="7993063" cy="29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3200" b="1"/>
              <a:t>Output = m x (DIFFERENCE of Inputs)</a:t>
            </a:r>
          </a:p>
          <a:p>
            <a:pPr algn="ctr"/>
            <a:endParaRPr lang="en-GB" sz="3200" b="1"/>
          </a:p>
          <a:p>
            <a:pPr algn="ctr"/>
            <a:endParaRPr lang="en-GB" sz="3600" b="1"/>
          </a:p>
          <a:p>
            <a:pPr algn="ctr"/>
            <a:r>
              <a:rPr lang="en-GB" sz="3600" b="1"/>
              <a:t>m is termed  “differential gain” &amp; depends on resistor ratios</a:t>
            </a:r>
          </a:p>
          <a:p>
            <a:endParaRPr lang="en-GB"/>
          </a:p>
        </p:txBody>
      </p:sp>
      <p:sp>
        <p:nvSpPr>
          <p:cNvPr id="4099" name="Oval 6"/>
          <p:cNvSpPr>
            <a:spLocks noChangeArrowheads="1"/>
          </p:cNvSpPr>
          <p:nvPr/>
        </p:nvSpPr>
        <p:spPr bwMode="auto">
          <a:xfrm>
            <a:off x="755650" y="2636838"/>
            <a:ext cx="1512888" cy="10080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7"/>
          <p:cNvSpPr>
            <a:spLocks noChangeShapeType="1"/>
          </p:cNvSpPr>
          <p:nvPr/>
        </p:nvSpPr>
        <p:spPr bwMode="auto">
          <a:xfrm flipV="1">
            <a:off x="1620838" y="1989138"/>
            <a:ext cx="503237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101" name="Oval 8"/>
          <p:cNvSpPr>
            <a:spLocks noChangeArrowheads="1"/>
          </p:cNvSpPr>
          <p:nvPr/>
        </p:nvSpPr>
        <p:spPr bwMode="auto">
          <a:xfrm>
            <a:off x="3421063" y="2492375"/>
            <a:ext cx="2879725" cy="12239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9"/>
          <p:cNvSpPr>
            <a:spLocks noChangeShapeType="1"/>
          </p:cNvSpPr>
          <p:nvPr/>
        </p:nvSpPr>
        <p:spPr bwMode="auto">
          <a:xfrm flipV="1">
            <a:off x="5189538" y="1844675"/>
            <a:ext cx="1182687" cy="6540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103" name="TextBox 10"/>
          <p:cNvSpPr txBox="1">
            <a:spLocks noChangeArrowheads="1"/>
          </p:cNvSpPr>
          <p:nvPr/>
        </p:nvSpPr>
        <p:spPr bwMode="auto">
          <a:xfrm>
            <a:off x="1820863" y="1265238"/>
            <a:ext cx="58070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600"/>
              <a:t>V</a:t>
            </a:r>
            <a:r>
              <a:rPr lang="en-GB" sz="3600" baseline="-25000"/>
              <a:t>o</a:t>
            </a:r>
            <a:r>
              <a:rPr lang="en-GB" sz="3600"/>
              <a:t>= mE</a:t>
            </a:r>
            <a:r>
              <a:rPr lang="en-GB" sz="3600" baseline="-25000"/>
              <a:t>1</a:t>
            </a:r>
            <a:r>
              <a:rPr lang="en-GB" sz="3600"/>
              <a:t> –mE</a:t>
            </a:r>
            <a:r>
              <a:rPr lang="en-GB" sz="3600" baseline="-25000"/>
              <a:t>2</a:t>
            </a:r>
            <a:r>
              <a:rPr lang="en-GB" sz="3600"/>
              <a:t> = m (E</a:t>
            </a:r>
            <a:r>
              <a:rPr lang="en-GB" sz="3600" baseline="-25000"/>
              <a:t>1</a:t>
            </a:r>
            <a:r>
              <a:rPr lang="en-GB" sz="3600"/>
              <a:t>-E</a:t>
            </a:r>
            <a:r>
              <a:rPr lang="en-GB" sz="3600" baseline="-25000"/>
              <a:t>2</a:t>
            </a:r>
            <a:r>
              <a:rPr lang="en-GB" sz="360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9575A-04A3-411F-A0F0-2036F244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167BE-0534-4047-8D12-55C23761A385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354137"/>
          </a:xfrm>
        </p:spPr>
        <p:txBody>
          <a:bodyPr/>
          <a:lstStyle/>
          <a:p>
            <a:pPr eaLnBrk="1" hangingPunct="1"/>
            <a:r>
              <a:rPr lang="en-GB" sz="3600" b="1" u="sng"/>
              <a:t>Subtractor’s Basic Relation</a:t>
            </a:r>
            <a:br>
              <a:rPr lang="en-GB" sz="3600" b="1" u="sng"/>
            </a:br>
            <a:r>
              <a:rPr lang="en-GB" sz="3600" b="1" u="sng"/>
              <a:t>(Derivation- Fill in)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39D4DD-9B59-46FE-82CE-8CD4CD05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A7A2A-9C64-4B65-81D1-ACB426F67F9B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en-GB" sz="4000" b="1" u="sng"/>
              <a:t>Common Mode Rejection (Ratio)</a:t>
            </a: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900113" y="1196975"/>
            <a:ext cx="741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400">
                <a:solidFill>
                  <a:schemeClr val="tx2"/>
                </a:solidFill>
              </a:rPr>
              <a:t>What is the value of the subtractor circuit output voltage when both inputs have a common value?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93648" y="2384262"/>
            <a:ext cx="7156704" cy="3889248"/>
            <a:chOff x="993648" y="2384262"/>
            <a:chExt cx="7156704" cy="3889248"/>
          </a:xfrm>
        </p:grpSpPr>
        <p:pic>
          <p:nvPicPr>
            <p:cNvPr id="8" name="Picture 7" descr="fig_8_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648" y="2384262"/>
              <a:ext cx="7156704" cy="3889248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2307770" y="3958771"/>
              <a:ext cx="464460" cy="812800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6698342" y="4009573"/>
              <a:ext cx="1444171" cy="1197428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3AE1B8-5333-4E0A-AFF7-C8DC95C5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A7A2A-9C64-4B65-81D1-ACB426F67F9B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5"/>
          <p:cNvSpPr txBox="1">
            <a:spLocks noChangeArrowheads="1"/>
          </p:cNvSpPr>
          <p:nvPr/>
        </p:nvSpPr>
        <p:spPr bwMode="auto">
          <a:xfrm>
            <a:off x="755650" y="404813"/>
            <a:ext cx="7632700" cy="59213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3600" b="1" u="sng" dirty="0"/>
              <a:t>BOTTOMLINE</a:t>
            </a:r>
          </a:p>
          <a:p>
            <a:pPr algn="ctr"/>
            <a:endParaRPr lang="en-GB" sz="2000" b="1" dirty="0"/>
          </a:p>
          <a:p>
            <a:pPr algn="ctr"/>
            <a:r>
              <a:rPr lang="en-GB" sz="3200" b="1" dirty="0" err="1"/>
              <a:t>Vout</a:t>
            </a:r>
            <a:r>
              <a:rPr lang="en-GB" sz="3200" b="1" dirty="0"/>
              <a:t> = A</a:t>
            </a:r>
            <a:r>
              <a:rPr lang="en-GB" sz="3200" b="1" baseline="-25000" dirty="0"/>
              <a:t>d</a:t>
            </a:r>
            <a:r>
              <a:rPr lang="en-GB" sz="3200" b="1" dirty="0"/>
              <a:t> . (E</a:t>
            </a:r>
            <a:r>
              <a:rPr lang="en-GB" sz="3200" b="1" baseline="-25000" dirty="0"/>
              <a:t>1</a:t>
            </a:r>
            <a:r>
              <a:rPr lang="en-GB" sz="3200" b="1" dirty="0"/>
              <a:t>-E</a:t>
            </a:r>
            <a:r>
              <a:rPr lang="en-GB" sz="3200" b="1" baseline="-25000" dirty="0"/>
              <a:t>2</a:t>
            </a:r>
            <a:r>
              <a:rPr lang="en-GB" sz="3200" b="1" dirty="0"/>
              <a:t>) + A</a:t>
            </a:r>
            <a:r>
              <a:rPr lang="en-GB" sz="3200" b="1" baseline="-25000" dirty="0"/>
              <a:t>c </a:t>
            </a:r>
            <a:r>
              <a:rPr lang="en-GB" sz="3200" b="1" dirty="0"/>
              <a:t>.</a:t>
            </a:r>
            <a:r>
              <a:rPr lang="en-GB" sz="3200" b="1" baseline="-25000" dirty="0"/>
              <a:t> </a:t>
            </a:r>
            <a:r>
              <a:rPr lang="en-GB" sz="3200" b="1" dirty="0"/>
              <a:t>[ (E</a:t>
            </a:r>
            <a:r>
              <a:rPr lang="en-GB" sz="3200" b="1" baseline="-25000" dirty="0"/>
              <a:t>1</a:t>
            </a:r>
            <a:r>
              <a:rPr lang="en-GB" sz="3200" b="1" dirty="0"/>
              <a:t>+E</a:t>
            </a:r>
            <a:r>
              <a:rPr lang="en-GB" sz="3200" b="1" baseline="-25000" dirty="0"/>
              <a:t>2</a:t>
            </a:r>
            <a:r>
              <a:rPr lang="en-GB" sz="3200" b="1" dirty="0"/>
              <a:t>)/2 ]</a:t>
            </a:r>
          </a:p>
          <a:p>
            <a:pPr algn="ctr"/>
            <a:endParaRPr lang="en-GB" sz="3200" b="1" dirty="0"/>
          </a:p>
          <a:p>
            <a:r>
              <a:rPr lang="en-GB" sz="2000" b="1" dirty="0"/>
              <a:t>		Ad: Differential Gain</a:t>
            </a:r>
          </a:p>
          <a:p>
            <a:r>
              <a:rPr lang="en-GB" sz="2000" b="1" dirty="0"/>
              <a:t>		Ac: Common-mode Gain</a:t>
            </a:r>
          </a:p>
          <a:p>
            <a:r>
              <a:rPr lang="en-GB" sz="2000" b="1" dirty="0"/>
              <a:t>		E</a:t>
            </a:r>
            <a:r>
              <a:rPr lang="en-GB" sz="2000" b="1" baseline="-25000" dirty="0"/>
              <a:t>1</a:t>
            </a:r>
            <a:r>
              <a:rPr lang="en-GB" sz="2000" b="1" dirty="0"/>
              <a:t>-E</a:t>
            </a:r>
            <a:r>
              <a:rPr lang="en-GB" sz="2000" b="1" baseline="-25000" dirty="0"/>
              <a:t>2</a:t>
            </a:r>
            <a:r>
              <a:rPr lang="en-GB" sz="2000" b="1" dirty="0"/>
              <a:t>: Differential Input</a:t>
            </a:r>
          </a:p>
          <a:p>
            <a:r>
              <a:rPr lang="en-GB" sz="2000" b="1" dirty="0"/>
              <a:t>		(E</a:t>
            </a:r>
            <a:r>
              <a:rPr lang="en-GB" sz="2000" b="1" baseline="-25000" dirty="0"/>
              <a:t>1</a:t>
            </a:r>
            <a:r>
              <a:rPr lang="en-GB" sz="2000" b="1" dirty="0"/>
              <a:t>+E</a:t>
            </a:r>
            <a:r>
              <a:rPr lang="en-GB" sz="2000" b="1" baseline="-25000" dirty="0"/>
              <a:t>2</a:t>
            </a:r>
            <a:r>
              <a:rPr lang="en-GB" sz="2000" b="1" dirty="0"/>
              <a:t>)/2: Common Mode Input</a:t>
            </a:r>
          </a:p>
          <a:p>
            <a:pPr algn="ctr"/>
            <a:endParaRPr lang="en-GB" sz="2000" b="1" dirty="0"/>
          </a:p>
          <a:p>
            <a:pPr algn="ctr"/>
            <a:endParaRPr lang="en-GB" sz="2000" b="1" dirty="0"/>
          </a:p>
          <a:p>
            <a:pPr algn="ctr"/>
            <a:r>
              <a:rPr lang="en-GB" sz="2000" b="1" dirty="0"/>
              <a:t>We want the amplifier to:</a:t>
            </a:r>
          </a:p>
          <a:p>
            <a:pPr algn="ctr"/>
            <a:endParaRPr lang="en-GB" sz="2000" b="1" dirty="0"/>
          </a:p>
          <a:p>
            <a:pPr>
              <a:buFont typeface="Wingdings" pitchFamily="2" charset="2"/>
              <a:buChar char="ü"/>
            </a:pPr>
            <a:r>
              <a:rPr lang="en-GB" sz="2000" b="1" dirty="0"/>
              <a:t>AMPLIFY THE DIFFERENCE of the two input signals </a:t>
            </a:r>
          </a:p>
          <a:p>
            <a:pPr>
              <a:buFont typeface="Wingdings" pitchFamily="2" charset="2"/>
              <a:buChar char="ü"/>
            </a:pPr>
            <a:r>
              <a:rPr lang="en-GB" sz="2000" b="1" dirty="0"/>
              <a:t>REJECT THEIR COMMON-MODE SIGNAL</a:t>
            </a:r>
          </a:p>
          <a:p>
            <a:pPr>
              <a:buFont typeface="Wingdings" pitchFamily="2" charset="2"/>
              <a:buChar char="ü"/>
            </a:pPr>
            <a:r>
              <a:rPr lang="en-GB" sz="2000" b="1" dirty="0"/>
              <a:t>have HIGH A</a:t>
            </a:r>
            <a:r>
              <a:rPr lang="en-GB" sz="2000" b="1" baseline="-25000" dirty="0"/>
              <a:t>d</a:t>
            </a:r>
            <a:r>
              <a:rPr lang="en-GB" sz="2000" b="1" dirty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GB" sz="2000" b="1" dirty="0"/>
              <a:t>have LOW  A</a:t>
            </a:r>
            <a:r>
              <a:rPr lang="en-GB" sz="2000" b="1" baseline="-25000" dirty="0"/>
              <a:t>c</a:t>
            </a:r>
          </a:p>
          <a:p>
            <a:pPr>
              <a:buFont typeface="Wingdings" pitchFamily="2" charset="2"/>
              <a:buChar char="ü"/>
            </a:pPr>
            <a:r>
              <a:rPr lang="en-GB" sz="2000" b="1" dirty="0"/>
              <a:t>have high CMRR= 20 log (Ad/Ac)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2751138" y="14319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BC6665-BC34-44FC-A9E8-B1413B08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167BE-0534-4047-8D12-55C23761A38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5E52D7-4C51-5542-8A73-12D7D711F2C1}"/>
              </a:ext>
            </a:extLst>
          </p:cNvPr>
          <p:cNvSpPr/>
          <p:nvPr/>
        </p:nvSpPr>
        <p:spPr>
          <a:xfrm>
            <a:off x="1068946" y="1249251"/>
            <a:ext cx="6941713" cy="695459"/>
          </a:xfrm>
          <a:prstGeom prst="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250825" y="1484313"/>
            <a:ext cx="8661400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4000" b="1"/>
              <a:t>Problem!</a:t>
            </a:r>
            <a:r>
              <a:rPr lang="en-GB" sz="2000" b="1"/>
              <a:t> </a:t>
            </a:r>
          </a:p>
          <a:p>
            <a:pPr algn="ctr"/>
            <a:endParaRPr lang="en-GB" sz="2000" b="1"/>
          </a:p>
          <a:p>
            <a:pPr algn="ctr"/>
            <a:r>
              <a:rPr lang="en-GB" sz="3200" b="1"/>
              <a:t>What about Resistor Mismatch?</a:t>
            </a:r>
          </a:p>
          <a:p>
            <a:pPr algn="ctr"/>
            <a:r>
              <a:rPr lang="en-GB" sz="3200" b="1"/>
              <a:t>  </a:t>
            </a:r>
          </a:p>
          <a:p>
            <a:pPr algn="ctr"/>
            <a:r>
              <a:rPr lang="en-GB" sz="3200" b="1"/>
              <a:t>How well should the resistors be </a:t>
            </a:r>
          </a:p>
          <a:p>
            <a:pPr algn="ctr"/>
            <a:r>
              <a:rPr lang="en-GB" sz="3200" b="1"/>
              <a:t>matched so that CMRR becomes very high?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DF2B3A-E016-41A6-B749-80083B1C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167BE-0534-4047-8D12-55C23761A385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229600" cy="1728788"/>
          </a:xfrm>
        </p:spPr>
        <p:txBody>
          <a:bodyPr/>
          <a:lstStyle/>
          <a:p>
            <a:pPr eaLnBrk="1" hangingPunct="1"/>
            <a:r>
              <a:rPr lang="en-GB" sz="3000" b="1" u="sng"/>
              <a:t>EFFECT OF RESISTOR MISMATCH ON THE SUBTRACTOR CIRCUIT OPERATION </a:t>
            </a:r>
            <a:br>
              <a:rPr lang="en-GB" sz="3400" b="1" u="sng"/>
            </a:br>
            <a:r>
              <a:rPr lang="en-GB" sz="3400" b="1"/>
              <a:t>(Derivation-Fill In)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AE8D2-B1FB-4271-B137-FFE79499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A7A2A-9C64-4B65-81D1-ACB426F67F9B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5"/>
          <p:cNvSpPr txBox="1">
            <a:spLocks noChangeArrowheads="1"/>
          </p:cNvSpPr>
          <p:nvPr/>
        </p:nvSpPr>
        <p:spPr bwMode="auto">
          <a:xfrm>
            <a:off x="1619250" y="188913"/>
            <a:ext cx="63468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000" b="1" u="sng"/>
              <a:t>Single-input vs. Differential-input </a:t>
            </a:r>
          </a:p>
          <a:p>
            <a:r>
              <a:rPr lang="en-GB" sz="3000" b="1"/>
              <a:t>                 </a:t>
            </a:r>
            <a:r>
              <a:rPr lang="en-GB" sz="3000" b="1" u="sng"/>
              <a:t>Measurement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642" y="1828812"/>
            <a:ext cx="8566491" cy="3395464"/>
            <a:chOff x="294642" y="1828812"/>
            <a:chExt cx="8566491" cy="3395464"/>
          </a:xfrm>
        </p:grpSpPr>
        <p:pic>
          <p:nvPicPr>
            <p:cNvPr id="4" name="Picture 3" descr="fig_8_3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642" y="1994408"/>
              <a:ext cx="4372802" cy="3183563"/>
            </a:xfrm>
            <a:prstGeom prst="rect">
              <a:avLst/>
            </a:prstGeom>
          </p:spPr>
        </p:pic>
        <p:pic>
          <p:nvPicPr>
            <p:cNvPr id="5" name="Picture 4" descr="fig_8_4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0000">
              <a:off x="4580885" y="1828812"/>
              <a:ext cx="4280248" cy="3395464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9DE4FF-97FC-47A5-B635-C42CA9B4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167BE-0534-4047-8D12-55C23761A385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5388</TotalTime>
  <Words>351</Words>
  <Application>Microsoft Macintosh PowerPoint</Application>
  <PresentationFormat>On-screen Show (4:3)</PresentationFormat>
  <Paragraphs>110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Apple Chancery</vt:lpstr>
      <vt:lpstr>Arial</vt:lpstr>
      <vt:lpstr>Calibri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Subtractor’s Basic Relation (Derivation- Fill in)</vt:lpstr>
      <vt:lpstr>Common Mode Rejection (Ratio)</vt:lpstr>
      <vt:lpstr>PowerPoint Presentation</vt:lpstr>
      <vt:lpstr>PowerPoint Presentation</vt:lpstr>
      <vt:lpstr>EFFECT OF RESISTOR MISMATCH ON THE SUBTRACTOR CIRCUIT OPERATION  (Derivation-Fill In)</vt:lpstr>
      <vt:lpstr>PowerPoint Presentation</vt:lpstr>
      <vt:lpstr>PowerPoint Presentation</vt:lpstr>
      <vt:lpstr>Solution</vt:lpstr>
      <vt:lpstr>Adjustable Gain  (Derivation- Fill in)</vt:lpstr>
      <vt:lpstr>PowerPoint Presentation</vt:lpstr>
      <vt:lpstr>Basic Calculations for IA  (Fill in)</vt:lpstr>
      <vt:lpstr>Referencing the Output Voltage </vt:lpstr>
      <vt:lpstr>Measuring with the IA </vt:lpstr>
      <vt:lpstr>IA-based measurement example:  differential voltage measurement</vt:lpstr>
      <vt:lpstr>IA-based Differential V-to-I converter  </vt:lpstr>
      <vt:lpstr>The IA as a signal conditioning circuit:  strain gage measurements  </vt:lpstr>
      <vt:lpstr>Basic Resistance Bridge </vt:lpstr>
      <vt:lpstr>Balancing a Resistance Bridge </vt:lpstr>
      <vt:lpstr>Sensitivity of Resistor Bridges</vt:lpstr>
      <vt:lpstr>Bridge Measurements with IA  </vt:lpstr>
    </vt:vector>
  </TitlesOfParts>
  <Company>23LittleVornes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EMDRAK</dc:creator>
  <cp:lastModifiedBy>Chaves Rodriguez, Luis</cp:lastModifiedBy>
  <cp:revision>83</cp:revision>
  <dcterms:created xsi:type="dcterms:W3CDTF">2011-12-04T21:15:43Z</dcterms:created>
  <dcterms:modified xsi:type="dcterms:W3CDTF">2018-04-18T12:49:52Z</dcterms:modified>
</cp:coreProperties>
</file>