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301" r:id="rId9"/>
    <p:sldId id="298" r:id="rId10"/>
    <p:sldId id="299" r:id="rId11"/>
    <p:sldId id="300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302" r:id="rId25"/>
    <p:sldId id="303" r:id="rId26"/>
    <p:sldId id="304" r:id="rId27"/>
    <p:sldId id="307" r:id="rId28"/>
    <p:sldId id="306" r:id="rId29"/>
  </p:sldIdLst>
  <p:sldSz cx="9144000" cy="6858000" type="screen4x3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6" autoAdjust="0"/>
    <p:restoredTop sz="93600" autoAdjust="0"/>
  </p:normalViewPr>
  <p:slideViewPr>
    <p:cSldViewPr snapToGrid="0" showGuides="1">
      <p:cViewPr varScale="1">
        <p:scale>
          <a:sx n="85" d="100"/>
          <a:sy n="85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5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pPr>
              <a:defRPr/>
            </a:pPr>
            <a:fld id="{8C141E38-2DDA-4BBF-9208-9D04713C8F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9958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2A214B-B37E-42F3-B73D-2BE0A50A81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59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8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/>
              <a:t>YR3-BE3-BINST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straight forward </a:t>
            </a:r>
            <a:r>
              <a:rPr lang="en-US" dirty="0" err="1"/>
              <a:t>cicrucit</a:t>
            </a:r>
            <a:r>
              <a:rPr lang="en-US" dirty="0"/>
              <a:t>. Detects </a:t>
            </a:r>
            <a:r>
              <a:rPr lang="en-US" dirty="0" err="1"/>
              <a:t>wgen</a:t>
            </a:r>
            <a:r>
              <a:rPr lang="en-US" dirty="0"/>
              <a:t> input is </a:t>
            </a:r>
            <a:r>
              <a:rPr lang="en-US" dirty="0" err="1"/>
              <a:t>etiher</a:t>
            </a:r>
            <a:r>
              <a:rPr lang="en-US" dirty="0"/>
              <a:t> </a:t>
            </a:r>
            <a:r>
              <a:rPr lang="en-US" dirty="0" err="1"/>
              <a:t>ppositive</a:t>
            </a:r>
            <a:r>
              <a:rPr lang="en-US" dirty="0"/>
              <a:t> or negative, </a:t>
            </a:r>
            <a:r>
              <a:rPr lang="en-US" dirty="0" err="1"/>
              <a:t>o.e</a:t>
            </a:r>
            <a:r>
              <a:rPr lang="en-US" dirty="0"/>
              <a:t> when it crosses zero.</a:t>
            </a:r>
          </a:p>
          <a:p>
            <a:endParaRPr lang="en-US" dirty="0"/>
          </a:p>
          <a:p>
            <a:r>
              <a:rPr lang="en-US" dirty="0"/>
              <a:t>Circuits here work in open-loop operation, not connection between output and input terminals.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YR3-BE3-BINST</a:t>
            </a:r>
          </a:p>
        </p:txBody>
      </p:sp>
    </p:spTree>
    <p:extLst>
      <p:ext uri="{BB962C8B-B14F-4D97-AF65-F5344CB8AC3E}">
        <p14:creationId xmlns:p14="http://schemas.microsoft.com/office/powerpoint/2010/main" val="68197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YR3-BE3-BINST</a:t>
            </a:r>
          </a:p>
        </p:txBody>
      </p:sp>
    </p:spTree>
    <p:extLst>
      <p:ext uri="{BB962C8B-B14F-4D97-AF65-F5344CB8AC3E}">
        <p14:creationId xmlns:p14="http://schemas.microsoft.com/office/powerpoint/2010/main" val="9924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used in a straight forward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YR3-BE3-BINST</a:t>
            </a:r>
          </a:p>
        </p:txBody>
      </p:sp>
    </p:spTree>
    <p:extLst>
      <p:ext uri="{BB962C8B-B14F-4D97-AF65-F5344CB8AC3E}">
        <p14:creationId xmlns:p14="http://schemas.microsoft.com/office/powerpoint/2010/main" val="261549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Vout</a:t>
            </a:r>
            <a:r>
              <a:rPr lang="en-US" dirty="0"/>
              <a:t> changes state when the input is higher than the higher threshold or lower than low threshold.</a:t>
            </a:r>
          </a:p>
          <a:p>
            <a:r>
              <a:rPr lang="en-US" dirty="0"/>
              <a:t>It’s only one circuit not two.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YR3-BE3-BINST</a:t>
            </a:r>
          </a:p>
        </p:txBody>
      </p:sp>
    </p:spTree>
    <p:extLst>
      <p:ext uri="{BB962C8B-B14F-4D97-AF65-F5344CB8AC3E}">
        <p14:creationId xmlns:p14="http://schemas.microsoft.com/office/powerpoint/2010/main" val="28770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4CC3-F982-4124-A093-5271BCAA6D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4DAC6-7B72-4C5C-A234-505A81547E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1DDD4-5072-4593-A8C0-30FD62FCC0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A372F-7F06-45CD-88A9-F82C4BF3A6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A4F22-7269-4BA0-B9C9-B5597E897C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A6BB-FB52-4BC0-80CA-2068A00C70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4C7C3-0576-4498-9DF9-30572DAC9A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2D3B-71CC-4A9C-BB93-DD97A5E3B7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409F6-F1E6-405B-B206-A0BB4A7E7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94F0A-9929-4DE5-8E09-9EBD14BC06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D3676-1CF9-4D97-9BB3-289BA7910A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YR3-BE3-BINST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YR3-BE3-BINST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AAD454-810E-40E5-908E-48F6EB3E4D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2949575"/>
            <a:ext cx="8207375" cy="779463"/>
          </a:xfrm>
        </p:spPr>
        <p:txBody>
          <a:bodyPr/>
          <a:lstStyle/>
          <a:p>
            <a:pPr eaLnBrk="1" hangingPunct="1"/>
            <a:r>
              <a:rPr lang="en-GB" b="1"/>
              <a:t>Basic Non-Linear Circuits </a:t>
            </a:r>
            <a:endParaRPr lang="en-GB"/>
          </a:p>
          <a:p>
            <a:pPr eaLnBrk="1" hangingPunct="1"/>
            <a:endParaRPr lang="en-GB" sz="4000" b="1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91250" y="5387975"/>
            <a:ext cx="26098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b="1" kern="0" dirty="0">
                <a:latin typeface="Times New Roman" pitchFamily="18" charset="0"/>
                <a:cs typeface="Times New Roman" pitchFamily="18" charset="0"/>
              </a:rPr>
              <a:t>YR3-BE3-HBINST</a:t>
            </a:r>
          </a:p>
          <a:p>
            <a:pPr>
              <a:spcBef>
                <a:spcPct val="20000"/>
              </a:spcBef>
              <a:defRPr/>
            </a:pPr>
            <a:r>
              <a:rPr lang="en-GB" b="1" kern="0" dirty="0">
                <a:latin typeface="Times New Roman" pitchFamily="18" charset="0"/>
                <a:cs typeface="Times New Roman" pitchFamily="18" charset="0"/>
              </a:rPr>
              <a:t>Dept. of Bioengineering</a:t>
            </a:r>
          </a:p>
          <a:p>
            <a:pPr>
              <a:spcBef>
                <a:spcPct val="20000"/>
              </a:spcBef>
              <a:defRPr/>
            </a:pPr>
            <a:r>
              <a:rPr lang="en-GB" b="1" kern="0" dirty="0" err="1">
                <a:latin typeface="Times New Roman" pitchFamily="18" charset="0"/>
                <a:cs typeface="Times New Roman" pitchFamily="18" charset="0"/>
              </a:rPr>
              <a:t>E.M.Drakakis</a:t>
            </a:r>
            <a:endParaRPr lang="en-GB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0C8C9-1FA5-4FB9-95D8-F6EBCC34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84CC3-F982-4124-A093-5271BCAA6D4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611188" y="165100"/>
            <a:ext cx="78105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EKG  Detector –I</a:t>
            </a:r>
            <a:r>
              <a:rPr lang="en-GB" b="1" u="sng">
                <a:solidFill>
                  <a:schemeClr val="tx2"/>
                </a:solidFill>
              </a:rPr>
              <a:t> 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4_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8024" y="828675"/>
            <a:ext cx="4187952" cy="52958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209094-00DD-426F-84D6-B877D84F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611188" y="165100"/>
            <a:ext cx="78105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EKG  Detector –II</a:t>
            </a:r>
            <a:r>
              <a:rPr lang="en-GB" b="1" u="sng">
                <a:solidFill>
                  <a:schemeClr val="tx2"/>
                </a:solidFill>
              </a:rPr>
              <a:t> 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4_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7450" y="752475"/>
            <a:ext cx="4203192" cy="57626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90996-A48B-4CAE-879B-6A85EA0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865188" y="57607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 dirty="0">
                <a:solidFill>
                  <a:schemeClr val="tx2"/>
                </a:solidFill>
              </a:rPr>
              <a:t>Inverting Half-Wave Rectifier: +</a:t>
            </a:r>
            <a:r>
              <a:rPr lang="en-GB" sz="2800" b="1" u="sng" dirty="0" err="1">
                <a:solidFill>
                  <a:schemeClr val="tx2"/>
                </a:solidFill>
              </a:rPr>
              <a:t>ve</a:t>
            </a:r>
            <a:r>
              <a:rPr lang="en-GB" sz="2800" b="1" u="sng" dirty="0">
                <a:solidFill>
                  <a:schemeClr val="tx2"/>
                </a:solidFill>
              </a:rPr>
              <a:t> output</a:t>
            </a:r>
            <a:endParaRPr lang="en-GB" sz="2800" dirty="0">
              <a:solidFill>
                <a:schemeClr val="tx2"/>
              </a:solidFill>
            </a:endParaRPr>
          </a:p>
        </p:txBody>
      </p:sp>
      <p:pic>
        <p:nvPicPr>
          <p:cNvPr id="4" name="Picture 3" descr="fig_7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939" y="1105080"/>
            <a:ext cx="3619881" cy="5212080"/>
          </a:xfrm>
          <a:prstGeom prst="rect">
            <a:avLst/>
          </a:prstGeom>
        </p:spPr>
      </p:pic>
      <p:pic>
        <p:nvPicPr>
          <p:cNvPr id="5" name="Picture 4" descr="fig_7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61922"/>
            <a:ext cx="4267200" cy="42626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C5CE-31DB-4E54-902A-25986B67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865188" y="231775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Basic HWR Operational Relations</a:t>
            </a:r>
          </a:p>
          <a:p>
            <a:pPr algn="ctr"/>
            <a:r>
              <a:rPr lang="en-GB" sz="2800" b="1">
                <a:solidFill>
                  <a:schemeClr val="tx2"/>
                </a:solidFill>
              </a:rPr>
              <a:t>(Derivation-Fill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F27F1-DF2A-46CC-9D96-8DA83EE4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865188" y="43093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 dirty="0">
                <a:solidFill>
                  <a:schemeClr val="tx2"/>
                </a:solidFill>
              </a:rPr>
              <a:t>Inverting Half-Wave Rectifier: -</a:t>
            </a:r>
            <a:r>
              <a:rPr lang="en-GB" sz="2800" b="1" u="sng" dirty="0" err="1">
                <a:solidFill>
                  <a:schemeClr val="tx2"/>
                </a:solidFill>
              </a:rPr>
              <a:t>ve</a:t>
            </a:r>
            <a:r>
              <a:rPr lang="en-GB" sz="2800" b="1" u="sng" dirty="0">
                <a:solidFill>
                  <a:schemeClr val="tx2"/>
                </a:solidFill>
              </a:rPr>
              <a:t> output</a:t>
            </a:r>
            <a:endParaRPr lang="en-GB" sz="2800" dirty="0">
              <a:solidFill>
                <a:schemeClr val="tx2"/>
              </a:solidFill>
            </a:endParaRPr>
          </a:p>
        </p:txBody>
      </p:sp>
      <p:pic>
        <p:nvPicPr>
          <p:cNvPr id="4" name="Picture 3" descr="fig_7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0053" y="841829"/>
            <a:ext cx="4920343" cy="56605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ABC8F-B633-4FC2-A87C-D67C8C0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5188" y="231775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Precision Full Wave Rectifier</a:t>
            </a:r>
          </a:p>
          <a:p>
            <a:pPr algn="ctr"/>
            <a:r>
              <a:rPr lang="en-GB" sz="2800" b="1" u="sng">
                <a:solidFill>
                  <a:schemeClr val="tx2"/>
                </a:solidFill>
              </a:rPr>
              <a:t>(Absolute Value Circuit)</a:t>
            </a: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7_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9272" y="1146629"/>
            <a:ext cx="4803067" cy="54805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B604D-A1E8-4B0C-B895-F20ABDA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865188" y="103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Practical FWR </a:t>
            </a: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7_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8120" y="580422"/>
            <a:ext cx="4845594" cy="61325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F6D73-D62A-47CD-B952-1E4B36A4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865188" y="231775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FWR Basic Operational Relations</a:t>
            </a:r>
          </a:p>
          <a:p>
            <a:pPr algn="ctr"/>
            <a:r>
              <a:rPr lang="en-GB" sz="2800" b="1">
                <a:solidFill>
                  <a:schemeClr val="tx2"/>
                </a:solidFill>
              </a:rPr>
              <a:t>(Derivation-Fill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4D538-8A95-4088-9717-1A84DC14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865188" y="103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Practical FWR with high R</a:t>
            </a:r>
            <a:r>
              <a:rPr lang="en-GB" sz="2800" b="1" u="sng" baseline="-25000">
                <a:solidFill>
                  <a:schemeClr val="tx2"/>
                </a:solidFill>
              </a:rPr>
              <a:t>in</a:t>
            </a:r>
            <a:r>
              <a:rPr lang="en-GB" sz="2800" b="1" u="sng">
                <a:solidFill>
                  <a:schemeClr val="tx2"/>
                </a:solidFill>
              </a:rPr>
              <a:t> </a:t>
            </a: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7_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2377440" y="793056"/>
            <a:ext cx="4389120" cy="57363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9729-5E03-4338-96EA-37891FF6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865188" y="231775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High-R</a:t>
            </a:r>
            <a:r>
              <a:rPr lang="en-GB" sz="2800" b="1" u="sng" baseline="-25000">
                <a:solidFill>
                  <a:schemeClr val="tx2"/>
                </a:solidFill>
              </a:rPr>
              <a:t>in</a:t>
            </a:r>
            <a:r>
              <a:rPr lang="en-GB" sz="2800" b="1" u="sng">
                <a:solidFill>
                  <a:schemeClr val="tx2"/>
                </a:solidFill>
              </a:rPr>
              <a:t> Basic FWR Operational Relations</a:t>
            </a:r>
          </a:p>
          <a:p>
            <a:pPr algn="ctr"/>
            <a:r>
              <a:rPr lang="en-GB" sz="2800" b="1">
                <a:solidFill>
                  <a:schemeClr val="tx2"/>
                </a:solidFill>
              </a:rPr>
              <a:t>(Derivation-Fill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E292E-C0BF-43ED-94CD-305C5390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865188" y="476250"/>
            <a:ext cx="7416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Zero Crossing Detectors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2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60000">
            <a:off x="1309738" y="1021507"/>
            <a:ext cx="6590518" cy="54023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DFDB1-2ECF-4A19-A8E0-A75668D7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865188" y="103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Peak Detector </a:t>
            </a: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7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247" y="801912"/>
            <a:ext cx="3536551" cy="5207000"/>
          </a:xfrm>
          <a:prstGeom prst="rect">
            <a:avLst/>
          </a:prstGeom>
        </p:spPr>
      </p:pic>
      <p:pic>
        <p:nvPicPr>
          <p:cNvPr id="5" name="Picture 4" descr="fig_7_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7140" y="1186682"/>
            <a:ext cx="4180114" cy="44448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2FE6C-B885-405F-B5AC-DF7F7246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865188" y="103188"/>
            <a:ext cx="7416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AC-DC Converter</a:t>
            </a:r>
          </a:p>
          <a:p>
            <a:pPr algn="ctr"/>
            <a:r>
              <a:rPr lang="en-GB" sz="2800" b="1" u="sng">
                <a:solidFill>
                  <a:schemeClr val="tx2"/>
                </a:solidFill>
              </a:rPr>
              <a:t>(Mean Absolute Value-MAV Circuit) </a:t>
            </a: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60000">
            <a:off x="2119077" y="1146628"/>
            <a:ext cx="4905829" cy="541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333C1-E3C5-4445-8310-ED94D2A2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865188" y="231775"/>
            <a:ext cx="741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Circuits for Cochlear Implant Example</a:t>
            </a:r>
          </a:p>
          <a:p>
            <a:pPr algn="ctr"/>
            <a:r>
              <a:rPr lang="en-GB" sz="2800" b="1">
                <a:solidFill>
                  <a:schemeClr val="tx2"/>
                </a:solidFill>
              </a:rPr>
              <a:t>(Derivation-Fill 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9AD3B5-98E2-4C52-AF34-4CDA042A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865188" y="103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>
                <a:solidFill>
                  <a:schemeClr val="tx2"/>
                </a:solidFill>
              </a:rPr>
              <a:t>Precision Rectifier with GND-ed Summing Inputs</a:t>
            </a:r>
            <a:endParaRPr lang="en-GB" sz="2400">
              <a:solidFill>
                <a:schemeClr val="tx2"/>
              </a:solidFill>
            </a:endParaRPr>
          </a:p>
        </p:txBody>
      </p:sp>
      <p:pic>
        <p:nvPicPr>
          <p:cNvPr id="4" name="Picture 3" descr="fig_7_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0000">
            <a:off x="348923" y="551543"/>
            <a:ext cx="4223077" cy="5754914"/>
          </a:xfrm>
          <a:prstGeom prst="rect">
            <a:avLst/>
          </a:prstGeom>
        </p:spPr>
      </p:pic>
      <p:pic>
        <p:nvPicPr>
          <p:cNvPr id="5" name="Picture 4" descr="fig_7_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0397" y="1901378"/>
            <a:ext cx="4339772" cy="3165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D4F2A-1DB7-40EA-9562-E08C477E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954088" y="357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>
                <a:solidFill>
                  <a:schemeClr val="tx2"/>
                </a:solidFill>
              </a:rPr>
              <a:t>LOG- Amplifier</a:t>
            </a:r>
            <a:endParaRPr lang="en-GB" sz="2400">
              <a:solidFill>
                <a:schemeClr val="tx2"/>
              </a:solidFill>
            </a:endParaRPr>
          </a:p>
        </p:txBody>
      </p:sp>
      <p:sp>
        <p:nvSpPr>
          <p:cNvPr id="25603" name="Text Box 10"/>
          <p:cNvSpPr txBox="1">
            <a:spLocks noChangeArrowheads="1"/>
          </p:cNvSpPr>
          <p:nvPr/>
        </p:nvSpPr>
        <p:spPr bwMode="auto">
          <a:xfrm>
            <a:off x="3165702" y="5008789"/>
            <a:ext cx="909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err="1"/>
              <a:t>V</a:t>
            </a:r>
            <a:r>
              <a:rPr lang="en-GB" baseline="-25000" dirty="0" err="1"/>
              <a:t>out</a:t>
            </a:r>
            <a:r>
              <a:rPr lang="en-GB" dirty="0"/>
              <a:t>=…</a:t>
            </a:r>
          </a:p>
        </p:txBody>
      </p:sp>
      <p:pic>
        <p:nvPicPr>
          <p:cNvPr id="5" name="Picture 4" descr="fig_11_30_floy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1465983" y="1583524"/>
            <a:ext cx="6272984" cy="29645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60926-5FBF-4FDC-9C7D-396B1F42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865188" y="230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>
                <a:solidFill>
                  <a:schemeClr val="tx2"/>
                </a:solidFill>
              </a:rPr>
              <a:t>ANTILOG Amplifier</a:t>
            </a:r>
            <a:endParaRPr lang="en-GB" sz="2400">
              <a:solidFill>
                <a:schemeClr val="tx2"/>
              </a:solidFill>
            </a:endParaRPr>
          </a:p>
        </p:txBody>
      </p:sp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3270250" y="4422775"/>
            <a:ext cx="909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</a:t>
            </a:r>
            <a:r>
              <a:rPr lang="en-GB" baseline="-25000"/>
              <a:t>out</a:t>
            </a:r>
            <a:r>
              <a:rPr lang="en-GB"/>
              <a:t>=…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8232" y="1364342"/>
            <a:ext cx="6653929" cy="2769035"/>
            <a:chOff x="1248232" y="1364342"/>
            <a:chExt cx="6653929" cy="2769035"/>
          </a:xfrm>
        </p:grpSpPr>
        <p:pic>
          <p:nvPicPr>
            <p:cNvPr id="5" name="Picture 4" descr="fig_11_31_floy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32" y="1364342"/>
              <a:ext cx="6653929" cy="276903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281714" y="3657600"/>
              <a:ext cx="290286" cy="31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97B79-B7CC-46C7-810D-79E7F306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865188" y="230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>
                <a:solidFill>
                  <a:schemeClr val="tx2"/>
                </a:solidFill>
              </a:rPr>
              <a:t>LOG Compression</a:t>
            </a:r>
            <a:endParaRPr lang="en-GB" sz="240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7692" y="1436914"/>
            <a:ext cx="6127786" cy="4354286"/>
            <a:chOff x="1100328" y="1066800"/>
            <a:chExt cx="6943344" cy="4724400"/>
          </a:xfrm>
        </p:grpSpPr>
        <p:pic>
          <p:nvPicPr>
            <p:cNvPr id="4" name="Picture 3" descr="fig_11_33_floy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28" y="1066800"/>
              <a:ext cx="6943344" cy="4724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933371" y="3429000"/>
              <a:ext cx="841829" cy="809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1B388-970F-48C3-84BA-E0CEF1A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865188" y="15761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 dirty="0">
                <a:solidFill>
                  <a:schemeClr val="tx2"/>
                </a:solidFill>
              </a:rPr>
              <a:t>LOG-based Multiplier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4" name="Picture 3" descr="fig_11_35_floy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5520" y="627600"/>
            <a:ext cx="4632960" cy="61142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039DF-7508-421C-8C24-FF65058B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865188" y="230188"/>
            <a:ext cx="7416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 u="sng">
                <a:solidFill>
                  <a:schemeClr val="tx2"/>
                </a:solidFill>
              </a:rPr>
              <a:t>LOG-based Divider</a:t>
            </a:r>
            <a:endParaRPr lang="en-GB" sz="240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09230" y="1117600"/>
            <a:ext cx="4254426" cy="5003800"/>
            <a:chOff x="2509230" y="1117600"/>
            <a:chExt cx="4254426" cy="5003800"/>
          </a:xfrm>
        </p:grpSpPr>
        <p:pic>
          <p:nvPicPr>
            <p:cNvPr id="4" name="Picture 3" descr="fig_11_37_floyd.jpg"/>
            <p:cNvPicPr>
              <a:picLocks noChangeAspect="1"/>
            </p:cNvPicPr>
            <p:nvPr/>
          </p:nvPicPr>
          <p:blipFill>
            <a:blip r:embed="rId2" cstate="print">
              <a:lum contrast="15000"/>
            </a:blip>
            <a:stretch>
              <a:fillRect/>
            </a:stretch>
          </p:blipFill>
          <p:spPr>
            <a:xfrm>
              <a:off x="2509230" y="1149531"/>
              <a:ext cx="4096512" cy="49072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41142" y="2071914"/>
              <a:ext cx="522514" cy="4049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117600"/>
              <a:ext cx="580571" cy="66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02399" y="1654629"/>
              <a:ext cx="203200" cy="493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4A2E3-AE00-4951-AB48-D61E8B5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865188" y="476250"/>
            <a:ext cx="741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+ve Voltage Level Detector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2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352" y="915924"/>
            <a:ext cx="6559296" cy="54071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30D19-F6DB-45E8-9B09-757E1B6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865188" y="476250"/>
            <a:ext cx="741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-ve Voltage Level Detector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2_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0000">
            <a:off x="1101344" y="1019556"/>
            <a:ext cx="6839712" cy="51998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6AF5F4-0E12-47A4-9F00-38B48782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865188" y="361950"/>
            <a:ext cx="741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Problem! effect of noise 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4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527304"/>
            <a:ext cx="4864100" cy="62605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B6F6C-1A4C-4E95-A558-8275EBC8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865188" y="361950"/>
            <a:ext cx="741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 dirty="0">
                <a:solidFill>
                  <a:schemeClr val="tx2"/>
                </a:solidFill>
              </a:rPr>
              <a:t>Solution: +</a:t>
            </a:r>
            <a:r>
              <a:rPr lang="en-GB" sz="2800" b="1" u="sng" dirty="0" err="1">
                <a:solidFill>
                  <a:schemeClr val="tx2"/>
                </a:solidFill>
              </a:rPr>
              <a:t>ve</a:t>
            </a:r>
            <a:r>
              <a:rPr lang="en-GB" sz="2800" b="1" u="sng" dirty="0">
                <a:solidFill>
                  <a:schemeClr val="tx2"/>
                </a:solidFill>
              </a:rPr>
              <a:t> feedback! </a:t>
            </a:r>
            <a:br>
              <a:rPr lang="en-GB" sz="2800" b="1" u="sng" dirty="0">
                <a:solidFill>
                  <a:schemeClr val="tx2"/>
                </a:solidFill>
              </a:rPr>
            </a:br>
            <a:endParaRPr lang="en-GB" sz="2800" dirty="0">
              <a:solidFill>
                <a:schemeClr val="tx2"/>
              </a:solidFill>
            </a:endParaRPr>
          </a:p>
        </p:txBody>
      </p:sp>
      <p:pic>
        <p:nvPicPr>
          <p:cNvPr id="4" name="Picture 3" descr="fig_4_3.jpg"/>
          <p:cNvPicPr>
            <a:picLocks noChangeAspect="1"/>
          </p:cNvPicPr>
          <p:nvPr/>
        </p:nvPicPr>
        <p:blipFill>
          <a:blip r:embed="rId3" cstate="print"/>
          <a:srcRect r="44604"/>
          <a:stretch>
            <a:fillRect/>
          </a:stretch>
        </p:blipFill>
        <p:spPr>
          <a:xfrm>
            <a:off x="395224" y="1353312"/>
            <a:ext cx="2235558" cy="4151376"/>
          </a:xfrm>
          <a:prstGeom prst="rect">
            <a:avLst/>
          </a:prstGeom>
        </p:spPr>
      </p:pic>
      <p:pic>
        <p:nvPicPr>
          <p:cNvPr id="5" name="Picture 4" descr="fig_4_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7650" y="1390650"/>
            <a:ext cx="3543300" cy="4502150"/>
          </a:xfrm>
          <a:prstGeom prst="rect">
            <a:avLst/>
          </a:prstGeom>
        </p:spPr>
      </p:pic>
      <p:pic>
        <p:nvPicPr>
          <p:cNvPr id="6" name="Picture 5" descr="fig_4_5.jpg"/>
          <p:cNvPicPr>
            <a:picLocks noChangeAspect="1"/>
          </p:cNvPicPr>
          <p:nvPr/>
        </p:nvPicPr>
        <p:blipFill>
          <a:blip r:embed="rId5" cstate="print"/>
          <a:srcRect r="37175"/>
          <a:stretch>
            <a:fillRect/>
          </a:stretch>
        </p:blipFill>
        <p:spPr>
          <a:xfrm>
            <a:off x="6604000" y="1257300"/>
            <a:ext cx="2311400" cy="3823716"/>
          </a:xfrm>
          <a:prstGeom prst="rect">
            <a:avLst/>
          </a:prstGeom>
        </p:spPr>
      </p:pic>
      <p:pic>
        <p:nvPicPr>
          <p:cNvPr id="7" name="Picture 6" descr="fig_4_3_legen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875" y="5162550"/>
            <a:ext cx="2181225" cy="803275"/>
          </a:xfrm>
          <a:prstGeom prst="rect">
            <a:avLst/>
          </a:prstGeom>
        </p:spPr>
      </p:pic>
      <p:pic>
        <p:nvPicPr>
          <p:cNvPr id="8" name="Picture 7" descr="fig_4_5_legen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0500" y="5153025"/>
            <a:ext cx="2282825" cy="7286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162175" y="3186684"/>
            <a:ext cx="80695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6019800" y="3186684"/>
            <a:ext cx="80695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C5B93-F20F-4EF6-AC14-C2786549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865188" y="361950"/>
            <a:ext cx="741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u="sng">
                <a:solidFill>
                  <a:schemeClr val="tx2"/>
                </a:solidFill>
              </a:rPr>
              <a:t>Voltage-Level Detectors with Hysteresis 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4_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728" y="628650"/>
            <a:ext cx="3843147" cy="5372100"/>
          </a:xfrm>
          <a:prstGeom prst="rect">
            <a:avLst/>
          </a:prstGeom>
        </p:spPr>
      </p:pic>
      <p:pic>
        <p:nvPicPr>
          <p:cNvPr id="5" name="Picture 4" descr="fig_4_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3450" y="749046"/>
            <a:ext cx="3762375" cy="51183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62075" y="790575"/>
            <a:ext cx="80962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00625" y="1704975"/>
            <a:ext cx="80962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6FC264-535E-4D34-9A69-A881026C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801688" y="158750"/>
            <a:ext cx="7416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800" b="1" u="sng" dirty="0">
                <a:solidFill>
                  <a:schemeClr val="tx2"/>
                </a:solidFill>
              </a:rPr>
              <a:t>Determine V</a:t>
            </a:r>
            <a:r>
              <a:rPr lang="en-GB" sz="2800" b="1" u="sng" baseline="-25000" dirty="0">
                <a:solidFill>
                  <a:schemeClr val="tx2"/>
                </a:solidFill>
              </a:rPr>
              <a:t>UT</a:t>
            </a:r>
            <a:r>
              <a:rPr lang="en-GB" sz="2800" b="1" u="sng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GB" sz="2800" b="1" dirty="0">
                <a:solidFill>
                  <a:schemeClr val="tx2"/>
                </a:solidFill>
              </a:rPr>
              <a:t>(fill in)</a:t>
            </a:r>
            <a:r>
              <a:rPr lang="en-GB" sz="2800" b="1" u="sng" dirty="0">
                <a:solidFill>
                  <a:schemeClr val="tx2"/>
                </a:solidFill>
              </a:rPr>
              <a:t> </a:t>
            </a:r>
            <a:br>
              <a:rPr lang="en-GB" sz="2800" b="1" u="sng" dirty="0">
                <a:solidFill>
                  <a:schemeClr val="tx2"/>
                </a:solidFill>
              </a:rPr>
            </a:br>
            <a:endParaRPr lang="en-GB" sz="2800" b="1" u="sng" dirty="0">
              <a:solidFill>
                <a:schemeClr val="tx2"/>
              </a:solidFill>
            </a:endParaRPr>
          </a:p>
          <a:p>
            <a:pPr algn="ctr"/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FD477-F34C-439F-A8F1-FBD8F121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611188" y="165100"/>
            <a:ext cx="78105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u="sng">
                <a:solidFill>
                  <a:schemeClr val="tx2"/>
                </a:solidFill>
              </a:rPr>
              <a:t>Voltage-Level Detectors with independent </a:t>
            </a:r>
          </a:p>
          <a:p>
            <a:pPr algn="ctr"/>
            <a:r>
              <a:rPr lang="en-GB" b="1" u="sng">
                <a:solidFill>
                  <a:schemeClr val="tx2"/>
                </a:solidFill>
              </a:rPr>
              <a:t>adjustment of hysteresis and center voltage</a:t>
            </a:r>
            <a:r>
              <a:rPr lang="en-GB" sz="2800" b="1" u="sng">
                <a:solidFill>
                  <a:schemeClr val="tx2"/>
                </a:solidFill>
              </a:rPr>
              <a:t> </a:t>
            </a:r>
            <a:br>
              <a:rPr lang="en-GB" sz="2800" b="1" u="sng">
                <a:solidFill>
                  <a:schemeClr val="tx2"/>
                </a:solidFill>
              </a:rPr>
            </a:br>
            <a:endParaRPr lang="en-GB" sz="2800">
              <a:solidFill>
                <a:schemeClr val="tx2"/>
              </a:solidFill>
            </a:endParaRPr>
          </a:p>
        </p:txBody>
      </p:sp>
      <p:pic>
        <p:nvPicPr>
          <p:cNvPr id="4" name="Picture 3" descr="fig_4_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7474" y="981075"/>
            <a:ext cx="3889629" cy="56483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B4EDE-C817-4157-A39B-AED259E0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409F6-F1E6-405B-B206-A0BB4A7E76C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8586</TotalTime>
  <Words>262</Words>
  <Application>Microsoft Macintosh PowerPoint</Application>
  <PresentationFormat>On-screen Show (4:3)</PresentationFormat>
  <Paragraphs>80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23LittleVornes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EMDRAK</dc:creator>
  <cp:lastModifiedBy>Chaves Rodriguez, Luis</cp:lastModifiedBy>
  <cp:revision>156</cp:revision>
  <dcterms:created xsi:type="dcterms:W3CDTF">2011-12-04T21:15:43Z</dcterms:created>
  <dcterms:modified xsi:type="dcterms:W3CDTF">2018-04-19T09:42:15Z</dcterms:modified>
</cp:coreProperties>
</file>