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9" r:id="rId4"/>
    <p:sldId id="26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80" r:id="rId25"/>
    <p:sldId id="287" r:id="rId26"/>
    <p:sldId id="285" r:id="rId27"/>
    <p:sldId id="286" r:id="rId28"/>
    <p:sldId id="282" r:id="rId29"/>
  </p:sldIdLst>
  <p:sldSz cx="9144000" cy="6858000" type="screen4x3"/>
  <p:notesSz cx="6858000" cy="91440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25" autoAdjust="0"/>
    <p:restoredTop sz="93600" autoAdjust="0"/>
  </p:normalViewPr>
  <p:slideViewPr>
    <p:cSldViewPr>
      <p:cViewPr>
        <p:scale>
          <a:sx n="75" d="100"/>
          <a:sy n="75" d="100"/>
        </p:scale>
        <p:origin x="2440" y="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FCA27-0839-429C-B5AB-D7B113561B71}" type="slidenum">
              <a:rPr lang="es-MX"/>
              <a:pPr>
                <a:defRPr/>
              </a:pPr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C7D51-1BC8-4C78-9227-CB0E4320A3AE}" type="slidenum">
              <a:rPr lang="es-MX"/>
              <a:pPr>
                <a:defRPr/>
              </a:pPr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15FAB-8448-4A8F-A916-867D8080553B}" type="slidenum">
              <a:rPr lang="es-MX"/>
              <a:pPr>
                <a:defRPr/>
              </a:pPr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E6F2C-A0D6-42AA-81C5-CFA5EA3E1337}" type="slidenum">
              <a:rPr lang="es-MX"/>
              <a:pPr>
                <a:defRPr/>
              </a:pPr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145EB-E304-401B-B8F4-3B7E8073A58C}" type="slidenum">
              <a:rPr lang="es-MX"/>
              <a:pPr>
                <a:defRPr/>
              </a:pPr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F015A-4D82-4A64-ACB0-9608FD9ADFD3}" type="slidenum">
              <a:rPr lang="es-MX"/>
              <a:pPr>
                <a:defRPr/>
              </a:pPr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E9241-B101-4823-8F51-35DC7937C3CF}" type="slidenum">
              <a:rPr lang="es-MX"/>
              <a:pPr>
                <a:defRPr/>
              </a:pPr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EEC19-F984-4BEA-B235-C6E86CA9AA1F}" type="slidenum">
              <a:rPr lang="es-MX"/>
              <a:pPr>
                <a:defRPr/>
              </a:pPr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43BB3-732F-4EF0-BCBA-6F1B355B5411}" type="slidenum">
              <a:rPr lang="es-MX"/>
              <a:pPr>
                <a:defRPr/>
              </a:pPr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AD882-2B10-41EB-8214-C4965351C162}" type="slidenum">
              <a:rPr lang="es-MX"/>
              <a:pPr>
                <a:defRPr/>
              </a:pPr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43F82-E564-453F-A64B-19AF2EB070E3}" type="slidenum">
              <a:rPr lang="es-MX"/>
              <a:pPr>
                <a:defRPr/>
              </a:pPr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MX" smtClean="0"/>
              <a:t>Haga clic para modificar el estilo de título del patrón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 smtClean="0"/>
              <a:t>Haga clic para modificar el estilo de texto del patrón</a:t>
            </a:r>
          </a:p>
          <a:p>
            <a:pPr lvl="1"/>
            <a:r>
              <a:rPr lang="es-MX" smtClean="0"/>
              <a:t>Segundo nivel</a:t>
            </a:r>
          </a:p>
          <a:p>
            <a:pPr lvl="2"/>
            <a:r>
              <a:rPr lang="es-MX" smtClean="0"/>
              <a:t>Tercer nivel</a:t>
            </a:r>
          </a:p>
          <a:p>
            <a:pPr lvl="3"/>
            <a:r>
              <a:rPr lang="es-MX" smtClean="0"/>
              <a:t>Cuarto nivel</a:t>
            </a:r>
          </a:p>
          <a:p>
            <a:pPr lvl="4"/>
            <a:r>
              <a:rPr lang="es-MX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0393991A-BC2C-4F75-8672-4449E9A96E2F}" type="slidenum">
              <a:rPr lang="es-MX"/>
              <a:pPr>
                <a:defRPr/>
              </a:pPr>
              <a:t>‹Nr.›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Hoja_de_c_lculo_de_Microsoft_Excel_97_-_20041.xls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38" y="3143250"/>
            <a:ext cx="7772400" cy="1143000"/>
          </a:xfrm>
        </p:spPr>
        <p:txBody>
          <a:bodyPr/>
          <a:lstStyle/>
          <a:p>
            <a:pPr eaLnBrk="1" hangingPunct="1"/>
            <a:r>
              <a:rPr lang="es-ES" sz="4000" smtClean="0"/>
              <a:t>Unidad 1. Introducción</a:t>
            </a:r>
            <a:br>
              <a:rPr lang="es-ES" sz="4000" smtClean="0"/>
            </a:br>
            <a:endParaRPr lang="es-MX" sz="4000" smtClean="0"/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214546" y="2000240"/>
            <a:ext cx="46598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sz="3200" b="1" dirty="0" smtClean="0">
                <a:solidFill>
                  <a:schemeClr val="tx2"/>
                </a:solidFill>
              </a:rPr>
              <a:t>Arquitectura </a:t>
            </a:r>
            <a:r>
              <a:rPr lang="es-ES" sz="3200" b="1" dirty="0">
                <a:solidFill>
                  <a:schemeClr val="tx2"/>
                </a:solidFill>
              </a:rPr>
              <a:t>de Software</a:t>
            </a:r>
            <a:endParaRPr lang="es-MX" sz="3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Arquitectura de Software</a:t>
            </a:r>
            <a:endParaRPr lang="es-MX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dirty="0" smtClean="0"/>
              <a:t>La arquitectura de un sistema de software se ocupa de la </a:t>
            </a:r>
            <a:r>
              <a:rPr lang="es-ES" b="1" dirty="0" smtClean="0"/>
              <a:t>descomposición</a:t>
            </a:r>
            <a:r>
              <a:rPr lang="es-ES" dirty="0" smtClean="0"/>
              <a:t> del sistema en sus </a:t>
            </a:r>
            <a:r>
              <a:rPr lang="es-ES" b="1" dirty="0" smtClean="0"/>
              <a:t>componentes</a:t>
            </a:r>
            <a:r>
              <a:rPr lang="es-ES" dirty="0" smtClean="0"/>
              <a:t> principales.</a:t>
            </a:r>
          </a:p>
          <a:p>
            <a:pPr eaLnBrk="1" hangingPunct="1">
              <a:lnSpc>
                <a:spcPct val="90000"/>
              </a:lnSpc>
            </a:pPr>
            <a:r>
              <a:rPr lang="es-ES" dirty="0" smtClean="0"/>
              <a:t>3 Propósitos para una representación explicita:</a:t>
            </a:r>
          </a:p>
          <a:p>
            <a:pPr lvl="1" eaLnBrk="1" hangingPunct="1">
              <a:lnSpc>
                <a:spcPct val="90000"/>
              </a:lnSpc>
            </a:pPr>
            <a:r>
              <a:rPr lang="es-ES" dirty="0" smtClean="0"/>
              <a:t>Evaluación de los atributos de calidad</a:t>
            </a:r>
          </a:p>
          <a:p>
            <a:pPr lvl="1" eaLnBrk="1" hangingPunct="1">
              <a:lnSpc>
                <a:spcPct val="90000"/>
              </a:lnSpc>
            </a:pPr>
            <a:r>
              <a:rPr lang="es-ES" dirty="0" smtClean="0"/>
              <a:t>Comunicación con los clientes</a:t>
            </a:r>
          </a:p>
          <a:p>
            <a:pPr lvl="1" eaLnBrk="1" hangingPunct="1">
              <a:lnSpc>
                <a:spcPct val="90000"/>
              </a:lnSpc>
            </a:pPr>
            <a:r>
              <a:rPr lang="es-ES" dirty="0" smtClean="0"/>
              <a:t>Líneas de productos de software</a:t>
            </a:r>
            <a:endParaRPr lang="es-MX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Atributos de calidad</a:t>
            </a:r>
            <a:endParaRPr lang="es-MX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sz="2800" dirty="0" smtClean="0"/>
              <a:t>La selección de una arquitectura impone restricciones sobre los atributos de calidad (valores de rendimiento máximos o mínimos, confiabilidad, etc.)</a:t>
            </a:r>
          </a:p>
          <a:p>
            <a:pPr eaLnBrk="1" hangingPunct="1">
              <a:lnSpc>
                <a:spcPct val="90000"/>
              </a:lnSpc>
            </a:pPr>
            <a:r>
              <a:rPr lang="es-ES" sz="2800" dirty="0" smtClean="0"/>
              <a:t>Categorías de los atributos de calidad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2400" dirty="0" smtClean="0"/>
              <a:t>Calidad de desarrollo (mantenimiento)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2400" dirty="0" smtClean="0"/>
              <a:t>Calidad operacional (rendimiento/eficiencia)</a:t>
            </a:r>
          </a:p>
          <a:p>
            <a:pPr eaLnBrk="1" hangingPunct="1">
              <a:lnSpc>
                <a:spcPct val="90000"/>
              </a:lnSpc>
            </a:pPr>
            <a:r>
              <a:rPr lang="es-MX" sz="2800" dirty="0" smtClean="0"/>
              <a:t>Los atributos de calidad tienen mayor influencia en la arquitectura de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Comunicación con los clientes</a:t>
            </a:r>
            <a:endParaRPr lang="es-MX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mtClean="0"/>
              <a:t>Una arquitectura propuesta debe ser presentada a los clientes durante el proceso de desarrollo. Estos deben participar en las revisiones.</a:t>
            </a:r>
          </a:p>
          <a:p>
            <a:pPr eaLnBrk="1" hangingPunct="1"/>
            <a:r>
              <a:rPr lang="es-ES" smtClean="0"/>
              <a:t>El desarrollo de la AS debe continuar hasta que todos los clientes estén de acuerdo.</a:t>
            </a:r>
            <a:endParaRPr lang="es-MX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Líneas de productos de software</a:t>
            </a:r>
            <a:endParaRPr lang="es-MX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smtClean="0"/>
              <a:t>La arquitectura se usa para definir </a:t>
            </a:r>
            <a:r>
              <a:rPr lang="es-ES" b="1" smtClean="0"/>
              <a:t>componentes comunes</a:t>
            </a:r>
            <a:r>
              <a:rPr lang="es-ES" smtClean="0"/>
              <a:t> a toda la línea de producto.</a:t>
            </a:r>
          </a:p>
          <a:p>
            <a:pPr eaLnBrk="1" hangingPunct="1">
              <a:lnSpc>
                <a:spcPct val="90000"/>
              </a:lnSpc>
            </a:pPr>
            <a:r>
              <a:rPr lang="es-ES" smtClean="0"/>
              <a:t>Algunos componentes serán desarrollados específicamente para un producto particular.</a:t>
            </a:r>
          </a:p>
          <a:p>
            <a:pPr eaLnBrk="1" hangingPunct="1">
              <a:lnSpc>
                <a:spcPct val="90000"/>
              </a:lnSpc>
            </a:pPr>
            <a:r>
              <a:rPr lang="es-ES" smtClean="0"/>
              <a:t>Algunos de los componentes comunes podrán ser configurados para cumplir con los requerimientos específicos.</a:t>
            </a:r>
            <a:endParaRPr lang="es-MX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1.4 Componentes</a:t>
            </a:r>
            <a:endParaRPr lang="es-MX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72388" cy="4114800"/>
          </a:xfrm>
        </p:spPr>
        <p:txBody>
          <a:bodyPr/>
          <a:lstStyle/>
          <a:p>
            <a:pPr eaLnBrk="1" hangingPunct="1"/>
            <a:r>
              <a:rPr lang="es-ES" smtClean="0"/>
              <a:t>Definición del libro:</a:t>
            </a:r>
          </a:p>
          <a:p>
            <a:pPr eaLnBrk="1" hangingPunct="1"/>
            <a:endParaRPr lang="es-ES" smtClean="0"/>
          </a:p>
          <a:p>
            <a:pPr eaLnBrk="1" hangingPunct="1">
              <a:buFontTx/>
              <a:buNone/>
            </a:pPr>
            <a:r>
              <a:rPr lang="es-ES" smtClean="0"/>
              <a:t> “un </a:t>
            </a:r>
            <a:r>
              <a:rPr lang="es-ES" b="1" smtClean="0"/>
              <a:t>componente</a:t>
            </a:r>
            <a:r>
              <a:rPr lang="es-ES" smtClean="0"/>
              <a:t> de software es una unidad de composición con especificaciones explícitas de interfaces requeridas y provistas y atributos de calidad”</a:t>
            </a:r>
            <a:endParaRPr lang="es-MX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Niveles de reuso de componentes</a:t>
            </a:r>
            <a:endParaRPr lang="es-MX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dirty="0" err="1" smtClean="0"/>
              <a:t>Reuso</a:t>
            </a:r>
            <a:r>
              <a:rPr lang="es-ES" dirty="0" smtClean="0"/>
              <a:t> de componentes en </a:t>
            </a:r>
            <a:r>
              <a:rPr lang="es-ES" b="1" dirty="0" smtClean="0"/>
              <a:t>versiones sucesivas</a:t>
            </a:r>
            <a:r>
              <a:rPr lang="es-ES" dirty="0" smtClean="0"/>
              <a:t> de un producto de software.</a:t>
            </a:r>
          </a:p>
          <a:p>
            <a:pPr eaLnBrk="1" hangingPunct="1">
              <a:lnSpc>
                <a:spcPct val="90000"/>
              </a:lnSpc>
            </a:pPr>
            <a:r>
              <a:rPr lang="es-ES" dirty="0" err="1" smtClean="0"/>
              <a:t>Reuso</a:t>
            </a:r>
            <a:r>
              <a:rPr lang="es-ES" dirty="0" smtClean="0"/>
              <a:t> de componentes sobre versiones de productos y </a:t>
            </a:r>
            <a:r>
              <a:rPr lang="es-ES" b="1" dirty="0" smtClean="0"/>
              <a:t>variedad</a:t>
            </a:r>
            <a:r>
              <a:rPr lang="es-ES" dirty="0" smtClean="0"/>
              <a:t> de productos.</a:t>
            </a:r>
          </a:p>
          <a:p>
            <a:pPr eaLnBrk="1" hangingPunct="1">
              <a:lnSpc>
                <a:spcPct val="90000"/>
              </a:lnSpc>
            </a:pPr>
            <a:r>
              <a:rPr lang="es-ES" dirty="0" err="1" smtClean="0"/>
              <a:t>Reuso</a:t>
            </a:r>
            <a:r>
              <a:rPr lang="es-ES" dirty="0" smtClean="0"/>
              <a:t> de componentes sobre versiones de productos, varios productos y </a:t>
            </a:r>
            <a:r>
              <a:rPr lang="es-ES" b="1" dirty="0" smtClean="0"/>
              <a:t>diferentes</a:t>
            </a:r>
            <a:r>
              <a:rPr lang="es-ES" dirty="0" smtClean="0"/>
              <a:t> organizaciones (Ejemplo GUI, Web Servers).</a:t>
            </a:r>
            <a:endParaRPr lang="es-MX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Arquitectura de Software</a:t>
            </a:r>
            <a:endParaRPr lang="es-MX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sz="2800" smtClean="0"/>
              <a:t>La productividad en el desarrollo de software es menor en proyectos grandes que en proyectos pequeños.</a:t>
            </a:r>
            <a:endParaRPr lang="es-MX" sz="2800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857356" y="3429000"/>
          <a:ext cx="5295900" cy="319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Gráfico" r:id="rId4" imgW="5559840" imgH="3269880" progId="Excel.Sheet.8">
                  <p:embed/>
                </p:oleObj>
              </mc:Choice>
              <mc:Fallback>
                <p:oleObj name="Gráfico" r:id="rId4" imgW="5559840" imgH="326988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3429000"/>
                        <a:ext cx="5295900" cy="319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1.3 Modelos de AS</a:t>
            </a:r>
            <a:endParaRPr lang="es-MX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z="2800" smtClean="0"/>
              <a:t>La Arquitectura de software sienta las bases para:</a:t>
            </a:r>
          </a:p>
          <a:p>
            <a:pPr lvl="1" eaLnBrk="1" hangingPunct="1"/>
            <a:r>
              <a:rPr lang="es-ES" sz="2400" smtClean="0"/>
              <a:t>Diseño inicial</a:t>
            </a:r>
          </a:p>
          <a:p>
            <a:pPr lvl="1" eaLnBrk="1" hangingPunct="1"/>
            <a:r>
              <a:rPr lang="es-ES" sz="2400" smtClean="0"/>
              <a:t>Organización de equipos y asignación de trabajo</a:t>
            </a:r>
          </a:p>
          <a:p>
            <a:pPr lvl="1" eaLnBrk="1" hangingPunct="1"/>
            <a:r>
              <a:rPr lang="es-ES" sz="2400" smtClean="0"/>
              <a:t>Reuso de componentes</a:t>
            </a:r>
          </a:p>
          <a:p>
            <a:pPr lvl="1" eaLnBrk="1" hangingPunct="1"/>
            <a:r>
              <a:rPr lang="es-ES" sz="2400" smtClean="0"/>
              <a:t>Evolución del sistema</a:t>
            </a:r>
          </a:p>
          <a:p>
            <a:pPr lvl="1" eaLnBrk="1" hangingPunct="1"/>
            <a:r>
              <a:rPr lang="es-ES" sz="2400" smtClean="0"/>
              <a:t>Construcción modular y pruebas</a:t>
            </a:r>
          </a:p>
          <a:p>
            <a:pPr lvl="1" eaLnBrk="1" hangingPunct="1"/>
            <a:r>
              <a:rPr lang="es-ES" sz="2400" smtClean="0"/>
              <a:t>Integración</a:t>
            </a:r>
          </a:p>
          <a:p>
            <a:pPr lvl="1" eaLnBrk="1" hangingPunct="1"/>
            <a:r>
              <a:rPr lang="es-ES" sz="2400" smtClean="0"/>
              <a:t>Mantenimiento</a:t>
            </a:r>
            <a:endParaRPr lang="es-MX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Que es la Arquitectura de Software?</a:t>
            </a:r>
            <a:endParaRPr lang="es-MX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sz="2800" smtClean="0"/>
              <a:t>Concepto de Barry Horowitz: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2400" b="1" smtClean="0"/>
              <a:t>“La arquitectura de software se refiere a los atributos estructurales que son fundamentales de un sistema de software”</a:t>
            </a:r>
          </a:p>
          <a:p>
            <a:pPr eaLnBrk="1" hangingPunct="1">
              <a:lnSpc>
                <a:spcPct val="90000"/>
              </a:lnSpc>
            </a:pPr>
            <a:r>
              <a:rPr lang="es-ES" sz="2800" smtClean="0"/>
              <a:t>Propiedades de la arquitectura de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2400" smtClean="0"/>
              <a:t>Particionamiento (componentes)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2400" smtClean="0"/>
              <a:t>Flujo de datos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2400" smtClean="0"/>
              <a:t>Control de flujo de ejecución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2400" smtClean="0"/>
              <a:t>Relaciones de tiempo y salidas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2400" smtClean="0"/>
              <a:t>Interfaces de comunicación y protocolos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2400" smtClean="0"/>
              <a:t>Componentes de hardware</a:t>
            </a:r>
            <a:endParaRPr lang="es-MX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Que es la Arquitectura de Software?</a:t>
            </a:r>
            <a:endParaRPr lang="es-MX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z="2800" smtClean="0"/>
              <a:t>Philippe Kruchten (Rational Software Co.)</a:t>
            </a:r>
          </a:p>
          <a:p>
            <a:pPr lvl="1" eaLnBrk="1" hangingPunct="1"/>
            <a:r>
              <a:rPr lang="es-ES" sz="2400" b="1" smtClean="0"/>
              <a:t>La arquitectura de software involucra el diseño y la implementación a un ato nivel de la estructura del software.</a:t>
            </a:r>
          </a:p>
          <a:p>
            <a:pPr lvl="1" eaLnBrk="1" hangingPunct="1"/>
            <a:r>
              <a:rPr lang="es-ES" sz="2400" smtClean="0"/>
              <a:t>Es el resultado de ensamblar elementos arquitectónicos de buena manera para satisfacer los requerimientos de funcionalidad y rendimiento del sistema, así como otros requisitos no funcionales tales como confiabilidad, portabilidad, escalabilidad, etc.</a:t>
            </a:r>
            <a:endParaRPr lang="es-MX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mtClean="0"/>
              <a:t>Importancia del software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MX" smtClean="0"/>
              <a:t>En que áreas del quehacer humano se usa el software?</a:t>
            </a:r>
          </a:p>
          <a:p>
            <a:pPr eaLnBrk="1" hangingPunct="1"/>
            <a:r>
              <a:rPr lang="es-MX" smtClean="0"/>
              <a:t>El uso de software ha generado problemas?</a:t>
            </a:r>
          </a:p>
          <a:p>
            <a:pPr eaLnBrk="1" hangingPunct="1"/>
            <a:r>
              <a:rPr lang="es-MX" smtClean="0"/>
              <a:t>Que pasaría si dejara de funcionar el software?</a:t>
            </a:r>
          </a:p>
          <a:p>
            <a:pPr eaLnBrk="1" hangingPunct="1"/>
            <a:r>
              <a:rPr lang="es-MX" smtClean="0"/>
              <a:t>Deberíamos de dejar de usar el software?</a:t>
            </a:r>
          </a:p>
          <a:p>
            <a:pPr eaLnBrk="1" hangingPunct="1"/>
            <a:endParaRPr lang="es-MX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s-MX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smtClean="0"/>
              <a:t>La arquitectura de software se ocupa de:</a:t>
            </a:r>
          </a:p>
          <a:p>
            <a:pPr lvl="1" eaLnBrk="1" hangingPunct="1">
              <a:lnSpc>
                <a:spcPct val="90000"/>
              </a:lnSpc>
            </a:pPr>
            <a:r>
              <a:rPr lang="es-ES" smtClean="0"/>
              <a:t>La organización del sistema de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s-ES" smtClean="0"/>
              <a:t>La selección de los elementos estructurales e interfaces que componen el sistema</a:t>
            </a:r>
          </a:p>
          <a:p>
            <a:pPr lvl="1" eaLnBrk="1" hangingPunct="1">
              <a:lnSpc>
                <a:spcPct val="90000"/>
              </a:lnSpc>
            </a:pPr>
            <a:r>
              <a:rPr lang="es-ES" smtClean="0"/>
              <a:t>La composición de estos elementos en subsistemas mas grandes</a:t>
            </a:r>
          </a:p>
          <a:p>
            <a:pPr lvl="1" eaLnBrk="1" hangingPunct="1">
              <a:lnSpc>
                <a:spcPct val="90000"/>
              </a:lnSpc>
            </a:pPr>
            <a:r>
              <a:rPr lang="es-ES" smtClean="0"/>
              <a:t>El estilo arquitectónico guía la organización, los elementos y sus interfaces, la colaboración entre elementos y su composición.</a:t>
            </a:r>
            <a:endParaRPr lang="es-MX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Que NO es Arquitectura de Software?</a:t>
            </a:r>
            <a:endParaRPr lang="es-MX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mtClean="0"/>
              <a:t>Arquitectura de software no es lo mismo que:</a:t>
            </a:r>
          </a:p>
          <a:p>
            <a:pPr lvl="1" eaLnBrk="1" hangingPunct="1"/>
            <a:r>
              <a:rPr lang="es-ES" smtClean="0"/>
              <a:t>La estructura de directorio donde residen los archivos fuente o ejecutables</a:t>
            </a:r>
          </a:p>
          <a:p>
            <a:pPr lvl="1" eaLnBrk="1" hangingPunct="1"/>
            <a:r>
              <a:rPr lang="es-ES" smtClean="0"/>
              <a:t>La  plataforma de hardware usada para el sistema</a:t>
            </a:r>
            <a:endParaRPr lang="es-MX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Por que estudiar la Arquitectura de Software?</a:t>
            </a:r>
            <a:endParaRPr lang="es-MX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sz="2400" smtClean="0"/>
              <a:t>Los requerimientos funcionales se encuentran relacionados entre si y algunas veces el cumplimiento de uno de ellos implica el no cumplir con otro.</a:t>
            </a:r>
            <a:endParaRPr lang="es-MX" sz="2400" smtClean="0"/>
          </a:p>
          <a:p>
            <a:pPr eaLnBrk="1" hangingPunct="1">
              <a:lnSpc>
                <a:spcPct val="90000"/>
              </a:lnSpc>
            </a:pPr>
            <a:r>
              <a:rPr lang="es-ES" sz="2400" smtClean="0"/>
              <a:t>La Arquitectura de software nos permite razonar y planear para: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2000" smtClean="0"/>
              <a:t>Confiabilidad del sistema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000" smtClean="0"/>
              <a:t>Evolución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2000" smtClean="0"/>
              <a:t>Reuso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2000" smtClean="0"/>
              <a:t>Eficiencia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2000" smtClean="0"/>
              <a:t>Mejorar el mantenimiento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2000" smtClean="0"/>
              <a:t>Etc.</a:t>
            </a:r>
            <a:endParaRPr lang="es-MX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mtClean="0"/>
              <a:t>Por que estudiar la Arquitectura de Software?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MX" sz="2800" smtClean="0"/>
              <a:t>Garlan y Shaw.</a:t>
            </a:r>
          </a:p>
          <a:p>
            <a:pPr lvl="1" eaLnBrk="1" hangingPunct="1"/>
            <a:r>
              <a:rPr lang="es-MX" sz="2400" smtClean="0"/>
              <a:t>El reconocer arquitecturas comunes permite que los diseñadores construyan los sistemas basados en variaciones de sistemas anteriores.</a:t>
            </a:r>
          </a:p>
          <a:p>
            <a:pPr lvl="1" eaLnBrk="1" hangingPunct="1"/>
            <a:r>
              <a:rPr lang="es-MX" sz="2400" smtClean="0"/>
              <a:t>Entender detalles de arquitecturas propicia que se seleccionen mejores alternativas en el diseño.</a:t>
            </a:r>
          </a:p>
          <a:p>
            <a:pPr lvl="1" eaLnBrk="1" hangingPunct="1"/>
            <a:r>
              <a:rPr lang="es-MX" sz="2400" smtClean="0"/>
              <a:t>Fluidez al usar notaciones para comunicar a otras personas detalles del sistema</a:t>
            </a:r>
          </a:p>
          <a:p>
            <a:pPr lvl="1" eaLnBrk="1" hangingPunct="1"/>
            <a:r>
              <a:rPr lang="es-MX" sz="2400" smtClean="0"/>
              <a:t>La representación de una arquitectura es esencial para el análisis y descripción de las propiedades del sistema.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mtClean="0"/>
              <a:t>Problemas por la falta de Arquitectura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MX" smtClean="0"/>
              <a:t>Rendimiento inadecuado</a:t>
            </a:r>
          </a:p>
          <a:p>
            <a:pPr eaLnBrk="1" hangingPunct="1">
              <a:lnSpc>
                <a:spcPct val="90000"/>
              </a:lnSpc>
            </a:pPr>
            <a:r>
              <a:rPr lang="es-MX" smtClean="0"/>
              <a:t>Mantenimiento costoso</a:t>
            </a:r>
          </a:p>
          <a:p>
            <a:pPr eaLnBrk="1" hangingPunct="1">
              <a:lnSpc>
                <a:spcPct val="90000"/>
              </a:lnSpc>
            </a:pPr>
            <a:r>
              <a:rPr lang="es-MX" smtClean="0"/>
              <a:t>Diseño inadecuado para evolucionar</a:t>
            </a:r>
          </a:p>
          <a:p>
            <a:pPr eaLnBrk="1" hangingPunct="1">
              <a:lnSpc>
                <a:spcPct val="90000"/>
              </a:lnSpc>
            </a:pPr>
            <a:r>
              <a:rPr lang="es-MX" smtClean="0"/>
              <a:t>Reuso limitado</a:t>
            </a:r>
          </a:p>
          <a:p>
            <a:pPr eaLnBrk="1" hangingPunct="1">
              <a:lnSpc>
                <a:spcPct val="90000"/>
              </a:lnSpc>
            </a:pPr>
            <a:r>
              <a:rPr lang="es-MX" smtClean="0"/>
              <a:t>Proyectos ineficientes (el arquitecto particiona el trabajo de tal manera que cada ingeniero debe comunicarse con todos los demás para hacer su trabajo)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642938"/>
            <a:ext cx="832008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s-MX" smtClean="0"/>
          </a:p>
        </p:txBody>
      </p:sp>
      <p:pic>
        <p:nvPicPr>
          <p:cNvPr id="2867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620713"/>
            <a:ext cx="7561262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549275"/>
            <a:ext cx="7848600" cy="574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mtClean="0"/>
              <a:t>Referencias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Bass, Len, Paul Clements, Rick Kazman, </a:t>
            </a:r>
            <a:r>
              <a:rPr lang="en-US" sz="2000" i="1" smtClean="0"/>
              <a:t>Software Architecture in Practice, </a:t>
            </a:r>
            <a:r>
              <a:rPr lang="en-US" sz="2000" smtClean="0"/>
              <a:t>Addison-Wesley, 1998.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Hofmeister, Christine, Robert Nord, Dilip Soni, </a:t>
            </a:r>
            <a:r>
              <a:rPr lang="en-US" sz="2000" i="1" smtClean="0"/>
              <a:t>Applied Software Architecture, </a:t>
            </a:r>
            <a:r>
              <a:rPr lang="en-US" sz="2000" smtClean="0"/>
              <a:t>Addison-Wesley, 1999.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Kruchten, Philippe, “Architectural Blueprints – the “4 + 1” View Model of Software Architecture”, </a:t>
            </a:r>
            <a:r>
              <a:rPr lang="en-US" sz="2000" i="1" smtClean="0"/>
              <a:t>IEEE Software,</a:t>
            </a:r>
            <a:r>
              <a:rPr lang="en-US" sz="2000" smtClean="0"/>
              <a:t> vol. 12, November 1995.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Shaw, Mary and David Garlan, </a:t>
            </a:r>
            <a:r>
              <a:rPr lang="en-US" sz="2000" i="1" smtClean="0"/>
              <a:t>Software Architecture:  Perspectives on an Emerging Discipline, </a:t>
            </a:r>
            <a:r>
              <a:rPr lang="en-US" sz="2000" smtClean="0"/>
              <a:t>Prentice Hall, 1996.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Jan Bosch, Design and use of software architecture (capítulo 1), Addison Wesley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Dana Bredemeyer, Introduction to Software Architecture, http://www.bredemeyer.com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1.1 Evolución del software</a:t>
            </a:r>
          </a:p>
        </p:txBody>
      </p:sp>
      <p:sp>
        <p:nvSpPr>
          <p:cNvPr id="512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Como era el software a:</a:t>
            </a:r>
          </a:p>
          <a:p>
            <a:r>
              <a:rPr lang="es-MX" dirty="0" smtClean="0"/>
              <a:t>Inicios de los años 60´s</a:t>
            </a:r>
          </a:p>
          <a:p>
            <a:r>
              <a:rPr lang="es-MX" dirty="0" smtClean="0"/>
              <a:t>Década de los años 70’s (</a:t>
            </a:r>
            <a:r>
              <a:rPr lang="es-MX" dirty="0" err="1" smtClean="0"/>
              <a:t>multiusuarios</a:t>
            </a:r>
            <a:r>
              <a:rPr lang="es-MX" dirty="0" smtClean="0"/>
              <a:t>)</a:t>
            </a:r>
          </a:p>
          <a:p>
            <a:r>
              <a:rPr lang="es-MX" dirty="0" smtClean="0"/>
              <a:t>Década de los años 80´s (redes, </a:t>
            </a:r>
            <a:r>
              <a:rPr lang="es-MX" dirty="0" err="1" smtClean="0"/>
              <a:t>PC’s</a:t>
            </a:r>
            <a:r>
              <a:rPr lang="es-MX" dirty="0" smtClean="0"/>
              <a:t>)</a:t>
            </a:r>
          </a:p>
          <a:p>
            <a:r>
              <a:rPr lang="es-MX" dirty="0" smtClean="0"/>
              <a:t>Década de los años 90’s (internet)</a:t>
            </a:r>
          </a:p>
          <a:p>
            <a:r>
              <a:rPr lang="es-MX" smtClean="0"/>
              <a:t>2000-2016?</a:t>
            </a:r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s-MX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571625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sz="2800" smtClean="0"/>
              <a:t>Método Tradicional de Desarrollo de Software</a:t>
            </a:r>
          </a:p>
          <a:p>
            <a:pPr eaLnBrk="1" hangingPunct="1">
              <a:lnSpc>
                <a:spcPct val="90000"/>
              </a:lnSpc>
            </a:pPr>
            <a:r>
              <a:rPr lang="es-ES" sz="2800" smtClean="0"/>
              <a:t>Características: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2400" smtClean="0"/>
              <a:t>Desarrollo de un sistema a la vez. (proyecto)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2400" smtClean="0"/>
              <a:t>Enfoque en tiempo de entrega.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2400" smtClean="0"/>
              <a:t>Generalmente NO se considera la evolución.</a:t>
            </a:r>
          </a:p>
          <a:p>
            <a:pPr eaLnBrk="1" hangingPunct="1">
              <a:lnSpc>
                <a:spcPct val="90000"/>
              </a:lnSpc>
            </a:pPr>
            <a:r>
              <a:rPr lang="es-ES" sz="2800" smtClean="0"/>
              <a:t>Problemas: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2400" smtClean="0"/>
              <a:t>En costo y tiempo de entrega.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2400" smtClean="0"/>
              <a:t>Calidad inaceptable (funcionamiento)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2400" smtClean="0"/>
              <a:t>Costos de mantenimiento (80% del costo total)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2400" smtClean="0"/>
              <a:t>Decremento de la competitividad (mantener software en vez de desarrollar nuevo software)</a:t>
            </a:r>
            <a:endParaRPr lang="es-MX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mtClean="0"/>
              <a:t>Objetivos de mejoramiento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MX" smtClean="0"/>
              <a:t>Bosch describe 4 objetivos como los mas importantes para mejorar el desarrollo de software:</a:t>
            </a:r>
          </a:p>
          <a:p>
            <a:pPr lvl="1" eaLnBrk="1" hangingPunct="1"/>
            <a:r>
              <a:rPr lang="es-MX" smtClean="0"/>
              <a:t>Reducir el costo de desarrollo de cada producto</a:t>
            </a:r>
          </a:p>
          <a:p>
            <a:pPr lvl="1" eaLnBrk="1" hangingPunct="1"/>
            <a:r>
              <a:rPr lang="es-MX" smtClean="0"/>
              <a:t>Mejorar la calidad</a:t>
            </a:r>
          </a:p>
          <a:p>
            <a:pPr lvl="1" eaLnBrk="1" hangingPunct="1"/>
            <a:r>
              <a:rPr lang="es-MX" smtClean="0"/>
              <a:t>Mejorar el tiempo de terminación del producto</a:t>
            </a:r>
          </a:p>
          <a:p>
            <a:pPr lvl="1" eaLnBrk="1" hangingPunct="1"/>
            <a:r>
              <a:rPr lang="es-MX" smtClean="0"/>
              <a:t>Decrementar el costo de mantenimiento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La meta es: Reusar componentes </a:t>
            </a:r>
            <a:endParaRPr lang="es-MX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MX" sz="2800" smtClean="0"/>
              <a:t>Es ampliamente aceptado que el costo del software puede reducirse cuando se desarrolla usando componentes ya existentes.</a:t>
            </a:r>
          </a:p>
          <a:p>
            <a:pPr eaLnBrk="1" hangingPunct="1"/>
            <a:r>
              <a:rPr lang="es-MX" sz="2800" smtClean="0"/>
              <a:t>Algunos ejemplos son:</a:t>
            </a:r>
          </a:p>
          <a:p>
            <a:pPr lvl="1" eaLnBrk="1" hangingPunct="1"/>
            <a:r>
              <a:rPr lang="es-MX" sz="2400" smtClean="0"/>
              <a:t>Sistemas operativos</a:t>
            </a:r>
          </a:p>
          <a:p>
            <a:pPr lvl="1" eaLnBrk="1" hangingPunct="1"/>
            <a:r>
              <a:rPr lang="es-MX" sz="2400" smtClean="0"/>
              <a:t>Sistemas manejadores de bases de datos</a:t>
            </a:r>
          </a:p>
          <a:p>
            <a:pPr lvl="1" eaLnBrk="1" hangingPunct="1"/>
            <a:r>
              <a:rPr lang="es-MX" sz="2400" smtClean="0"/>
              <a:t>Bibliotecas de funciones</a:t>
            </a:r>
          </a:p>
          <a:p>
            <a:pPr lvl="1" eaLnBrk="1" hangingPunct="1"/>
            <a:r>
              <a:rPr lang="es-MX" sz="2400" smtClean="0"/>
              <a:t>Interfaces gráficas (componentes)</a:t>
            </a:r>
          </a:p>
          <a:p>
            <a:pPr lvl="1" eaLnBrk="1" hangingPunct="1"/>
            <a:r>
              <a:rPr lang="es-MX" sz="2400" smtClean="0"/>
              <a:t>Etc.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Reusar para evolucionar</a:t>
            </a:r>
            <a:endParaRPr lang="es-MX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Times New Roman" charset="0"/>
              <a:buAutoNum type="arabicPeriod"/>
            </a:pPr>
            <a:r>
              <a:rPr lang="es-ES" sz="2400" dirty="0" smtClean="0"/>
              <a:t>La funcionalidad es parte del código de la aplicación.</a:t>
            </a:r>
          </a:p>
          <a:p>
            <a:pPr marL="457200" indent="-457200" eaLnBrk="1" hangingPunct="1">
              <a:buFont typeface="Times New Roman" charset="0"/>
              <a:buAutoNum type="arabicPeriod"/>
            </a:pPr>
            <a:r>
              <a:rPr lang="es-ES" sz="2400" dirty="0" smtClean="0"/>
              <a:t>La funcionalidad se identifica como una entidad conceptual y se modela como un subsistema.</a:t>
            </a:r>
          </a:p>
          <a:p>
            <a:pPr marL="457200" indent="-457200" eaLnBrk="1" hangingPunct="1">
              <a:buFont typeface="Times New Roman" charset="0"/>
              <a:buAutoNum type="arabicPeriod"/>
            </a:pPr>
            <a:r>
              <a:rPr lang="es-ES" sz="2400" dirty="0" smtClean="0"/>
              <a:t>Investigadores inician el desarrollo de prototipos basados en la funcionalidad.</a:t>
            </a:r>
          </a:p>
          <a:p>
            <a:pPr marL="457200" indent="-457200" eaLnBrk="1" hangingPunct="1">
              <a:buFont typeface="Times New Roman" charset="0"/>
              <a:buAutoNum type="arabicPeriod"/>
            </a:pPr>
            <a:r>
              <a:rPr lang="es-ES" sz="2400" dirty="0" smtClean="0"/>
              <a:t>Las compañías comerciales transforman un prototipo en un producto.</a:t>
            </a:r>
          </a:p>
          <a:p>
            <a:pPr marL="457200" indent="-457200" eaLnBrk="1" hangingPunct="1">
              <a:buFont typeface="Times New Roman" charset="0"/>
              <a:buAutoNum type="arabicPeriod"/>
            </a:pPr>
            <a:r>
              <a:rPr lang="es-ES" sz="2400" dirty="0" smtClean="0"/>
              <a:t>El producto logra aceptación en el mercado.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Donde ha fallado el reuso?</a:t>
            </a:r>
            <a:endParaRPr lang="es-MX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mtClean="0"/>
              <a:t>Ha habido poco reuso de software (en un dominio especifico) de un producto a otro producto.</a:t>
            </a:r>
          </a:p>
          <a:p>
            <a:pPr eaLnBrk="1" hangingPunct="1"/>
            <a:r>
              <a:rPr lang="es-ES" smtClean="0"/>
              <a:t>Los elementos identificados son raramente diseñados como componentes reutilizables.</a:t>
            </a:r>
            <a:endParaRPr lang="es-MX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2 Consejos para Reuso</a:t>
            </a:r>
            <a:endParaRPr lang="es-MX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89138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sz="3600" smtClean="0"/>
              <a:t>El reuso de componentes debe planearse mas que usarlo por oportunidad.</a:t>
            </a:r>
          </a:p>
          <a:p>
            <a:pPr eaLnBrk="1" hangingPunct="1">
              <a:lnSpc>
                <a:spcPct val="90000"/>
              </a:lnSpc>
            </a:pPr>
            <a:endParaRPr lang="es-ES" sz="3600" smtClean="0"/>
          </a:p>
          <a:p>
            <a:pPr eaLnBrk="1" hangingPunct="1">
              <a:lnSpc>
                <a:spcPct val="90000"/>
              </a:lnSpc>
            </a:pPr>
            <a:r>
              <a:rPr lang="es-ES" sz="3600" smtClean="0"/>
              <a:t>Debe existir un plan de reuso el cual debe ser de arriba-abajo (top-down) no de abajo-arriba (bottom-up).</a:t>
            </a:r>
            <a:endParaRPr lang="es-MX" sz="3600" smtClean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9563" y="2133600"/>
            <a:ext cx="21240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1204</Words>
  <Application>Microsoft Macintosh PowerPoint</Application>
  <PresentationFormat>Presentación en pantalla (4:3)</PresentationFormat>
  <Paragraphs>140</Paragraphs>
  <Slides>28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1" baseType="lpstr">
      <vt:lpstr>Times New Roman</vt:lpstr>
      <vt:lpstr>Diseño predeterminado</vt:lpstr>
      <vt:lpstr>Gráfico</vt:lpstr>
      <vt:lpstr>Unidad 1. Introducción </vt:lpstr>
      <vt:lpstr>Importancia del software</vt:lpstr>
      <vt:lpstr>1.1 Evolución del software</vt:lpstr>
      <vt:lpstr>Presentación de PowerPoint</vt:lpstr>
      <vt:lpstr>Objetivos de mejoramiento</vt:lpstr>
      <vt:lpstr>La meta es: Reusar componentes </vt:lpstr>
      <vt:lpstr>Reusar para evolucionar</vt:lpstr>
      <vt:lpstr>Donde ha fallado el reuso?</vt:lpstr>
      <vt:lpstr>2 Consejos para Reuso</vt:lpstr>
      <vt:lpstr>Arquitectura de Software</vt:lpstr>
      <vt:lpstr>Atributos de calidad</vt:lpstr>
      <vt:lpstr>Comunicación con los clientes</vt:lpstr>
      <vt:lpstr>Líneas de productos de software</vt:lpstr>
      <vt:lpstr>1.4 Componentes</vt:lpstr>
      <vt:lpstr>Niveles de reuso de componentes</vt:lpstr>
      <vt:lpstr>Arquitectura de Software</vt:lpstr>
      <vt:lpstr>1.3 Modelos de AS</vt:lpstr>
      <vt:lpstr>Que es la Arquitectura de Software?</vt:lpstr>
      <vt:lpstr>Que es la Arquitectura de Software?</vt:lpstr>
      <vt:lpstr>Presentación de PowerPoint</vt:lpstr>
      <vt:lpstr>Que NO es Arquitectura de Software?</vt:lpstr>
      <vt:lpstr>Por que estudiar la Arquitectura de Software?</vt:lpstr>
      <vt:lpstr>Por que estudiar la Arquitectura de Software?</vt:lpstr>
      <vt:lpstr>Problemas por la falta de Arquitectura</vt:lpstr>
      <vt:lpstr>Presentación de PowerPoint</vt:lpstr>
      <vt:lpstr>Presentación de PowerPoint</vt:lpstr>
      <vt:lpstr>Presentación de PowerPoint</vt:lpstr>
      <vt:lpstr>Referencias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Tópicos Avanzados de Ingeniería de Software: Arquitectura de Software Agosto-Diciembre 2005</dc:title>
  <dc:creator>as</dc:creator>
  <cp:lastModifiedBy>LUIS CARLOS SANTILL�N HERN�NDEZ.</cp:lastModifiedBy>
  <cp:revision>54</cp:revision>
  <dcterms:created xsi:type="dcterms:W3CDTF">2001-08-23T11:49:42Z</dcterms:created>
  <dcterms:modified xsi:type="dcterms:W3CDTF">2017-02-16T20:19:36Z</dcterms:modified>
</cp:coreProperties>
</file>