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312" r:id="rId5"/>
    <p:sldId id="259" r:id="rId6"/>
    <p:sldId id="285" r:id="rId7"/>
    <p:sldId id="260" r:id="rId8"/>
    <p:sldId id="287" r:id="rId9"/>
    <p:sldId id="288" r:id="rId10"/>
    <p:sldId id="286" r:id="rId11"/>
    <p:sldId id="289" r:id="rId12"/>
    <p:sldId id="290" r:id="rId13"/>
    <p:sldId id="311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97" r:id="rId27"/>
    <p:sldId id="294" r:id="rId28"/>
    <p:sldId id="295" r:id="rId29"/>
    <p:sldId id="296" r:id="rId30"/>
    <p:sldId id="302" r:id="rId31"/>
    <p:sldId id="307" r:id="rId32"/>
    <p:sldId id="308" r:id="rId33"/>
    <p:sldId id="293" r:id="rId34"/>
    <p:sldId id="273" r:id="rId35"/>
    <p:sldId id="274" r:id="rId36"/>
    <p:sldId id="275" r:id="rId37"/>
    <p:sldId id="276" r:id="rId38"/>
    <p:sldId id="281" r:id="rId39"/>
    <p:sldId id="277" r:id="rId40"/>
    <p:sldId id="278" r:id="rId41"/>
    <p:sldId id="282" r:id="rId42"/>
    <p:sldId id="306" r:id="rId43"/>
    <p:sldId id="303" r:id="rId44"/>
    <p:sldId id="305" r:id="rId45"/>
    <p:sldId id="309" r:id="rId46"/>
    <p:sldId id="279" r:id="rId47"/>
    <p:sldId id="280" r:id="rId48"/>
    <p:sldId id="310" r:id="rId49"/>
    <p:sldId id="314" r:id="rId50"/>
    <p:sldId id="315" r:id="rId51"/>
    <p:sldId id="316" r:id="rId52"/>
    <p:sldId id="317" r:id="rId53"/>
    <p:sldId id="318" r:id="rId54"/>
    <p:sldId id="319" r:id="rId55"/>
    <p:sldId id="313" r:id="rId56"/>
    <p:sldId id="283" r:id="rId57"/>
    <p:sldId id="284" r:id="rId58"/>
  </p:sldIdLst>
  <p:sldSz cx="9144000" cy="6858000" type="screen4x3"/>
  <p:notesSz cx="6858000" cy="97663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32787"/>
    <p:restoredTop sz="90929"/>
  </p:normalViewPr>
  <p:slideViewPr>
    <p:cSldViewPr>
      <p:cViewPr>
        <p:scale>
          <a:sx n="66" d="100"/>
          <a:sy n="66" d="100"/>
        </p:scale>
        <p:origin x="-186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27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027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i="1"/>
            </a:lvl1pPr>
          </a:lstStyle>
          <a:p>
            <a:pPr>
              <a:defRPr/>
            </a:pPr>
            <a:fld id="{D2002444-B2CB-4EBC-B0C2-1FA3D0F320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63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27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027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i="1"/>
            </a:lvl1pPr>
          </a:lstStyle>
          <a:p>
            <a:pPr>
              <a:defRPr/>
            </a:pPr>
            <a:fld id="{33E587CB-06BB-462B-B669-A00A2F0FC69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Click to edit Master notes styles</a:t>
            </a:r>
          </a:p>
          <a:p>
            <a:pPr lvl="1"/>
            <a:r>
              <a:rPr lang="es-ES" noProof="0" smtClean="0"/>
              <a:t>Second Level</a:t>
            </a:r>
          </a:p>
          <a:p>
            <a:pPr lvl="2"/>
            <a:r>
              <a:rPr lang="es-ES" noProof="0" smtClean="0"/>
              <a:t>Third Level</a:t>
            </a:r>
          </a:p>
          <a:p>
            <a:pPr lvl="3"/>
            <a:r>
              <a:rPr lang="es-ES" noProof="0" smtClean="0"/>
              <a:t>Fourth Level</a:t>
            </a:r>
          </a:p>
          <a:p>
            <a:pPr lvl="4"/>
            <a:r>
              <a:rPr lang="es-ES" noProof="0" smtClean="0"/>
              <a:t>Fifth Level</a:t>
            </a:r>
          </a:p>
        </p:txBody>
      </p:sp>
      <p:sp>
        <p:nvSpPr>
          <p:cNvPr id="62471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1413" y="847725"/>
            <a:ext cx="457517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4B4A1-DDFF-40C1-A33F-6D262683F612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74400-FE1F-4C4C-8200-4C90AAF41CC3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 smtClean="0"/>
              <a:t>© SE;P&amp;P, Hans van Vliet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C5BAB-8516-4DA7-BA28-4C7444128C08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7373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640263"/>
            <a:ext cx="5026025" cy="43942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A3C69-9001-4C73-8D76-C53473490C33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BD81B-25F0-4AB8-A8F1-5ABFAD5649CF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D9681-6B45-4E76-8572-FA63DC8B5E9E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83BA-45B9-465C-95CB-C3F35B182DCF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D0060-86F1-4F9D-ADD4-176B4190E4FF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18F28-32BC-4494-8FC2-48DFFD6945CC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2E832-E820-4AF3-A1DC-29866AEDA53D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E82AE-4EDD-4F22-B879-CB12F95C6FB3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3A187-7298-4046-84E1-32BC50593F04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DAB06-6D7D-47F7-92D8-E9FA24E516A6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D39C2-53AB-4DD9-A1ED-58C26B3E0C26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30737-24E2-489E-B504-9DD428A30B5D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34D89-AAA3-4939-AC2D-DF7A55C7D8AA}" type="slidenum">
              <a:rPr lang="es-ES" smtClean="0"/>
              <a:pPr/>
              <a:t>25</a:t>
            </a:fld>
            <a:endParaRPr lang="es-E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7C688-FC57-4352-9B08-F29921D04ABF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2A16B-EC32-4D3F-AD14-4B32DDBD7376}" type="slidenum">
              <a:rPr lang="es-ES" smtClean="0"/>
              <a:pPr/>
              <a:t>27</a:t>
            </a:fld>
            <a:endParaRPr lang="es-ES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685F5-6C16-42A2-888A-37440AEF9E52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7CFD2-EAFD-42BE-A2F4-D5D3E2A8494F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7248B-1E4C-4265-9E56-B07395CCED60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3463D-B617-4751-B260-9974DD7B805B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075C4-C19D-4B1A-804F-7B7795A7BF64}" type="slidenum">
              <a:rPr lang="es-ES" smtClean="0"/>
              <a:pPr/>
              <a:t>31</a:t>
            </a:fld>
            <a:endParaRPr lang="es-E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0307B-887E-4F9A-909C-8B24127C8BE6}" type="slidenum">
              <a:rPr lang="es-ES" smtClean="0"/>
              <a:pPr/>
              <a:t>32</a:t>
            </a:fld>
            <a:endParaRPr lang="es-E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2FD9E-1845-46C8-AB33-5B66C19A9C64}" type="slidenum">
              <a:rPr lang="es-ES" smtClean="0"/>
              <a:pPr/>
              <a:t>33</a:t>
            </a:fld>
            <a:endParaRPr lang="es-E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F364B-6D6C-42D7-972E-8BE8F3FB621B}" type="slidenum">
              <a:rPr lang="es-ES" smtClean="0"/>
              <a:pPr/>
              <a:t>34</a:t>
            </a:fld>
            <a:endParaRPr lang="es-E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AC1EC-AF09-4527-B35C-0CB827A2A1BC}" type="slidenum">
              <a:rPr lang="es-ES" smtClean="0"/>
              <a:pPr/>
              <a:t>35</a:t>
            </a:fld>
            <a:endParaRPr lang="es-E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9248F-71A5-4429-9AF0-A79F25CC1B27}" type="slidenum">
              <a:rPr lang="es-ES" smtClean="0"/>
              <a:pPr/>
              <a:t>36</a:t>
            </a:fld>
            <a:endParaRPr lang="es-E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4A918-0076-45DE-8BD5-6361A1A48658}" type="slidenum">
              <a:rPr lang="es-ES" smtClean="0"/>
              <a:pPr/>
              <a:t>37</a:t>
            </a:fld>
            <a:endParaRPr lang="es-E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15D48-35AF-4E0D-87CB-C820C454AB68}" type="slidenum">
              <a:rPr lang="es-ES" smtClean="0"/>
              <a:pPr/>
              <a:t>38</a:t>
            </a:fld>
            <a:endParaRPr lang="es-E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4BE3-D424-4E24-88C6-2ED3AF32AAD3}" type="slidenum">
              <a:rPr lang="es-ES" smtClean="0"/>
              <a:pPr/>
              <a:t>39</a:t>
            </a:fld>
            <a:endParaRPr lang="es-E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45FF7-66EA-442D-B7E4-153D6C87E2EE}" type="slidenum">
              <a:rPr lang="es-ES" smtClean="0"/>
              <a:pPr/>
              <a:t>40</a:t>
            </a:fld>
            <a:endParaRPr lang="es-E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8FCF5-F7A3-4131-859E-4A98E4A75C02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14398-663B-4267-B6BE-EB6349FCF391}" type="slidenum">
              <a:rPr lang="es-ES" smtClean="0"/>
              <a:pPr/>
              <a:t>41</a:t>
            </a:fld>
            <a:endParaRPr lang="es-E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EA433-2831-428D-A548-8B516EFFD2E4}" type="slidenum">
              <a:rPr lang="es-ES" smtClean="0"/>
              <a:pPr/>
              <a:t>42</a:t>
            </a:fld>
            <a:endParaRPr lang="es-E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B3477-979E-4FA9-9892-E7C960494607}" type="slidenum">
              <a:rPr lang="es-ES" smtClean="0"/>
              <a:pPr/>
              <a:t>43</a:t>
            </a:fld>
            <a:endParaRPr lang="es-E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A1047-6F58-4675-B5EF-1A2A6323C1A0}" type="slidenum">
              <a:rPr lang="es-ES" smtClean="0"/>
              <a:pPr/>
              <a:t>44</a:t>
            </a:fld>
            <a:endParaRPr lang="es-E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CD219-F562-45B4-8A5A-AEB923AEE094}" type="slidenum">
              <a:rPr lang="es-ES" smtClean="0"/>
              <a:pPr/>
              <a:t>46</a:t>
            </a:fld>
            <a:endParaRPr lang="es-E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47992-F97B-450E-9B2B-1200C7F9E869}" type="slidenum">
              <a:rPr lang="es-ES" smtClean="0"/>
              <a:pPr/>
              <a:t>47</a:t>
            </a:fld>
            <a:endParaRPr lang="es-E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C56E5-FDB7-4867-A0B3-116A6F7150B6}" type="slidenum">
              <a:rPr lang="es-ES" smtClean="0"/>
              <a:pPr/>
              <a:t>55</a:t>
            </a:fld>
            <a:endParaRPr lang="es-E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057B40-CFD1-4998-B30F-DAACF6AF9329}" type="slidenum">
              <a:rPr lang="es-ES" smtClean="0"/>
              <a:pPr/>
              <a:t>56</a:t>
            </a:fld>
            <a:endParaRPr lang="es-E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3A880-D675-4412-9D55-AB996CBDDA5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3414D-307D-4F5F-8BA6-044DAD904ADC}" type="slidenum">
              <a:rPr lang="es-ES" smtClean="0"/>
              <a:pPr/>
              <a:t>57</a:t>
            </a:fld>
            <a:endParaRPr lang="es-E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3F420-393D-4981-A86C-293F8DF3904D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77464-7338-46DB-B67D-14E5A46BFC42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6F03E-AA22-43D6-928B-C305CEBD504E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7115F-47D6-469E-B04C-9D0D96F833EA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847725"/>
            <a:ext cx="4572000" cy="3429000"/>
          </a:xfrm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63BF8CC5-0046-4800-A455-D666662983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C5B3ACF9-A7CE-40A9-AE1F-7E77FD7E79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BC158A16-2969-4CC9-8340-8774A77018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       Introduccion a los Requerimientos                                             Diapositiva </a:t>
            </a:r>
            <a:fld id="{D71EFC4A-8732-4981-BB7F-879F06D944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B86D937C-853E-4AEB-8918-7EFFC89AB1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 , Mejia-Alvarez                         Introduccion a los Requerimientos                                                  Diapositiva </a:t>
            </a:r>
            <a:fld id="{33788002-2898-4DE6-9D2C-283AE61004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F400C004-1300-4D10-A3D3-0D27F69046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C408DB7B-D276-4D23-A6AA-56FC3413D4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DEE38EEA-81B3-460C-A2B0-FFAB07916A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89D52500-14A9-4CC0-8100-0E951C88D5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0583E24B-B5F6-440C-9318-32C6C1A353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s-ES"/>
              <a:t>Sommerville, Mejia-Alvarez                         Introduccion a los Requerimientos                                                  Diapositiva </a:t>
            </a:r>
            <a:fld id="{375626A9-43A4-4242-AC71-9C7BCF6042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02" r:id="rId3"/>
    <p:sldLayoutId id="214748371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latin typeface="+mn-lt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C71A8932-8678-4DFB-B770-AE33E8B92CC3}" type="slidenum">
              <a:rPr lang="es-ES" smtClean="0"/>
              <a:pPr defTabSz="762000"/>
              <a:t>1</a:t>
            </a:fld>
            <a:endParaRPr lang="es-E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Ingeniería de Requerimientos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772400" cy="4114800"/>
          </a:xfrm>
          <a:noFill/>
        </p:spPr>
        <p:txBody>
          <a:bodyPr/>
          <a:lstStyle/>
          <a:p>
            <a:r>
              <a:rPr lang="es-ES" sz="4400" smtClean="0"/>
              <a:t>Estableciendo lo que el cliente requiere de un Sistema de Software.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DBCB1B2D-1B8A-42E4-840A-7E33BC9F11D1}" type="slidenum">
              <a:rPr lang="es-ES" smtClean="0"/>
              <a:pPr defTabSz="762000"/>
              <a:t>10</a:t>
            </a:fld>
            <a:endParaRPr lang="es-E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¿Qué es un Requerimiento?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Los Requerimientos pueden ser Funcionales o No-Funcionales </a:t>
            </a:r>
          </a:p>
          <a:p>
            <a:pPr lvl="1"/>
            <a:r>
              <a:rPr lang="es-ES" smtClean="0"/>
              <a:t>Los Requerimientos funcionales describen servicios o funciones</a:t>
            </a:r>
          </a:p>
          <a:p>
            <a:pPr lvl="1"/>
            <a:r>
              <a:rPr lang="es-ES" smtClean="0"/>
              <a:t>Los Requerimientos No-funcionales son un límite en el sistema o en el proceso de desarrollo.</a:t>
            </a:r>
            <a:endParaRPr lang="en-US" smtClean="0"/>
          </a:p>
          <a:p>
            <a:r>
              <a:rPr lang="en-GB" sz="3200" smtClean="0"/>
              <a:t>Requerimientos de Dominio</a:t>
            </a:r>
          </a:p>
          <a:p>
            <a:pPr lvl="1"/>
            <a:r>
              <a:rPr lang="en-GB" sz="2400" smtClean="0"/>
              <a:t>Requerimientos que se obtienen de el dominio de la aplicacion del sistema y que reflejan sus caracteristicas.</a:t>
            </a:r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9938" y="6526213"/>
            <a:ext cx="719137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421A901-0971-48FE-AB9A-A3AD2D8518D7}" type="slidenum">
              <a:rPr lang="nl-NL"/>
              <a:pPr/>
              <a:t>11</a:t>
            </a:fld>
            <a:endParaRPr lang="nl-NL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Ingenieria de Requerimientos: Pasos principales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1. Entender el problema: definicion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2. Describir el problema: especificacion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3. Verificar la naturaleza del problema: validacion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4. Ponerse de acuerdo en los limites del problema: negociacion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Este es un proceso iterativo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9938" y="6526213"/>
            <a:ext cx="719137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3ACDAAE-345B-4228-B121-12FF7D13FCDD}" type="slidenum">
              <a:rPr lang="nl-NL"/>
              <a:pPr/>
              <a:t>12</a:t>
            </a:fld>
            <a:endParaRPr lang="nl-NL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Marco del proceso de requerimientos</a:t>
            </a:r>
          </a:p>
        </p:txBody>
      </p:sp>
      <p:sp>
        <p:nvSpPr>
          <p:cNvPr id="16388" name="Oval 21"/>
          <p:cNvSpPr>
            <a:spLocks noChangeArrowheads="1"/>
          </p:cNvSpPr>
          <p:nvPr/>
        </p:nvSpPr>
        <p:spPr bwMode="auto">
          <a:xfrm>
            <a:off x="1331913" y="3176588"/>
            <a:ext cx="1554162" cy="1554162"/>
          </a:xfrm>
          <a:prstGeom prst="ellipse">
            <a:avLst/>
          </a:prstGeom>
          <a:solidFill>
            <a:srgbClr val="40B4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185738" indent="-185738"/>
            <a:r>
              <a:rPr lang="en-US" sz="1600"/>
              <a:t>  definicion</a:t>
            </a:r>
          </a:p>
        </p:txBody>
      </p:sp>
      <p:sp>
        <p:nvSpPr>
          <p:cNvPr id="16389" name="Oval 22"/>
          <p:cNvSpPr>
            <a:spLocks noChangeArrowheads="1"/>
          </p:cNvSpPr>
          <p:nvPr/>
        </p:nvSpPr>
        <p:spPr bwMode="auto">
          <a:xfrm>
            <a:off x="3921125" y="4868863"/>
            <a:ext cx="1554163" cy="1554162"/>
          </a:xfrm>
          <a:prstGeom prst="ellipse">
            <a:avLst/>
          </a:prstGeom>
          <a:solidFill>
            <a:srgbClr val="40B4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185738" indent="-185738"/>
            <a:r>
              <a:rPr lang="en-US" sz="1600"/>
              <a:t>negociacion</a:t>
            </a:r>
          </a:p>
        </p:txBody>
      </p:sp>
      <p:sp>
        <p:nvSpPr>
          <p:cNvPr id="16390" name="Oval 23"/>
          <p:cNvSpPr>
            <a:spLocks noChangeArrowheads="1"/>
          </p:cNvSpPr>
          <p:nvPr/>
        </p:nvSpPr>
        <p:spPr bwMode="auto">
          <a:xfrm>
            <a:off x="3921125" y="1484313"/>
            <a:ext cx="1554163" cy="1554162"/>
          </a:xfrm>
          <a:prstGeom prst="ellipse">
            <a:avLst/>
          </a:prstGeom>
          <a:solidFill>
            <a:srgbClr val="40B4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185738" indent="-185738"/>
            <a:r>
              <a:rPr lang="en-US" sz="1600"/>
              <a:t>especification</a:t>
            </a:r>
          </a:p>
        </p:txBody>
      </p:sp>
      <p:sp>
        <p:nvSpPr>
          <p:cNvPr id="16391" name="Oval 24"/>
          <p:cNvSpPr>
            <a:spLocks noChangeArrowheads="1"/>
          </p:cNvSpPr>
          <p:nvPr/>
        </p:nvSpPr>
        <p:spPr bwMode="auto">
          <a:xfrm>
            <a:off x="6659563" y="3176588"/>
            <a:ext cx="1554162" cy="1554162"/>
          </a:xfrm>
          <a:prstGeom prst="ellipse">
            <a:avLst/>
          </a:prstGeom>
          <a:solidFill>
            <a:srgbClr val="40B4E8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/>
          <a:p>
            <a:pPr marL="185738" indent="-185738"/>
            <a:r>
              <a:rPr lang="en-US" sz="1600"/>
              <a:t>validacion</a:t>
            </a:r>
          </a:p>
        </p:txBody>
      </p:sp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3906838" y="3592513"/>
            <a:ext cx="1584325" cy="720725"/>
          </a:xfrm>
          <a:prstGeom prst="rect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marL="185738" indent="-185738"/>
            <a:r>
              <a:rPr lang="en-US" sz="1600"/>
              <a:t>     doc &amp; admon</a:t>
            </a:r>
          </a:p>
        </p:txBody>
      </p:sp>
      <p:cxnSp>
        <p:nvCxnSpPr>
          <p:cNvPr id="16393" name="AutoShape 28"/>
          <p:cNvCxnSpPr>
            <a:cxnSpLocks noChangeShapeType="1"/>
            <a:stCxn id="16388" idx="7"/>
            <a:endCxn id="16390" idx="2"/>
          </p:cNvCxnSpPr>
          <p:nvPr/>
        </p:nvCxnSpPr>
        <p:spPr bwMode="auto">
          <a:xfrm flipV="1">
            <a:off x="2659063" y="2262188"/>
            <a:ext cx="1252537" cy="1131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4" name="AutoShape 29"/>
          <p:cNvCxnSpPr>
            <a:cxnSpLocks noChangeShapeType="1"/>
            <a:stCxn id="16390" idx="6"/>
            <a:endCxn id="16391" idx="1"/>
          </p:cNvCxnSpPr>
          <p:nvPr/>
        </p:nvCxnSpPr>
        <p:spPr bwMode="auto">
          <a:xfrm>
            <a:off x="5484813" y="2262188"/>
            <a:ext cx="1401762" cy="1131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5" name="AutoShape 30"/>
          <p:cNvCxnSpPr>
            <a:cxnSpLocks noChangeShapeType="1"/>
            <a:stCxn id="16389" idx="2"/>
            <a:endCxn id="16388" idx="5"/>
          </p:cNvCxnSpPr>
          <p:nvPr/>
        </p:nvCxnSpPr>
        <p:spPr bwMode="auto">
          <a:xfrm flipH="1" flipV="1">
            <a:off x="2659063" y="4513263"/>
            <a:ext cx="1252537" cy="1133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31"/>
          <p:cNvCxnSpPr>
            <a:cxnSpLocks noChangeShapeType="1"/>
            <a:stCxn id="16391" idx="3"/>
            <a:endCxn id="16389" idx="6"/>
          </p:cNvCxnSpPr>
          <p:nvPr/>
        </p:nvCxnSpPr>
        <p:spPr bwMode="auto">
          <a:xfrm flipH="1">
            <a:off x="5484813" y="4513263"/>
            <a:ext cx="1401762" cy="1133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32"/>
          <p:cNvCxnSpPr>
            <a:cxnSpLocks noChangeShapeType="1"/>
            <a:stCxn id="16390" idx="4"/>
            <a:endCxn id="16392" idx="0"/>
          </p:cNvCxnSpPr>
          <p:nvPr/>
        </p:nvCxnSpPr>
        <p:spPr bwMode="auto">
          <a:xfrm>
            <a:off x="4699000" y="3048000"/>
            <a:ext cx="0" cy="534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398" name="AutoShape 33"/>
          <p:cNvCxnSpPr>
            <a:cxnSpLocks noChangeShapeType="1"/>
            <a:stCxn id="16392" idx="2"/>
            <a:endCxn id="16389" idx="0"/>
          </p:cNvCxnSpPr>
          <p:nvPr/>
        </p:nvCxnSpPr>
        <p:spPr bwMode="auto">
          <a:xfrm>
            <a:off x="4699000" y="4322763"/>
            <a:ext cx="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399" name="AutoShape 34"/>
          <p:cNvCxnSpPr>
            <a:cxnSpLocks noChangeShapeType="1"/>
            <a:stCxn id="16388" idx="6"/>
            <a:endCxn id="16392" idx="1"/>
          </p:cNvCxnSpPr>
          <p:nvPr/>
        </p:nvCxnSpPr>
        <p:spPr bwMode="auto">
          <a:xfrm flipV="1">
            <a:off x="2895600" y="3952875"/>
            <a:ext cx="10017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400" name="AutoShape 35"/>
          <p:cNvCxnSpPr>
            <a:cxnSpLocks noChangeShapeType="1"/>
            <a:stCxn id="16392" idx="3"/>
            <a:endCxn id="16391" idx="2"/>
          </p:cNvCxnSpPr>
          <p:nvPr/>
        </p:nvCxnSpPr>
        <p:spPr bwMode="auto">
          <a:xfrm>
            <a:off x="5500688" y="3952875"/>
            <a:ext cx="114935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Caracteristicas de los requerimientos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47800"/>
            <a:ext cx="7772400" cy="4876800"/>
          </a:xfrm>
        </p:spPr>
        <p:txBody>
          <a:bodyPr/>
          <a:lstStyle/>
          <a:p>
            <a:r>
              <a:rPr lang="en-GB" smtClean="0"/>
              <a:t>En principio los requerimientos deben ser precisos, completos y consistentes.</a:t>
            </a:r>
          </a:p>
          <a:p>
            <a:r>
              <a:rPr lang="en-GB" smtClean="0"/>
              <a:t>Precisos</a:t>
            </a:r>
          </a:p>
          <a:p>
            <a:pPr lvl="1"/>
            <a:r>
              <a:rPr lang="en-GB" smtClean="0"/>
              <a:t>Deben extraer con precision lo que se desea del sistema</a:t>
            </a:r>
          </a:p>
          <a:p>
            <a:r>
              <a:rPr lang="en-GB" smtClean="0"/>
              <a:t>Completos</a:t>
            </a:r>
          </a:p>
          <a:p>
            <a:pPr lvl="1"/>
            <a:r>
              <a:rPr lang="en-GB" smtClean="0"/>
              <a:t>Deben incluir todas las descripciones y componentes requeridos</a:t>
            </a:r>
          </a:p>
          <a:p>
            <a:r>
              <a:rPr lang="en-GB" smtClean="0"/>
              <a:t>Consistente</a:t>
            </a:r>
          </a:p>
          <a:p>
            <a:pPr lvl="1"/>
            <a:r>
              <a:rPr lang="en-GB" smtClean="0"/>
              <a:t>No debe haber conflictos o contradicciones en las descripciones de los requerimientos</a:t>
            </a:r>
          </a:p>
          <a:p>
            <a:r>
              <a:rPr lang="en-GB" smtClean="0"/>
              <a:t>En la practica es dificil producir un documento con estas caracteristicas.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 , Mejia-Alvarez                         Introduccion a los Requerimientos                                                  Diapositiva </a:t>
            </a:r>
            <a:fld id="{502DC7DE-B49F-41BB-99A8-EBF4FA318AA1}" type="slidenum">
              <a:rPr lang="es-ES" smtClean="0"/>
              <a:pPr defTabSz="762000"/>
              <a:t>14</a:t>
            </a:fld>
            <a:endParaRPr lang="es-E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6700"/>
            <a:ext cx="8915400" cy="1104900"/>
          </a:xfrm>
          <a:noFill/>
        </p:spPr>
        <p:txBody>
          <a:bodyPr/>
          <a:lstStyle/>
          <a:p>
            <a:r>
              <a:rPr lang="es-ES" smtClean="0"/>
              <a:t>Requerimientos Definición/Especificación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Definición de Requerimientos</a:t>
            </a:r>
          </a:p>
          <a:p>
            <a:pPr lvl="1"/>
            <a:r>
              <a:rPr lang="es-ES" smtClean="0"/>
              <a:t>Una declaración en un Lenguaje Natural incluye los diagramas de los servicios del sistema y sus límites operacionales. Escrito para clientes.</a:t>
            </a:r>
          </a:p>
          <a:p>
            <a:r>
              <a:rPr lang="es-ES" smtClean="0"/>
              <a:t>Especificación de Requerimientos</a:t>
            </a:r>
          </a:p>
          <a:p>
            <a:pPr lvl="1"/>
            <a:r>
              <a:rPr lang="es-ES" smtClean="0"/>
              <a:t>Un documento estructurado con descripción o detalle de los servicios del sistema. Escrito como un contrato entre el cliente y el contratista.</a:t>
            </a:r>
          </a:p>
          <a:p>
            <a:r>
              <a:rPr lang="es-ES" smtClean="0"/>
              <a:t>Especificación de Software</a:t>
            </a:r>
          </a:p>
          <a:p>
            <a:pPr lvl="1"/>
            <a:r>
              <a:rPr lang="es-ES" smtClean="0"/>
              <a:t>Descripción detallada de software, la cual, puede servir como una base para diseño o implementación. Escrito para desarrolladodres.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F4CB7233-914B-49C7-99FC-077F162E5B0D}" type="slidenum">
              <a:rPr lang="es-ES" smtClean="0"/>
              <a:pPr defTabSz="762000"/>
              <a:t>15</a:t>
            </a:fld>
            <a:endParaRPr lang="es-E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Definiciones y Especificaciones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65125" y="1477963"/>
            <a:ext cx="324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Definición de Requerimientos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3550" y="1987550"/>
            <a:ext cx="8521700" cy="9017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65125" y="2041525"/>
            <a:ext cx="8443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>
                <a:latin typeface="Arial" charset="0"/>
              </a:rPr>
              <a:t>1.</a:t>
            </a:r>
            <a:r>
              <a:rPr lang="es-ES" sz="2400"/>
              <a:t> El Software proporciona significado de representación y acceso a</a:t>
            </a:r>
          </a:p>
          <a:p>
            <a:r>
              <a:rPr lang="es-ES" sz="2400"/>
              <a:t>    archivos externos creados por otras herramientas.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65125" y="3154363"/>
            <a:ext cx="365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Especificación de Requerimientos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63550" y="3587750"/>
            <a:ext cx="8445500" cy="28067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441325" y="3557588"/>
            <a:ext cx="84042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1.1  El usuario debe proporcionar facilidades para definir el tipo de archivos externos.</a:t>
            </a:r>
          </a:p>
          <a:p>
            <a:r>
              <a:rPr lang="es-ES" sz="1800"/>
              <a:t>1.2  Cada tipo de archivo externo puede tener una herramienta asociada. La cual, será </a:t>
            </a:r>
          </a:p>
          <a:p>
            <a:r>
              <a:rPr lang="es-ES" sz="1800"/>
              <a:t>       aplicada para el archivo.</a:t>
            </a:r>
          </a:p>
          <a:p>
            <a:r>
              <a:rPr lang="es-ES" sz="1800"/>
              <a:t>1.3  Cada tipo de archivo externo será representado como un icono específico mostrado al</a:t>
            </a:r>
          </a:p>
          <a:p>
            <a:r>
              <a:rPr lang="es-ES" sz="1800"/>
              <a:t>       usuario.</a:t>
            </a:r>
          </a:p>
          <a:p>
            <a:r>
              <a:rPr lang="es-ES" sz="1800"/>
              <a:t>1.4  Las facilidades proporcionadas para la representación del icono en un tipo de archivo</a:t>
            </a:r>
          </a:p>
          <a:p>
            <a:r>
              <a:rPr lang="es-ES" sz="1800"/>
              <a:t>       externo será definido por el usuario.</a:t>
            </a:r>
          </a:p>
          <a:p>
            <a:r>
              <a:rPr lang="es-ES" sz="1800"/>
              <a:t>1.5  Cuando un usuario selecciona una representación de icono de un archivo externo, el</a:t>
            </a:r>
          </a:p>
          <a:p>
            <a:r>
              <a:rPr lang="es-ES" sz="1800"/>
              <a:t>       efecto de la selección es aplicar las herramientas asociadas con el tipo de archivo ex-</a:t>
            </a:r>
          </a:p>
          <a:p>
            <a:r>
              <a:rPr lang="es-ES" sz="1800"/>
              <a:t>       terno al archivo representado por la selección del icono.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F2E0DC37-4E86-469D-9D23-9ACC5A11DD2B}" type="slidenum">
              <a:rPr lang="es-ES" smtClean="0"/>
              <a:pPr defTabSz="762000"/>
              <a:t>16</a:t>
            </a:fld>
            <a:endParaRPr lang="es-E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Lectores de Requerimientos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8350" y="1987550"/>
            <a:ext cx="2044700" cy="9017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6950" y="1606550"/>
            <a:ext cx="3340100" cy="18161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860925" y="1630363"/>
            <a:ext cx="31257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Gerencia de Cliente</a:t>
            </a:r>
          </a:p>
          <a:p>
            <a:r>
              <a:rPr lang="es-ES" sz="2000"/>
              <a:t>Usuarios Finales del Sistema</a:t>
            </a:r>
          </a:p>
          <a:p>
            <a:r>
              <a:rPr lang="es-ES" sz="2000"/>
              <a:t>Ingenieros de Clientes</a:t>
            </a:r>
          </a:p>
          <a:p>
            <a:r>
              <a:rPr lang="es-ES" sz="2000"/>
              <a:t>Gerencia de Contratistas</a:t>
            </a:r>
          </a:p>
          <a:p>
            <a:r>
              <a:rPr lang="es-ES" sz="2000"/>
              <a:t>Arquitectos del Sistema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898525" y="2011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Definición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2895600" y="2438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44550" y="3740150"/>
            <a:ext cx="2044700" cy="8255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822325" y="3763963"/>
            <a:ext cx="1979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Especificacion de</a:t>
            </a:r>
            <a:endParaRPr lang="es-ES" sz="2000"/>
          </a:p>
          <a:p>
            <a:r>
              <a:rPr lang="en-US" sz="2000"/>
              <a:t>Requerimientos</a:t>
            </a:r>
            <a:endParaRPr lang="es-ES" sz="20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806950" y="3663950"/>
            <a:ext cx="3340100" cy="13589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4860925" y="3611563"/>
            <a:ext cx="31257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Usuarios Finales del Sistema</a:t>
            </a:r>
          </a:p>
          <a:p>
            <a:r>
              <a:rPr lang="es-ES" sz="2000"/>
              <a:t>Ingenieros de Cliente</a:t>
            </a:r>
          </a:p>
          <a:p>
            <a:r>
              <a:rPr lang="es-ES" sz="2000"/>
              <a:t>Arquitectos del Sistema</a:t>
            </a:r>
          </a:p>
          <a:p>
            <a:r>
              <a:rPr lang="es-ES" sz="2000"/>
              <a:t>Desarrolladores de Software</a:t>
            </a: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971800" y="4191000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844550" y="5340350"/>
            <a:ext cx="2197100" cy="7493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822325" y="5287963"/>
            <a:ext cx="1982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Especificación de</a:t>
            </a:r>
          </a:p>
          <a:p>
            <a:r>
              <a:rPr lang="es-ES" sz="2000"/>
              <a:t>Software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959350" y="5264150"/>
            <a:ext cx="3263900" cy="1054100"/>
          </a:xfrm>
          <a:prstGeom prst="rect">
            <a:avLst/>
          </a:prstGeom>
          <a:solidFill>
            <a:schemeClr val="bg2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5013325" y="5287963"/>
            <a:ext cx="30718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Ingenieros de Clientes</a:t>
            </a:r>
          </a:p>
          <a:p>
            <a:r>
              <a:rPr lang="es-ES" sz="2000"/>
              <a:t>Arquitectos del Sistema</a:t>
            </a:r>
          </a:p>
          <a:p>
            <a:r>
              <a:rPr lang="es-ES" sz="2000"/>
              <a:t>Desarrolladores de Software</a:t>
            </a: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3124200" y="5715000"/>
            <a:ext cx="1752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943B749-8D16-44F5-A4FF-8B185C809B13}" type="slidenum">
              <a:rPr lang="es-ES" smtClean="0"/>
              <a:pPr defTabSz="762000"/>
              <a:t>17</a:t>
            </a:fld>
            <a:endParaRPr lang="es-E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Problemas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Los s</a:t>
            </a:r>
            <a:r>
              <a:rPr lang="es-ES" smtClean="0"/>
              <a:t>istemas de </a:t>
            </a:r>
            <a:r>
              <a:rPr lang="en-US" smtClean="0"/>
              <a:t>s</a:t>
            </a:r>
            <a:r>
              <a:rPr lang="es-ES" smtClean="0"/>
              <a:t>oftware grandes </a:t>
            </a:r>
            <a:r>
              <a:rPr lang="en-US" smtClean="0"/>
              <a:t>siempre presentan </a:t>
            </a:r>
            <a:r>
              <a:rPr lang="es-ES" smtClean="0"/>
              <a:t>problemas.</a:t>
            </a:r>
          </a:p>
          <a:p>
            <a:r>
              <a:rPr lang="es-ES" smtClean="0"/>
              <a:t>Problemas </a:t>
            </a:r>
            <a:r>
              <a:rPr lang="en-US" smtClean="0"/>
              <a:t>que son </a:t>
            </a:r>
            <a:r>
              <a:rPr lang="es-ES" smtClean="0"/>
              <a:t>ta</a:t>
            </a:r>
            <a:r>
              <a:rPr lang="en-US" smtClean="0"/>
              <a:t>n </a:t>
            </a:r>
            <a:r>
              <a:rPr lang="es-ES" smtClean="0"/>
              <a:t>complejos que puede ser que nunca se comprendan completamente y donde los desarrolladores van comprendiendo el sistema durante su desarrollo</a:t>
            </a:r>
            <a:r>
              <a:rPr lang="en-US" smtClean="0"/>
              <a:t>.</a:t>
            </a:r>
            <a:endParaRPr lang="es-ES" smtClean="0"/>
          </a:p>
          <a:p>
            <a:r>
              <a:rPr lang="es-ES" smtClean="0"/>
              <a:t>Por lo tanto, los requerimientos son normalmente incompletos e inconsistentes.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121D005-60B5-42A1-9CF5-23CADBB01AE4}" type="slidenum">
              <a:rPr lang="es-ES" smtClean="0"/>
              <a:pPr defTabSz="762000"/>
              <a:t>18</a:t>
            </a:fld>
            <a:endParaRPr lang="es-E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Razones de Inconsistencia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  <a:noFill/>
        </p:spPr>
        <p:txBody>
          <a:bodyPr/>
          <a:lstStyle/>
          <a:p>
            <a:r>
              <a:rPr lang="es-ES" sz="2400" smtClean="0"/>
              <a:t>Los sistemas de software grandes deben </a:t>
            </a:r>
            <a:r>
              <a:rPr lang="en-US" sz="2400" smtClean="0"/>
              <a:t>permitir una </a:t>
            </a:r>
            <a:r>
              <a:rPr lang="es-ES" sz="2400" smtClean="0"/>
              <a:t>mejora </a:t>
            </a:r>
            <a:r>
              <a:rPr lang="en-US" sz="2400" smtClean="0"/>
              <a:t>en la </a:t>
            </a:r>
            <a:r>
              <a:rPr lang="es-ES" sz="2400" smtClean="0"/>
              <a:t>situación</a:t>
            </a:r>
            <a:r>
              <a:rPr lang="en-US" sz="2400" smtClean="0"/>
              <a:t> actual de la empresa</a:t>
            </a:r>
            <a:r>
              <a:rPr lang="es-ES" sz="2400" smtClean="0"/>
              <a:t>. Es difícil anticipar los efectos que el sistema tendrá en la organización.</a:t>
            </a:r>
          </a:p>
          <a:p>
            <a:r>
              <a:rPr lang="es-ES" sz="2400" smtClean="0"/>
              <a:t>Usuarios diferentes tienen requerimientos y prioridades diferentes. Hay constantemen</a:t>
            </a:r>
            <a:r>
              <a:rPr lang="en-US" sz="2400" smtClean="0"/>
              <a:t>te </a:t>
            </a:r>
            <a:r>
              <a:rPr lang="es-ES" sz="2400" smtClean="0"/>
              <a:t>cambios en los requerimientos.</a:t>
            </a:r>
          </a:p>
          <a:p>
            <a:r>
              <a:rPr lang="es-ES" sz="2400" smtClean="0"/>
              <a:t>Los usuarios finales del sistema y la organización que paga por el sistema tienen requerimientos diferentes.</a:t>
            </a:r>
          </a:p>
          <a:p>
            <a:r>
              <a:rPr lang="es-ES" sz="2400" smtClean="0"/>
              <a:t>El prototipado es requerido para clarificar requerimientos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A16FA308-E5D7-4BE8-A5DA-B4D7AB053CD6}" type="slidenum">
              <a:rPr lang="es-ES" smtClean="0"/>
              <a:pPr defTabSz="762000"/>
              <a:t>19</a:t>
            </a:fld>
            <a:endParaRPr lang="es-E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6700"/>
            <a:ext cx="8915400" cy="1104900"/>
          </a:xfrm>
          <a:noFill/>
        </p:spPr>
        <p:txBody>
          <a:bodyPr/>
          <a:lstStyle/>
          <a:p>
            <a:r>
              <a:rPr lang="es-ES" smtClean="0"/>
              <a:t>Proceso de Ingeniería de Requerimientos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Estudio de Factibilidad</a:t>
            </a:r>
          </a:p>
          <a:p>
            <a:pPr lvl="1"/>
            <a:r>
              <a:rPr lang="es-ES" smtClean="0"/>
              <a:t>Enc</a:t>
            </a:r>
            <a:r>
              <a:rPr lang="en-US" smtClean="0"/>
              <a:t>ontrar si las necesidades de </a:t>
            </a:r>
            <a:r>
              <a:rPr lang="es-ES" smtClean="0"/>
              <a:t>los usuarios son satisfechas dada la tecnología y el presupuesto disponible?</a:t>
            </a:r>
          </a:p>
          <a:p>
            <a:r>
              <a:rPr lang="es-ES" smtClean="0"/>
              <a:t>Análisis de Requerimientos</a:t>
            </a:r>
          </a:p>
          <a:p>
            <a:pPr lvl="1"/>
            <a:r>
              <a:rPr lang="en-US" smtClean="0"/>
              <a:t>Detallar que es lo que los usuarios requieren del sistema</a:t>
            </a:r>
            <a:r>
              <a:rPr lang="es-ES" smtClean="0"/>
              <a:t>.</a:t>
            </a:r>
          </a:p>
          <a:p>
            <a:r>
              <a:rPr lang="es-ES" smtClean="0"/>
              <a:t>Definición de Requerimientos</a:t>
            </a:r>
          </a:p>
          <a:p>
            <a:pPr lvl="1"/>
            <a:r>
              <a:rPr lang="es-ES" smtClean="0"/>
              <a:t>Definir los requerimientos en una forma comprensible para el cliente.</a:t>
            </a:r>
          </a:p>
          <a:p>
            <a:r>
              <a:rPr lang="es-ES" smtClean="0"/>
              <a:t>Especificación de Requerimientos</a:t>
            </a:r>
          </a:p>
          <a:p>
            <a:pPr lvl="1"/>
            <a:r>
              <a:rPr lang="es-ES" smtClean="0"/>
              <a:t>Define los requerimientos en detalle.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DB42103A-187A-4CCF-BD2B-A5278EAE21FF}" type="slidenum">
              <a:rPr lang="es-ES" smtClean="0"/>
              <a:pPr defTabSz="762000"/>
              <a:t>2</a:t>
            </a:fld>
            <a:endParaRPr lang="es-E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Objetivos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Introducción a la Noción de Ingeniería de Requerimientos.</a:t>
            </a:r>
          </a:p>
          <a:p>
            <a:r>
              <a:rPr lang="es-ES" smtClean="0"/>
              <a:t>Explicación de los diferentes niveles de detalle de requerimientos que se necesiten.</a:t>
            </a:r>
          </a:p>
          <a:p>
            <a:r>
              <a:rPr lang="es-ES" smtClean="0"/>
              <a:t>Describir como deben ser organizados los documentos de un Sistema de Requerimientos.</a:t>
            </a:r>
          </a:p>
          <a:p>
            <a:r>
              <a:rPr lang="es-ES" smtClean="0"/>
              <a:t>Describir la validación del Proceso de Requerimientos.</a:t>
            </a:r>
          </a:p>
          <a:p>
            <a:r>
              <a:rPr lang="es-ES" smtClean="0"/>
              <a:t>Explicar porque los Requerimientos se involucran durante el tiempo de vida de un sistema.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AAF42273-80E0-4AEE-9FA6-4D09C2821628}" type="slidenum">
              <a:rPr lang="es-ES" smtClean="0"/>
              <a:pPr defTabSz="762000"/>
              <a:t>20</a:t>
            </a:fld>
            <a:endParaRPr lang="es-E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Proceso de Ingeniería de Requerimientos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234950" y="1606550"/>
            <a:ext cx="1892300" cy="6731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69925" y="1600200"/>
            <a:ext cx="1463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2000"/>
              <a:t>Estudio de </a:t>
            </a:r>
          </a:p>
          <a:p>
            <a:r>
              <a:rPr lang="es-ES" sz="2000"/>
              <a:t>Factibilidad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597150" y="1606550"/>
            <a:ext cx="1968500" cy="5969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2574925" y="15541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Análisis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425950" y="2444750"/>
            <a:ext cx="2044700" cy="7493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407150" y="3587750"/>
            <a:ext cx="2425700" cy="6731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4708525" y="24685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Definición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6538913" y="3535363"/>
            <a:ext cx="209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Especificación</a:t>
            </a:r>
          </a:p>
          <a:p>
            <a:r>
              <a:rPr lang="es-ES" sz="2000"/>
              <a:t>de Requerimientos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2209800" y="19812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3810000" y="2362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3810000" y="28956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V="1">
            <a:off x="5486400" y="1905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H="1">
            <a:off x="4724400" y="19050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V="1">
            <a:off x="7696200" y="2895600"/>
            <a:ext cx="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6553200" y="28956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5486400" y="32766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486400" y="40386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39750" y="2825750"/>
            <a:ext cx="1663700" cy="749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669925" y="2773363"/>
            <a:ext cx="139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Reporte de</a:t>
            </a:r>
          </a:p>
          <a:p>
            <a:r>
              <a:rPr lang="es-ES" sz="2000"/>
              <a:t>Factibilidad</a:t>
            </a:r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1219200" y="236220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673350" y="3968750"/>
            <a:ext cx="1739900" cy="901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2651125" y="3916363"/>
            <a:ext cx="1446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Modelos del</a:t>
            </a:r>
          </a:p>
          <a:p>
            <a:r>
              <a:rPr lang="es-ES" sz="2000"/>
              <a:t>Sistema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2673350" y="5340350"/>
            <a:ext cx="1739900" cy="825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2651125" y="52879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Documento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>
            <a:off x="3200400" y="2286000"/>
            <a:ext cx="0" cy="167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06950" y="4654550"/>
            <a:ext cx="1816100" cy="7493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9804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4860925" y="4678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Definición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788150" y="5645150"/>
            <a:ext cx="2044700" cy="6731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8000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6842125" y="5592763"/>
            <a:ext cx="1982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Especificación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24610" name="Line 33"/>
          <p:cNvSpPr>
            <a:spLocks noChangeShapeType="1"/>
          </p:cNvSpPr>
          <p:nvPr/>
        </p:nvSpPr>
        <p:spPr bwMode="auto">
          <a:xfrm>
            <a:off x="5105400" y="3352800"/>
            <a:ext cx="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611" name="Line 34"/>
          <p:cNvSpPr>
            <a:spLocks noChangeShapeType="1"/>
          </p:cNvSpPr>
          <p:nvPr/>
        </p:nvSpPr>
        <p:spPr bwMode="auto">
          <a:xfrm>
            <a:off x="7696200" y="4343400"/>
            <a:ext cx="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612" name="Line 35"/>
          <p:cNvSpPr>
            <a:spLocks noChangeShapeType="1"/>
          </p:cNvSpPr>
          <p:nvPr/>
        </p:nvSpPr>
        <p:spPr bwMode="auto">
          <a:xfrm>
            <a:off x="5105400" y="5486400"/>
            <a:ext cx="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4613" name="Line 36"/>
          <p:cNvSpPr>
            <a:spLocks noChangeShapeType="1"/>
          </p:cNvSpPr>
          <p:nvPr/>
        </p:nvSpPr>
        <p:spPr bwMode="auto">
          <a:xfrm flipH="1">
            <a:off x="4419600" y="57150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24614" name="Line 37"/>
          <p:cNvSpPr>
            <a:spLocks noChangeShapeType="1"/>
          </p:cNvSpPr>
          <p:nvPr/>
        </p:nvSpPr>
        <p:spPr bwMode="auto">
          <a:xfrm flipH="1">
            <a:off x="4419600" y="6096000"/>
            <a:ext cx="2362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EA74811E-946F-46EF-B3E1-23CCCB4FEF3A}" type="slidenum">
              <a:rPr lang="es-ES" smtClean="0"/>
              <a:pPr defTabSz="762000"/>
              <a:t>21</a:t>
            </a:fld>
            <a:endParaRPr lang="es-E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Documento de Requerimientos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Es la declaración oficial de lo que es requerido para que el sistema sea desarrollado.</a:t>
            </a:r>
          </a:p>
          <a:p>
            <a:r>
              <a:rPr lang="es-ES" smtClean="0"/>
              <a:t>Incluye la definición y especificación de requerimientos.</a:t>
            </a:r>
          </a:p>
          <a:p>
            <a:r>
              <a:rPr lang="es-ES" smtClean="0"/>
              <a:t>No es un documento de diseño. Tanto como sea posible, es un conjunto de  lo que es el sistema y </a:t>
            </a:r>
            <a:r>
              <a:rPr lang="en-US" smtClean="0"/>
              <a:t>no de </a:t>
            </a:r>
            <a:r>
              <a:rPr lang="es-ES" smtClean="0"/>
              <a:t>como lo hará.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E07699A5-BB12-40AE-924A-6E16E36ABE94}" type="slidenum">
              <a:rPr lang="es-ES" smtClean="0"/>
              <a:pPr defTabSz="762000"/>
              <a:t>22</a:t>
            </a:fld>
            <a:endParaRPr lang="es-E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66700"/>
            <a:ext cx="8991600" cy="1104900"/>
          </a:xfrm>
          <a:noFill/>
        </p:spPr>
        <p:txBody>
          <a:bodyPr/>
          <a:lstStyle/>
          <a:p>
            <a:r>
              <a:rPr lang="es-ES" sz="3200" smtClean="0"/>
              <a:t>Requerimientos del Documento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z="2600" smtClean="0"/>
              <a:t>Especificación del </a:t>
            </a:r>
            <a:r>
              <a:rPr lang="en-US" sz="2600" smtClean="0"/>
              <a:t>comportamiento</a:t>
            </a:r>
            <a:r>
              <a:rPr lang="es-ES" sz="2600" smtClean="0"/>
              <a:t> externa del sistema.</a:t>
            </a:r>
          </a:p>
          <a:p>
            <a:r>
              <a:rPr lang="es-ES" sz="2600" smtClean="0"/>
              <a:t>Especificar l</a:t>
            </a:r>
            <a:r>
              <a:rPr lang="en-US" sz="2600" smtClean="0"/>
              <a:t>a</a:t>
            </a:r>
            <a:r>
              <a:rPr lang="es-ES" sz="2600" smtClean="0"/>
              <a:t>s </a:t>
            </a:r>
            <a:r>
              <a:rPr lang="en-US" sz="2600" smtClean="0"/>
              <a:t>restricciones </a:t>
            </a:r>
            <a:r>
              <a:rPr lang="es-ES" sz="2600" smtClean="0"/>
              <a:t>de la implementación.</a:t>
            </a:r>
          </a:p>
          <a:p>
            <a:r>
              <a:rPr lang="es-ES" sz="2600" smtClean="0"/>
              <a:t>Fácil de cambiar.</a:t>
            </a:r>
          </a:p>
          <a:p>
            <a:r>
              <a:rPr lang="es-ES" sz="2600" smtClean="0"/>
              <a:t>Sirve como una herramienta de referencia para</a:t>
            </a:r>
            <a:r>
              <a:rPr lang="en-US" sz="2600" smtClean="0"/>
              <a:t> el</a:t>
            </a:r>
            <a:r>
              <a:rPr lang="es-ES" sz="2600" smtClean="0"/>
              <a:t> mantenimiento.</a:t>
            </a:r>
          </a:p>
          <a:p>
            <a:r>
              <a:rPr lang="es-ES" sz="2600" smtClean="0"/>
              <a:t>Re</a:t>
            </a:r>
            <a:r>
              <a:rPr lang="en-US" sz="2600" smtClean="0"/>
              <a:t>gistro del </a:t>
            </a:r>
            <a:r>
              <a:rPr lang="es-ES" sz="2600" smtClean="0"/>
              <a:t>ciclo de vida del sistema, </a:t>
            </a:r>
            <a:r>
              <a:rPr lang="en-US" sz="2600" smtClean="0"/>
              <a:t>con el fin de</a:t>
            </a:r>
            <a:r>
              <a:rPr lang="es-ES" sz="2600" smtClean="0"/>
              <a:t> pred</a:t>
            </a:r>
            <a:r>
              <a:rPr lang="en-US" sz="2600" smtClean="0"/>
              <a:t>ecir</a:t>
            </a:r>
            <a:r>
              <a:rPr lang="es-ES" sz="2600" smtClean="0"/>
              <a:t> cambios.</a:t>
            </a:r>
          </a:p>
          <a:p>
            <a:r>
              <a:rPr lang="en-US" sz="2600" smtClean="0"/>
              <a:t>Caracteriza </a:t>
            </a:r>
            <a:r>
              <a:rPr lang="es-ES" sz="2600" smtClean="0"/>
              <a:t>respuestas a evento</a:t>
            </a:r>
            <a:r>
              <a:rPr lang="en-US" sz="2600" smtClean="0"/>
              <a:t>s</a:t>
            </a:r>
            <a:r>
              <a:rPr lang="es-ES" sz="2600" smtClean="0"/>
              <a:t> </a:t>
            </a:r>
            <a:r>
              <a:rPr lang="en-US" sz="2600" smtClean="0"/>
              <a:t>inesperados</a:t>
            </a:r>
            <a:r>
              <a:rPr lang="es-ES" sz="260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904D6EB8-A188-452C-8D76-0733306D3CE2}" type="slidenum">
              <a:rPr lang="es-ES" smtClean="0"/>
              <a:pPr defTabSz="762000"/>
              <a:t>23</a:t>
            </a:fld>
            <a:endParaRPr lang="es-E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z="3200" smtClean="0"/>
              <a:t>Estructura del Documento de Requerimientos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z="2400" smtClean="0"/>
              <a:t>Introducción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Describe la necesidad de crear el sistema y cuales son sus objetivos</a:t>
            </a:r>
            <a:r>
              <a:rPr lang="en-US" smtClean="0"/>
              <a:t> de negocio</a:t>
            </a:r>
            <a:r>
              <a:rPr lang="es-ES" smtClean="0"/>
              <a:t>.</a:t>
            </a:r>
          </a:p>
          <a:p>
            <a:r>
              <a:rPr lang="es-ES" sz="2400" smtClean="0"/>
              <a:t>Glosario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Define los términos técnicos usados.</a:t>
            </a:r>
          </a:p>
          <a:p>
            <a:r>
              <a:rPr lang="es-ES" sz="2400" smtClean="0"/>
              <a:t>Modelos del Sistema.</a:t>
            </a:r>
          </a:p>
          <a:p>
            <a:pPr lvl="1"/>
            <a:r>
              <a:rPr lang="es-ES" smtClean="0"/>
              <a:t>Define los modelos </a:t>
            </a:r>
            <a:r>
              <a:rPr lang="en-US" smtClean="0"/>
              <a:t>mediante los cuales se</a:t>
            </a:r>
            <a:r>
              <a:rPr lang="es-ES" smtClean="0"/>
              <a:t> muestran los componentes del sistema y las relaciones entre ellos.</a:t>
            </a:r>
          </a:p>
          <a:p>
            <a:r>
              <a:rPr lang="es-ES" sz="2400" smtClean="0"/>
              <a:t>Definición de Requerimientos Funcionales.</a:t>
            </a:r>
          </a:p>
          <a:p>
            <a:pPr lvl="1"/>
            <a:r>
              <a:rPr lang="es-ES" smtClean="0"/>
              <a:t>Define los servicios que serán proporcionados.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073D27A-2929-4339-A1CC-22829B638D90}" type="slidenum">
              <a:rPr lang="es-ES" smtClean="0"/>
              <a:pPr defTabSz="762000"/>
              <a:t>24</a:t>
            </a:fld>
            <a:endParaRPr lang="es-E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z="3200" smtClean="0"/>
              <a:t>Estructura del Documento de Requerimientos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smtClean="0"/>
              <a:t>Definición de Requerimientos No-funcionales.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Definir las </a:t>
            </a:r>
            <a:r>
              <a:rPr lang="en-US" sz="1800" smtClean="0"/>
              <a:t>restricciones</a:t>
            </a:r>
            <a:r>
              <a:rPr lang="es-ES" sz="1800" smtClean="0"/>
              <a:t> del sistema y el proceso de desarrollo.</a:t>
            </a:r>
          </a:p>
          <a:p>
            <a:pPr>
              <a:lnSpc>
                <a:spcPct val="90000"/>
              </a:lnSpc>
            </a:pPr>
            <a:r>
              <a:rPr lang="es-ES" sz="2400" smtClean="0"/>
              <a:t>Evolución del Sistema.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Definir las suposiciones fundamentales en las cuales el sistema se basa y los cambios</a:t>
            </a:r>
            <a:r>
              <a:rPr lang="en-US" sz="1800" smtClean="0"/>
              <a:t> que preveen</a:t>
            </a:r>
            <a:r>
              <a:rPr lang="es-ES" sz="1800" smtClean="0"/>
              <a:t>.</a:t>
            </a:r>
          </a:p>
          <a:p>
            <a:pPr>
              <a:lnSpc>
                <a:spcPct val="90000"/>
              </a:lnSpc>
            </a:pPr>
            <a:r>
              <a:rPr lang="es-ES" sz="2400" smtClean="0"/>
              <a:t>Especificación de Requerimientos.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Especificación detallada de los requerimientos funcionales del sistema.</a:t>
            </a:r>
          </a:p>
          <a:p>
            <a:pPr>
              <a:lnSpc>
                <a:spcPct val="90000"/>
              </a:lnSpc>
            </a:pPr>
            <a:r>
              <a:rPr lang="es-ES" sz="2400" smtClean="0"/>
              <a:t>Apéndices.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Descripción de la plataforma de Hardware del Sistema.</a:t>
            </a:r>
          </a:p>
          <a:p>
            <a:pPr lvl="1">
              <a:lnSpc>
                <a:spcPct val="90000"/>
              </a:lnSpc>
            </a:pPr>
            <a:r>
              <a:rPr lang="es-ES" sz="1800" smtClean="0"/>
              <a:t>Requerimientos de la base de Datos (quizá como un modelo E</a:t>
            </a:r>
            <a:r>
              <a:rPr lang="en-US" sz="1800" smtClean="0"/>
              <a:t>ntidad </a:t>
            </a:r>
            <a:r>
              <a:rPr lang="es-ES" sz="1800" smtClean="0"/>
              <a:t>R</a:t>
            </a:r>
            <a:r>
              <a:rPr lang="en-US" sz="1800" smtClean="0"/>
              <a:t>elacion</a:t>
            </a:r>
            <a:r>
              <a:rPr lang="es-ES" sz="1800" smtClean="0"/>
              <a:t>)</a:t>
            </a:r>
          </a:p>
          <a:p>
            <a:pPr>
              <a:lnSpc>
                <a:spcPct val="90000"/>
              </a:lnSpc>
            </a:pPr>
            <a:r>
              <a:rPr lang="es-ES" sz="2400" smtClean="0"/>
              <a:t>Indice.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5548ED82-9F91-41B9-83E2-F17F4205B3C9}" type="slidenum">
              <a:rPr lang="es-ES" smtClean="0"/>
              <a:pPr defTabSz="762000"/>
              <a:t>25</a:t>
            </a:fld>
            <a:endParaRPr lang="es-E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Analista de Requerimientos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743075"/>
            <a:ext cx="61261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FB5EFDD-F375-446A-9511-D289AA66E743}" type="slidenum">
              <a:rPr lang="es-ES" smtClean="0"/>
              <a:pPr defTabSz="762000"/>
              <a:t>26</a:t>
            </a:fld>
            <a:endParaRPr lang="es-E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Analista de Requerimientos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8768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smtClean="0"/>
              <a:t>Actividades:</a:t>
            </a:r>
          </a:p>
          <a:p>
            <a:endParaRPr lang="es-ES" sz="1200" b="1" smtClean="0"/>
          </a:p>
          <a:p>
            <a:r>
              <a:rPr lang="es-ES" sz="2200" smtClean="0"/>
              <a:t>Definir los objetivos del proyecto y los beneficios al negocio.</a:t>
            </a:r>
          </a:p>
          <a:p>
            <a:r>
              <a:rPr lang="es-ES" sz="2200" smtClean="0"/>
              <a:t>Identificar el problema a resolver y obtener los requerimientos.</a:t>
            </a:r>
          </a:p>
          <a:p>
            <a:r>
              <a:rPr lang="es-ES" sz="2200" smtClean="0"/>
              <a:t>Identificar a los involucrados en el desarrollo del proyecto así como a las clases de clientes y usuarios.</a:t>
            </a:r>
          </a:p>
          <a:p>
            <a:r>
              <a:rPr lang="es-ES" sz="2200" smtClean="0"/>
              <a:t>Identificar el ambiente del dominio a desarrollar y estar preparado para desarrollar el sistema requerido.</a:t>
            </a:r>
          </a:p>
          <a:p>
            <a:r>
              <a:rPr lang="es-ES" sz="2200" smtClean="0"/>
              <a:t>Administrar los requerimientos utilizando un proceso y un plan de requerimientos.</a:t>
            </a:r>
          </a:p>
          <a:p>
            <a:r>
              <a:rPr lang="es-ES" sz="2200" smtClean="0"/>
              <a:t>Modelar los requerimientos.</a:t>
            </a:r>
          </a:p>
          <a:p>
            <a:r>
              <a:rPr lang="es-ES" sz="2200" smtClean="0"/>
              <a:t>Realizar control de cambios en los requerimientos.</a:t>
            </a:r>
          </a:p>
          <a:p>
            <a:endParaRPr lang="es-ES" sz="2000" b="1" smtClean="0"/>
          </a:p>
          <a:p>
            <a:endParaRPr lang="es-ES" sz="2400" b="1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B6ECAE40-650B-4D8B-8419-BF7AD86572A9}" type="slidenum">
              <a:rPr lang="es-ES" smtClean="0"/>
              <a:pPr defTabSz="762000"/>
              <a:t>27</a:t>
            </a:fld>
            <a:endParaRPr lang="es-E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Analista de Requerimientos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smtClean="0"/>
              <a:t>Habilidades:</a:t>
            </a:r>
          </a:p>
          <a:p>
            <a:endParaRPr lang="es-ES" sz="1200" b="1" smtClean="0"/>
          </a:p>
          <a:p>
            <a:r>
              <a:rPr lang="es-ES" sz="2400" smtClean="0"/>
              <a:t>Capacidad de comunicación.</a:t>
            </a:r>
          </a:p>
          <a:p>
            <a:r>
              <a:rPr lang="es-ES" sz="2400" smtClean="0"/>
              <a:t>Capacidad de análisis y observación.</a:t>
            </a:r>
          </a:p>
          <a:p>
            <a:r>
              <a:rPr lang="es-ES" sz="2400" smtClean="0"/>
              <a:t>Capacidad de organización.</a:t>
            </a:r>
          </a:p>
          <a:p>
            <a:r>
              <a:rPr lang="es-ES" sz="2400" smtClean="0"/>
              <a:t>Analizar los riesgos del desarrollo del software.</a:t>
            </a:r>
          </a:p>
          <a:p>
            <a:pPr>
              <a:buFont typeface="Monotype Sorts" charset="2"/>
              <a:buNone/>
            </a:pPr>
            <a:endParaRPr lang="es-ES" sz="2200" b="1" smtClean="0"/>
          </a:p>
          <a:p>
            <a:endParaRPr lang="es-ES" sz="2000" b="1" smtClean="0"/>
          </a:p>
          <a:p>
            <a:endParaRPr lang="es-ES" sz="2400" b="1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61CC3F61-FAA2-4EF3-BBB4-A4A16BF5544A}" type="slidenum">
              <a:rPr lang="es-ES" smtClean="0"/>
              <a:pPr defTabSz="762000"/>
              <a:t>28</a:t>
            </a:fld>
            <a:endParaRPr lang="es-E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Cliente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1054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smtClean="0"/>
              <a:t>Actividades y responsabilidades:</a:t>
            </a:r>
            <a:endParaRPr lang="es-MX" sz="2200" b="1" smtClean="0"/>
          </a:p>
          <a:p>
            <a:endParaRPr lang="es-ES" sz="2000" smtClean="0"/>
          </a:p>
          <a:p>
            <a:r>
              <a:rPr lang="es-ES" sz="2000" smtClean="0"/>
              <a:t>Educar al analista de requerimientos acerca del negocio y sus objetivos.</a:t>
            </a:r>
          </a:p>
          <a:p>
            <a:r>
              <a:rPr lang="es-ES" sz="2000" smtClean="0"/>
              <a:t>Ser claro y preciso acerca del problema que se quiere resolver.</a:t>
            </a:r>
          </a:p>
          <a:p>
            <a:r>
              <a:rPr lang="es-ES" sz="2000" smtClean="0"/>
              <a:t>Colaborar con el analista en la definición de los requerimientos.</a:t>
            </a:r>
          </a:p>
          <a:p>
            <a:r>
              <a:rPr lang="es-ES" sz="2000" smtClean="0"/>
              <a:t>Revisar los documentos de requerimientos y el avance del proyecto.</a:t>
            </a:r>
          </a:p>
          <a:p>
            <a:r>
              <a:rPr lang="es-ES" sz="2000" smtClean="0"/>
              <a:t>Comunicar a los analistas sobre cambios en los requerimientos.</a:t>
            </a:r>
          </a:p>
          <a:p>
            <a:r>
              <a:rPr lang="es-ES" sz="2000" smtClean="0"/>
              <a:t>Plantear costos y tiempos esperados de desarrollo y estar abierto a discutir cambios en los costos y tiempos de entrega.</a:t>
            </a:r>
          </a:p>
          <a:p>
            <a:r>
              <a:rPr lang="es-ES" sz="2000" smtClean="0"/>
              <a:t>Estar siempre dispuesto a reunirse con los desarrolladores para discutir distintos aspectos del proyecto.</a:t>
            </a:r>
          </a:p>
          <a:p>
            <a:r>
              <a:rPr lang="es-ES" sz="2000" smtClean="0"/>
              <a:t>Respetar los procesos que implementarán los desarrolladores para implementar el producto.</a:t>
            </a:r>
          </a:p>
          <a:p>
            <a:pPr>
              <a:buFont typeface="Monotype Sorts" charset="2"/>
              <a:buNone/>
            </a:pPr>
            <a:endParaRPr lang="es-ES" sz="2200" b="1" smtClean="0"/>
          </a:p>
          <a:p>
            <a:endParaRPr lang="es-ES" sz="2000" b="1" smtClean="0"/>
          </a:p>
          <a:p>
            <a:endParaRPr lang="es-ES" sz="2400" b="1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4355BA6E-9003-4271-B60C-255C649464C0}" type="slidenum">
              <a:rPr lang="es-ES" smtClean="0"/>
              <a:pPr defTabSz="762000"/>
              <a:t>29</a:t>
            </a:fld>
            <a:endParaRPr lang="es-E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El Usuario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72400" cy="48768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smtClean="0"/>
              <a:t>Clasificación de los usuarios:</a:t>
            </a:r>
            <a:endParaRPr lang="es-ES" sz="1200" b="1" smtClean="0"/>
          </a:p>
          <a:p>
            <a:endParaRPr lang="es-ES" sz="1200" b="1" smtClean="0"/>
          </a:p>
          <a:p>
            <a:r>
              <a:rPr lang="es-ES" sz="2000" smtClean="0"/>
              <a:t>La frecuencia con la que usan el sistema.</a:t>
            </a:r>
          </a:p>
          <a:p>
            <a:r>
              <a:rPr lang="es-ES" sz="2000" smtClean="0"/>
              <a:t>Las funciones que usan del sistema y su frecuencia.</a:t>
            </a:r>
          </a:p>
          <a:p>
            <a:r>
              <a:rPr lang="es-ES" sz="2000" smtClean="0"/>
              <a:t>La experiencia en el dominio de la aplicación y su experiencia con otros sistemas similares.</a:t>
            </a:r>
          </a:p>
          <a:p>
            <a:r>
              <a:rPr lang="es-ES" sz="2000" smtClean="0"/>
              <a:t>El tipo de uso que le dan al sistema (operación, administración, mantenimiento, supervisión).</a:t>
            </a:r>
          </a:p>
          <a:p>
            <a:r>
              <a:rPr lang="es-ES" sz="2000" smtClean="0"/>
              <a:t>Las tareas que desempeñan en soporte de los procesos de la organización.</a:t>
            </a:r>
          </a:p>
          <a:p>
            <a:r>
              <a:rPr lang="es-ES" sz="2000" smtClean="0"/>
              <a:t>Sus privilegios de acceso o niveles de seguridad (tales como usuario invitado, administrador o usuario de nivel interno).</a:t>
            </a:r>
          </a:p>
          <a:p>
            <a:r>
              <a:rPr lang="es-ES" sz="2000" smtClean="0"/>
              <a:t>Tipo de usuarios necesarios para operar el sistema (persona, grupo de personas, robot, u otra computadora).</a:t>
            </a:r>
          </a:p>
          <a:p>
            <a:pPr>
              <a:buFont typeface="Monotype Sorts" charset="2"/>
              <a:buNone/>
            </a:pPr>
            <a:endParaRPr lang="es-ES" sz="2400" b="1" smtClean="0"/>
          </a:p>
          <a:p>
            <a:pPr>
              <a:buFont typeface="Monotype Sorts" charset="2"/>
              <a:buNone/>
            </a:pPr>
            <a:endParaRPr lang="es-ES" sz="2200" b="1" smtClean="0"/>
          </a:p>
          <a:p>
            <a:endParaRPr lang="es-ES" sz="2000" b="1" smtClean="0"/>
          </a:p>
          <a:p>
            <a:endParaRPr lang="es-ES" sz="2400" b="1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E187EC49-1C57-4002-A3A9-D385F2B25F6E}" type="slidenum">
              <a:rPr lang="es-ES" smtClean="0"/>
              <a:pPr defTabSz="762000"/>
              <a:t>3</a:t>
            </a:fld>
            <a:endParaRPr lang="es-E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Tópicos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El Proceso de Ingeniería de Requerimientos</a:t>
            </a:r>
          </a:p>
          <a:p>
            <a:r>
              <a:rPr lang="es-ES" smtClean="0"/>
              <a:t>Los Documentos de Requerimientos de software</a:t>
            </a:r>
          </a:p>
          <a:p>
            <a:r>
              <a:rPr lang="es-ES" smtClean="0"/>
              <a:t>Validación de Requerimientos</a:t>
            </a:r>
          </a:p>
          <a:p>
            <a:r>
              <a:rPr lang="es-ES" smtClean="0"/>
              <a:t>Evolución de Requerimientos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D15F3E7-3C5E-43BA-A31E-619C1248A0C6}" type="slidenum">
              <a:rPr lang="es-ES" smtClean="0"/>
              <a:pPr defTabSz="762000"/>
              <a:t>30</a:t>
            </a:fld>
            <a:endParaRPr lang="es-E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Problemas asociados al proceso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4114800"/>
          </a:xfrm>
          <a:noFill/>
        </p:spPr>
        <p:txBody>
          <a:bodyPr/>
          <a:lstStyle/>
          <a:p>
            <a:r>
              <a:rPr lang="es-ES" b="1" smtClean="0"/>
              <a:t>Problemas de alcance,</a:t>
            </a:r>
            <a:r>
              <a:rPr lang="es-ES" smtClean="0"/>
              <a:t> en los cuales se describen el ámbito y los límites de operación del software. En esta categoría algunos de los problemas podrían ser, que el ambiente del sistema no esta bien delimitado, o que no exista información suficiente del flujo de información de la organización. </a:t>
            </a:r>
          </a:p>
          <a:p>
            <a:endParaRPr lang="es-ES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F3323085-0393-43A9-A5DB-9EE7A790F0BB}" type="slidenum">
              <a:rPr lang="es-ES" smtClean="0"/>
              <a:pPr defTabSz="762000"/>
              <a:t>31</a:t>
            </a:fld>
            <a:endParaRPr lang="es-E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Problemas asociados al proceso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953000"/>
          </a:xfrm>
        </p:spPr>
        <p:txBody>
          <a:bodyPr/>
          <a:lstStyle/>
          <a:p>
            <a:pPr>
              <a:defRPr/>
            </a:pPr>
            <a:r>
              <a:rPr lang="es-ES" sz="2400" b="1" dirty="0" smtClean="0"/>
              <a:t>Problemas de comprensión</a:t>
            </a:r>
            <a:r>
              <a:rPr lang="es-ES" sz="2400" dirty="0" smtClean="0"/>
              <a:t> de lo que se quiere construir, con los clientes, usuarios y con los grupos de desarrolladores. En esta categoría podrían aparecer distintos problemas: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Los clientes y usuarios no entienden completamente todo lo que requieren o no cuentan con toda la información que de soporte a sus necesidades.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Los clientes y usuarios tienen poco conocimiento de las capacidades y limitaciones de los sistemas de cómputo.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Los analistas de requerimientos tienen poco conocimiento del dominio de la aplicación.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Los usuarios y los analistas hablan distintos lenguajes técnicos.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Existen distintas perspectivas de cómo debe construirse el software, entre el cliente y los desarrolladores.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E6F94C76-492A-4A26-8521-1099AC11AD27}" type="slidenum">
              <a:rPr lang="es-ES" smtClean="0"/>
              <a:pPr defTabSz="762000"/>
              <a:t>32</a:t>
            </a:fld>
            <a:endParaRPr lang="es-E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Problemas asociados al proceso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  <a:noFill/>
        </p:spPr>
        <p:txBody>
          <a:bodyPr/>
          <a:lstStyle/>
          <a:p>
            <a:r>
              <a:rPr lang="es-ES" b="1" smtClean="0"/>
              <a:t>Problemas de volatilidad</a:t>
            </a:r>
            <a:r>
              <a:rPr lang="es-ES" smtClean="0"/>
              <a:t> debidos a los continuos cambios en los requerimientos. En esta categoría se trata de resolver los problemas que existen cuando los requerimientos deben cambiar razones tecnológicas, por errores, o por mejoras.</a:t>
            </a:r>
          </a:p>
          <a:p>
            <a:r>
              <a:rPr lang="es-MX" b="1" smtClean="0"/>
              <a:t>Problemas de conflictos entre requerimientos.</a:t>
            </a:r>
            <a:endParaRPr lang="es-ES" b="1" smtClean="0"/>
          </a:p>
          <a:p>
            <a:endParaRPr lang="es-ES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7BA190B4-38CA-4954-B59B-5F6C3C1ADFA4}" type="slidenum">
              <a:rPr lang="es-ES" smtClean="0"/>
              <a:pPr defTabSz="762000"/>
              <a:t>33</a:t>
            </a:fld>
            <a:endParaRPr lang="es-E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Validación de Requerimientos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5029200"/>
          </a:xfrm>
          <a:noFill/>
        </p:spPr>
        <p:txBody>
          <a:bodyPr/>
          <a:lstStyle/>
          <a:p>
            <a:r>
              <a:rPr lang="es-ES" smtClean="0"/>
              <a:t>Demostración de que los requerimientos que definen el sistema son lo que el cliente realmente quiere.</a:t>
            </a:r>
            <a:endParaRPr lang="es-ES" b="1" smtClean="0"/>
          </a:p>
          <a:p>
            <a:r>
              <a:rPr lang="es-ES" smtClean="0"/>
              <a:t>Los costos de errores en los requerimientos son altos, por lo cual, la validación es muy importante</a:t>
            </a:r>
            <a:r>
              <a:rPr lang="es-ES" b="1" smtClean="0"/>
              <a:t>.</a:t>
            </a:r>
            <a:endParaRPr lang="es-ES" smtClean="0"/>
          </a:p>
          <a:p>
            <a:pPr lvl="1"/>
            <a:r>
              <a:rPr lang="es-ES" smtClean="0"/>
              <a:t>Fijar un error de requerimiento después del desarrollo puede resultar en un costo 100 veces mayor que fijar un error en la implementación.</a:t>
            </a:r>
          </a:p>
          <a:p>
            <a:r>
              <a:rPr lang="es-ES" smtClean="0"/>
              <a:t>El Prototipado es una técnica importante e</a:t>
            </a:r>
            <a:r>
              <a:rPr lang="en-US" smtClean="0"/>
              <a:t>n</a:t>
            </a:r>
            <a:r>
              <a:rPr lang="es-ES" smtClean="0"/>
              <a:t> la validación de requerimientos.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377366C-3697-4E19-A5AC-728DBE1968C5}" type="slidenum">
              <a:rPr lang="es-ES" smtClean="0"/>
              <a:pPr defTabSz="762000"/>
              <a:t>34</a:t>
            </a:fld>
            <a:endParaRPr lang="es-E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Chequeo </a:t>
            </a:r>
            <a:r>
              <a:rPr lang="en-US" smtClean="0"/>
              <a:t>de </a:t>
            </a:r>
            <a:r>
              <a:rPr lang="es-ES" smtClean="0"/>
              <a:t>Requerimientos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/>
              <a:t>Valid</a:t>
            </a:r>
            <a:r>
              <a:rPr lang="en-US" b="1" smtClean="0"/>
              <a:t>ez</a:t>
            </a:r>
            <a:r>
              <a:rPr lang="es-ES" b="1" smtClean="0"/>
              <a:t>. </a:t>
            </a:r>
            <a:r>
              <a:rPr lang="es-ES" smtClean="0"/>
              <a:t>Provee al sistema las funciones que mejor soport</a:t>
            </a:r>
            <a:r>
              <a:rPr lang="en-US" smtClean="0"/>
              <a:t>a</a:t>
            </a:r>
            <a:r>
              <a:rPr lang="es-ES" smtClean="0"/>
              <a:t>n las necesidades del cliente?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Consistencia.</a:t>
            </a:r>
            <a:r>
              <a:rPr lang="es-ES" smtClean="0"/>
              <a:t> Existe</a:t>
            </a:r>
            <a:r>
              <a:rPr lang="en-US" smtClean="0"/>
              <a:t>n</a:t>
            </a:r>
            <a:r>
              <a:rPr lang="es-ES" smtClean="0"/>
              <a:t> conflicto</a:t>
            </a:r>
            <a:r>
              <a:rPr lang="en-US" smtClean="0"/>
              <a:t>s</a:t>
            </a:r>
            <a:r>
              <a:rPr lang="es-ES" smtClean="0"/>
              <a:t> en los requerimientos?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Complet</a:t>
            </a:r>
            <a:r>
              <a:rPr lang="en-US" b="1" smtClean="0"/>
              <a:t>itud</a:t>
            </a:r>
            <a:r>
              <a:rPr lang="es-ES" b="1" smtClean="0"/>
              <a:t>. </a:t>
            </a:r>
            <a:r>
              <a:rPr lang="es-ES" smtClean="0"/>
              <a:t>Están incluidas todas las funciones requeridas por el cliente?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Realismo.</a:t>
            </a:r>
            <a:r>
              <a:rPr lang="es-ES" smtClean="0"/>
              <a:t> Pueden los requerimientos ser implementados con la tecnología y el presupuesto disponible?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2F5F2AF3-4210-47F5-AB18-44CB88343260}" type="slidenum">
              <a:rPr lang="es-ES" smtClean="0"/>
              <a:pPr defTabSz="762000"/>
              <a:t>35</a:t>
            </a:fld>
            <a:endParaRPr lang="es-E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Revisión de Requerimientos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</a:t>
            </a:r>
            <a:r>
              <a:rPr lang="es-ES" smtClean="0"/>
              <a:t>evisi</a:t>
            </a:r>
            <a:r>
              <a:rPr lang="en-US" smtClean="0"/>
              <a:t>o</a:t>
            </a:r>
            <a:r>
              <a:rPr lang="es-ES" smtClean="0"/>
              <a:t>n</a:t>
            </a:r>
            <a:r>
              <a:rPr lang="en-US" smtClean="0"/>
              <a:t>es</a:t>
            </a:r>
            <a:r>
              <a:rPr lang="es-ES" smtClean="0"/>
              <a:t> </a:t>
            </a:r>
            <a:r>
              <a:rPr lang="en-US" smtClean="0"/>
              <a:t>frecuentes</a:t>
            </a:r>
            <a:r>
              <a:rPr lang="es-ES" smtClean="0"/>
              <a:t> </a:t>
            </a:r>
            <a:r>
              <a:rPr lang="en-US" smtClean="0"/>
              <a:t>deben llevarse a cabo</a:t>
            </a:r>
            <a:r>
              <a:rPr lang="es-ES" smtClean="0"/>
              <a:t> mientras la definición de requerimientos está siendo hecha.</a:t>
            </a:r>
          </a:p>
          <a:p>
            <a:r>
              <a:rPr lang="es-ES" smtClean="0"/>
              <a:t>Tanto el cliente como el staff de contratistas deben estar involucrados en la revisión.</a:t>
            </a:r>
          </a:p>
          <a:p>
            <a:r>
              <a:rPr lang="es-ES" smtClean="0"/>
              <a:t>La revisión </a:t>
            </a:r>
            <a:r>
              <a:rPr lang="en-US" smtClean="0"/>
              <a:t>pueden</a:t>
            </a:r>
            <a:r>
              <a:rPr lang="es-ES" smtClean="0"/>
              <a:t> ser formal</a:t>
            </a:r>
            <a:r>
              <a:rPr lang="en-US" smtClean="0"/>
              <a:t>es</a:t>
            </a:r>
            <a:r>
              <a:rPr lang="es-ES" smtClean="0"/>
              <a:t> (con los documentos completos) o informal</a:t>
            </a:r>
            <a:r>
              <a:rPr lang="en-US" smtClean="0"/>
              <a:t>es</a:t>
            </a:r>
            <a:r>
              <a:rPr lang="es-ES" smtClean="0"/>
              <a:t>. Una buena comunicación entre desarrolladores, clientes y usuarios puede resolver problemas en las primeras etapas.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0F17F43-043E-4D4F-A0D6-A6EB9EF7716D}" type="slidenum">
              <a:rPr lang="es-ES" smtClean="0"/>
              <a:pPr defTabSz="762000"/>
              <a:t>36</a:t>
            </a:fld>
            <a:endParaRPr lang="es-E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Chequeo de la Revisión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/>
              <a:t>Verificabilidad.</a:t>
            </a:r>
            <a:r>
              <a:rPr lang="es-ES" smtClean="0"/>
              <a:t>  </a:t>
            </a:r>
            <a:r>
              <a:rPr lang="en-US" smtClean="0"/>
              <a:t>Pueden hacerse pruebas de los</a:t>
            </a:r>
            <a:r>
              <a:rPr lang="es-ES" smtClean="0"/>
              <a:t> </a:t>
            </a:r>
            <a:r>
              <a:rPr lang="en-US" smtClean="0"/>
              <a:t>r</a:t>
            </a:r>
            <a:r>
              <a:rPr lang="es-ES" smtClean="0"/>
              <a:t>equerimiento</a:t>
            </a:r>
            <a:r>
              <a:rPr lang="en-US" smtClean="0"/>
              <a:t>s</a:t>
            </a:r>
            <a:r>
              <a:rPr lang="es-ES" smtClean="0"/>
              <a:t> ?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Entendibilidad.</a:t>
            </a:r>
            <a:r>
              <a:rPr lang="es-ES" smtClean="0"/>
              <a:t> </a:t>
            </a:r>
            <a:r>
              <a:rPr lang="en-US" smtClean="0"/>
              <a:t>Se comprenden los requerimientos</a:t>
            </a:r>
            <a:r>
              <a:rPr lang="es-ES" smtClean="0"/>
              <a:t>?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Busqueda (trace)</a:t>
            </a:r>
            <a:r>
              <a:rPr lang="es-ES" b="1" smtClean="0"/>
              <a:t>. </a:t>
            </a:r>
            <a:r>
              <a:rPr lang="es-ES" smtClean="0"/>
              <a:t>El origen de los requerimientos </a:t>
            </a:r>
            <a:r>
              <a:rPr lang="en-US" smtClean="0"/>
              <a:t>esta </a:t>
            </a:r>
            <a:r>
              <a:rPr lang="es-ES" smtClean="0"/>
              <a:t>claramente establecido?</a:t>
            </a:r>
          </a:p>
          <a:p>
            <a:pPr>
              <a:lnSpc>
                <a:spcPct val="90000"/>
              </a:lnSpc>
            </a:pPr>
            <a:r>
              <a:rPr lang="es-ES" b="1" smtClean="0"/>
              <a:t>Adaptabilidad.</a:t>
            </a:r>
            <a:r>
              <a:rPr lang="es-ES" smtClean="0"/>
              <a:t> Puede el requerimiento ser cambiado sin causar un gran impacto en otros requerimientos?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FBFB5EC3-0B49-428E-A809-E495C59AF58E}" type="slidenum">
              <a:rPr lang="es-ES" smtClean="0"/>
              <a:pPr defTabSz="762000"/>
              <a:t>37</a:t>
            </a:fld>
            <a:endParaRPr lang="es-E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Chequeo </a:t>
            </a:r>
            <a:r>
              <a:rPr lang="en-US" smtClean="0"/>
              <a:t>de Consistencia </a:t>
            </a:r>
            <a:r>
              <a:rPr lang="es-ES" smtClean="0"/>
              <a:t>Automatizado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68350" y="1530350"/>
            <a:ext cx="2578100" cy="825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6000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822325" y="1630363"/>
            <a:ext cx="241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Requerimientos en un</a:t>
            </a:r>
          </a:p>
          <a:p>
            <a:r>
              <a:rPr lang="es-ES" sz="2000"/>
              <a:t>Lenguaje Formal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844550" y="2825750"/>
            <a:ext cx="2197100" cy="6731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898525" y="2773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Proceso de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359150" y="3968750"/>
            <a:ext cx="2197100" cy="825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6000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3413125" y="3992563"/>
            <a:ext cx="209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Base de Datos</a:t>
            </a:r>
          </a:p>
          <a:p>
            <a:r>
              <a:rPr lang="es-ES" sz="2000"/>
              <a:t>de Requerimientos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949950" y="1606550"/>
            <a:ext cx="2730500" cy="749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8000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6003925" y="1630363"/>
            <a:ext cx="2773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Reporte de los problemas</a:t>
            </a:r>
          </a:p>
          <a:p>
            <a:r>
              <a:rPr lang="es-ES" sz="2000"/>
              <a:t>de Requerimientos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026150" y="2825750"/>
            <a:ext cx="2273300" cy="673100"/>
          </a:xfrm>
          <a:prstGeom prst="octagon">
            <a:avLst>
              <a:gd name="adj" fmla="val 2928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6080125" y="2773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Análisis de 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1905000" y="24384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1905000" y="3581400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1905000" y="4419600"/>
            <a:ext cx="137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162800" y="24384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5638800" y="4495800"/>
            <a:ext cx="144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V="1">
            <a:off x="7086600" y="3581400"/>
            <a:ext cx="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32478F34-C541-458E-9F17-FC646EC81DCF}" type="slidenum">
              <a:rPr lang="es-ES" smtClean="0"/>
              <a:pPr defTabSz="762000"/>
              <a:t>38</a:t>
            </a:fld>
            <a:endParaRPr lang="es-E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z="3200" smtClean="0"/>
              <a:t>Cambios en el Documento de Requerimientos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  <a:noFill/>
        </p:spPr>
        <p:txBody>
          <a:bodyPr/>
          <a:lstStyle/>
          <a:p>
            <a:r>
              <a:rPr lang="es-ES" smtClean="0"/>
              <a:t>El documento de requerimientos debe ser organizado, de tal forma que los cambios en los requerimientos puedan ser hechos sin tener que re-escribir demasiado.</a:t>
            </a:r>
          </a:p>
          <a:p>
            <a:r>
              <a:rPr lang="es-ES" smtClean="0"/>
              <a:t>Las referencias externas deben ser minimizadas y las secciones del documento deben ser tan modulares como sea posible.</a:t>
            </a:r>
          </a:p>
          <a:p>
            <a:r>
              <a:rPr lang="es-ES" smtClean="0"/>
              <a:t>Los cambios son </a:t>
            </a:r>
            <a:r>
              <a:rPr lang="en-US" smtClean="0"/>
              <a:t>mas </a:t>
            </a:r>
            <a:r>
              <a:rPr lang="es-ES" smtClean="0"/>
              <a:t>fáciles cuando se trata de un documento electrónico. Sin embargo, la falta de estándares para documentos electrónicos lo hace  difícil.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63BF3C0-BFB3-416F-9483-EC77E2B60853}" type="slidenum">
              <a:rPr lang="es-ES" smtClean="0"/>
              <a:pPr defTabSz="762000"/>
              <a:t>39</a:t>
            </a:fld>
            <a:endParaRPr lang="es-E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Evolución de Requerimientos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Los requerimientos siempre </a:t>
            </a:r>
            <a:r>
              <a:rPr lang="en-US" smtClean="0"/>
              <a:t>evolucionan cuando existe una mejor comprension de las necesidades del usuario y cuando los </a:t>
            </a:r>
            <a:r>
              <a:rPr lang="es-ES" smtClean="0"/>
              <a:t>objetivos de la organización cambia</a:t>
            </a:r>
            <a:r>
              <a:rPr lang="en-US" smtClean="0"/>
              <a:t>n</a:t>
            </a:r>
            <a:r>
              <a:rPr lang="es-ES" smtClean="0"/>
              <a:t>.</a:t>
            </a:r>
          </a:p>
          <a:p>
            <a:r>
              <a:rPr lang="es-ES" smtClean="0"/>
              <a:t>Es es</a:t>
            </a:r>
            <a:r>
              <a:rPr lang="en-US" smtClean="0"/>
              <a:t>c</a:t>
            </a:r>
            <a:r>
              <a:rPr lang="es-ES" smtClean="0"/>
              <a:t>encial planear posibles cambios en los requerimientos cuando el sistema sea desarrollado y utilizado.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CBA71D3C-405C-47D3-849D-FC18949B07B8}" type="slidenum">
              <a:rPr lang="es-ES" smtClean="0"/>
              <a:pPr defTabSz="762000"/>
              <a:t>4</a:t>
            </a:fld>
            <a:endParaRPr lang="es-E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MX" smtClean="0"/>
              <a:t>Requerimientos</a:t>
            </a:r>
            <a:endParaRPr lang="es-E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Que funcionalidad se le pide a este sistema ?</a:t>
            </a:r>
          </a:p>
          <a:p>
            <a:endParaRPr lang="es-ES" smtClean="0"/>
          </a:p>
        </p:txBody>
      </p:sp>
      <p:sp>
        <p:nvSpPr>
          <p:cNvPr id="819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8198" name="Group 1"/>
          <p:cNvGrpSpPr>
            <a:grpSpLocks noChangeAspect="1"/>
          </p:cNvGrpSpPr>
          <p:nvPr/>
        </p:nvGrpSpPr>
        <p:grpSpPr bwMode="auto">
          <a:xfrm>
            <a:off x="838200" y="2286000"/>
            <a:ext cx="7239000" cy="4041775"/>
            <a:chOff x="2466" y="4166"/>
            <a:chExt cx="8548" cy="4804"/>
          </a:xfrm>
        </p:grpSpPr>
        <p:sp>
          <p:nvSpPr>
            <p:cNvPr id="819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466" y="4166"/>
              <a:ext cx="8548" cy="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200" name="Oval 17"/>
            <p:cNvSpPr>
              <a:spLocks noChangeArrowheads="1"/>
            </p:cNvSpPr>
            <p:nvPr/>
          </p:nvSpPr>
          <p:spPr bwMode="auto">
            <a:xfrm>
              <a:off x="7373" y="5977"/>
              <a:ext cx="1799" cy="181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4558" y="4317"/>
              <a:ext cx="6456" cy="46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876" y="5020"/>
              <a:ext cx="2561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Interfase Hombre-Maquina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3" name="Text Box 14"/>
            <p:cNvSpPr txBox="1">
              <a:spLocks noChangeArrowheads="1"/>
            </p:cNvSpPr>
            <p:nvPr/>
          </p:nvSpPr>
          <p:spPr bwMode="auto">
            <a:xfrm>
              <a:off x="4893" y="5374"/>
              <a:ext cx="2544" cy="3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Pantalla    °   Teclado    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4" name="Text Box 13"/>
            <p:cNvSpPr txBox="1">
              <a:spLocks noChangeArrowheads="1"/>
            </p:cNvSpPr>
            <p:nvPr/>
          </p:nvSpPr>
          <p:spPr bwMode="auto">
            <a:xfrm>
              <a:off x="4937" y="8001"/>
              <a:ext cx="2413" cy="7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Sistemas de Control y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Conteo de Billetes</a:t>
              </a:r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9008" y="8091"/>
              <a:ext cx="1711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Comunicaciones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8949" y="4865"/>
              <a:ext cx="1803" cy="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Lector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Tarjeta de Crédito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7" name="Text Box 10"/>
            <p:cNvSpPr txBox="1">
              <a:spLocks noChangeArrowheads="1"/>
            </p:cNvSpPr>
            <p:nvPr/>
          </p:nvSpPr>
          <p:spPr bwMode="auto">
            <a:xfrm>
              <a:off x="7176" y="6411"/>
              <a:ext cx="2132" cy="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Control del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Cajero Automático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8" name="Text Box 9"/>
            <p:cNvSpPr txBox="1">
              <a:spLocks noChangeArrowheads="1"/>
            </p:cNvSpPr>
            <p:nvPr/>
          </p:nvSpPr>
          <p:spPr bwMode="auto">
            <a:xfrm>
              <a:off x="2466" y="7645"/>
              <a:ext cx="1695" cy="12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Cliente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Representante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del Banco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Personal de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Mantenimiento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2607" y="4166"/>
              <a:ext cx="1515" cy="58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Base de Datos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Del Banco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10" name="Text Box 7"/>
            <p:cNvSpPr txBox="1">
              <a:spLocks noChangeArrowheads="1"/>
            </p:cNvSpPr>
            <p:nvPr/>
          </p:nvSpPr>
          <p:spPr bwMode="auto">
            <a:xfrm>
              <a:off x="2488" y="5283"/>
              <a:ext cx="1723" cy="8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Comunicaciones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del Banco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8211" name="Line 6"/>
            <p:cNvSpPr>
              <a:spLocks noChangeShapeType="1"/>
            </p:cNvSpPr>
            <p:nvPr/>
          </p:nvSpPr>
          <p:spPr bwMode="auto">
            <a:xfrm flipV="1">
              <a:off x="3426" y="6073"/>
              <a:ext cx="0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212" name="Line 5"/>
            <p:cNvSpPr>
              <a:spLocks noChangeShapeType="1"/>
            </p:cNvSpPr>
            <p:nvPr/>
          </p:nvSpPr>
          <p:spPr bwMode="auto">
            <a:xfrm>
              <a:off x="3426" y="6599"/>
              <a:ext cx="1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213" name="Text Box 4"/>
            <p:cNvSpPr txBox="1">
              <a:spLocks noChangeArrowheads="1"/>
            </p:cNvSpPr>
            <p:nvPr/>
          </p:nvSpPr>
          <p:spPr bwMode="auto">
            <a:xfrm>
              <a:off x="6653" y="4317"/>
              <a:ext cx="213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ES" sz="1200">
                  <a:solidFill>
                    <a:srgbClr val="000000"/>
                  </a:solidFill>
                  <a:cs typeface="Times New Roman" pitchFamily="18" charset="0"/>
                </a:rPr>
                <a:t>Análisis</a:t>
              </a:r>
              <a:endParaRPr lang="es-ES" sz="800"/>
            </a:p>
            <a:p>
              <a:pPr algn="ctr"/>
              <a:r>
                <a:rPr lang="es-ES" sz="1200">
                  <a:solidFill>
                    <a:srgbClr val="000000"/>
                  </a:solidFill>
                  <a:cs typeface="Times New Roman" pitchFamily="18" charset="0"/>
                </a:rPr>
                <a:t>de Riesgos</a:t>
              </a:r>
              <a:endParaRPr lang="es-ES" sz="2400"/>
            </a:p>
          </p:txBody>
        </p:sp>
        <p:sp>
          <p:nvSpPr>
            <p:cNvPr id="8214" name="Line 3"/>
            <p:cNvSpPr>
              <a:spLocks noChangeShapeType="1"/>
            </p:cNvSpPr>
            <p:nvPr/>
          </p:nvSpPr>
          <p:spPr bwMode="auto">
            <a:xfrm>
              <a:off x="3337" y="4754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8215" name="Line 2"/>
            <p:cNvSpPr>
              <a:spLocks noChangeShapeType="1"/>
            </p:cNvSpPr>
            <p:nvPr/>
          </p:nvSpPr>
          <p:spPr bwMode="auto">
            <a:xfrm>
              <a:off x="4122" y="8268"/>
              <a:ext cx="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2A131018-CF7E-4227-8887-C81E83BFD19A}" type="slidenum">
              <a:rPr lang="es-ES" smtClean="0"/>
              <a:pPr defTabSz="762000"/>
              <a:t>40</a:t>
            </a:fld>
            <a:endParaRPr lang="es-E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Evolución de Requerimientos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8350" y="1835150"/>
            <a:ext cx="2501900" cy="977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10196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898525" y="1935163"/>
            <a:ext cx="2265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Comprensión Inicial</a:t>
            </a:r>
          </a:p>
          <a:p>
            <a:r>
              <a:rPr lang="es-ES" sz="2000"/>
              <a:t>del Problema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035550" y="1911350"/>
            <a:ext cx="2654300" cy="977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10196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5089525" y="2011363"/>
            <a:ext cx="2498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Comprensión de los</a:t>
            </a:r>
          </a:p>
          <a:p>
            <a:r>
              <a:rPr lang="es-ES" sz="2000"/>
              <a:t>Cambios del Problema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768350" y="3511550"/>
            <a:ext cx="2425700" cy="825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10196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974725" y="3535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Requerimientos</a:t>
            </a:r>
          </a:p>
          <a:p>
            <a:r>
              <a:rPr lang="es-ES" sz="2000"/>
              <a:t>Iniciales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645150" y="3511550"/>
            <a:ext cx="2578100" cy="825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10196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5775325" y="3535363"/>
            <a:ext cx="1792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Cambios en los</a:t>
            </a:r>
          </a:p>
          <a:p>
            <a:r>
              <a:rPr lang="es-ES" sz="2000"/>
              <a:t>Requerimientos</a:t>
            </a:r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7451725" y="55927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/>
              <a:t>Tiempo</a:t>
            </a:r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1905000" y="2895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>
            <a:off x="3276600" y="4038600"/>
            <a:ext cx="1981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 flipV="1">
            <a:off x="5257800" y="2971800"/>
            <a:ext cx="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>
            <a:off x="6553200" y="2971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57BA0DA0-5647-49E8-B69E-939E971FACC5}" type="slidenum">
              <a:rPr lang="es-ES" smtClean="0"/>
              <a:pPr defTabSz="762000"/>
              <a:t>41</a:t>
            </a:fld>
            <a:endParaRPr lang="es-E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Evolución Controlada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11150" y="2368550"/>
            <a:ext cx="1816100" cy="596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10196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88925" y="2338388"/>
            <a:ext cx="187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Documento VI de </a:t>
            </a:r>
          </a:p>
          <a:p>
            <a:r>
              <a:rPr lang="es-ES" sz="1800"/>
              <a:t>Requerimientos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11150" y="3892550"/>
            <a:ext cx="1892300" cy="673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88925" y="3862388"/>
            <a:ext cx="200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Implementación V1</a:t>
            </a:r>
          </a:p>
          <a:p>
            <a:r>
              <a:rPr lang="es-ES" sz="1800"/>
              <a:t>del Sistema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673350" y="3892550"/>
            <a:ext cx="2044700" cy="673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2651125" y="3862388"/>
            <a:ext cx="200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Implementación V2</a:t>
            </a:r>
          </a:p>
          <a:p>
            <a:r>
              <a:rPr lang="es-ES" sz="1800"/>
              <a:t>del Sistema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959350" y="2444750"/>
            <a:ext cx="1816100" cy="596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4860925" y="2414588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Documento V1</a:t>
            </a:r>
          </a:p>
          <a:p>
            <a:r>
              <a:rPr lang="es-ES" sz="1800"/>
              <a:t>de Requerimientos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035550" y="3892550"/>
            <a:ext cx="1739900" cy="596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7092950" y="2444750"/>
            <a:ext cx="1816100" cy="596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6996113" y="2414588"/>
            <a:ext cx="195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Documento V2</a:t>
            </a:r>
          </a:p>
          <a:p>
            <a:r>
              <a:rPr lang="es-ES" sz="1800"/>
              <a:t>De Requerimientos</a:t>
            </a: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5013325" y="386238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Implementación</a:t>
            </a:r>
          </a:p>
          <a:p>
            <a:r>
              <a:rPr lang="es-ES" sz="1800"/>
              <a:t>V1 del Sistema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7092950" y="3892550"/>
            <a:ext cx="1816100" cy="596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7070725" y="386238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Implementación</a:t>
            </a:r>
          </a:p>
          <a:p>
            <a:r>
              <a:rPr lang="es-ES" sz="1800"/>
              <a:t>V2 del Sistema</a:t>
            </a:r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 flipV="1">
            <a:off x="2209800" y="2895600"/>
            <a:ext cx="8382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3032125" y="2414588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Cambio en los </a:t>
            </a:r>
          </a:p>
          <a:p>
            <a:r>
              <a:rPr lang="es-ES" sz="1800"/>
              <a:t>Requerimientos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 flipV="1">
            <a:off x="6781800" y="1828800"/>
            <a:ext cx="304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6101" name="Rectangle 20"/>
          <p:cNvSpPr>
            <a:spLocks noChangeArrowheads="1"/>
          </p:cNvSpPr>
          <p:nvPr/>
        </p:nvSpPr>
        <p:spPr bwMode="auto">
          <a:xfrm>
            <a:off x="7146925" y="1423988"/>
            <a:ext cx="163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800"/>
              <a:t>Cambio en los </a:t>
            </a:r>
          </a:p>
          <a:p>
            <a:r>
              <a:rPr lang="es-ES" sz="1800"/>
              <a:t>Requerimientos</a:t>
            </a:r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1219200" y="2971800"/>
            <a:ext cx="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2209800" y="42672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6858000" y="28194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>
            <a:off x="5867400" y="31242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6106" name="Line 25"/>
          <p:cNvSpPr>
            <a:spLocks noChangeShapeType="1"/>
          </p:cNvSpPr>
          <p:nvPr/>
        </p:nvSpPr>
        <p:spPr bwMode="auto">
          <a:xfrm>
            <a:off x="8001000" y="31242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s-MX"/>
          </a:p>
        </p:txBody>
      </p:sp>
      <p:sp>
        <p:nvSpPr>
          <p:cNvPr id="46107" name="Line 26"/>
          <p:cNvSpPr>
            <a:spLocks noChangeShapeType="1"/>
          </p:cNvSpPr>
          <p:nvPr/>
        </p:nvSpPr>
        <p:spPr bwMode="auto">
          <a:xfrm>
            <a:off x="6858000" y="42672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974725" y="4830763"/>
            <a:ext cx="2484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 b="1"/>
              <a:t>Inconsistencia de los</a:t>
            </a:r>
          </a:p>
          <a:p>
            <a:r>
              <a:rPr lang="es-ES" sz="2000" b="1"/>
              <a:t>Requerimientos y del</a:t>
            </a:r>
          </a:p>
          <a:p>
            <a:r>
              <a:rPr lang="es-ES" sz="2000" b="1"/>
              <a:t>Sistema</a:t>
            </a:r>
          </a:p>
        </p:txBody>
      </p:sp>
      <p:sp>
        <p:nvSpPr>
          <p:cNvPr id="46109" name="Rectangle 28"/>
          <p:cNvSpPr>
            <a:spLocks noChangeArrowheads="1"/>
          </p:cNvSpPr>
          <p:nvPr/>
        </p:nvSpPr>
        <p:spPr bwMode="auto">
          <a:xfrm>
            <a:off x="5241925" y="4830763"/>
            <a:ext cx="2484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2000" b="1"/>
              <a:t>Consistencia de los </a:t>
            </a:r>
          </a:p>
          <a:p>
            <a:r>
              <a:rPr lang="es-ES" sz="2000" b="1"/>
              <a:t>Requerimientos y del</a:t>
            </a:r>
          </a:p>
          <a:p>
            <a:r>
              <a:rPr lang="es-ES" sz="2000" b="1"/>
              <a:t>Sistema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D9A374B7-5238-4EB0-B693-E812FA10827F}" type="slidenum">
              <a:rPr lang="es-ES" smtClean="0"/>
              <a:pPr defTabSz="762000"/>
              <a:t>42</a:t>
            </a:fld>
            <a:endParaRPr lang="es-E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Clases de Requerimientos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b="1" smtClean="0"/>
              <a:t>Requerimientos de acuerdo a su audiencia:</a:t>
            </a:r>
          </a:p>
          <a:p>
            <a:endParaRPr lang="es-ES" b="1" smtClean="0"/>
          </a:p>
          <a:p>
            <a:r>
              <a:rPr lang="es-ES" smtClean="0"/>
              <a:t>Los Requerimientos del Cliente.</a:t>
            </a:r>
          </a:p>
          <a:p>
            <a:r>
              <a:rPr lang="es-ES" smtClean="0"/>
              <a:t>Los Requerimientos del Sistema. </a:t>
            </a:r>
          </a:p>
          <a:p>
            <a:r>
              <a:rPr lang="es-ES" smtClean="0"/>
              <a:t>Especificación del Diseño del software. </a:t>
            </a:r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1D13490-1791-4EDC-AA9E-4EFCE6E77E79}" type="slidenum">
              <a:rPr lang="es-ES" smtClean="0"/>
              <a:pPr defTabSz="762000"/>
              <a:t>43</a:t>
            </a:fld>
            <a:endParaRPr lang="es-E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Clases de Requerimientos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1148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b="1" smtClean="0"/>
              <a:t>Requerimientos de acuerdo a su característica:</a:t>
            </a:r>
          </a:p>
          <a:p>
            <a:endParaRPr lang="es-ES" b="1" smtClean="0"/>
          </a:p>
          <a:p>
            <a:r>
              <a:rPr lang="es-ES" smtClean="0"/>
              <a:t>Requerimientos funcionales.</a:t>
            </a:r>
          </a:p>
          <a:p>
            <a:r>
              <a:rPr lang="es-ES" smtClean="0"/>
              <a:t>Requerimientos no funcionales. </a:t>
            </a:r>
          </a:p>
          <a:p>
            <a:pPr>
              <a:buFont typeface="Monotype Sorts" charset="2"/>
              <a:buNone/>
            </a:pPr>
            <a:endParaRPr lang="es-ES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BD81605-0F37-45F1-9BE7-A8ACB4AAA31D}" type="slidenum">
              <a:rPr lang="es-ES" smtClean="0"/>
              <a:pPr defTabSz="762000"/>
              <a:t>44</a:t>
            </a:fld>
            <a:endParaRPr lang="es-E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Clases de Requerimientos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8006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s-MX" b="1" smtClean="0"/>
              <a:t>Requerimientos de acuerdo a su característica:</a:t>
            </a:r>
            <a:endParaRPr lang="es-ES" b="1" smtClean="0"/>
          </a:p>
          <a:p>
            <a:endParaRPr lang="es-ES" sz="2400" smtClean="0"/>
          </a:p>
          <a:p>
            <a:r>
              <a:rPr lang="es-ES" sz="2400" b="1" smtClean="0"/>
              <a:t>Requerimientos de dominio. </a:t>
            </a:r>
            <a:r>
              <a:rPr lang="es-ES" sz="2400" smtClean="0"/>
              <a:t>Los requerimientos de dominio son requerimientos que provienen del dominio de aplicación del sistema y reflejan las características de este dominio.</a:t>
            </a:r>
          </a:p>
          <a:p>
            <a:r>
              <a:rPr lang="es-ES" sz="2400" b="1" smtClean="0"/>
              <a:t>Requerimientos de Datos.</a:t>
            </a:r>
            <a:r>
              <a:rPr lang="es-ES" sz="2400" smtClean="0"/>
              <a:t> Los requerimientos de datos definen las estructuras de datos requeridas en el sistema.</a:t>
            </a:r>
          </a:p>
          <a:p>
            <a:r>
              <a:rPr lang="es-ES" sz="2400" b="1" smtClean="0"/>
              <a:t>Requerimiento de Interfaz.</a:t>
            </a:r>
            <a:r>
              <a:rPr lang="es-ES" sz="2400" smtClean="0"/>
              <a:t> Definen las características y parámetros de la comunicación del sistema a desarrollar con otros sistemas dentro de la empresa, o incluso de los subsistemas.</a:t>
            </a:r>
          </a:p>
          <a:p>
            <a:endParaRPr lang="es-ES" smtClean="0"/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mtClean="0"/>
              <a:t>Requerimientos no funcionales</a:t>
            </a:r>
          </a:p>
        </p:txBody>
      </p:sp>
      <p:pic>
        <p:nvPicPr>
          <p:cNvPr id="501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11300"/>
            <a:ext cx="8305800" cy="509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E08700DD-F531-401C-8F84-20817AD1F5FD}" type="slidenum">
              <a:rPr lang="es-ES" smtClean="0"/>
              <a:pPr defTabSz="762000"/>
              <a:t>46</a:t>
            </a:fld>
            <a:endParaRPr lang="es-E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Clases de Requerimientos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</p:spPr>
        <p:txBody>
          <a:bodyPr/>
          <a:lstStyle/>
          <a:p>
            <a:r>
              <a:rPr lang="es-ES" sz="2400" b="1" smtClean="0"/>
              <a:t>Requerimientos </a:t>
            </a:r>
            <a:r>
              <a:rPr lang="en-US" sz="2400" b="1" smtClean="0"/>
              <a:t>Perd</a:t>
            </a:r>
            <a:r>
              <a:rPr lang="es-ES" sz="2400" b="1" smtClean="0"/>
              <a:t>urables</a:t>
            </a:r>
            <a:r>
              <a:rPr lang="es-ES" sz="2400" smtClean="0"/>
              <a:t>.  </a:t>
            </a:r>
            <a:r>
              <a:rPr lang="en-US" sz="2400" smtClean="0"/>
              <a:t>R</a:t>
            </a:r>
            <a:r>
              <a:rPr lang="es-ES" sz="2400" smtClean="0"/>
              <a:t>equerimientos </a:t>
            </a:r>
            <a:r>
              <a:rPr lang="en-US" sz="2400" smtClean="0"/>
              <a:t>estables </a:t>
            </a:r>
            <a:r>
              <a:rPr lang="es-ES" sz="2400" smtClean="0"/>
              <a:t>derivados de las actividades de la organización del cliente. Por ejemplo, un hospital siempre tendrá doctores, enfermeras, etc. Puede ser derivado de modelos de dominio.</a:t>
            </a:r>
          </a:p>
          <a:p>
            <a:r>
              <a:rPr lang="es-ES" sz="2400" b="1" smtClean="0"/>
              <a:t>Requerimientos Volátiles</a:t>
            </a:r>
            <a:r>
              <a:rPr lang="es-ES" sz="2400" smtClean="0"/>
              <a:t>. Los requerimientos cambian durante el desarrollo o cuando el sistema está en uso. En un hospital, los requerimientos  se derivan de las políticas salud-cuidados.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2B36B2C6-4DD0-4E31-84D1-B746C8C8B114}" type="slidenum">
              <a:rPr lang="es-ES" smtClean="0"/>
              <a:pPr defTabSz="762000"/>
              <a:t>47</a:t>
            </a:fld>
            <a:endParaRPr lang="es-E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Clasificación de Requerimientos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Requerimientos Cambiantes.</a:t>
            </a:r>
          </a:p>
          <a:p>
            <a:pPr lvl="1"/>
            <a:r>
              <a:rPr lang="es-ES" smtClean="0"/>
              <a:t>Los requerimientos que cambian por el ambiente del sistema.</a:t>
            </a:r>
          </a:p>
          <a:p>
            <a:r>
              <a:rPr lang="es-ES" smtClean="0"/>
              <a:t>Requerimientos</a:t>
            </a:r>
            <a:r>
              <a:rPr lang="en-US" smtClean="0"/>
              <a:t> Emergentes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Requerimientos que surgen como una comprensión del desarrollo del sistema.</a:t>
            </a:r>
          </a:p>
          <a:p>
            <a:r>
              <a:rPr lang="es-ES" smtClean="0"/>
              <a:t>Requerimientos </a:t>
            </a:r>
            <a:r>
              <a:rPr lang="en-US" smtClean="0"/>
              <a:t>de</a:t>
            </a:r>
            <a:r>
              <a:rPr lang="es-ES" smtClean="0"/>
              <a:t> Consecuencia</a:t>
            </a:r>
            <a:r>
              <a:rPr lang="en-US" smtClean="0"/>
              <a:t>s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Requerimientos que resultan de la introducción del sistema </a:t>
            </a:r>
            <a:r>
              <a:rPr lang="en-US" smtClean="0"/>
              <a:t>computacional</a:t>
            </a:r>
            <a:r>
              <a:rPr lang="es-ES" smtClean="0"/>
              <a:t>.</a:t>
            </a:r>
          </a:p>
          <a:p>
            <a:r>
              <a:rPr lang="es-ES" smtClean="0"/>
              <a:t>Requerimientos </a:t>
            </a:r>
            <a:r>
              <a:rPr lang="en-US" smtClean="0"/>
              <a:t>de </a:t>
            </a:r>
            <a:r>
              <a:rPr lang="es-ES" smtClean="0"/>
              <a:t>Compatib</a:t>
            </a:r>
            <a:r>
              <a:rPr lang="en-US" smtClean="0"/>
              <a:t>ilidad</a:t>
            </a:r>
            <a:r>
              <a:rPr lang="es-ES" smtClean="0"/>
              <a:t>.</a:t>
            </a:r>
          </a:p>
          <a:p>
            <a:pPr lvl="1"/>
            <a:r>
              <a:rPr lang="es-ES" smtClean="0"/>
              <a:t>Requerimientos que dependen de otros sistemas o de otros procesos de la organización.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3200" smtClean="0"/>
              <a:t>Medidas en los requerimientos no funcionales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71600" y="1714500"/>
          <a:ext cx="6553200" cy="48844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4267200"/>
              </a:tblGrid>
              <a:tr h="4953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Propiedad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Medida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Velocidad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Transacciones por segundo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Tiempo de respuesta a</a:t>
                      </a:r>
                      <a:r>
                        <a:rPr lang="es-MX" sz="1800" baseline="0" dirty="0" smtClean="0">
                          <a:solidFill>
                            <a:schemeClr val="tx1"/>
                          </a:solidFill>
                        </a:rPr>
                        <a:t> eventos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Tamaño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Numero de líneas de código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Numero de Bytes de Memoria disponible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Facilidad de uso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Tiempo de entrenamiento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Numero de ayudas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Confiabilidad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Errores permitidos por unidad de tiempo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Media de tiempo por fallo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Disponibilidad en tiempo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err="1" smtClean="0">
                          <a:solidFill>
                            <a:schemeClr val="tx1"/>
                          </a:solidFill>
                        </a:rPr>
                        <a:t>Robustes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Tiempo para restablecer </a:t>
                      </a:r>
                      <a:r>
                        <a:rPr lang="es-MX" sz="1800" dirty="0" err="1" smtClean="0">
                          <a:solidFill>
                            <a:schemeClr val="tx1"/>
                          </a:solidFill>
                        </a:rPr>
                        <a:t>despues</a:t>
                      </a:r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 de fallo.</a:t>
                      </a:r>
                    </a:p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Porcentaje de fallos que causan</a:t>
                      </a:r>
                      <a:r>
                        <a:rPr lang="es-MX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800" baseline="0" dirty="0" err="1" smtClean="0">
                          <a:solidFill>
                            <a:schemeClr val="tx1"/>
                          </a:solidFill>
                        </a:rPr>
                        <a:t>caida</a:t>
                      </a:r>
                      <a:r>
                        <a:rPr lang="es-MX" sz="1800" baseline="0" dirty="0" smtClean="0">
                          <a:solidFill>
                            <a:schemeClr val="tx1"/>
                          </a:solidFill>
                        </a:rPr>
                        <a:t> del sistema.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Portabilidad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 smtClean="0">
                          <a:solidFill>
                            <a:schemeClr val="tx1"/>
                          </a:solidFill>
                        </a:rPr>
                        <a:t>Facilidad de transportar a otro S.O</a:t>
                      </a:r>
                      <a:r>
                        <a:rPr lang="es-MX" sz="1800" baseline="0" dirty="0" smtClean="0">
                          <a:solidFill>
                            <a:schemeClr val="tx1"/>
                          </a:solidFill>
                        </a:rPr>
                        <a:t> o lenguaje.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Ratreo de Requerimientos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EL rastreo de los requerimientos trata con las relaciones entre los requerimientos, sus fuentes y el diseño del sistema.</a:t>
            </a:r>
          </a:p>
          <a:p>
            <a:r>
              <a:rPr lang="en-GB" sz="2400" smtClean="0"/>
              <a:t>Rastreo de la fuente</a:t>
            </a:r>
          </a:p>
          <a:p>
            <a:pPr lvl="1"/>
            <a:r>
              <a:rPr lang="en-GB" smtClean="0"/>
              <a:t>Liga los requerimientos con los clientes o desarrolladores que propusieron este requerimiento.</a:t>
            </a:r>
          </a:p>
          <a:p>
            <a:r>
              <a:rPr lang="en-GB" sz="2400" smtClean="0"/>
              <a:t>Rastreo de requerimientos.</a:t>
            </a:r>
          </a:p>
          <a:p>
            <a:pPr lvl="1"/>
            <a:r>
              <a:rPr lang="en-GB" smtClean="0"/>
              <a:t>Liga los requerimientos dependientes entre si.</a:t>
            </a:r>
          </a:p>
          <a:p>
            <a:r>
              <a:rPr lang="en-GB" sz="2400" smtClean="0"/>
              <a:t>Rastreo del diseño.</a:t>
            </a:r>
          </a:p>
          <a:p>
            <a:pPr lvl="1"/>
            <a:r>
              <a:rPr lang="en-GB" smtClean="0"/>
              <a:t>Liga los requerimientos al diseño.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BD298F1F-096D-4FF1-B05D-20784E821689}" type="slidenum">
              <a:rPr lang="es-ES" smtClean="0"/>
              <a:pPr defTabSz="762000"/>
              <a:t>5</a:t>
            </a:fld>
            <a:endParaRPr lang="es-E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Ingeniería de Requerimientos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724400"/>
          </a:xfrm>
          <a:noFill/>
        </p:spPr>
        <p:txBody>
          <a:bodyPr/>
          <a:lstStyle/>
          <a:p>
            <a:r>
              <a:rPr lang="es-ES" sz="2400" smtClean="0"/>
              <a:t>El proceso de establecer los servicios que el cliente requiere de un sistema y los limites bajo los cuales opera y se desarrolla.</a:t>
            </a:r>
          </a:p>
          <a:p>
            <a:r>
              <a:rPr lang="es-ES" sz="2400" smtClean="0"/>
              <a:t>Las malas o ineficientes prácticas de la Ingeniería de Requerimientos llevan invariablemente al fracaso del desarrollo del software, y pueden ser más costosas, dependiendo de que tan tarde estas son descubiertas en el proceso de desarrollo. </a:t>
            </a:r>
          </a:p>
          <a:p>
            <a:r>
              <a:rPr lang="es-ES" sz="2400" smtClean="0"/>
              <a:t>Es necesaria una disciplina en el desarrollo de software y en particular en el proceso de Ingeniería de Requerimientos a fin de evitar que el desarrollo de software falle o que sufra de costos excesivos.</a:t>
            </a:r>
          </a:p>
          <a:p>
            <a:endParaRPr lang="es-E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 matriz de rastreo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" y="1600200"/>
          <a:ext cx="8534400" cy="3679825"/>
        </p:xfrm>
        <a:graphic>
          <a:graphicData uri="http://schemas.openxmlformats.org/presentationml/2006/ole">
            <p:oleObj spid="_x0000_s1026" name="Document" r:id="rId3" imgW="5486400" imgH="82296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Herramientas de Soporte Case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Almacenamiento de Requirimientos</a:t>
            </a:r>
          </a:p>
          <a:p>
            <a:pPr lvl="1"/>
            <a:r>
              <a:rPr lang="en-GB" smtClean="0"/>
              <a:t>Los requerimientos deben de organizarse y guardarse en un lugar seguro y en donde estos puedan organizarse.</a:t>
            </a:r>
          </a:p>
          <a:p>
            <a:r>
              <a:rPr lang="en-GB" sz="2400" smtClean="0"/>
              <a:t>Manejo de Cambios</a:t>
            </a:r>
          </a:p>
          <a:p>
            <a:pPr lvl="1"/>
            <a:r>
              <a:rPr lang="en-GB" smtClean="0"/>
              <a:t>El proceso de cambios en un proceso de flujo de datos cuyas etapas pueden definirse asi como el flujo de informacion entre estas etapas.</a:t>
            </a:r>
          </a:p>
          <a:p>
            <a:r>
              <a:rPr lang="en-GB" sz="2400" smtClean="0"/>
              <a:t>Manejo del Rastreo</a:t>
            </a:r>
          </a:p>
          <a:p>
            <a:pPr lvl="1"/>
            <a:r>
              <a:rPr lang="en-GB" smtClean="0"/>
              <a:t>Obtencion automatizada de las ligas que generan los requerimientos.</a:t>
            </a:r>
          </a:p>
          <a:p>
            <a:r>
              <a:rPr lang="en-GB" smtClean="0"/>
              <a:t>Pre-Requisite Pro. Herramienta de Soporte CASE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GB" sz="3600" smtClean="0"/>
              <a:t>Factores sociales y organizacionales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GB" smtClean="0"/>
              <a:t>Los sistemas de software se usan dentro de un contexto social y organizacional. Estos pueden influir o dominar los requerimientos del sistema.</a:t>
            </a:r>
          </a:p>
          <a:p>
            <a:r>
              <a:rPr lang="en-GB" smtClean="0"/>
              <a:t>Los factores sociales y organizacionales tienen influencia en todos los puntos de vista.</a:t>
            </a:r>
          </a:p>
          <a:p>
            <a:r>
              <a:rPr lang="en-GB" smtClean="0"/>
              <a:t>Los analistas deben ser sencibles a estos factores aunque no exista una forma sistematica de enfrentarlos.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GB" smtClean="0"/>
              <a:t>Ejemplo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724400"/>
          </a:xfrm>
          <a:noFill/>
        </p:spPr>
        <p:txBody>
          <a:bodyPr lIns="90487" tIns="44450" rIns="90487" bIns="44450"/>
          <a:lstStyle/>
          <a:p>
            <a:endParaRPr lang="en-GB" sz="2400" smtClean="0"/>
          </a:p>
          <a:p>
            <a:r>
              <a:rPr lang="en-GB" sz="2400" smtClean="0"/>
              <a:t>Considere un sistema que permite a los administradores accesar informacion sin consultar con los operadores del sistema.</a:t>
            </a:r>
          </a:p>
          <a:p>
            <a:pPr lvl="1"/>
            <a:r>
              <a:rPr lang="en-GB" smtClean="0"/>
              <a:t>Estatus de la Administracion. Los adminstradores consideran que ellos son demasiado importantes como  para tener que usar un teclado de computadora.  Esto podria limitar el tipo de interfaz hombre-maquina a diseñar.</a:t>
            </a:r>
          </a:p>
          <a:p>
            <a:pPr lvl="1"/>
            <a:r>
              <a:rPr lang="en-GB" smtClean="0"/>
              <a:t>Responsabilidades de la administracion. Los administradores podrian no tener tiempo para aprender a usar el sistema.</a:t>
            </a:r>
          </a:p>
          <a:p>
            <a:pPr lvl="1"/>
            <a:r>
              <a:rPr lang="en-GB" smtClean="0"/>
              <a:t>Resistencia organizacional. Los administradores podrian no dar informacion completa o incluso dar informacion erronea para que el sistema falle.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GB" smtClean="0"/>
              <a:t>Etnografia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GB" sz="2400" smtClean="0"/>
              <a:t>Un cientifico gasta una cantidad de tiempo considerable observando y analizando como trabaja la gente.</a:t>
            </a:r>
          </a:p>
          <a:p>
            <a:r>
              <a:rPr lang="en-GB" sz="2400" smtClean="0"/>
              <a:t>La gente no tiene que explicar o articular su trabajo.</a:t>
            </a:r>
          </a:p>
          <a:p>
            <a:r>
              <a:rPr lang="en-GB" sz="2400" smtClean="0"/>
              <a:t>Se observan los factores de mas importancia sociales y organizacionales.</a:t>
            </a:r>
          </a:p>
          <a:p>
            <a:r>
              <a:rPr lang="en-GB" sz="2400" smtClean="0"/>
              <a:t>Es importante observar como trabaja la gente para producir mejores diseños.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35D003EC-7D15-4DB1-9D80-5F5EED1E5985}" type="slidenum">
              <a:rPr lang="es-ES" smtClean="0"/>
              <a:pPr defTabSz="762000"/>
              <a:t>55</a:t>
            </a:fld>
            <a:endParaRPr lang="es-E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MX" smtClean="0"/>
              <a:t>Requerimientos</a:t>
            </a:r>
            <a:endParaRPr lang="es-ES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Ya sabemos que funcionalidad se le pide a este sistema ?</a:t>
            </a:r>
          </a:p>
          <a:p>
            <a:endParaRPr lang="es-ES" smtClean="0"/>
          </a:p>
        </p:txBody>
      </p:sp>
      <p:sp>
        <p:nvSpPr>
          <p:cNvPr id="5939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59398" name="Group 1"/>
          <p:cNvGrpSpPr>
            <a:grpSpLocks noChangeAspect="1"/>
          </p:cNvGrpSpPr>
          <p:nvPr/>
        </p:nvGrpSpPr>
        <p:grpSpPr bwMode="auto">
          <a:xfrm>
            <a:off x="838200" y="2667000"/>
            <a:ext cx="7239000" cy="3660775"/>
            <a:chOff x="2466" y="4166"/>
            <a:chExt cx="8548" cy="4804"/>
          </a:xfrm>
        </p:grpSpPr>
        <p:sp>
          <p:nvSpPr>
            <p:cNvPr id="5939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466" y="4166"/>
              <a:ext cx="8548" cy="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9400" name="Oval 17"/>
            <p:cNvSpPr>
              <a:spLocks noChangeArrowheads="1"/>
            </p:cNvSpPr>
            <p:nvPr/>
          </p:nvSpPr>
          <p:spPr bwMode="auto">
            <a:xfrm>
              <a:off x="7373" y="5977"/>
              <a:ext cx="1799" cy="181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59401" name="Rectangle 16"/>
            <p:cNvSpPr>
              <a:spLocks noChangeArrowheads="1"/>
            </p:cNvSpPr>
            <p:nvPr/>
          </p:nvSpPr>
          <p:spPr bwMode="auto">
            <a:xfrm>
              <a:off x="4558" y="4317"/>
              <a:ext cx="6456" cy="46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</p:spPr>
          <p:txBody>
            <a:bodyPr anchor="ctr"/>
            <a:lstStyle/>
            <a:p>
              <a:endParaRPr lang="es-MX"/>
            </a:p>
          </p:txBody>
        </p:sp>
        <p:sp>
          <p:nvSpPr>
            <p:cNvPr id="59402" name="Text Box 15"/>
            <p:cNvSpPr txBox="1">
              <a:spLocks noChangeArrowheads="1"/>
            </p:cNvSpPr>
            <p:nvPr/>
          </p:nvSpPr>
          <p:spPr bwMode="auto">
            <a:xfrm>
              <a:off x="4876" y="5020"/>
              <a:ext cx="2561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Interfase Hombre-Maquina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3" name="Text Box 14"/>
            <p:cNvSpPr txBox="1">
              <a:spLocks noChangeArrowheads="1"/>
            </p:cNvSpPr>
            <p:nvPr/>
          </p:nvSpPr>
          <p:spPr bwMode="auto">
            <a:xfrm>
              <a:off x="4893" y="5374"/>
              <a:ext cx="2544" cy="3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Pantalla    °   Teclado    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4" name="Text Box 13"/>
            <p:cNvSpPr txBox="1">
              <a:spLocks noChangeArrowheads="1"/>
            </p:cNvSpPr>
            <p:nvPr/>
          </p:nvSpPr>
          <p:spPr bwMode="auto">
            <a:xfrm>
              <a:off x="4937" y="8001"/>
              <a:ext cx="2413" cy="7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Sistemas de Control y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Conteo de Billetes</a:t>
              </a:r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9008" y="8091"/>
              <a:ext cx="1711" cy="6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Comunicaciones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8949" y="4865"/>
              <a:ext cx="1803" cy="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/>
              <a:r>
                <a:rPr lang="es-MX" sz="15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  </a:t>
              </a: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Lector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Tarjeta de Crédito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7" name="Text Box 10"/>
            <p:cNvSpPr txBox="1">
              <a:spLocks noChangeArrowheads="1"/>
            </p:cNvSpPr>
            <p:nvPr/>
          </p:nvSpPr>
          <p:spPr bwMode="auto">
            <a:xfrm>
              <a:off x="7176" y="6411"/>
              <a:ext cx="2132" cy="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Control del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sz="1200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Cajero Automático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8" name="Text Box 9"/>
            <p:cNvSpPr txBox="1">
              <a:spLocks noChangeArrowheads="1"/>
            </p:cNvSpPr>
            <p:nvPr/>
          </p:nvSpPr>
          <p:spPr bwMode="auto">
            <a:xfrm>
              <a:off x="2466" y="7645"/>
              <a:ext cx="1695" cy="12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eaLnBrk="1" hangingPunct="1"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Cliente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Representante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del Banco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>
                <a:buFontTx/>
                <a:buChar char="•"/>
              </a:pPr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Personal de 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   Mantenimiento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09" name="Text Box 8"/>
            <p:cNvSpPr txBox="1">
              <a:spLocks noChangeArrowheads="1"/>
            </p:cNvSpPr>
            <p:nvPr/>
          </p:nvSpPr>
          <p:spPr bwMode="auto">
            <a:xfrm>
              <a:off x="2607" y="4166"/>
              <a:ext cx="1515" cy="58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Base de Datos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Del Banco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10" name="Text Box 7"/>
            <p:cNvSpPr txBox="1">
              <a:spLocks noChangeArrowheads="1"/>
            </p:cNvSpPr>
            <p:nvPr/>
          </p:nvSpPr>
          <p:spPr bwMode="auto">
            <a:xfrm>
              <a:off x="2488" y="5283"/>
              <a:ext cx="1723" cy="80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Sistema de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Comunicaciones</a:t>
              </a:r>
              <a:endParaRPr lang="es-ES" sz="800">
                <a:ea typeface="Times New Roman" pitchFamily="18" charset="0"/>
                <a:cs typeface="Arial" charset="0"/>
              </a:endParaRPr>
            </a:p>
            <a:p>
              <a:pPr algn="ctr"/>
              <a:r>
                <a:rPr lang="es-MX" b="1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del Banco</a:t>
              </a:r>
              <a:endParaRPr lang="es-MX" sz="240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59411" name="Line 6"/>
            <p:cNvSpPr>
              <a:spLocks noChangeShapeType="1"/>
            </p:cNvSpPr>
            <p:nvPr/>
          </p:nvSpPr>
          <p:spPr bwMode="auto">
            <a:xfrm flipV="1">
              <a:off x="3426" y="6073"/>
              <a:ext cx="0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9412" name="Line 5"/>
            <p:cNvSpPr>
              <a:spLocks noChangeShapeType="1"/>
            </p:cNvSpPr>
            <p:nvPr/>
          </p:nvSpPr>
          <p:spPr bwMode="auto">
            <a:xfrm>
              <a:off x="3426" y="6599"/>
              <a:ext cx="11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9413" name="Text Box 4"/>
            <p:cNvSpPr txBox="1">
              <a:spLocks noChangeArrowheads="1"/>
            </p:cNvSpPr>
            <p:nvPr/>
          </p:nvSpPr>
          <p:spPr bwMode="auto">
            <a:xfrm>
              <a:off x="6653" y="4317"/>
              <a:ext cx="2132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7724" tIns="38862" rIns="77724" bIns="38862"/>
            <a:lstStyle/>
            <a:p>
              <a:pPr algn="ctr" eaLnBrk="1" hangingPunct="1"/>
              <a:r>
                <a:rPr lang="es-ES" sz="1200">
                  <a:solidFill>
                    <a:srgbClr val="000000"/>
                  </a:solidFill>
                  <a:cs typeface="Times New Roman" pitchFamily="18" charset="0"/>
                </a:rPr>
                <a:t>Análisis</a:t>
              </a:r>
              <a:endParaRPr lang="es-ES" sz="800"/>
            </a:p>
            <a:p>
              <a:pPr algn="ctr"/>
              <a:r>
                <a:rPr lang="es-ES" sz="1200">
                  <a:solidFill>
                    <a:srgbClr val="000000"/>
                  </a:solidFill>
                  <a:cs typeface="Times New Roman" pitchFamily="18" charset="0"/>
                </a:rPr>
                <a:t>de Riesgos</a:t>
              </a:r>
              <a:endParaRPr lang="es-ES" sz="2400"/>
            </a:p>
          </p:txBody>
        </p:sp>
        <p:sp>
          <p:nvSpPr>
            <p:cNvPr id="59414" name="Line 3"/>
            <p:cNvSpPr>
              <a:spLocks noChangeShapeType="1"/>
            </p:cNvSpPr>
            <p:nvPr/>
          </p:nvSpPr>
          <p:spPr bwMode="auto">
            <a:xfrm>
              <a:off x="3337" y="4754"/>
              <a:ext cx="0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9415" name="Line 2"/>
            <p:cNvSpPr>
              <a:spLocks noChangeShapeType="1"/>
            </p:cNvSpPr>
            <p:nvPr/>
          </p:nvSpPr>
          <p:spPr bwMode="auto">
            <a:xfrm>
              <a:off x="4122" y="8268"/>
              <a:ext cx="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8A6B031D-A22A-4F3B-B71F-D5BEBB6CBD72}" type="slidenum">
              <a:rPr lang="es-ES" smtClean="0"/>
              <a:pPr defTabSz="762000"/>
              <a:t>56</a:t>
            </a:fld>
            <a:endParaRPr lang="es-E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Resumen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Es muy difícil formular una especificación de requerimientos completa y consistente.</a:t>
            </a:r>
          </a:p>
          <a:p>
            <a:r>
              <a:rPr lang="es-ES" smtClean="0"/>
              <a:t>Una definición de requerimientos, una especificación de requerimientos y una especificación de Software son una manera de especificar el Software para diferentes tipos de lectores.</a:t>
            </a:r>
          </a:p>
          <a:p>
            <a:r>
              <a:rPr lang="es-ES" smtClean="0"/>
              <a:t>El Documento de Requerimientos es una descripción para clientes y desarrolladores.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7B106C29-2C5E-48E6-BA8E-0B567423D0B8}" type="slidenum">
              <a:rPr lang="es-ES" smtClean="0"/>
              <a:pPr defTabSz="762000"/>
              <a:t>57</a:t>
            </a:fld>
            <a:endParaRPr lang="es-E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Resumen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mtClean="0"/>
              <a:t>Los errores en los requerimientos son usualmente muy caros de corregir una vez desarrollado el sistema.</a:t>
            </a:r>
          </a:p>
          <a:p>
            <a:r>
              <a:rPr lang="es-ES" smtClean="0"/>
              <a:t>La revisión debe involucrar al cliente y al staff de contratistas para validar los requerimientos del sistema.</a:t>
            </a:r>
          </a:p>
          <a:p>
            <a:r>
              <a:rPr lang="es-ES" smtClean="0"/>
              <a:t>El establecer requerimientos está relacionado con las actividades del cliente para el Software.</a:t>
            </a:r>
          </a:p>
          <a:p>
            <a:r>
              <a:rPr lang="es-ES" smtClean="0"/>
              <a:t>Los requerimientos volátiles dependen del contexto en que se use el sistema.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55705752-7183-472B-ACC0-0ED36AF86031}" type="slidenum">
              <a:rPr lang="es-ES" smtClean="0"/>
              <a:pPr defTabSz="762000"/>
              <a:t>6</a:t>
            </a:fld>
            <a:endParaRPr lang="es-E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Ingeniería de Requerimientos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s-ES" sz="2000" dirty="0" smtClean="0"/>
              <a:t>El éxito de un sistema de software se mide de acuerdo al grado con que este y su proyecto de desarrollo cumplen con el objetivo para el cual fueron requeridos. </a:t>
            </a:r>
          </a:p>
          <a:p>
            <a:pPr>
              <a:defRPr/>
            </a:pPr>
            <a:r>
              <a:rPr lang="es-ES" sz="2000" dirty="0" smtClean="0"/>
              <a:t>El problema del desarrollo de los sistemas de software es que los requerimientos son inherentemente dinámicos. </a:t>
            </a:r>
          </a:p>
          <a:p>
            <a:pPr lvl="1">
              <a:defRPr/>
            </a:pPr>
            <a:r>
              <a:rPr lang="es-ES" sz="1800" dirty="0" smtClean="0">
                <a:ea typeface="+mn-ea"/>
                <a:cs typeface="+mn-cs"/>
              </a:rPr>
              <a:t>Los cambios ocurren constantemente y esto se de debe ase deben a: Estos cambios por mejoras, </a:t>
            </a:r>
          </a:p>
          <a:p>
            <a:pPr lvl="1">
              <a:defRPr/>
            </a:pPr>
            <a:r>
              <a:rPr lang="es-ES" sz="1800" dirty="0" smtClean="0">
                <a:ea typeface="+mn-ea"/>
                <a:cs typeface="+mn-cs"/>
              </a:rPr>
              <a:t>cambios por errores descubiertos, cambios por adopción de nuevas tecnologías,</a:t>
            </a:r>
          </a:p>
          <a:p>
            <a:pPr lvl="1">
              <a:defRPr/>
            </a:pPr>
            <a:r>
              <a:rPr lang="es-ES" sz="1800" dirty="0" smtClean="0">
                <a:ea typeface="+mn-ea"/>
                <a:cs typeface="+mn-cs"/>
              </a:rPr>
              <a:t>cambios por mejoras en la comprensión del sistema, entre otros. </a:t>
            </a:r>
          </a:p>
          <a:p>
            <a:pPr>
              <a:defRPr/>
            </a:pPr>
            <a:r>
              <a:rPr lang="es-ES" sz="2000" dirty="0" smtClean="0"/>
              <a:t>El proceso de Ingeniería de Requerimientos debe ser preciso y flexible a la vez. </a:t>
            </a:r>
          </a:p>
          <a:p>
            <a:pPr lvl="1">
              <a:defRPr/>
            </a:pPr>
            <a:r>
              <a:rPr lang="es-ES" sz="1800" dirty="0" smtClean="0">
                <a:ea typeface="+mn-ea"/>
                <a:cs typeface="+mn-cs"/>
              </a:rPr>
              <a:t>Preciso por que debe incluir todos los requerimientos del cliente y del ambiente donde este estará operando. </a:t>
            </a:r>
            <a:endParaRPr lang="es-ES" sz="1800" dirty="0" smtClean="0"/>
          </a:p>
          <a:p>
            <a:pPr lvl="1">
              <a:defRPr/>
            </a:pPr>
            <a:r>
              <a:rPr lang="es-ES" sz="1800" dirty="0" smtClean="0"/>
              <a:t>F</a:t>
            </a:r>
            <a:r>
              <a:rPr lang="es-ES" sz="1800" dirty="0" smtClean="0">
                <a:ea typeface="+mn-ea"/>
                <a:cs typeface="+mn-cs"/>
              </a:rPr>
              <a:t>lexible, ya que los requerimientos están sujetos a constantes cambios. </a:t>
            </a:r>
          </a:p>
          <a:p>
            <a:pPr>
              <a:defRPr/>
            </a:pPr>
            <a:endParaRPr lang="es-E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124F1BE6-5785-457F-B840-E78E2631B58E}" type="slidenum">
              <a:rPr lang="es-ES" smtClean="0"/>
              <a:pPr defTabSz="762000"/>
              <a:t>7</a:t>
            </a:fld>
            <a:endParaRPr lang="es-E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¿Qué es un Requerimiento?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Puede variar desde unos estatutos abstractos en alto nivel de un servicio o unas restricciones del sistema hasta una </a:t>
            </a:r>
            <a:r>
              <a:rPr lang="es-ES" smtClean="0"/>
              <a:t>especificación funcional matemática</a:t>
            </a:r>
            <a:r>
              <a:rPr lang="en-US" smtClean="0"/>
              <a:t> detallada</a:t>
            </a:r>
            <a:r>
              <a:rPr lang="es-ES" smtClean="0"/>
              <a:t>.</a:t>
            </a:r>
          </a:p>
          <a:p>
            <a:r>
              <a:rPr lang="en-US" smtClean="0"/>
              <a:t>L</a:t>
            </a:r>
            <a:r>
              <a:rPr lang="es-ES" smtClean="0"/>
              <a:t>os Requerimientos pueden servir </a:t>
            </a:r>
            <a:r>
              <a:rPr lang="en-US" smtClean="0"/>
              <a:t>como</a:t>
            </a:r>
            <a:r>
              <a:rPr lang="es-ES" smtClean="0"/>
              <a:t> una función dual</a:t>
            </a:r>
          </a:p>
          <a:p>
            <a:pPr lvl="1"/>
            <a:r>
              <a:rPr lang="es-ES" smtClean="0"/>
              <a:t>Puede ser la base para </a:t>
            </a:r>
            <a:r>
              <a:rPr lang="en-US" smtClean="0"/>
              <a:t>l</a:t>
            </a:r>
            <a:r>
              <a:rPr lang="es-ES" smtClean="0"/>
              <a:t>a declaración de un contrato, por lo tanto, deber estar abierto a interpretación.</a:t>
            </a:r>
          </a:p>
          <a:p>
            <a:pPr lvl="1"/>
            <a:r>
              <a:rPr lang="es-ES" smtClean="0"/>
              <a:t>Puede ser la base para el contrato en sí, por lo tanto, debe ser definido en detalle.</a:t>
            </a:r>
          </a:p>
          <a:p>
            <a:pPr lvl="1"/>
            <a:r>
              <a:rPr lang="es-ES" smtClean="0"/>
              <a:t>Ambas declaraciones serán  llamadas  Requerimientos.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021E0281-2F2D-4BAE-8C9E-6D3FEEA75194}" type="slidenum">
              <a:rPr lang="es-ES" smtClean="0"/>
              <a:pPr defTabSz="762000"/>
              <a:t>8</a:t>
            </a:fld>
            <a:endParaRPr lang="es-E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¿Qué es un Requerimiento?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s-ES" sz="2400" dirty="0" smtClean="0"/>
              <a:t>Un requerimiento de software define las funciones, capacidades o atributos de cualquier sistema de software. </a:t>
            </a:r>
          </a:p>
          <a:p>
            <a:pPr>
              <a:defRPr/>
            </a:pPr>
            <a:r>
              <a:rPr lang="es-ES" sz="2400" dirty="0" smtClean="0"/>
              <a:t>También representan:</a:t>
            </a:r>
          </a:p>
          <a:p>
            <a:pPr lvl="1">
              <a:defRPr/>
            </a:pPr>
            <a:r>
              <a:rPr lang="es-ES" dirty="0" smtClean="0"/>
              <a:t>F</a:t>
            </a:r>
            <a:r>
              <a:rPr lang="es-ES" dirty="0" smtClean="0">
                <a:ea typeface="+mn-ea"/>
                <a:cs typeface="+mn-cs"/>
              </a:rPr>
              <a:t>actores de calidad del sistema que permitirán evaluar su utilidad a un cliente o usuario. 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Los datos de entrada al proceso de desarrollo de software y representan lo que se requiere implementar. </a:t>
            </a:r>
          </a:p>
          <a:p>
            <a:pPr lvl="1">
              <a:defRPr/>
            </a:pPr>
            <a:r>
              <a:rPr lang="es-ES" dirty="0" smtClean="0"/>
              <a:t>U</a:t>
            </a:r>
            <a:r>
              <a:rPr lang="es-ES" dirty="0" smtClean="0">
                <a:ea typeface="+mn-ea"/>
                <a:cs typeface="+mn-cs"/>
              </a:rPr>
              <a:t>na descripción de cómo el sistema deberá comportarse, describe información del dominio de la aplicación, describe restricciones de la operación del sistema y especifica atributos ó propiedades del sistema.</a:t>
            </a:r>
          </a:p>
          <a:p>
            <a:pPr lvl="1">
              <a:defRPr/>
            </a:pPr>
            <a:r>
              <a:rPr lang="es-ES" dirty="0" smtClean="0">
                <a:ea typeface="+mn-ea"/>
                <a:cs typeface="+mn-cs"/>
              </a:rPr>
              <a:t>Un problema por resolver.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fecha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es-ES" smtClean="0"/>
              <a:t>Sommerville, Mejia-Alvarez                         Introduccion a los Requerimientos                                                  Diapositiva </a:t>
            </a:r>
            <a:fld id="{39775C51-AD48-4888-A486-ACF68A8C86CA}" type="slidenum">
              <a:rPr lang="es-ES" smtClean="0"/>
              <a:pPr defTabSz="762000"/>
              <a:t>9</a:t>
            </a:fld>
            <a:endParaRPr lang="es-E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smtClean="0"/>
              <a:t>¿Qué es un Requerimiento?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" sz="2400" smtClean="0"/>
              <a:t>No se deben incluir aspectos de diseño, que especifiquen como deben implementarse tales requerimientos, ni detalles de planeación del proyecto o de las pruebas. </a:t>
            </a:r>
          </a:p>
          <a:p>
            <a:r>
              <a:rPr lang="es-ES" sz="2400" smtClean="0"/>
              <a:t>Es importante separar lo que se requiere (que se detalla con los requerimientos) de  como se requiere que el sistema sea diseñado (que se detalla en la etapa del diseño).</a:t>
            </a:r>
          </a:p>
          <a:p>
            <a:r>
              <a:rPr lang="es-ES" sz="2400" smtClean="0"/>
              <a:t>Todo software tiene requerimientos que lo definen y quizás la parte más difícil de la construcción del software es la decisión de que es lo que se debe construir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rras laterales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arras lateral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rras lateral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ras lateral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rras lateral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ras lateral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ras lateral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ras lateral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rras lateral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C:\MSOFFICE\Plantillas\Diseños de presentaciones\Barras laterales.pot</Template>
  <TotalTime>466</TotalTime>
  <Pages>29</Pages>
  <Words>3987</Words>
  <Application>Microsoft PowerPoint 4.0</Application>
  <PresentationFormat>Presentación en pantalla (4:3)</PresentationFormat>
  <Paragraphs>550</Paragraphs>
  <Slides>57</Slides>
  <Notes>50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3" baseType="lpstr">
      <vt:lpstr>Times New Roman</vt:lpstr>
      <vt:lpstr>Arial</vt:lpstr>
      <vt:lpstr>Monotype Sorts</vt:lpstr>
      <vt:lpstr>Wingdings</vt:lpstr>
      <vt:lpstr>Barras laterales</vt:lpstr>
      <vt:lpstr>Microsoft Word Document</vt:lpstr>
      <vt:lpstr>Ingeniería de Requerimientos</vt:lpstr>
      <vt:lpstr>Objetivos</vt:lpstr>
      <vt:lpstr>Tópicos</vt:lpstr>
      <vt:lpstr>Requerimientos</vt:lpstr>
      <vt:lpstr>Ingeniería de Requerimientos</vt:lpstr>
      <vt:lpstr>Ingeniería de Requerimientos</vt:lpstr>
      <vt:lpstr>¿Qué es un Requerimiento?</vt:lpstr>
      <vt:lpstr>¿Qué es un Requerimiento?</vt:lpstr>
      <vt:lpstr>¿Qué es un Requerimiento?</vt:lpstr>
      <vt:lpstr>¿Qué es un Requerimiento?</vt:lpstr>
      <vt:lpstr>Ingenieria de Requerimientos: Pasos principales</vt:lpstr>
      <vt:lpstr>Marco del proceso de requerimientos</vt:lpstr>
      <vt:lpstr>Caracteristicas de los requerimientos</vt:lpstr>
      <vt:lpstr>Requerimientos Definición/Especificación</vt:lpstr>
      <vt:lpstr>Definiciones y Especificaciones</vt:lpstr>
      <vt:lpstr>Lectores de Requerimientos</vt:lpstr>
      <vt:lpstr>Problemas</vt:lpstr>
      <vt:lpstr>Razones de Inconsistencia</vt:lpstr>
      <vt:lpstr>Proceso de Ingeniería de Requerimientos</vt:lpstr>
      <vt:lpstr>El Proceso de Ingeniería de Requerimientos</vt:lpstr>
      <vt:lpstr>Documento de Requerimientos</vt:lpstr>
      <vt:lpstr>Requerimientos del Documento</vt:lpstr>
      <vt:lpstr>Estructura del Documento de Requerimientos</vt:lpstr>
      <vt:lpstr>Estructura del Documento de Requerimientos</vt:lpstr>
      <vt:lpstr>El Analista de Requerimientos</vt:lpstr>
      <vt:lpstr>El Analista de Requerimientos</vt:lpstr>
      <vt:lpstr>El Analista de Requerimientos</vt:lpstr>
      <vt:lpstr>El Cliente</vt:lpstr>
      <vt:lpstr>El Usuario</vt:lpstr>
      <vt:lpstr>Problemas asociados al proceso</vt:lpstr>
      <vt:lpstr>Problemas asociados al proceso</vt:lpstr>
      <vt:lpstr>Problemas asociados al proceso</vt:lpstr>
      <vt:lpstr>Validación de Requerimientos</vt:lpstr>
      <vt:lpstr>Chequeo de Requerimientos</vt:lpstr>
      <vt:lpstr>Revisión de Requerimientos</vt:lpstr>
      <vt:lpstr>Chequeo de la Revisión</vt:lpstr>
      <vt:lpstr>Chequeo de Consistencia Automatizado</vt:lpstr>
      <vt:lpstr>Cambios en el Documento de Requerimientos</vt:lpstr>
      <vt:lpstr>Evolución de Requerimientos</vt:lpstr>
      <vt:lpstr>Evolución de Requerimientos</vt:lpstr>
      <vt:lpstr>Evolución Controlada</vt:lpstr>
      <vt:lpstr>Clases de Requerimientos</vt:lpstr>
      <vt:lpstr>Clases de Requerimientos</vt:lpstr>
      <vt:lpstr>Clases de Requerimientos</vt:lpstr>
      <vt:lpstr>Requerimientos no funcionales</vt:lpstr>
      <vt:lpstr>Clases de Requerimientos</vt:lpstr>
      <vt:lpstr>Clasificación de Requerimientos</vt:lpstr>
      <vt:lpstr>Medidas en los requerimientos no funcionales</vt:lpstr>
      <vt:lpstr>Ratreo de Requerimientos</vt:lpstr>
      <vt:lpstr>La matriz de rastreo</vt:lpstr>
      <vt:lpstr>Herramientas de Soporte Case</vt:lpstr>
      <vt:lpstr>Factores sociales y organizacionales</vt:lpstr>
      <vt:lpstr>Ejemplo</vt:lpstr>
      <vt:lpstr>Etnografia</vt:lpstr>
      <vt:lpstr>Requerimientos</vt:lpstr>
      <vt:lpstr>Resumen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Requerimientos</dc:title>
  <dc:creator>lclap</dc:creator>
  <cp:lastModifiedBy>lclap</cp:lastModifiedBy>
  <cp:revision>89</cp:revision>
  <cp:lastPrinted>1996-11-28T03:18:00Z</cp:lastPrinted>
  <dcterms:created xsi:type="dcterms:W3CDTF">1995-12-21T21:11:30Z</dcterms:created>
  <dcterms:modified xsi:type="dcterms:W3CDTF">2014-09-22T07:39:09Z</dcterms:modified>
</cp:coreProperties>
</file>