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876BB-E767-442D-98DA-88A25C75BD75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D7B2-9A10-4A8C-B685-4D63301978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0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D7B2-9A10-4A8C-B685-4D633019780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51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28985" y="5229200"/>
            <a:ext cx="26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86896" y="5229200"/>
            <a:ext cx="26028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PROFESOR: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 CARLOS</a:t>
            </a:r>
          </a:p>
          <a:p>
            <a:pPr lvl="0"/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SANTILLÁN</a:t>
            </a:r>
            <a:r>
              <a:rPr lang="es-MX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HERNÁNDEZ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0" y="6361583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UNIDEP CULIACAN, MAYO DE 2015</a:t>
            </a:r>
            <a:endParaRPr lang="es-MX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2060848"/>
            <a:ext cx="869545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b="1" dirty="0" smtClean="0"/>
              <a:t>ÁREAS DE OPORTUNIDAD</a:t>
            </a:r>
          </a:p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Capacitación o actualización profesional del personal de informática.</a:t>
            </a:r>
            <a:endParaRPr lang="es-ES_tradnl" altLang="es-MX" sz="2200" dirty="0"/>
          </a:p>
        </p:txBody>
      </p:sp>
      <p:sp>
        <p:nvSpPr>
          <p:cNvPr id="5" name="4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68960"/>
            <a:ext cx="8752789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y difusión de nuevos servicios de informática al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Capacitación a los niveles ejecutivos o a los usuarios clave acerca de las </a:t>
            </a:r>
          </a:p>
          <a:p>
            <a:pPr indent="0">
              <a:lnSpc>
                <a:spcPct val="90000"/>
              </a:lnSpc>
              <a:buNone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  aplicaciones instaladas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Creación de algún comité de informática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Formalización y divulgación de políticas y planes de informática en 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Otras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72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FF0000"/>
                </a:solidFill>
              </a:rPr>
              <a:t>Jesús Antonio ramos sauceda: </a:t>
            </a:r>
            <a:r>
              <a:rPr lang="es-MX" sz="3200" dirty="0" smtClean="0"/>
              <a:t>muy buena su presentación óscar  esta muy completa.</a:t>
            </a:r>
            <a:endParaRPr lang="es-MX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23528" y="1565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err="1" smtClean="0">
                <a:solidFill>
                  <a:srgbClr val="FF0000"/>
                </a:solidFill>
              </a:rPr>
              <a:t>Hector</a:t>
            </a:r>
            <a:r>
              <a:rPr lang="es-MX" sz="3200" dirty="0" smtClean="0">
                <a:solidFill>
                  <a:srgbClr val="FF0000"/>
                </a:solidFill>
              </a:rPr>
              <a:t>: </a:t>
            </a:r>
            <a:r>
              <a:rPr lang="es-MX" sz="3200" dirty="0" smtClean="0"/>
              <a:t>excelente presentación, tomando en cuenta todos los aspectos para la auditoría informática.</a:t>
            </a:r>
            <a:endParaRPr lang="es-MX" sz="32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75928" y="31409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smtClean="0"/>
              <a:t>gran </a:t>
            </a:r>
            <a:r>
              <a:rPr lang="es-MX" sz="3200" smtClean="0"/>
              <a:t>presentación…</a:t>
            </a:r>
            <a:endParaRPr lang="es-MX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75928" y="47971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Jonathan: </a:t>
            </a:r>
            <a:r>
              <a:rPr lang="es-MX" sz="3200" dirty="0" smtClean="0"/>
              <a:t>gran </a:t>
            </a:r>
            <a:r>
              <a:rPr lang="es-MX" sz="3200" dirty="0" smtClean="0"/>
              <a:t>presentación…</a:t>
            </a:r>
            <a:endParaRPr lang="es-MX" sz="32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88079" y="57305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rgbClr val="FF0000"/>
                </a:solidFill>
              </a:rPr>
              <a:t>Manuel: </a:t>
            </a:r>
            <a:r>
              <a:rPr lang="es-MX" sz="3200" dirty="0" smtClean="0"/>
              <a:t>no se </a:t>
            </a:r>
            <a:r>
              <a:rPr lang="es-MX" sz="3200" dirty="0"/>
              <a:t>como que le falta algo a su </a:t>
            </a:r>
            <a:r>
              <a:rPr lang="es-MX" sz="3200" dirty="0" smtClean="0"/>
              <a:t>presentación óscar…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18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48262" y="135503"/>
            <a:ext cx="7636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42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4200" b="1" i="1" dirty="0">
                <a:solidFill>
                  <a:schemeClr val="bg1"/>
                </a:solidFill>
              </a:rPr>
              <a:t>del </a:t>
            </a:r>
            <a:r>
              <a:rPr lang="es-ES_tradnl" sz="42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35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35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35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8864" y="2049016"/>
            <a:ext cx="8229600" cy="411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Primer paso práctico para estimar el grado de satisfacción de la alta dirección en los productos, servicios y recursos de informática del negocio (fortalezas, aciertos y apoyo).</a:t>
            </a:r>
            <a:endParaRPr lang="es-ES" altLang="es-MX" sz="28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Identificar las áreas de oportunidad de la informática para hacer más competitivo y rentable el negocio.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es-ES_tradnl" altLang="es-MX" sz="500" dirty="0" smtClean="0"/>
          </a:p>
          <a:p>
            <a:pPr algn="just">
              <a:lnSpc>
                <a:spcPct val="90000"/>
              </a:lnSpc>
            </a:pPr>
            <a:r>
              <a:rPr lang="es-ES_tradnl" altLang="es-MX" sz="2800" dirty="0" smtClean="0"/>
              <a:t>Entender los puntos fuertes y débiles de la función informática, desde el punto de vista de la alta dirección y de los usuarios clave</a:t>
            </a:r>
            <a:r>
              <a:rPr lang="es-ES" altLang="es-MX" sz="2800" dirty="0" smtClean="0"/>
              <a:t>.</a:t>
            </a:r>
            <a:endParaRPr lang="es-PE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9193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86" y="557808"/>
            <a:ext cx="5691890" cy="1143000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2800" b="1" dirty="0">
                <a:solidFill>
                  <a:srgbClr val="FFFF00"/>
                </a:solidFill>
              </a:rPr>
              <a:t>Tareas, productos terminados, responsables e involucrados</a:t>
            </a:r>
            <a:endParaRPr lang="es-PE" altLang="es-MX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1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706623"/>
              </p:ext>
            </p:extLst>
          </p:nvPr>
        </p:nvGraphicFramePr>
        <p:xfrm>
          <a:off x="518864" y="1988840"/>
          <a:ext cx="8229600" cy="3569677"/>
        </p:xfrm>
        <a:graphic>
          <a:graphicData uri="http://schemas.openxmlformats.org/drawingml/2006/table">
            <a:tbl>
              <a:tblPr/>
              <a:tblGrid>
                <a:gridCol w="1165225"/>
                <a:gridCol w="1581423"/>
                <a:gridCol w="2880320"/>
                <a:gridCol w="1296144"/>
                <a:gridCol w="1306488"/>
              </a:tblGrid>
              <a:tr h="30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Etapa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Tareas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1054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marL="12446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marL="1435100"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s-ES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kumimoji="0" lang="es-ES_tradnl" altLang="es-MX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esponsable</a:t>
                      </a:r>
                      <a:endParaRPr kumimoji="0" lang="es-ES" altLang="es-MX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s-ES_tradnl" alt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nvolucrados</a:t>
                      </a:r>
                      <a:endParaRPr kumimoji="0" lang="es-ES" alt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marL="482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preliminar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 Misión y objetivos del negocio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3 Grado de apoyo al negocio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6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Diagnóstico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 Misión y objetivos de la función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 Organización de informática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 Productos y servicios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RI/PI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5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s-ES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Detectar áreas de oportunidad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 Área de oportunidad para mejoras inmediatas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LP/RAI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AD/PU/RI</a:t>
                      </a:r>
                      <a:endParaRPr kumimoji="0" lang="es-ES" altLang="es-MX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611560" y="5503540"/>
            <a:ext cx="8496944" cy="9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Nomenclatura:	AD </a:t>
            </a:r>
            <a:r>
              <a:rPr lang="es-PE" altLang="es-MX" sz="1200" b="1" dirty="0">
                <a:latin typeface="+mj-lt"/>
              </a:rPr>
              <a:t>alta </a:t>
            </a:r>
            <a:r>
              <a:rPr lang="es-PE" altLang="es-MX" sz="1200" b="1" dirty="0" smtClean="0">
                <a:latin typeface="+mj-lt"/>
              </a:rPr>
              <a:t>dirección;	PU </a:t>
            </a:r>
            <a:r>
              <a:rPr lang="es-PE" altLang="es-MX" sz="1200" b="1" dirty="0">
                <a:latin typeface="+mj-lt"/>
              </a:rPr>
              <a:t>personal usuario;    </a:t>
            </a:r>
            <a:r>
              <a:rPr lang="es-PE" altLang="es-MX" sz="1200" b="1" dirty="0" smtClean="0">
                <a:latin typeface="+mj-lt"/>
              </a:rPr>
              <a:t>		RI </a:t>
            </a:r>
            <a:r>
              <a:rPr lang="es-PE" altLang="es-MX" sz="1200" b="1" dirty="0">
                <a:latin typeface="+mj-lt"/>
              </a:rPr>
              <a:t>responsable del área de informática;</a:t>
            </a:r>
          </a:p>
          <a:p>
            <a:pPr>
              <a:tabLst>
                <a:tab pos="1076325" algn="l"/>
                <a:tab pos="3052763" algn="l"/>
              </a:tabLst>
            </a:pPr>
            <a:r>
              <a:rPr lang="es-PE" altLang="es-MX" sz="1200" b="1" dirty="0" smtClean="0">
                <a:latin typeface="+mj-lt"/>
              </a:rPr>
              <a:t>	PI </a:t>
            </a:r>
            <a:r>
              <a:rPr lang="es-PE" altLang="es-MX" sz="1200" b="1" dirty="0">
                <a:latin typeface="+mj-lt"/>
              </a:rPr>
              <a:t>personal de </a:t>
            </a:r>
            <a:r>
              <a:rPr lang="es-PE" altLang="es-MX" sz="1200" b="1" dirty="0" smtClean="0">
                <a:latin typeface="+mj-lt"/>
              </a:rPr>
              <a:t>informática;	RAI</a:t>
            </a:r>
            <a:r>
              <a:rPr lang="es-PE" altLang="es-MX" sz="1200" b="1" dirty="0">
                <a:latin typeface="+mj-lt"/>
              </a:rPr>
              <a:t>= responsable del área de auditoría en informática; </a:t>
            </a:r>
          </a:p>
          <a:p>
            <a:pPr>
              <a:tabLst>
                <a:tab pos="1076325" algn="l"/>
              </a:tabLst>
            </a:pPr>
            <a:r>
              <a:rPr lang="es-PE" altLang="es-MX" sz="1200" b="1" dirty="0" smtClean="0">
                <a:latin typeface="+mj-lt"/>
              </a:rPr>
              <a:t>	LP </a:t>
            </a:r>
            <a:r>
              <a:rPr lang="es-PE" altLang="es-MX" sz="1200" b="1" dirty="0" err="1">
                <a:latin typeface="+mj-lt"/>
              </a:rPr>
              <a:t>lider</a:t>
            </a:r>
            <a:r>
              <a:rPr lang="es-PE" altLang="es-MX" sz="1200" b="1" dirty="0">
                <a:latin typeface="+mj-lt"/>
              </a:rPr>
              <a:t> del proyecto de auditoría en informática;                </a:t>
            </a:r>
            <a:r>
              <a:rPr lang="es-PE" altLang="es-MX" sz="1200" b="1" dirty="0" smtClean="0">
                <a:latin typeface="+mj-lt"/>
              </a:rPr>
              <a:t>	AI </a:t>
            </a:r>
            <a:r>
              <a:rPr lang="es-PE" altLang="es-MX" sz="1200" b="1" dirty="0">
                <a:latin typeface="+mj-lt"/>
              </a:rPr>
              <a:t>auditor de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36638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848"/>
            <a:ext cx="5691890" cy="710952"/>
          </a:xfrm>
        </p:spPr>
        <p:txBody>
          <a:bodyPr>
            <a:normAutofit/>
          </a:bodyPr>
          <a:lstStyle/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Conocimiento del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61525" y="1975959"/>
            <a:ext cx="7998907" cy="116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El Auditor en informática debe conocer el tipo de organización, y nivel jerárquico de la función informática, los procesos básicos del negocio y las entidades externas relacionadas.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23728" y="3216166"/>
            <a:ext cx="468052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 algn="just">
              <a:lnSpc>
                <a:spcPts val="2600"/>
              </a:lnSpc>
              <a:buFontTx/>
              <a:buNone/>
            </a:pPr>
            <a:r>
              <a:rPr lang="es-ES_tradnl" altLang="es-MX" sz="2200" b="1" u="sng" dirty="0"/>
              <a:t>Aspectos relevantes a considerar: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endParaRPr lang="es-ES_tradnl" altLang="es-MX" sz="2200" dirty="0" smtClean="0"/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 smtClean="0"/>
              <a:t> </a:t>
            </a:r>
            <a:r>
              <a:rPr lang="es-ES_tradnl" altLang="es-MX" sz="2200" dirty="0"/>
              <a:t>Misión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Áreas o proceso del negocio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Organigrama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entre las áreas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Relación con las áreas externas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Políticas referentes a informática </a:t>
            </a:r>
          </a:p>
          <a:p>
            <a:pPr indent="38100" algn="just">
              <a:lnSpc>
                <a:spcPts val="2600"/>
              </a:lnSpc>
              <a:buFontTx/>
              <a:buChar char="-"/>
            </a:pPr>
            <a:r>
              <a:rPr lang="es-ES_tradnl" altLang="es-MX" sz="2200" dirty="0"/>
              <a:t> </a:t>
            </a:r>
            <a:r>
              <a:rPr lang="es-ES_tradnl" altLang="es-MX" sz="2200" dirty="0" smtClean="0"/>
              <a:t>Otros</a:t>
            </a:r>
            <a:endParaRPr lang="es-ES_tradnl" altLang="es-MX" sz="2200" dirty="0"/>
          </a:p>
        </p:txBody>
      </p:sp>
    </p:spTree>
    <p:extLst>
      <p:ext uri="{BB962C8B-B14F-4D97-AF65-F5344CB8AC3E}">
        <p14:creationId xmlns:p14="http://schemas.microsoft.com/office/powerpoint/2010/main" val="374397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Apoyo al Negocio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6512" y="1871085"/>
            <a:ext cx="8784976" cy="148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1113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Obtener una idea global del grado de apoyo y satisfacción que existe en el negocio y de la orientación de la función informática: Apoyo a alta dirección (SI estratégicos), apoyo a las gerencias (SI integrales), apoyo a niveles operativos (SI transaccionales)</a:t>
            </a:r>
            <a:r>
              <a:rPr lang="es-ES_tradnl" altLang="es-MX" sz="2200" dirty="0"/>
              <a:t>.</a:t>
            </a:r>
            <a:endParaRPr lang="es-ES_tradnl" altLang="es-MX" sz="22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3456756"/>
            <a:ext cx="8229600" cy="306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a conocer:</a:t>
            </a:r>
          </a:p>
          <a:p>
            <a:pPr indent="38100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Participación de la función informática en los puntos clave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Difusión de las políticas y planes informáticos en los niveles del negocio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Imagen de informática ante la alta dirección y los responsables de área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Grado de satisfacción y expectativas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Fortalezas y debilidades de informática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Áreas de oportunidad </a:t>
            </a:r>
          </a:p>
          <a:p>
            <a:pPr indent="38100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18895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es-PE" altLang="es-MX" sz="3600"/>
              <a:t>Áreas de oportunidad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6084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Detección de las características que facilitarán la implantación de soluciones informáticas de relevancia para el negocio.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s-ES_tradnl" altLang="es-MX" sz="2200" dirty="0" smtClean="0"/>
              <a:t>Proponer acciones que redunden el beneficios directos para la alta  dirección (a corto, mediano </a:t>
            </a:r>
            <a:r>
              <a:rPr lang="es-ES_tradnl" altLang="es-MX" sz="2200" dirty="0"/>
              <a:t>o</a:t>
            </a:r>
            <a:r>
              <a:rPr lang="es-ES_tradnl" altLang="es-MX" sz="2200" dirty="0" smtClean="0"/>
              <a:t> largo plazo).</a:t>
            </a:r>
            <a:endParaRPr lang="es-ES_tradnl" altLang="es-MX" sz="2200" dirty="0"/>
          </a:p>
        </p:txBody>
      </p:sp>
      <p:sp>
        <p:nvSpPr>
          <p:cNvPr id="6" name="5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48262" y="44624"/>
            <a:ext cx="43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000" b="1" i="1" dirty="0" smtClean="0">
                <a:solidFill>
                  <a:schemeClr val="bg1"/>
                </a:solidFill>
              </a:rPr>
              <a:t>Diagnóstico </a:t>
            </a:r>
            <a:r>
              <a:rPr lang="es-ES_tradnl" sz="2000" b="1" i="1" dirty="0">
                <a:solidFill>
                  <a:schemeClr val="bg1"/>
                </a:solidFill>
              </a:rPr>
              <a:t>del </a:t>
            </a:r>
            <a:r>
              <a:rPr lang="es-ES_tradnl" sz="2000" b="1" i="1" dirty="0" smtClean="0">
                <a:solidFill>
                  <a:schemeClr val="bg1"/>
                </a:solidFill>
              </a:rPr>
              <a:t>negocio:</a:t>
            </a:r>
          </a:p>
          <a:p>
            <a:pPr lvl="0"/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alta </a:t>
            </a:r>
            <a:r>
              <a:rPr lang="es-ES_tradnl" sz="2000" b="1" dirty="0">
                <a:solidFill>
                  <a:schemeClr val="bg1">
                    <a:lumMod val="75000"/>
                  </a:schemeClr>
                </a:solidFill>
              </a:rPr>
              <a:t>dirección y áreas </a:t>
            </a:r>
            <a:r>
              <a:rPr lang="es-ES_tradnl" sz="2000" b="1" dirty="0" smtClean="0">
                <a:solidFill>
                  <a:schemeClr val="bg1">
                    <a:lumMod val="75000"/>
                  </a:schemeClr>
                </a:solidFill>
              </a:rPr>
              <a:t>usuarias</a:t>
            </a:r>
            <a:endParaRPr lang="es-MX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62" y="0"/>
            <a:ext cx="2982863" cy="16288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23528" y="917848"/>
            <a:ext cx="569189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altLang="es-MX" sz="3500" b="1" dirty="0" smtClean="0">
                <a:solidFill>
                  <a:srgbClr val="FFFF00"/>
                </a:solidFill>
              </a:rPr>
              <a:t>Áreas de Oportunidad</a:t>
            </a:r>
            <a:endParaRPr lang="es-PE" altLang="es-MX" sz="35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3661945"/>
            <a:ext cx="7776725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 algn="just">
              <a:lnSpc>
                <a:spcPct val="90000"/>
              </a:lnSpc>
              <a:buFontTx/>
              <a:buNone/>
            </a:pPr>
            <a:r>
              <a:rPr lang="es-ES_tradnl" altLang="es-MX" sz="2000" b="1" u="sng" dirty="0" smtClean="0"/>
              <a:t>Aspectos  a considerar:</a:t>
            </a:r>
          </a:p>
          <a:p>
            <a:pPr indent="38100" algn="just">
              <a:lnSpc>
                <a:spcPct val="90000"/>
              </a:lnSpc>
              <a:buFontTx/>
              <a:buNone/>
            </a:pPr>
            <a:endParaRPr lang="es-ES_tradnl" altLang="es-MX" sz="1000" b="1" u="sng" dirty="0" smtClean="0"/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Reubicación de la función informática en la estructura organizacional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Actualización tecnológica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Sistematización de algunas áreas de negocio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Formulación/Divulgación de políticas y planes informáticos</a:t>
            </a:r>
          </a:p>
          <a:p>
            <a:pPr indent="38100" algn="just">
              <a:lnSpc>
                <a:spcPct val="90000"/>
              </a:lnSpc>
              <a:buFontTx/>
              <a:buChar char="-"/>
            </a:pPr>
            <a:r>
              <a:rPr lang="es-ES_tradnl" altLang="es-MX" sz="2000" dirty="0" smtClean="0"/>
              <a:t> 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39256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106067"/>
            <a:ext cx="7643192" cy="60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CONOCIMIENTO DE LA FUNCIÓN DE INFORMAÁTICA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138762" y="2691122"/>
            <a:ext cx="5544616" cy="345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Char char="-"/>
            </a:pPr>
            <a:r>
              <a:rPr lang="es-ES_tradnl" altLang="es-MX" sz="2600" dirty="0" smtClean="0"/>
              <a:t> Estructura interna de informática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Funciones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Objetivos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Estrategias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Planes 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Políticas</a:t>
            </a:r>
          </a:p>
          <a:p>
            <a:pPr indent="38100">
              <a:buFontTx/>
              <a:buChar char="-"/>
            </a:pPr>
            <a:r>
              <a:rPr lang="es-ES_tradnl" altLang="es-MX" sz="2600" dirty="0" smtClean="0"/>
              <a:t> Otros</a:t>
            </a:r>
            <a:endParaRPr lang="es-ES_tradnl" altLang="es-MX" sz="2600" dirty="0"/>
          </a:p>
        </p:txBody>
      </p:sp>
    </p:spTree>
    <p:extLst>
      <p:ext uri="{BB962C8B-B14F-4D97-AF65-F5344CB8AC3E}">
        <p14:creationId xmlns:p14="http://schemas.microsoft.com/office/powerpoint/2010/main" val="26228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584" y="2106067"/>
            <a:ext cx="2448272" cy="60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8100">
              <a:buFontTx/>
              <a:buNone/>
            </a:pPr>
            <a:r>
              <a:rPr lang="es-ES_tradnl" altLang="es-MX" sz="2600" b="1" dirty="0" smtClean="0"/>
              <a:t>SERVICIOS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7704" y="2636912"/>
            <a:ext cx="6120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 smtClean="0"/>
              <a:t> </a:t>
            </a:r>
            <a:r>
              <a:rPr lang="es-ES_tradnl" altLang="es-MX" sz="2000" dirty="0"/>
              <a:t>Implantaciones de soluciones de información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Evaluación, adquisición, instalación, mantenimiento </a:t>
            </a:r>
          </a:p>
          <a:p>
            <a:pPr indent="0">
              <a:lnSpc>
                <a:spcPct val="150000"/>
              </a:lnSpc>
              <a:buNone/>
            </a:pPr>
            <a:r>
              <a:rPr lang="es-ES_tradnl" altLang="es-MX" sz="2000" dirty="0"/>
              <a:t>   y reemplazo de H&amp;S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Soporte a usuarios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Investigación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sz="2000" dirty="0"/>
              <a:t> </a:t>
            </a:r>
            <a:r>
              <a:rPr lang="es-ES_tradnl" altLang="es-MX" sz="2000" dirty="0" smtClean="0"/>
              <a:t>Otros</a:t>
            </a:r>
            <a:endParaRPr lang="es-ES_tradnl" altLang="es-MX" sz="2000" dirty="0"/>
          </a:p>
        </p:txBody>
      </p:sp>
    </p:spTree>
    <p:extLst>
      <p:ext uri="{BB962C8B-B14F-4D97-AF65-F5344CB8AC3E}">
        <p14:creationId xmlns:p14="http://schemas.microsoft.com/office/powerpoint/2010/main" val="9193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639502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0" y="0"/>
            <a:ext cx="9144000" cy="162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-4325" y="1628800"/>
            <a:ext cx="9144000" cy="1166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4325" y="6453336"/>
            <a:ext cx="9144000" cy="4046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79512" y="269067"/>
            <a:ext cx="76361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3600" b="1" i="1" dirty="0" smtClean="0">
                <a:solidFill>
                  <a:schemeClr val="bg1"/>
                </a:solidFill>
              </a:rPr>
              <a:t>Diagnóstico de la Informática:</a:t>
            </a:r>
          </a:p>
          <a:p>
            <a:pPr lvl="0"/>
            <a:r>
              <a:rPr lang="es-ES_tradnl" sz="3500" b="1" dirty="0" smtClean="0">
                <a:solidFill>
                  <a:srgbClr val="FFFF00"/>
                </a:solidFill>
              </a:rPr>
              <a:t>responsables de la función</a:t>
            </a:r>
            <a:endParaRPr lang="es-MX" sz="3500" b="1" dirty="0" smtClean="0">
              <a:solidFill>
                <a:srgbClr val="FFFF00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4" r="5968"/>
          <a:stretch/>
        </p:blipFill>
        <p:spPr>
          <a:xfrm>
            <a:off x="6227082" y="0"/>
            <a:ext cx="2912593" cy="1628800"/>
          </a:xfrm>
          <a:prstGeom prst="rect">
            <a:avLst/>
          </a:prstGeom>
        </p:spPr>
      </p:pic>
      <p:sp>
        <p:nvSpPr>
          <p:cNvPr id="17" name="16 CuadroTexto"/>
          <p:cNvSpPr txBox="1"/>
          <p:nvPr/>
        </p:nvSpPr>
        <p:spPr>
          <a:xfrm>
            <a:off x="899592" y="2060848"/>
            <a:ext cx="788869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90000"/>
              </a:lnSpc>
              <a:buFontTx/>
              <a:buNone/>
            </a:pPr>
            <a:r>
              <a:rPr lang="es-ES_tradnl" altLang="es-MX" sz="2600" b="1" dirty="0"/>
              <a:t>ASPECTOS DE </a:t>
            </a:r>
            <a:r>
              <a:rPr lang="es-ES_tradnl" altLang="es-MX" sz="2600" b="1" dirty="0" smtClean="0"/>
              <a:t>CONTROL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331640" y="2604968"/>
            <a:ext cx="7240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organización de la función informática.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Descripción </a:t>
            </a:r>
            <a:r>
              <a:rPr lang="es-ES_tradnl" altLang="es-MX" dirty="0"/>
              <a:t>de puestos y funciones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Evaluación </a:t>
            </a:r>
            <a:r>
              <a:rPr lang="es-ES_tradnl" altLang="es-MX" dirty="0"/>
              <a:t>de desempeño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para el desarrollo e implantación de sistemas 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seguridad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Políticas </a:t>
            </a:r>
            <a:r>
              <a:rPr lang="es-ES_tradnl" altLang="es-MX" dirty="0"/>
              <a:t>y procedimientos de mantenimiento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Plan </a:t>
            </a:r>
            <a:r>
              <a:rPr lang="es-ES_tradnl" altLang="es-MX" dirty="0"/>
              <a:t>de contingencias</a:t>
            </a:r>
          </a:p>
          <a:p>
            <a:pPr indent="38100">
              <a:lnSpc>
                <a:spcPct val="150000"/>
              </a:lnSpc>
              <a:buFontTx/>
              <a:buChar char="-"/>
            </a:pPr>
            <a:r>
              <a:rPr lang="es-ES_tradnl" altLang="es-MX" dirty="0" smtClean="0"/>
              <a:t> Otros</a:t>
            </a:r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530753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794</Words>
  <Application>Microsoft Office PowerPoint</Application>
  <PresentationFormat>Presentación en pantalla (4:3)</PresentationFormat>
  <Paragraphs>148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Tareas, productos terminados, responsables e involucrados</vt:lpstr>
      <vt:lpstr>Conocimiento del Negocio</vt:lpstr>
      <vt:lpstr>Presentación de PowerPoint</vt:lpstr>
      <vt:lpstr>Áreas de oportunidad</vt:lpstr>
      <vt:lpstr>Presentación de PowerPoint</vt:lpstr>
      <vt:lpstr>Presentación de PowerPoint</vt:lpstr>
      <vt:lpstr>Presentación de PowerPoint</vt:lpstr>
      <vt:lpstr>Presentación de PowerPoint</vt:lpstr>
      <vt:lpstr>Jesús Antonio ramos sauceda: muy buena su presentación óscar  esta muy completa.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Luffi</cp:lastModifiedBy>
  <cp:revision>20</cp:revision>
  <dcterms:created xsi:type="dcterms:W3CDTF">2015-05-19T15:45:20Z</dcterms:created>
  <dcterms:modified xsi:type="dcterms:W3CDTF">2015-05-27T02:59:01Z</dcterms:modified>
</cp:coreProperties>
</file>