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264" r:id="rId2"/>
    <p:sldId id="256" r:id="rId3"/>
    <p:sldId id="279" r:id="rId4"/>
    <p:sldId id="293" r:id="rId5"/>
    <p:sldId id="294" r:id="rId6"/>
    <p:sldId id="295" r:id="rId7"/>
    <p:sldId id="297" r:id="rId8"/>
    <p:sldId id="296" r:id="rId9"/>
    <p:sldId id="298" r:id="rId1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1" autoAdjust="0"/>
    <p:restoredTop sz="94643" autoAdjust="0"/>
  </p:normalViewPr>
  <p:slideViewPr>
    <p:cSldViewPr snapToGrid="0">
      <p:cViewPr varScale="1">
        <p:scale>
          <a:sx n="87" d="100"/>
          <a:sy n="87" d="100"/>
        </p:scale>
        <p:origin x="14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940175" y="0"/>
            <a:ext cx="3013075" cy="466725"/>
          </a:xfrm>
          <a:prstGeom prst="rect">
            <a:avLst/>
          </a:prstGeom>
        </p:spPr>
        <p:txBody>
          <a:bodyPr vert="horz" lIns="91440" tIns="45720" rIns="91440" bIns="45720" rtlCol="0"/>
          <a:lstStyle>
            <a:lvl1pPr algn="r">
              <a:defRPr sz="1200"/>
            </a:lvl1pPr>
          </a:lstStyle>
          <a:p>
            <a:fld id="{DC32415F-76CD-4446-9390-78FB5A2B62E5}" type="datetimeFigureOut">
              <a:rPr lang="en-US" smtClean="0"/>
              <a:t>5/27/2015</a:t>
            </a:fld>
            <a:endParaRPr lang="en-US"/>
          </a:p>
        </p:txBody>
      </p:sp>
      <p:sp>
        <p:nvSpPr>
          <p:cNvPr id="4" name="Marcador de pie de página 3"/>
          <p:cNvSpPr>
            <a:spLocks noGrp="1"/>
          </p:cNvSpPr>
          <p:nvPr>
            <p:ph type="ftr" sz="quarter" idx="2"/>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940175" y="8842375"/>
            <a:ext cx="3013075" cy="466725"/>
          </a:xfrm>
          <a:prstGeom prst="rect">
            <a:avLst/>
          </a:prstGeom>
        </p:spPr>
        <p:txBody>
          <a:bodyPr vert="horz" lIns="91440" tIns="45720" rIns="91440" bIns="45720" rtlCol="0" anchor="b"/>
          <a:lstStyle>
            <a:lvl1pPr algn="r">
              <a:defRPr sz="1200"/>
            </a:lvl1pPr>
          </a:lstStyle>
          <a:p>
            <a:fld id="{964C7629-410A-428E-9898-89EF404BD2F8}" type="slidenum">
              <a:rPr lang="en-US" smtClean="0"/>
              <a:t>‹Nº›</a:t>
            </a:fld>
            <a:endParaRPr lang="en-US"/>
          </a:p>
        </p:txBody>
      </p:sp>
    </p:spTree>
    <p:extLst>
      <p:ext uri="{BB962C8B-B14F-4D97-AF65-F5344CB8AC3E}">
        <p14:creationId xmlns:p14="http://schemas.microsoft.com/office/powerpoint/2010/main" val="290449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2ACDE579-6D78-4C2C-A0AE-3CE3A094C063}" type="datetimeFigureOut">
              <a:rPr lang="en-US" smtClean="0"/>
              <a:t>5/27/2015</a:t>
            </a:fld>
            <a:endParaRPr lang="en-US"/>
          </a:p>
        </p:txBody>
      </p:sp>
      <p:sp>
        <p:nvSpPr>
          <p:cNvPr id="4" name="Marcador de imagen de diapositiva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6858F221-77E9-4ACC-9C5B-04647EFB6E36}" type="slidenum">
              <a:rPr lang="en-US" smtClean="0"/>
              <a:t>‹Nº›</a:t>
            </a:fld>
            <a:endParaRPr lang="en-US"/>
          </a:p>
        </p:txBody>
      </p:sp>
    </p:spTree>
    <p:extLst>
      <p:ext uri="{BB962C8B-B14F-4D97-AF65-F5344CB8AC3E}">
        <p14:creationId xmlns:p14="http://schemas.microsoft.com/office/powerpoint/2010/main" val="194479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82713" y="1163638"/>
            <a:ext cx="4189412" cy="3141662"/>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6858F221-77E9-4ACC-9C5B-04647EFB6E36}" type="slidenum">
              <a:rPr lang="en-US" smtClean="0"/>
              <a:t>2</a:t>
            </a:fld>
            <a:endParaRPr lang="en-US" dirty="0"/>
          </a:p>
        </p:txBody>
      </p:sp>
    </p:spTree>
    <p:extLst>
      <p:ext uri="{BB962C8B-B14F-4D97-AF65-F5344CB8AC3E}">
        <p14:creationId xmlns:p14="http://schemas.microsoft.com/office/powerpoint/2010/main" val="371229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49585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45433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184155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899223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30257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60664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67312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4002109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134078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73114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1C5687-5E4B-421A-84A9-2CCA39108A9F}"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336649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57312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1C5687-5E4B-421A-84A9-2CCA39108A9F}" type="datetimeFigureOut">
              <a:rPr lang="en-US" smtClean="0"/>
              <a:t>5/27/2015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68301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1C5687-5E4B-421A-84A9-2CCA39108A9F}" type="datetimeFigureOut">
              <a:rPr lang="en-US" smtClean="0"/>
              <a:t>5/27/2015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7007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C5687-5E4B-421A-84A9-2CCA39108A9F}" type="datetimeFigureOut">
              <a:rPr lang="en-US" smtClean="0"/>
              <a:t>5/27/2015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37553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4643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523649" y="6181344"/>
            <a:ext cx="718502" cy="365125"/>
          </a:xfrm>
        </p:spPr>
        <p:txBody>
          <a:bodyPr/>
          <a:lstStyle/>
          <a:p>
            <a:fld id="{621C5687-5E4B-421A-84A9-2CCA39108A9F}" type="datetimeFigureOut">
              <a:rPr lang="en-US" smtClean="0"/>
              <a:t>5/27/2015</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BE9109A0-9759-4FFE-91FD-80218D95DD70}" type="slidenum">
              <a:rPr lang="en-US" smtClean="0"/>
              <a:t>‹Nº›</a:t>
            </a:fld>
            <a:endParaRPr lang="en-US"/>
          </a:p>
        </p:txBody>
      </p:sp>
    </p:spTree>
    <p:extLst>
      <p:ext uri="{BB962C8B-B14F-4D97-AF65-F5344CB8AC3E}">
        <p14:creationId xmlns:p14="http://schemas.microsoft.com/office/powerpoint/2010/main" val="245993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21C5687-5E4B-421A-84A9-2CCA39108A9F}" type="datetimeFigureOut">
              <a:rPr lang="en-US" smtClean="0"/>
              <a:t>5/27/2015</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BE9109A0-9759-4FFE-91FD-80218D95DD70}" type="slidenum">
              <a:rPr lang="en-US" smtClean="0"/>
              <a:t>‹Nº›</a:t>
            </a:fld>
            <a:endParaRPr lang="en-US"/>
          </a:p>
        </p:txBody>
      </p:sp>
    </p:spTree>
    <p:extLst>
      <p:ext uri="{BB962C8B-B14F-4D97-AF65-F5344CB8AC3E}">
        <p14:creationId xmlns:p14="http://schemas.microsoft.com/office/powerpoint/2010/main" val="6973750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83127"/>
            <a:ext cx="9144000" cy="4708981"/>
          </a:xfrm>
          <a:prstGeom prst="rect">
            <a:avLst/>
          </a:prstGeom>
          <a:noFill/>
        </p:spPr>
        <p:txBody>
          <a:bodyPr wrap="square" rtlCol="0">
            <a:spAutoFit/>
          </a:bodyPr>
          <a:lstStyle/>
          <a:p>
            <a:r>
              <a:rPr lang="es-MX" sz="3600" b="1" dirty="0" smtClean="0"/>
              <a:t>Materia</a:t>
            </a:r>
            <a:r>
              <a:rPr lang="en-US" sz="3600" dirty="0" smtClean="0"/>
              <a:t> </a:t>
            </a:r>
          </a:p>
          <a:p>
            <a:r>
              <a:rPr lang="en-US" dirty="0"/>
              <a:t>	</a:t>
            </a:r>
            <a:r>
              <a:rPr lang="en-US" dirty="0" smtClean="0"/>
              <a:t>		</a:t>
            </a:r>
            <a:r>
              <a:rPr lang="es-MX" sz="2800" dirty="0" smtClean="0"/>
              <a:t>Auditoria en Informática</a:t>
            </a:r>
          </a:p>
          <a:p>
            <a:endParaRPr lang="es-MX" dirty="0" smtClean="0"/>
          </a:p>
          <a:p>
            <a:endParaRPr lang="es-MX" b="1" dirty="0" smtClean="0"/>
          </a:p>
          <a:p>
            <a:r>
              <a:rPr lang="es-MX" sz="3600" b="1" dirty="0" smtClean="0"/>
              <a:t>Maestro</a:t>
            </a:r>
            <a:endParaRPr lang="es-MX" sz="3600" dirty="0" smtClean="0"/>
          </a:p>
          <a:p>
            <a:r>
              <a:rPr lang="es-MX" dirty="0" smtClean="0"/>
              <a:t>		</a:t>
            </a:r>
            <a:r>
              <a:rPr lang="es-MX" dirty="0"/>
              <a:t>	</a:t>
            </a:r>
            <a:r>
              <a:rPr lang="es-MX" sz="2800" dirty="0" smtClean="0"/>
              <a:t>Luis Carlos Santillán Hernández</a:t>
            </a:r>
          </a:p>
          <a:p>
            <a:endParaRPr lang="es-MX" dirty="0"/>
          </a:p>
          <a:p>
            <a:endParaRPr lang="es-MX" b="1" dirty="0" smtClean="0"/>
          </a:p>
          <a:p>
            <a:endParaRPr lang="es-MX" b="1" dirty="0"/>
          </a:p>
          <a:p>
            <a:r>
              <a:rPr lang="es-MX" sz="3600" b="1" dirty="0" smtClean="0"/>
              <a:t>Integrantes del equipo</a:t>
            </a:r>
          </a:p>
          <a:p>
            <a:pPr lvl="6"/>
            <a:r>
              <a:rPr lang="es-MX" sz="2800" dirty="0" smtClean="0"/>
              <a:t>Leonardo Javier Lizárraga Quintero</a:t>
            </a:r>
            <a:endParaRPr lang="es-MX" sz="2800" dirty="0"/>
          </a:p>
          <a:p>
            <a:endParaRPr lang="en-US" dirty="0" smtClean="0"/>
          </a:p>
        </p:txBody>
      </p:sp>
    </p:spTree>
    <p:extLst>
      <p:ext uri="{BB962C8B-B14F-4D97-AF65-F5344CB8AC3E}">
        <p14:creationId xmlns:p14="http://schemas.microsoft.com/office/powerpoint/2010/main" val="3772799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0" y="2548529"/>
            <a:ext cx="9144000" cy="1631216"/>
          </a:xfrm>
          <a:prstGeom prst="rect">
            <a:avLst/>
          </a:prstGeom>
          <a:noFill/>
        </p:spPr>
        <p:txBody>
          <a:bodyPr wrap="square" rtlCol="0">
            <a:spAutoFit/>
          </a:bodyPr>
          <a:lstStyle/>
          <a:p>
            <a:pPr algn="ctr"/>
            <a:r>
              <a:rPr lang="en-US" sz="5000" b="1" dirty="0" smtClean="0">
                <a:cs typeface="Arial" panose="020B0604020202020204" pitchFamily="34" charset="0"/>
              </a:rPr>
              <a:t>Auditoria - </a:t>
            </a:r>
            <a:r>
              <a:rPr lang="en-US" sz="5000" b="1" dirty="0" err="1" smtClean="0">
                <a:cs typeface="Arial" panose="020B0604020202020204" pitchFamily="34" charset="0"/>
              </a:rPr>
              <a:t>Etapa</a:t>
            </a:r>
            <a:r>
              <a:rPr lang="en-US" sz="5000" b="1" dirty="0" smtClean="0">
                <a:cs typeface="Arial" panose="020B0604020202020204" pitchFamily="34" charset="0"/>
              </a:rPr>
              <a:t> de </a:t>
            </a:r>
            <a:r>
              <a:rPr lang="en-US" sz="5000" b="1" dirty="0" err="1" smtClean="0">
                <a:cs typeface="Arial" panose="020B0604020202020204" pitchFamily="34" charset="0"/>
              </a:rPr>
              <a:t>Adecuación</a:t>
            </a:r>
            <a:endParaRPr lang="en-US" sz="5000" b="1" dirty="0" smtClean="0">
              <a:cs typeface="Arial" panose="020B0604020202020204" pitchFamily="34" charset="0"/>
            </a:endParaRPr>
          </a:p>
        </p:txBody>
      </p:sp>
    </p:spTree>
    <p:extLst>
      <p:ext uri="{BB962C8B-B14F-4D97-AF65-F5344CB8AC3E}">
        <p14:creationId xmlns:p14="http://schemas.microsoft.com/office/powerpoint/2010/main" val="373548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5355312"/>
          </a:xfrm>
          <a:prstGeom prst="rect">
            <a:avLst/>
          </a:prstGeom>
          <a:noFill/>
        </p:spPr>
        <p:txBody>
          <a:bodyPr wrap="square" rtlCol="0">
            <a:spAutoFit/>
          </a:bodyPr>
          <a:lstStyle/>
          <a:p>
            <a:pPr lvl="1" algn="ctr"/>
            <a:r>
              <a:rPr lang="es-ES_tradnl" sz="2800" b="1" dirty="0"/>
              <a:t>Definición y formulación de objetivos y requerimientos de éxito por cada área que se va a auditar</a:t>
            </a:r>
            <a:endParaRPr lang="en-US" sz="3200" b="1" dirty="0"/>
          </a:p>
          <a:p>
            <a:endParaRPr lang="es-MX" sz="1700" dirty="0" smtClean="0"/>
          </a:p>
          <a:p>
            <a:endParaRPr lang="es-MX" sz="1700" dirty="0" smtClean="0"/>
          </a:p>
          <a:p>
            <a:r>
              <a:rPr lang="es-ES" sz="1600" dirty="0"/>
              <a:t>Cuando el éxito de la empresa depende de las tecnologías de la información, tanto si desarrolla proyectos de software internos, externos, contratados o como si gestiona el servicio TI, es necesario auditar el funcionamiento de estos y detectar oportunidades de mejora. Allí es donde principalmente entra el proceso de auditoría encargándose de evaluar las prácticas y procedimientos implementados en los desarrollos</a:t>
            </a:r>
            <a:r>
              <a:rPr lang="es-ES" sz="1600" dirty="0" smtClean="0"/>
              <a:t>.</a:t>
            </a:r>
          </a:p>
          <a:p>
            <a:endParaRPr lang="es-ES" sz="1600" dirty="0"/>
          </a:p>
          <a:p>
            <a:r>
              <a:rPr lang="es-ES" sz="1600" dirty="0"/>
              <a:t>La auditoría en el campo del desarrollo de proyectos de software es igual a la que podría aplicarse a la auditoría cotidiana de proyectos, pues en esencia un proyecto aunque sea de software posee todas las fases y desarrollos de lo que comúnmente se denominan proyectos. La auditoría en proyectos de software está orientada a examinar la gestión financiero-administrativa de los proyectos y obtener una seguridad razonable de que los recursos (humanos, tecnológicos y económicos) y que estos hayan sido administrados de acuerdo con la documentación del proyecto (contratos, planes de trabajo, presupuestos, cronogramas, actas de reunión, etc.)</a:t>
            </a:r>
            <a:endParaRPr lang="es-MX" sz="1700" dirty="0" smtClean="0"/>
          </a:p>
        </p:txBody>
      </p:sp>
    </p:spTree>
    <p:extLst>
      <p:ext uri="{BB962C8B-B14F-4D97-AF65-F5344CB8AC3E}">
        <p14:creationId xmlns:p14="http://schemas.microsoft.com/office/powerpoint/2010/main" val="857042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5786199"/>
          </a:xfrm>
          <a:prstGeom prst="rect">
            <a:avLst/>
          </a:prstGeom>
          <a:noFill/>
        </p:spPr>
        <p:txBody>
          <a:bodyPr wrap="square" rtlCol="0">
            <a:spAutoFit/>
          </a:bodyPr>
          <a:lstStyle/>
          <a:p>
            <a:endParaRPr lang="es-MX" sz="1700" dirty="0" smtClean="0"/>
          </a:p>
          <a:p>
            <a:pPr fontAlgn="base"/>
            <a:endParaRPr lang="es-ES" sz="1600" dirty="0" smtClean="0"/>
          </a:p>
          <a:p>
            <a:pPr fontAlgn="base"/>
            <a:endParaRPr lang="es-ES" sz="1600" dirty="0"/>
          </a:p>
          <a:p>
            <a:pPr fontAlgn="base"/>
            <a:endParaRPr lang="es-ES" sz="1600" smtClean="0"/>
          </a:p>
          <a:p>
            <a:pPr fontAlgn="base"/>
            <a:r>
              <a:rPr lang="es-ES" sz="1600" smtClean="0"/>
              <a:t>Ahora </a:t>
            </a:r>
            <a:r>
              <a:rPr lang="es-ES" sz="1600" dirty="0"/>
              <a:t>bien, a nivel general, una práctica interesante en los proyectos de desarrollo contratados con empresas es que el trabajo sea revisado o auditado por una tercera empresa, garantizando así que los requerimientos del cliente a la final tengan una mayor probabilidad de éxito acierto en su proyecto.</a:t>
            </a:r>
          </a:p>
          <a:p>
            <a:pPr fontAlgn="base"/>
            <a:endParaRPr lang="es-ES" sz="1600" dirty="0" smtClean="0"/>
          </a:p>
          <a:p>
            <a:pPr fontAlgn="base"/>
            <a:r>
              <a:rPr lang="es-ES" sz="1600" dirty="0" smtClean="0"/>
              <a:t>Una </a:t>
            </a:r>
            <a:r>
              <a:rPr lang="es-ES" sz="1600" dirty="0"/>
              <a:t>vez la empresa con la que se ha contratado el desarrollo ha presentado la especificación técnica y funcional del proyecto a realizar, ésta debería ser revisada por otra empresa de desarrollo de software, quienes pueden identificar mejor que el cliente final, los posibles problemas, errores y riesgos ocultos.</a:t>
            </a:r>
          </a:p>
          <a:p>
            <a:pPr fontAlgn="base"/>
            <a:endParaRPr lang="es-ES" sz="1600" dirty="0" smtClean="0"/>
          </a:p>
          <a:p>
            <a:pPr fontAlgn="base"/>
            <a:r>
              <a:rPr lang="es-ES" sz="1600" dirty="0" smtClean="0"/>
              <a:t>Inclusive</a:t>
            </a:r>
            <a:r>
              <a:rPr lang="es-ES" sz="1600" dirty="0"/>
              <a:t>, las propias empresas de desarrollo de software, deberían ser quienes informaran al cliente que solicita un proyecto. Explicando que aunque se realizara el mejor de los proyectos, es conveniente que lo audite una tercera empresa, garantizando así la calidad del desarrollo desde diferentes puntos de vista</a:t>
            </a:r>
            <a:r>
              <a:rPr lang="es-ES" sz="1600" dirty="0" smtClean="0"/>
              <a:t>.</a:t>
            </a:r>
          </a:p>
          <a:p>
            <a:pPr fontAlgn="base"/>
            <a:endParaRPr lang="es-ES" sz="1600" dirty="0" smtClean="0"/>
          </a:p>
          <a:p>
            <a:pPr fontAlgn="base"/>
            <a:r>
              <a:rPr lang="es-ES" sz="1600" dirty="0"/>
              <a:t>Una vez se establece que se realizará auditoría al proyecto de software se debe determinar desde que fase se empezara a implementar la auditoría. Es decir si se hará desde la definición del proyecto, en su transcurso o una vez haya finalizado su desarrollo.</a:t>
            </a:r>
          </a:p>
          <a:p>
            <a:endParaRPr lang="es-MX" sz="1700" dirty="0" smtClean="0"/>
          </a:p>
        </p:txBody>
      </p:sp>
    </p:spTree>
    <p:extLst>
      <p:ext uri="{BB962C8B-B14F-4D97-AF65-F5344CB8AC3E}">
        <p14:creationId xmlns:p14="http://schemas.microsoft.com/office/powerpoint/2010/main" val="2963867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6894195"/>
          </a:xfrm>
          <a:prstGeom prst="rect">
            <a:avLst/>
          </a:prstGeom>
          <a:noFill/>
        </p:spPr>
        <p:txBody>
          <a:bodyPr wrap="square" rtlCol="0">
            <a:spAutoFit/>
          </a:bodyPr>
          <a:lstStyle/>
          <a:p>
            <a:pPr lvl="1" algn="ctr"/>
            <a:r>
              <a:rPr lang="es-ES_tradnl" sz="2800" b="1" dirty="0"/>
              <a:t>Actualización del plan general</a:t>
            </a:r>
            <a:endParaRPr lang="en-US" sz="2800" b="1" dirty="0"/>
          </a:p>
          <a:p>
            <a:endParaRPr lang="es-MX" sz="1700" dirty="0" smtClean="0"/>
          </a:p>
          <a:p>
            <a:endParaRPr lang="es-MX" sz="1700" dirty="0" smtClean="0"/>
          </a:p>
          <a:p>
            <a:r>
              <a:rPr lang="es-ES" sz="1700" dirty="0"/>
              <a:t>Con una adecuada </a:t>
            </a:r>
            <a:r>
              <a:rPr lang="es-ES" sz="1700" dirty="0" smtClean="0"/>
              <a:t>planeación </a:t>
            </a:r>
            <a:r>
              <a:rPr lang="es-ES" sz="1700" dirty="0"/>
              <a:t>y </a:t>
            </a:r>
            <a:r>
              <a:rPr lang="es-ES" sz="1700" dirty="0" smtClean="0"/>
              <a:t>supervisión </a:t>
            </a:r>
            <a:r>
              <a:rPr lang="es-ES" sz="1700" dirty="0"/>
              <a:t>el auditor </a:t>
            </a:r>
            <a:r>
              <a:rPr lang="es-ES" sz="1700" dirty="0" smtClean="0"/>
              <a:t>conseguirá </a:t>
            </a:r>
            <a:r>
              <a:rPr lang="es-ES" sz="1700" dirty="0"/>
              <a:t>resultados que le sirvan de base para </a:t>
            </a:r>
            <a:r>
              <a:rPr lang="es-ES" sz="1700" dirty="0" smtClean="0"/>
              <a:t>sustentar su opinión </a:t>
            </a:r>
            <a:r>
              <a:rPr lang="es-ES" sz="1700" dirty="0"/>
              <a:t>y hacer recomendaciones apropiadas y con </a:t>
            </a:r>
            <a:r>
              <a:rPr lang="es-ES" sz="1700" dirty="0" smtClean="0"/>
              <a:t>carácter </a:t>
            </a:r>
            <a:r>
              <a:rPr lang="es-ES" sz="1700" dirty="0"/>
              <a:t>profesional. Es el cumplimiento de Normas de Auditoria que el trabajo</a:t>
            </a:r>
          </a:p>
          <a:p>
            <a:r>
              <a:rPr lang="es-ES" sz="1700" dirty="0"/>
              <a:t>debe ser </a:t>
            </a:r>
            <a:r>
              <a:rPr lang="es-ES" sz="1700" dirty="0" smtClean="0"/>
              <a:t>técnicamente </a:t>
            </a:r>
            <a:r>
              <a:rPr lang="es-ES" sz="1700" dirty="0"/>
              <a:t>planeado y ejercerse una </a:t>
            </a:r>
            <a:r>
              <a:rPr lang="es-ES" sz="1700" dirty="0" smtClean="0"/>
              <a:t>supervisión </a:t>
            </a:r>
            <a:r>
              <a:rPr lang="es-ES" sz="1700" dirty="0"/>
              <a:t>apropiada sobre los asistentes, para </a:t>
            </a:r>
            <a:r>
              <a:rPr lang="es-ES" sz="1700" dirty="0" smtClean="0"/>
              <a:t>así </a:t>
            </a:r>
            <a:r>
              <a:rPr lang="es-ES" sz="1700" dirty="0"/>
              <a:t>garantizar la calidad hacia los usuarios.</a:t>
            </a:r>
          </a:p>
          <a:p>
            <a:endParaRPr lang="es-ES" sz="1700" dirty="0"/>
          </a:p>
          <a:p>
            <a:r>
              <a:rPr lang="es-ES" sz="1700" dirty="0"/>
              <a:t>La </a:t>
            </a:r>
            <a:r>
              <a:rPr lang="es-ES" sz="1700" dirty="0" smtClean="0"/>
              <a:t>planeación </a:t>
            </a:r>
            <a:r>
              <a:rPr lang="es-ES" sz="1700" dirty="0"/>
              <a:t>de la auditoria permite estableces la </a:t>
            </a:r>
            <a:r>
              <a:rPr lang="es-ES" sz="1700" dirty="0" smtClean="0"/>
              <a:t>extensión </a:t>
            </a:r>
            <a:r>
              <a:rPr lang="es-ES" sz="1700" dirty="0"/>
              <a:t>y el alcance de las pruebas a utilizar y la </a:t>
            </a:r>
            <a:r>
              <a:rPr lang="es-ES" sz="1700" dirty="0" smtClean="0"/>
              <a:t>supervisión </a:t>
            </a:r>
            <a:r>
              <a:rPr lang="es-ES" sz="1700" dirty="0"/>
              <a:t>sobre el recurso humano que le </a:t>
            </a:r>
          </a:p>
          <a:p>
            <a:r>
              <a:rPr lang="es-ES" sz="1700" dirty="0"/>
              <a:t>colaborara durante el desarrollo del trabajo, </a:t>
            </a:r>
            <a:r>
              <a:rPr lang="es-ES" sz="1700" dirty="0" smtClean="0"/>
              <a:t>además </a:t>
            </a:r>
            <a:r>
              <a:rPr lang="es-ES" sz="1700" dirty="0"/>
              <a:t>le permite:</a:t>
            </a:r>
          </a:p>
          <a:p>
            <a:endParaRPr lang="es-ES" sz="1700" dirty="0"/>
          </a:p>
          <a:p>
            <a:pPr marL="285750" indent="-285750">
              <a:buFont typeface="Arial" panose="020B0604020202020204" pitchFamily="34" charset="0"/>
              <a:buChar char="•"/>
            </a:pPr>
            <a:r>
              <a:rPr lang="es-ES" sz="1600" dirty="0"/>
              <a:t>Conocer el manejo de la empresa examinada y destacar los problemas que la aquejan.</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Conocer sus instalaciones </a:t>
            </a:r>
            <a:r>
              <a:rPr lang="es-ES" sz="1600" dirty="0" smtClean="0"/>
              <a:t>físicas </a:t>
            </a:r>
            <a:r>
              <a:rPr lang="es-ES" sz="1600" dirty="0"/>
              <a:t>en las diferentes secciones o </a:t>
            </a:r>
            <a:r>
              <a:rPr lang="es-ES" sz="1600" dirty="0" smtClean="0"/>
              <a:t>áreas.</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Conocimiento del sistema de </a:t>
            </a:r>
            <a:r>
              <a:rPr lang="es-ES" sz="1600" dirty="0" smtClean="0"/>
              <a:t>información </a:t>
            </a:r>
            <a:r>
              <a:rPr lang="es-ES" sz="1600" dirty="0"/>
              <a:t>computarizado y contable del cliente.</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Establecer el estado de confianza que se espera tener en el control interno </a:t>
            </a:r>
            <a:r>
              <a:rPr lang="es-ES" sz="1600" dirty="0" smtClean="0"/>
              <a:t>informático.</a:t>
            </a: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Determinar y programar la naturaleza, la oportunidad de los procedimientos de Auditoria que se llevaran a cabo.</a:t>
            </a:r>
          </a:p>
          <a:p>
            <a:endParaRPr lang="es-ES" sz="1700" dirty="0"/>
          </a:p>
          <a:p>
            <a:endParaRPr lang="es-MX" sz="1700" dirty="0" smtClean="0"/>
          </a:p>
        </p:txBody>
      </p:sp>
    </p:spTree>
    <p:extLst>
      <p:ext uri="{BB962C8B-B14F-4D97-AF65-F5344CB8AC3E}">
        <p14:creationId xmlns:p14="http://schemas.microsoft.com/office/powerpoint/2010/main" val="1015605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6278642"/>
          </a:xfrm>
          <a:prstGeom prst="rect">
            <a:avLst/>
          </a:prstGeom>
          <a:noFill/>
        </p:spPr>
        <p:txBody>
          <a:bodyPr wrap="square" rtlCol="0">
            <a:spAutoFit/>
          </a:bodyPr>
          <a:lstStyle/>
          <a:p>
            <a:endParaRPr lang="es-MX" sz="1700" dirty="0" smtClean="0"/>
          </a:p>
          <a:p>
            <a:endParaRPr lang="es-MX" sz="1700" dirty="0" smtClean="0"/>
          </a:p>
          <a:p>
            <a:r>
              <a:rPr lang="es-ES" sz="1600" dirty="0" smtClean="0"/>
              <a:t>La </a:t>
            </a:r>
            <a:r>
              <a:rPr lang="es-ES" sz="1600" dirty="0"/>
              <a:t>función de Auditoría Con el fin de que esta Informática debe función se evalúe según generar, como todas las su desempeño, con áreas del negocio, un parámetros tangibles y plan de proyectos que mesurables justifique el trabajo durante cierto periodo</a:t>
            </a:r>
          </a:p>
          <a:p>
            <a:r>
              <a:rPr lang="es-ES" sz="1600" dirty="0" smtClean="0"/>
              <a:t>Alta </a:t>
            </a:r>
            <a:r>
              <a:rPr lang="es-ES" sz="1600" dirty="0"/>
              <a:t>dirección: Seguimiento a proyectos informáticos. Verificación y aseguramiento del cumplimiento de políticas </a:t>
            </a:r>
            <a:endParaRPr lang="es-ES" sz="1600" dirty="0" smtClean="0"/>
          </a:p>
          <a:p>
            <a:r>
              <a:rPr lang="es-ES" sz="1600" dirty="0" smtClean="0"/>
              <a:t>Auditoría</a:t>
            </a:r>
            <a:r>
              <a:rPr lang="es-ES" sz="1600" dirty="0"/>
              <a:t>: Apoyo a la auditoría financiera (políticas, controles y procedimientos). Capacitación para auditores (en software y hardware). </a:t>
            </a:r>
            <a:endParaRPr lang="es-ES" sz="1600" dirty="0" smtClean="0"/>
          </a:p>
          <a:p>
            <a:r>
              <a:rPr lang="es-ES" sz="1600" dirty="0" smtClean="0"/>
              <a:t>Informática</a:t>
            </a:r>
            <a:r>
              <a:rPr lang="es-ES" sz="1600" dirty="0"/>
              <a:t>: Políticas, controles, procedimientos y estándares (referentes a informática), nueva tecnología, desarrollo e implantación de soluciones.</a:t>
            </a:r>
          </a:p>
          <a:p>
            <a:r>
              <a:rPr lang="es-ES" sz="1600" dirty="0" smtClean="0"/>
              <a:t>•Consiste </a:t>
            </a:r>
            <a:r>
              <a:rPr lang="es-ES" sz="1600" dirty="0"/>
              <a:t>en determinar las estrategias y cursos de acción del Plan de negocio </a:t>
            </a:r>
            <a:r>
              <a:rPr lang="es-ES" sz="1600" dirty="0" err="1"/>
              <a:t>negocio</a:t>
            </a:r>
            <a:r>
              <a:rPr lang="es-ES" sz="1600" dirty="0"/>
              <a:t> </a:t>
            </a:r>
            <a:r>
              <a:rPr lang="es-ES" sz="1600" dirty="0" smtClean="0"/>
              <a:t>•Se </a:t>
            </a:r>
            <a:r>
              <a:rPr lang="es-ES" sz="1600" dirty="0"/>
              <a:t>establece mediante entrevistas y análisis detallado de cada proceso básico de la organización.</a:t>
            </a:r>
          </a:p>
          <a:p>
            <a:r>
              <a:rPr lang="es-ES" sz="1600" dirty="0" smtClean="0"/>
              <a:t>• </a:t>
            </a:r>
            <a:r>
              <a:rPr lang="es-ES" sz="1600" dirty="0"/>
              <a:t>Consiste en definir el conjunto de proyectos relacionados con la función de informática en tiempos a corto, mediano y Plan de largo plazos. informática • Cada proyecto debe estar orientado a objetivos y estrategias específicos del negocio (los cuales fueron definidos en el plan de negocio).</a:t>
            </a:r>
          </a:p>
          <a:p>
            <a:r>
              <a:rPr lang="es-ES" sz="1600" dirty="0" smtClean="0"/>
              <a:t>• </a:t>
            </a:r>
            <a:r>
              <a:rPr lang="es-ES" sz="1600" dirty="0"/>
              <a:t>Consiste en definir un conjunto de proyectos de evaluación y verificación de políticas, controles y procedimientos Plan de propios de las áreas administrativas, auditoría financieras, operativas, etc., del negocio • Con objeto de asegurar el buen manejo y administración de los recursos de la organización.</a:t>
            </a:r>
          </a:p>
          <a:p>
            <a:r>
              <a:rPr lang="es-ES" sz="1600" dirty="0" smtClean="0"/>
              <a:t>•</a:t>
            </a:r>
            <a:r>
              <a:rPr lang="es-ES" sz="1600" dirty="0"/>
              <a:t>Consta de la definición y formalización de proyectos. Plan de •Orientados primordialmente al auditoría aseguramiento de la calidad y control informática de los diferentes elementos que se encuentran relacionados con los recursos de informática</a:t>
            </a:r>
            <a:r>
              <a:rPr lang="es-ES" sz="1600" dirty="0" smtClean="0"/>
              <a:t>.</a:t>
            </a:r>
            <a:endParaRPr lang="es-ES" sz="1600" dirty="0"/>
          </a:p>
        </p:txBody>
      </p:sp>
    </p:spTree>
    <p:extLst>
      <p:ext uri="{BB962C8B-B14F-4D97-AF65-F5344CB8AC3E}">
        <p14:creationId xmlns:p14="http://schemas.microsoft.com/office/powerpoint/2010/main" val="1885405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7463582"/>
          </a:xfrm>
          <a:prstGeom prst="rect">
            <a:avLst/>
          </a:prstGeom>
          <a:noFill/>
        </p:spPr>
        <p:txBody>
          <a:bodyPr wrap="square" rtlCol="0">
            <a:spAutoFit/>
          </a:bodyPr>
          <a:lstStyle/>
          <a:p>
            <a:pPr lvl="1"/>
            <a:r>
              <a:rPr lang="es-ES_tradnl" sz="2800" dirty="0"/>
              <a:t>Plan detallado del proyecto en la auditoria informática</a:t>
            </a:r>
            <a:endParaRPr lang="en-US" sz="2800" dirty="0"/>
          </a:p>
          <a:p>
            <a:endParaRPr lang="es-MX" sz="1700" dirty="0" smtClean="0"/>
          </a:p>
          <a:p>
            <a:r>
              <a:rPr lang="es-ES" sz="1600" dirty="0" smtClean="0"/>
              <a:t>Este </a:t>
            </a:r>
            <a:r>
              <a:rPr lang="es-ES" sz="1600" dirty="0"/>
              <a:t>proceso de planeación depende en gran medida del diagnóstico previo que lleve a cabo el auditor en informática sobre la situación que prevalece en cada una de las áreas o servicios de la función de informática.  También se deben considerar las necesidades o prioridades que tenga la alta dirección de auditar o evaluar un área específica de informática.</a:t>
            </a:r>
          </a:p>
          <a:p>
            <a:r>
              <a:rPr lang="es-ES" sz="1600" dirty="0" smtClean="0"/>
              <a:t>Para </a:t>
            </a:r>
            <a:r>
              <a:rPr lang="es-ES" sz="1600" dirty="0"/>
              <a:t>el plan de auditoría informática</a:t>
            </a:r>
          </a:p>
          <a:p>
            <a:r>
              <a:rPr lang="es-ES" sz="1600" dirty="0" smtClean="0"/>
              <a:t>Diagnóstico </a:t>
            </a:r>
            <a:r>
              <a:rPr lang="es-ES" sz="1600" dirty="0"/>
              <a:t>de la situación actual de los sistemas de información en operación  Debilidades que pueden motivar la auditoría de un sistema de información  Clasificación de riesgos que representa el uso de hardware y software en la organización  Evaluación del nivel de riesgo que representa el uso inadecuado de los productos y servicios por el personal de informática y usuarios dentro de la organización</a:t>
            </a:r>
          </a:p>
          <a:p>
            <a:r>
              <a:rPr lang="es-ES" sz="1600" dirty="0" smtClean="0"/>
              <a:t>Otros </a:t>
            </a:r>
            <a:r>
              <a:rPr lang="es-ES" sz="1600" dirty="0"/>
              <a:t>aspectos: Telecomunicaciones, EDI (intercambio electrónico de datos), automatización de procesos, CASE  Clasificación de los riesgos según criterios establecidos por la función de auditoría informática.  Elaboración de una matriz de riesgos que muestre las áreas de la función de informática susceptibles de una revisión por parte de auditoría en el siguiente periodo  Elaboración de un plan consolidado de proyectos</a:t>
            </a:r>
          </a:p>
          <a:p>
            <a:r>
              <a:rPr lang="es-ES" sz="1600" dirty="0" smtClean="0"/>
              <a:t>Revisión </a:t>
            </a:r>
            <a:r>
              <a:rPr lang="es-ES" sz="1600" dirty="0"/>
              <a:t>de la matriz de riesgos y del pronóstico de proyectos de auditoria en informática con la gerencia o dirección a la que reporta directamente la función de informática  Presentación del plan de proyectos de la función de auditoría en informática a la alta dirección  Realización de cada uno de los proyectos de acuerdo con el plan de auditoría en informática  Integración y formalización de equipos de </a:t>
            </a:r>
            <a:r>
              <a:rPr lang="es-ES" sz="1600" dirty="0" smtClean="0"/>
              <a:t>trabajo</a:t>
            </a:r>
            <a:endParaRPr lang="es-ES" sz="2000" dirty="0"/>
          </a:p>
          <a:p>
            <a:endParaRPr lang="es-MX" sz="2000" dirty="0"/>
          </a:p>
          <a:p>
            <a:endParaRPr lang="es-ES" sz="1700" dirty="0"/>
          </a:p>
          <a:p>
            <a:endParaRPr lang="es-MX" sz="1700" dirty="0" smtClean="0"/>
          </a:p>
        </p:txBody>
      </p:sp>
    </p:spTree>
    <p:extLst>
      <p:ext uri="{BB962C8B-B14F-4D97-AF65-F5344CB8AC3E}">
        <p14:creationId xmlns:p14="http://schemas.microsoft.com/office/powerpoint/2010/main" val="205484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3447098"/>
          </a:xfrm>
          <a:prstGeom prst="rect">
            <a:avLst/>
          </a:prstGeom>
          <a:noFill/>
        </p:spPr>
        <p:txBody>
          <a:bodyPr wrap="square" rtlCol="0">
            <a:spAutoFit/>
          </a:bodyPr>
          <a:lstStyle/>
          <a:p>
            <a:endParaRPr lang="es-ES" sz="1600" dirty="0" smtClean="0"/>
          </a:p>
          <a:p>
            <a:pPr marL="342900" indent="-342900">
              <a:buAutoNum type="arabicPeriod"/>
            </a:pPr>
            <a:r>
              <a:rPr lang="es-ES" sz="1600" dirty="0" smtClean="0"/>
              <a:t>Identificar el origen de la auditoría </a:t>
            </a:r>
          </a:p>
          <a:p>
            <a:pPr marL="342900" indent="-342900">
              <a:buAutoNum type="arabicPeriod"/>
            </a:pPr>
            <a:r>
              <a:rPr lang="es-ES" sz="1600" dirty="0" smtClean="0"/>
              <a:t>Realizar una visita preliminar al área que será evaluada </a:t>
            </a:r>
          </a:p>
          <a:p>
            <a:pPr marL="342900" indent="-342900">
              <a:buAutoNum type="arabicPeriod"/>
            </a:pPr>
            <a:r>
              <a:rPr lang="es-ES" sz="1600" dirty="0" smtClean="0"/>
              <a:t>Establecer los objetivos de la auditoría</a:t>
            </a:r>
          </a:p>
          <a:p>
            <a:pPr marL="342900" indent="-342900">
              <a:buAutoNum type="arabicPeriod" startAt="4"/>
            </a:pPr>
            <a:r>
              <a:rPr lang="es-ES" sz="1600" dirty="0" smtClean="0"/>
              <a:t>Determinar los puntos que serán evaluados en la auditoría </a:t>
            </a:r>
          </a:p>
          <a:p>
            <a:pPr marL="342900" indent="-342900">
              <a:buAutoNum type="arabicPeriod" startAt="4"/>
            </a:pPr>
            <a:r>
              <a:rPr lang="es-ES" sz="1600" dirty="0" smtClean="0"/>
              <a:t>Elaborar planes, programas y presupuestos para realizar la auditoría </a:t>
            </a:r>
          </a:p>
          <a:p>
            <a:pPr marL="342900" indent="-342900">
              <a:buAutoNum type="arabicPeriod" startAt="4"/>
            </a:pPr>
            <a:r>
              <a:rPr lang="es-ES" sz="1600" dirty="0" smtClean="0"/>
              <a:t>Identificar y seleccionar los métodos, herramientas, instrumentos y procedimientos necesarios para la auditoría </a:t>
            </a:r>
          </a:p>
          <a:p>
            <a:pPr marL="342900" indent="-342900">
              <a:buAutoNum type="arabicPeriod" startAt="4"/>
            </a:pPr>
            <a:r>
              <a:rPr lang="es-ES" sz="1600" dirty="0" smtClean="0"/>
              <a:t>Asignar los recursos y sistemas computacionales para la auditoría</a:t>
            </a:r>
          </a:p>
          <a:p>
            <a:endParaRPr lang="es-ES" sz="2000" dirty="0"/>
          </a:p>
          <a:p>
            <a:endParaRPr lang="es-MX" sz="2000" dirty="0"/>
          </a:p>
          <a:p>
            <a:endParaRPr lang="es-ES" sz="1700" dirty="0"/>
          </a:p>
          <a:p>
            <a:endParaRPr lang="es-MX" sz="1700" dirty="0" smtClean="0"/>
          </a:p>
        </p:txBody>
      </p:sp>
    </p:spTree>
    <p:extLst>
      <p:ext uri="{BB962C8B-B14F-4D97-AF65-F5344CB8AC3E}">
        <p14:creationId xmlns:p14="http://schemas.microsoft.com/office/powerpoint/2010/main" val="385719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0"/>
            <a:ext cx="9144000" cy="923330"/>
          </a:xfrm>
          <a:prstGeom prst="rect">
            <a:avLst/>
          </a:prstGeom>
          <a:noFill/>
        </p:spPr>
        <p:txBody>
          <a:bodyPr wrap="square" rtlCol="0">
            <a:spAutoFit/>
          </a:bodyPr>
          <a:lstStyle/>
          <a:p>
            <a:endParaRPr lang="es-MX" sz="2000" dirty="0"/>
          </a:p>
          <a:p>
            <a:endParaRPr lang="es-ES" sz="1700" dirty="0"/>
          </a:p>
          <a:p>
            <a:endParaRPr lang="es-MX" sz="1700" dirty="0" smtClean="0"/>
          </a:p>
        </p:txBody>
      </p:sp>
    </p:spTree>
    <p:extLst>
      <p:ext uri="{BB962C8B-B14F-4D97-AF65-F5344CB8AC3E}">
        <p14:creationId xmlns:p14="http://schemas.microsoft.com/office/powerpoint/2010/main" val="3919975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TC103457485[[fn=Malla]]</Template>
  <TotalTime>1266</TotalTime>
  <Words>1201</Words>
  <Application>Microsoft Office PowerPoint</Application>
  <PresentationFormat>Presentación en pantalla (4:3)</PresentationFormat>
  <Paragraphs>77</Paragraphs>
  <Slides>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Century Gothic</vt:lpstr>
      <vt:lpstr>Malla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javichaca</dc:creator>
  <cp:lastModifiedBy>javichaca</cp:lastModifiedBy>
  <cp:revision>150</cp:revision>
  <cp:lastPrinted>2014-03-19T02:58:14Z</cp:lastPrinted>
  <dcterms:created xsi:type="dcterms:W3CDTF">2014-03-17T06:05:07Z</dcterms:created>
  <dcterms:modified xsi:type="dcterms:W3CDTF">2015-05-28T05:25:57Z</dcterms:modified>
</cp:coreProperties>
</file>