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63" r:id="rId4"/>
    <p:sldId id="264" r:id="rId5"/>
    <p:sldId id="257" r:id="rId6"/>
    <p:sldId id="258" r:id="rId7"/>
    <p:sldId id="259" r:id="rId8"/>
    <p:sldId id="260" r:id="rId9"/>
    <p:sldId id="265" r:id="rId10"/>
    <p:sldId id="266" r:id="rId11"/>
    <p:sldId id="267" r:id="rId12"/>
    <p:sldId id="268" r:id="rId13"/>
    <p:sldId id="261"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962FF385-E468-4934-9B7D-9D43CA15E2A9}" type="datetimeFigureOut">
              <a:rPr lang="es-MX" smtClean="0"/>
              <a:pPr/>
              <a:t>25/05/2015</a:t>
            </a:fld>
            <a:endParaRPr lang="es-MX"/>
          </a:p>
        </p:txBody>
      </p:sp>
      <p:sp>
        <p:nvSpPr>
          <p:cNvPr id="16" name="15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7" name="16 Marcador de pie de página"/>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25/05/2015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25/05/2015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962FF385-E468-4934-9B7D-9D43CA15E2A9}" type="datetimeFigureOut">
              <a:rPr lang="es-MX" smtClean="0"/>
              <a:pPr/>
              <a:t>25/05/2015</a:t>
            </a:fld>
            <a:endParaRPr lang="es-MX"/>
          </a:p>
        </p:txBody>
      </p:sp>
      <p:sp>
        <p:nvSpPr>
          <p:cNvPr id="15" name="14 Marcador de número de diapositiva"/>
          <p:cNvSpPr>
            <a:spLocks noGrp="1"/>
          </p:cNvSpPr>
          <p:nvPr>
            <p:ph type="sldNum" sz="quarter" idx="15"/>
          </p:nvPr>
        </p:nvSpPr>
        <p:spPr/>
        <p:txBody>
          <a:bodyPr/>
          <a:lstStyle>
            <a:lvl1pPr algn="ctr">
              <a:defRPr/>
            </a:lvl1pPr>
          </a:lstStyle>
          <a:p>
            <a:fld id="{02A310FC-5D19-44ED-A3E5-40061D63B6B1}" type="slidenum">
              <a:rPr lang="es-MX" smtClean="0"/>
              <a:pPr/>
              <a:t>‹Nº›</a:t>
            </a:fld>
            <a:endParaRPr lang="es-MX"/>
          </a:p>
        </p:txBody>
      </p:sp>
      <p:sp>
        <p:nvSpPr>
          <p:cNvPr id="16" name="15 Marcador de pie de página"/>
          <p:cNvSpPr>
            <a:spLocks noGrp="1"/>
          </p:cNvSpPr>
          <p:nvPr>
            <p:ph type="ftr" sz="quarter" idx="16"/>
          </p:nvPr>
        </p:nvSpPr>
        <p:spPr/>
        <p:txBody>
          <a:bodyPr/>
          <a:lstStyle/>
          <a:p>
            <a:endParaRPr lang="es-MX"/>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62FF385-E468-4934-9B7D-9D43CA15E2A9}" type="datetimeFigureOut">
              <a:rPr lang="es-MX" smtClean="0"/>
              <a:pPr/>
              <a:t>25/05/2015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962FF385-E468-4934-9B7D-9D43CA15E2A9}" type="datetimeFigureOut">
              <a:rPr lang="es-MX" smtClean="0"/>
              <a:pPr/>
              <a:t>25/05/2015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8" name="7 Marcador de pie de página"/>
          <p:cNvSpPr>
            <a:spLocks noGrp="1"/>
          </p:cNvSpPr>
          <p:nvPr>
            <p:ph type="ftr" sz="quarter" idx="11"/>
          </p:nvPr>
        </p:nvSpPr>
        <p:spPr/>
        <p:txBody>
          <a:bodyPr/>
          <a:lstStyle/>
          <a:p>
            <a:endParaRPr lang="es-MX"/>
          </a:p>
        </p:txBody>
      </p:sp>
      <p:sp>
        <p:nvSpPr>
          <p:cNvPr id="7" name="6 Marcador de fecha"/>
          <p:cNvSpPr>
            <a:spLocks noGrp="1"/>
          </p:cNvSpPr>
          <p:nvPr>
            <p:ph type="dt" sz="half" idx="10"/>
          </p:nvPr>
        </p:nvSpPr>
        <p:spPr/>
        <p:txBody>
          <a:bodyPr/>
          <a:lstStyle/>
          <a:p>
            <a:fld id="{962FF385-E468-4934-9B7D-9D43CA15E2A9}" type="datetimeFigureOut">
              <a:rPr lang="es-MX" smtClean="0"/>
              <a:pPr/>
              <a:t>25/05/2015</a:t>
            </a:fld>
            <a:endParaRPr lang="es-MX"/>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962FF385-E468-4934-9B7D-9D43CA15E2A9}" type="datetimeFigureOut">
              <a:rPr lang="es-MX" smtClean="0"/>
              <a:pPr/>
              <a:t>25/05/2015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62FF385-E468-4934-9B7D-9D43CA15E2A9}" type="datetimeFigureOut">
              <a:rPr lang="es-MX" smtClean="0"/>
              <a:pPr/>
              <a:t>25/05/2015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962FF385-E468-4934-9B7D-9D43CA15E2A9}" type="datetimeFigureOut">
              <a:rPr lang="es-MX" smtClean="0"/>
              <a:pPr/>
              <a:t>25/05/2015</a:t>
            </a:fld>
            <a:endParaRPr lang="es-MX"/>
          </a:p>
        </p:txBody>
      </p:sp>
      <p:sp>
        <p:nvSpPr>
          <p:cNvPr id="9" name="8 Marcador de número de diapositiva"/>
          <p:cNvSpPr>
            <a:spLocks noGrp="1"/>
          </p:cNvSpPr>
          <p:nvPr>
            <p:ph type="sldNum" sz="quarter" idx="15"/>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6"/>
          </p:nvPr>
        </p:nvSpPr>
        <p:spPr/>
        <p:txBody>
          <a:bodyPr/>
          <a:lstStyle/>
          <a:p>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962FF385-E468-4934-9B7D-9D43CA15E2A9}" type="datetimeFigureOut">
              <a:rPr lang="es-MX" smtClean="0"/>
              <a:pPr/>
              <a:t>25/05/2015</a:t>
            </a:fld>
            <a:endParaRPr lang="es-MX"/>
          </a:p>
        </p:txBody>
      </p:sp>
      <p:sp>
        <p:nvSpPr>
          <p:cNvPr id="9" name="8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62FF385-E468-4934-9B7D-9D43CA15E2A9}" type="datetimeFigureOut">
              <a:rPr lang="es-MX" smtClean="0"/>
              <a:pPr/>
              <a:t>25/05/2015</a:t>
            </a:fld>
            <a:endParaRPr lang="es-MX"/>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MX"/>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2A310FC-5D19-44ED-A3E5-40061D63B6B1}" type="slidenum">
              <a:rPr lang="es-MX" smtClean="0"/>
              <a:pPr/>
              <a:t>‹Nº›</a:t>
            </a:fld>
            <a:endParaRPr lang="es-MX"/>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188640"/>
            <a:ext cx="8784976" cy="6408712"/>
          </a:xfrm>
        </p:spPr>
        <p:txBody>
          <a:bodyPr>
            <a:normAutofit/>
          </a:bodyPr>
          <a:lstStyle/>
          <a:p>
            <a:endParaRPr lang="es-MX" dirty="0" smtClean="0"/>
          </a:p>
          <a:p>
            <a:endParaRPr lang="es-MX" dirty="0"/>
          </a:p>
          <a:p>
            <a:endParaRPr lang="es-MX" dirty="0" smtClean="0"/>
          </a:p>
          <a:p>
            <a:endParaRPr lang="es-MX" dirty="0"/>
          </a:p>
          <a:p>
            <a:endParaRPr lang="es-MX" dirty="0" smtClean="0"/>
          </a:p>
          <a:p>
            <a:endParaRPr lang="es-MX" dirty="0"/>
          </a:p>
          <a:p>
            <a:endParaRPr lang="es-MX" b="1" dirty="0" smtClean="0"/>
          </a:p>
          <a:p>
            <a:r>
              <a:rPr lang="es-MX" b="1" dirty="0" smtClean="0"/>
              <a:t>ALUMNO:</a:t>
            </a:r>
            <a:r>
              <a:rPr lang="es-MX" dirty="0" smtClean="0"/>
              <a:t> HECTOR JARAMILLO ELENES</a:t>
            </a:r>
          </a:p>
          <a:p>
            <a:r>
              <a:rPr lang="es-MX" b="1" dirty="0" smtClean="0"/>
              <a:t>CARRERA</a:t>
            </a:r>
            <a:r>
              <a:rPr lang="es-MX" dirty="0" smtClean="0"/>
              <a:t>:  ING. EN SISTEMAS COMPUTACIONALES</a:t>
            </a:r>
          </a:p>
          <a:p>
            <a:r>
              <a:rPr lang="es-MX" b="1" dirty="0" smtClean="0"/>
              <a:t>MAESTRO</a:t>
            </a:r>
            <a:r>
              <a:rPr lang="es-MX" dirty="0" smtClean="0"/>
              <a:t>: LUIS SANTILLAN </a:t>
            </a:r>
          </a:p>
          <a:p>
            <a:r>
              <a:rPr lang="es-MX" b="1" dirty="0" smtClean="0"/>
              <a:t>MATERIA:</a:t>
            </a:r>
            <a:r>
              <a:rPr lang="es-MX" dirty="0" smtClean="0"/>
              <a:t> AUDITORIA INFORMATICA</a:t>
            </a:r>
          </a:p>
          <a:p>
            <a:r>
              <a:rPr lang="es-MX" dirty="0" smtClean="0"/>
              <a:t> </a:t>
            </a:r>
          </a:p>
          <a:p>
            <a:r>
              <a:rPr lang="es-MX" b="1" smtClean="0"/>
              <a:t>TEMA: UNIDAD I TERMINOLOGIA DE LA AUDITORIA INFORMATICA </a:t>
            </a:r>
            <a:endParaRPr lang="es-MX" dirty="0"/>
          </a:p>
        </p:txBody>
      </p:sp>
      <p:pic>
        <p:nvPicPr>
          <p:cNvPr id="5" name="4 Imagen" descr="UNIDEP ZIHUATANEJO"/>
          <p:cNvPicPr/>
          <p:nvPr/>
        </p:nvPicPr>
        <p:blipFill>
          <a:blip r:embed="rId2" cstate="print"/>
          <a:srcRect/>
          <a:stretch>
            <a:fillRect/>
          </a:stretch>
        </p:blipFill>
        <p:spPr bwMode="auto">
          <a:xfrm>
            <a:off x="1835696" y="674762"/>
            <a:ext cx="5184576" cy="1962150"/>
          </a:xfrm>
          <a:prstGeom prst="rect">
            <a:avLst/>
          </a:prstGeom>
          <a:noFill/>
          <a:ln w="9525">
            <a:noFill/>
            <a:miter lim="800000"/>
            <a:headEnd/>
            <a:tailEnd/>
          </a:ln>
        </p:spPr>
      </p:pic>
    </p:spTree>
    <p:extLst>
      <p:ext uri="{BB962C8B-B14F-4D97-AF65-F5344CB8AC3E}">
        <p14:creationId xmlns:p14="http://schemas.microsoft.com/office/powerpoint/2010/main" val="1884082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endParaRPr lang="es-MX" dirty="0" smtClean="0"/>
          </a:p>
          <a:p>
            <a:pPr marL="0" indent="0" algn="just">
              <a:buNone/>
            </a:pPr>
            <a:r>
              <a:rPr lang="es-MX" dirty="0" smtClean="0"/>
              <a:t>La </a:t>
            </a:r>
            <a:r>
              <a:rPr lang="es-MX" dirty="0"/>
              <a:t>auditoría informática  permiten detectar de forma sistemática el uso de los recursos y los flujos de información dentro de una organización y determinar qué información es crítica para el cumplimiento de su misión y objetivos, identificando necesidades, duplicidades, costes, valor y barreras, que obstaculizan flujos de información eficientes.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861048"/>
            <a:ext cx="7416824" cy="2551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788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92688"/>
          </a:xfrm>
        </p:spPr>
        <p:txBody>
          <a:bodyPr>
            <a:normAutofit/>
          </a:bodyPr>
          <a:lstStyle/>
          <a:p>
            <a:pPr marL="0" indent="0" algn="just">
              <a:buNone/>
            </a:pPr>
            <a:r>
              <a:rPr lang="es-MX" dirty="0"/>
              <a:t>En si la auditoria informática tiene 2 tipos las cuales son:</a:t>
            </a:r>
          </a:p>
          <a:p>
            <a:pPr marL="0" indent="0" algn="just">
              <a:buNone/>
            </a:pPr>
            <a:r>
              <a:rPr lang="es-MX" dirty="0"/>
              <a:t>Auditoría interna: es aquella que se hace adentro de la empresa; sin contratar a personas de afuera.</a:t>
            </a:r>
          </a:p>
          <a:p>
            <a:pPr marL="0" indent="0" algn="just">
              <a:buNone/>
            </a:pPr>
            <a:r>
              <a:rPr lang="es-MX" dirty="0"/>
              <a:t>Auditoría externa: como su nombre lo dice es aquella en la cual la empresa contrata a personas de afuera para que haga la auditoria en su empresa. Auditar consiste principalmente en estudiar los mecanismos de control que están implantados en una empresa u organización, determinando si los mismos son adecuados y cumplen unos determinados objetivos o estrategias, estableciendo los cambios que se deberían realizar para la consecución de los mismos. Los mecanismos de control pueden ser directivos, preventivos, de detección, correctivos o de recuperación ante una contingencia.</a:t>
            </a:r>
          </a:p>
          <a:p>
            <a:endParaRPr lang="es-MX" dirty="0"/>
          </a:p>
        </p:txBody>
      </p:sp>
    </p:spTree>
    <p:extLst>
      <p:ext uri="{BB962C8B-B14F-4D97-AF65-F5344CB8AC3E}">
        <p14:creationId xmlns:p14="http://schemas.microsoft.com/office/powerpoint/2010/main" val="337081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r>
              <a:rPr lang="es-MX" dirty="0"/>
              <a:t> </a:t>
            </a:r>
            <a:endParaRPr lang="es-MX" dirty="0" smtClean="0"/>
          </a:p>
          <a:p>
            <a:pPr marL="0" indent="0">
              <a:buNone/>
            </a:pPr>
            <a:r>
              <a:rPr lang="es-MX" dirty="0"/>
              <a:t> </a:t>
            </a:r>
            <a:r>
              <a:rPr lang="es-MX" dirty="0" smtClean="0"/>
              <a:t>Los </a:t>
            </a:r>
            <a:r>
              <a:rPr lang="es-MX" dirty="0"/>
              <a:t>objetivos de la auditoría Informática son:</a:t>
            </a:r>
          </a:p>
          <a:p>
            <a:endParaRPr lang="es-MX" dirty="0" smtClean="0"/>
          </a:p>
          <a:p>
            <a:endParaRPr lang="es-MX" dirty="0"/>
          </a:p>
          <a:p>
            <a:r>
              <a:rPr lang="es-MX" dirty="0" smtClean="0"/>
              <a:t>El </a:t>
            </a:r>
            <a:r>
              <a:rPr lang="es-MX" dirty="0"/>
              <a:t>análisis de la eficiencia de los Sistemas Informáticos</a:t>
            </a:r>
          </a:p>
          <a:p>
            <a:r>
              <a:rPr lang="es-MX" dirty="0"/>
              <a:t>La verificación del cumplimiento de la Normativa en este ámbito</a:t>
            </a:r>
          </a:p>
          <a:p>
            <a:r>
              <a:rPr lang="es-MX" dirty="0"/>
              <a:t>La revisión de la eficaz gestión de los recursos informáticos.</a:t>
            </a:r>
          </a:p>
          <a:p>
            <a:pPr marL="0" indent="0">
              <a:buNone/>
            </a:pPr>
            <a:endParaRPr lang="es-MX" dirty="0"/>
          </a:p>
        </p:txBody>
      </p:sp>
    </p:spTree>
    <p:extLst>
      <p:ext uri="{BB962C8B-B14F-4D97-AF65-F5344CB8AC3E}">
        <p14:creationId xmlns:p14="http://schemas.microsoft.com/office/powerpoint/2010/main" val="207690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lstStyle/>
          <a:p>
            <a:r>
              <a:rPr lang="es-MX" dirty="0" smtClean="0"/>
              <a:t>Notas Generales del Grupo:</a:t>
            </a:r>
          </a:p>
          <a:p>
            <a:r>
              <a:rPr lang="es-MX" dirty="0" smtClean="0">
                <a:solidFill>
                  <a:srgbClr val="FF0000"/>
                </a:solidFill>
              </a:rPr>
              <a:t>Luis: </a:t>
            </a:r>
            <a:r>
              <a:rPr lang="es-MX" dirty="0" smtClean="0"/>
              <a:t>Falta completar la unidad.</a:t>
            </a:r>
          </a:p>
          <a:p>
            <a:r>
              <a:rPr lang="es-MX" dirty="0" smtClean="0">
                <a:solidFill>
                  <a:srgbClr val="FF0000"/>
                </a:solidFill>
              </a:rPr>
              <a:t>Oscar: </a:t>
            </a:r>
            <a:r>
              <a:rPr lang="es-MX" dirty="0" smtClean="0"/>
              <a:t>Creo que está bien. Sin embargo</a:t>
            </a:r>
          </a:p>
          <a:p>
            <a:pPr marL="0" indent="0">
              <a:buNone/>
            </a:pPr>
            <a:r>
              <a:rPr lang="es-MX" dirty="0" smtClean="0"/>
              <a:t>   Se debe enfocar a Auditoría Informática</a:t>
            </a:r>
          </a:p>
          <a:p>
            <a:r>
              <a:rPr lang="es-MX" dirty="0">
                <a:solidFill>
                  <a:srgbClr val="FF0000"/>
                </a:solidFill>
              </a:rPr>
              <a:t>Manuel: </a:t>
            </a:r>
            <a:r>
              <a:rPr lang="es-MX" dirty="0" smtClean="0"/>
              <a:t>animo compañero buen aporte.</a:t>
            </a:r>
          </a:p>
          <a:p>
            <a:r>
              <a:rPr lang="es-MX" dirty="0" smtClean="0">
                <a:solidFill>
                  <a:srgbClr val="FF0000"/>
                </a:solidFill>
              </a:rPr>
              <a:t>Antonio </a:t>
            </a:r>
            <a:r>
              <a:rPr lang="es-MX" dirty="0" smtClean="0"/>
              <a:t>: buena la información contenida en el documento pero creo que le falta un poquito mas.</a:t>
            </a:r>
          </a:p>
          <a:p>
            <a:r>
              <a:rPr lang="es-MX" dirty="0" smtClean="0">
                <a:solidFill>
                  <a:srgbClr val="FF0000"/>
                </a:solidFill>
              </a:rPr>
              <a:t>David : </a:t>
            </a:r>
            <a:r>
              <a:rPr lang="es-MX" dirty="0" smtClean="0"/>
              <a:t>la información muy bien , solo falto ejemplificar su uso en la informática.</a:t>
            </a:r>
          </a:p>
          <a:p>
            <a:r>
              <a:rPr lang="es-MX" dirty="0" smtClean="0">
                <a:solidFill>
                  <a:srgbClr val="FF0000"/>
                </a:solidFill>
              </a:rPr>
              <a:t>Manuel: </a:t>
            </a:r>
            <a:r>
              <a:rPr lang="es-MX" dirty="0" smtClean="0"/>
              <a:t>muy importantes los objetivos que plateas compañero</a:t>
            </a:r>
          </a:p>
          <a:p>
            <a:r>
              <a:rPr lang="es-MX" dirty="0" err="1">
                <a:solidFill>
                  <a:srgbClr val="FF0000"/>
                </a:solidFill>
              </a:rPr>
              <a:t>jonathan</a:t>
            </a:r>
            <a:r>
              <a:rPr lang="es-MX">
                <a:solidFill>
                  <a:srgbClr val="FF0000"/>
                </a:solidFill>
              </a:rPr>
              <a:t>: </a:t>
            </a:r>
            <a:r>
              <a:rPr lang="es-MX"/>
              <a:t>muy importantes los objetivos que plateas compañero</a:t>
            </a:r>
            <a:endParaRPr lang="es-MX">
              <a:solidFill>
                <a:srgbClr val="FF0000"/>
              </a:solidFill>
            </a:endParaRPr>
          </a:p>
          <a:p>
            <a:endParaRPr lang="es-MX" dirty="0">
              <a:solidFill>
                <a:srgbClr val="FF0000"/>
              </a:solidFill>
            </a:endParaRPr>
          </a:p>
          <a:p>
            <a:pPr marL="0" indent="0">
              <a:buNone/>
            </a:pPr>
            <a:endParaRPr lang="es-MX" dirty="0">
              <a:solidFill>
                <a:srgbClr val="FF0000"/>
              </a:solidFill>
            </a:endParaRPr>
          </a:p>
        </p:txBody>
      </p:sp>
    </p:spTree>
    <p:extLst>
      <p:ext uri="{BB962C8B-B14F-4D97-AF65-F5344CB8AC3E}">
        <p14:creationId xmlns:p14="http://schemas.microsoft.com/office/powerpoint/2010/main" val="61338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r>
              <a:rPr lang="es-MX" dirty="0" smtClean="0"/>
              <a:t>    1.1</a:t>
            </a:r>
            <a:r>
              <a:rPr lang="es-MX" dirty="0"/>
              <a:t>.- Informática</a:t>
            </a:r>
          </a:p>
          <a:p>
            <a:pPr marL="0" indent="0">
              <a:buNone/>
            </a:pPr>
            <a:endParaRPr lang="es-MX" dirty="0" smtClean="0"/>
          </a:p>
          <a:p>
            <a:pPr marL="0" indent="0" algn="just">
              <a:buNone/>
            </a:pPr>
            <a:r>
              <a:rPr lang="es-MX" dirty="0" smtClean="0"/>
              <a:t>La </a:t>
            </a:r>
            <a:r>
              <a:rPr lang="es-MX" dirty="0"/>
              <a:t>informática, también llamada computación en América,  es una ciencia que estudia métodos, procesos, técnicas, con el fin de almacenar, procesar y transmitir información y datos en formato digital; se refiere al procesamiento automático de información mediante dispositivos electrónicos y sistemas computacionales, los sistemas informáticos deben contar con la capacidad de cumplir tres tareas básicas: entrada (captación de la información), procesamiento y salida (transmisión de los resultados), el conjunto de estas tres tareas se conoce como algoritmo. </a:t>
            </a:r>
          </a:p>
          <a:p>
            <a:endParaRPr lang="es-MX" dirty="0" smtClean="0"/>
          </a:p>
          <a:p>
            <a:endParaRPr lang="es-MX" dirty="0"/>
          </a:p>
        </p:txBody>
      </p:sp>
    </p:spTree>
    <p:extLst>
      <p:ext uri="{BB962C8B-B14F-4D97-AF65-F5344CB8AC3E}">
        <p14:creationId xmlns:p14="http://schemas.microsoft.com/office/powerpoint/2010/main" val="340107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endParaRPr lang="es-MX" dirty="0" smtClean="0"/>
          </a:p>
          <a:p>
            <a:pPr marL="0" indent="0" algn="just">
              <a:buNone/>
            </a:pPr>
            <a:r>
              <a:rPr lang="es-MX" dirty="0" smtClean="0"/>
              <a:t>La </a:t>
            </a:r>
            <a:r>
              <a:rPr lang="es-MX" dirty="0"/>
              <a:t>informática se ha desarrollado rápidamente a partir de la segunda mitad del siglo XX, con la aparición de tecnologías tales como el circuito integrado, Internet y el teléfono móvil.  </a:t>
            </a:r>
          </a:p>
          <a:p>
            <a:pPr marL="0" indent="0" algn="just">
              <a:buNone/>
            </a:pPr>
            <a:r>
              <a:rPr lang="es-MX" dirty="0"/>
              <a:t>En los inicios del proceso de información, con la informática sólo se facilitaban los trabajos repetitivos y monótonos del área administrativa, la automatización de esos procesos trajo como consecuencia directa una disminución de los costos y un incremento en la productividad</a:t>
            </a:r>
            <a:r>
              <a:rPr lang="es-MX" dirty="0" smtClean="0"/>
              <a:t>. </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581128"/>
            <a:ext cx="5586387" cy="191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07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lgn="just">
              <a:buNone/>
            </a:pPr>
            <a:r>
              <a:rPr lang="es-MX" dirty="0"/>
              <a:t>En la informática convergen los fundamentos de las ciencias de la computación, la programación y metodologías para el desarrollo de software, la arquitectura de computadores, las redes de computadores, la inteligencia artificial y ciertas cuestiones relacionadas con la electrónica, esta disciplina se aplica a: gestión de negocios, almacenamiento y consulta de información, monitorización y control de procesos, industria, robótica, comunicaciones, control de transportes, investigación, desarrollo de juegos, diseño computarizado, aplicaciones / herramientas multimedia, medicina, biología, física, química, meteorología, ingeniería, arte, etc. </a:t>
            </a:r>
          </a:p>
        </p:txBody>
      </p:sp>
    </p:spTree>
    <p:extLst>
      <p:ext uri="{BB962C8B-B14F-4D97-AF65-F5344CB8AC3E}">
        <p14:creationId xmlns:p14="http://schemas.microsoft.com/office/powerpoint/2010/main" val="101111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normAutofit lnSpcReduction="10000"/>
          </a:bodyPr>
          <a:lstStyle/>
          <a:p>
            <a:pPr marL="0" indent="0">
              <a:buNone/>
            </a:pPr>
            <a:r>
              <a:rPr lang="es-MX" dirty="0" smtClean="0"/>
              <a:t>  </a:t>
            </a:r>
          </a:p>
          <a:p>
            <a:pPr marL="0" indent="0">
              <a:buNone/>
            </a:pPr>
            <a:r>
              <a:rPr lang="es-MX" dirty="0" smtClean="0"/>
              <a:t>1.2- Auditoria</a:t>
            </a:r>
            <a:endParaRPr lang="es-MX" dirty="0"/>
          </a:p>
          <a:p>
            <a:pPr marL="0" indent="0">
              <a:buNone/>
            </a:pPr>
            <a:endParaRPr lang="es-MX" dirty="0" smtClean="0"/>
          </a:p>
          <a:p>
            <a:pPr marL="0" indent="0" algn="just">
              <a:buNone/>
            </a:pPr>
            <a:r>
              <a:rPr lang="es-MX" dirty="0" smtClean="0"/>
              <a:t>La </a:t>
            </a:r>
            <a:r>
              <a:rPr lang="es-MX" b="1" dirty="0"/>
              <a:t>auditoría</a:t>
            </a:r>
            <a:r>
              <a:rPr lang="es-MX" dirty="0"/>
              <a:t> es el examen crítico y sistemático que realiza una persona </a:t>
            </a:r>
            <a:r>
              <a:rPr lang="es-MX" dirty="0" smtClean="0"/>
              <a:t>llámese </a:t>
            </a:r>
            <a:r>
              <a:rPr lang="es-MX" dirty="0"/>
              <a:t>auditor o grupo de personas independientes del sistema auditado, que puede ser una persona, organización, sistema, proceso, proyecto o producto.</a:t>
            </a:r>
          </a:p>
          <a:p>
            <a:pPr marL="0" indent="0" algn="just">
              <a:buNone/>
            </a:pPr>
            <a:r>
              <a:rPr lang="es-MX" dirty="0" smtClean="0"/>
              <a:t>Aunque </a:t>
            </a:r>
            <a:r>
              <a:rPr lang="es-MX" dirty="0"/>
              <a:t>hay muchos tipos de auditoría, la expresión se utiliza generalmente para designar a la «auditoría externa de estados financieros, que es una auditoría realizada por un profesional experto en contabilidad, de los libros y registros contables de una entidad, para opinar sobre la razonabilidad de la información contenida en ellos y sobre el cumplimiento de las normas contables. </a:t>
            </a:r>
          </a:p>
          <a:p>
            <a:endParaRPr lang="es-MX" dirty="0"/>
          </a:p>
        </p:txBody>
      </p:sp>
    </p:spTree>
    <p:extLst>
      <p:ext uri="{BB962C8B-B14F-4D97-AF65-F5344CB8AC3E}">
        <p14:creationId xmlns:p14="http://schemas.microsoft.com/office/powerpoint/2010/main" val="411895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2688"/>
          </a:xfrm>
        </p:spPr>
        <p:txBody>
          <a:bodyPr/>
          <a:lstStyle/>
          <a:p>
            <a:pPr marL="0" indent="0" algn="just">
              <a:buNone/>
            </a:pPr>
            <a:r>
              <a:rPr lang="es-MX" dirty="0" smtClean="0"/>
              <a:t>La </a:t>
            </a:r>
            <a:r>
              <a:rPr lang="es-MX" dirty="0"/>
              <a:t>auditoría es una serie de métodos de </a:t>
            </a:r>
            <a:r>
              <a:rPr lang="es-MX" dirty="0" smtClean="0"/>
              <a:t>investigación  análisis </a:t>
            </a:r>
            <a:r>
              <a:rPr lang="es-MX" dirty="0"/>
              <a:t>con el objetivo de producir la revisión y evaluación profunda de la gestión efectuada. </a:t>
            </a:r>
          </a:p>
          <a:p>
            <a:pPr marL="0" indent="0" algn="just">
              <a:buNone/>
            </a:pPr>
            <a:r>
              <a:rPr lang="es-MX" dirty="0"/>
              <a:t>El objetivo de la Auditoria consiste en apoyar a los miembros de la empresa en el desempeño de sus actividades. Para ello la Auditoria les proporciona análisis, evaluaciones, recomendaciones, asesoría e información concerniente a las actividades revisadas.</a:t>
            </a:r>
          </a:p>
          <a:p>
            <a:pPr marL="0" indent="0" algn="just">
              <a:buNone/>
            </a:pPr>
            <a:r>
              <a:rPr lang="es-MX" dirty="0"/>
              <a:t>Los miembros de la organización a quien Auditoria apoya, incluye a Directorio y las Gerencias.</a:t>
            </a:r>
          </a:p>
          <a:p>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437112"/>
            <a:ext cx="5832648"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049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lstStyle/>
          <a:p>
            <a:endParaRPr lang="es-MX" dirty="0" smtClean="0"/>
          </a:p>
          <a:p>
            <a:endParaRPr lang="es-MX" dirty="0"/>
          </a:p>
          <a:p>
            <a:pPr marL="0" indent="0" algn="just">
              <a:buNone/>
            </a:pPr>
            <a:r>
              <a:rPr lang="es-MX" dirty="0" smtClean="0"/>
              <a:t>La </a:t>
            </a:r>
            <a:r>
              <a:rPr lang="es-MX" dirty="0"/>
              <a:t>Auditoría Externa examina y evalúa cualquiera de los sistemas de información de una organización y emite una opinión independiente sobre los mismos, pero las empresas generalmente requieren de la evaluación de su sistema de información financiero en forma independiente para otorgarle validez ante los usuarios del producto de </a:t>
            </a:r>
            <a:r>
              <a:rPr lang="es-MX" dirty="0" smtClean="0"/>
              <a:t>este.</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933056"/>
            <a:ext cx="5016500" cy="236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85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264696"/>
          </a:xfrm>
        </p:spPr>
        <p:txBody>
          <a:bodyPr/>
          <a:lstStyle/>
          <a:p>
            <a:endParaRPr lang="es-MX" dirty="0" smtClean="0"/>
          </a:p>
          <a:p>
            <a:endParaRPr lang="es-MX" dirty="0"/>
          </a:p>
          <a:p>
            <a:pPr marL="0" indent="0" algn="just">
              <a:buNone/>
            </a:pPr>
            <a:r>
              <a:rPr lang="es-MX" dirty="0" smtClean="0"/>
              <a:t>por </a:t>
            </a:r>
            <a:r>
              <a:rPr lang="es-MX" dirty="0"/>
              <a:t>lo cual tradicionalmente se ha asociado el término Auditoría Externa a Auditoría de Estados Financieros, lo cual como se observa no es totalmente equivalente, pues puede existir Auditoría Externa del Sistema de Información Tributario, Auditoría Externa del Sistema de Información Administrativo, Auditoría Externa del Sistema de Información Automático etc.</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270970"/>
            <a:ext cx="5688632"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890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buNone/>
            </a:pPr>
            <a:r>
              <a:rPr lang="es-MX" dirty="0" smtClean="0"/>
              <a:t>  1.3</a:t>
            </a:r>
            <a:r>
              <a:rPr lang="es-MX" dirty="0"/>
              <a:t>.-Auditoria en informática </a:t>
            </a:r>
          </a:p>
          <a:p>
            <a:pPr marL="0" indent="0">
              <a:buNone/>
            </a:pPr>
            <a:endParaRPr lang="es-MX" dirty="0" smtClean="0"/>
          </a:p>
          <a:p>
            <a:pPr marL="0" indent="0" algn="just">
              <a:buNone/>
            </a:pPr>
            <a:r>
              <a:rPr lang="es-MX" dirty="0" smtClean="0"/>
              <a:t>La </a:t>
            </a:r>
            <a:r>
              <a:rPr lang="es-MX" dirty="0"/>
              <a:t>auditoría informática es un proceso llevado a cabo por profesionales especialmente capacitados para el efecto, y que consiste en recoger, agrupar y evaluar evidencias para determinar si un sistema de información salvaguarda el activo empresarial, mantiene la integridad de los datos, lleva a cabo eficazmente los fines de la organización, utiliza eficientemente los recursos, y cumple con las leyes y regulaciones </a:t>
            </a:r>
            <a:r>
              <a:rPr lang="es-MX" dirty="0" smtClean="0"/>
              <a:t>establecidas</a:t>
            </a:r>
            <a:r>
              <a:rPr lang="es-MX"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509120"/>
            <a:ext cx="5760640"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01521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83</TotalTime>
  <Words>982</Words>
  <Application>Microsoft Office PowerPoint</Application>
  <PresentationFormat>Presentación en pantalla (4:3)</PresentationFormat>
  <Paragraphs>58</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Papel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usuario1</dc:creator>
  <cp:lastModifiedBy>usuario1</cp:lastModifiedBy>
  <cp:revision>24</cp:revision>
  <dcterms:created xsi:type="dcterms:W3CDTF">2015-05-19T15:48:16Z</dcterms:created>
  <dcterms:modified xsi:type="dcterms:W3CDTF">2015-05-25T19:20:54Z</dcterms:modified>
</cp:coreProperties>
</file>