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s-ES" smtClean="0"/>
              <a:t>Haga clic para modificar el estilo de título del patrón</a:t>
            </a:r>
            <a:endParaRPr kumimoji="0" lang="en-US"/>
          </a:p>
        </p:txBody>
      </p:sp>
      <p:sp>
        <p:nvSpPr>
          <p:cNvPr id="28" name="27 Marcador de fecha"/>
          <p:cNvSpPr>
            <a:spLocks noGrp="1"/>
          </p:cNvSpPr>
          <p:nvPr>
            <p:ph type="dt" sz="half" idx="10"/>
          </p:nvPr>
        </p:nvSpPr>
        <p:spPr/>
        <p:txBody>
          <a:bodyPr/>
          <a:lstStyle/>
          <a:p>
            <a:fld id="{456B51EB-B35E-4DA7-961E-18E5D911FA0C}" type="datetimeFigureOut">
              <a:rPr lang="es-MX" smtClean="0"/>
              <a:t>27/05/2015</a:t>
            </a:fld>
            <a:endParaRPr lang="es-MX"/>
          </a:p>
        </p:txBody>
      </p:sp>
      <p:sp>
        <p:nvSpPr>
          <p:cNvPr id="17" name="16 Marcador de pie de página"/>
          <p:cNvSpPr>
            <a:spLocks noGrp="1"/>
          </p:cNvSpPr>
          <p:nvPr>
            <p:ph type="ftr" sz="quarter" idx="11"/>
          </p:nvPr>
        </p:nvSpPr>
        <p:spPr/>
        <p:txBody>
          <a:bodyPr/>
          <a:lstStyle/>
          <a:p>
            <a:endParaRPr lang="es-MX"/>
          </a:p>
        </p:txBody>
      </p:sp>
      <p:sp>
        <p:nvSpPr>
          <p:cNvPr id="29" name="28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
        <p:nvSpPr>
          <p:cNvPr id="9" name="8 Subtítulo"/>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56B51EB-B35E-4DA7-961E-18E5D911FA0C}" type="datetimeFigureOut">
              <a:rPr lang="es-MX" smtClean="0"/>
              <a:t>27/05/2015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56B51EB-B35E-4DA7-961E-18E5D911FA0C}" type="datetimeFigureOut">
              <a:rPr lang="es-MX" smtClean="0"/>
              <a:t>27/05/2015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56B51EB-B35E-4DA7-961E-18E5D911FA0C}" type="datetimeFigureOut">
              <a:rPr lang="es-MX" smtClean="0"/>
              <a:t>27/05/2015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3">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456B51EB-B35E-4DA7-961E-18E5D911FA0C}" type="datetimeFigureOut">
              <a:rPr lang="es-MX" smtClean="0"/>
              <a:t>27/05/2015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a:xfrm>
            <a:off x="7924800" y="6416675"/>
            <a:ext cx="762000" cy="365125"/>
          </a:xfrm>
        </p:spPr>
        <p:txBody>
          <a:bodyPr/>
          <a:lstStyle/>
          <a:p>
            <a:fld id="{4538452E-6CFA-4C44-B35A-ACBD0E699870}"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56B51EB-B35E-4DA7-961E-18E5D911FA0C}" type="datetimeFigureOut">
              <a:rPr lang="es-MX" smtClean="0"/>
              <a:t>27/05/2015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456B51EB-B35E-4DA7-961E-18E5D911FA0C}" type="datetimeFigureOut">
              <a:rPr lang="es-MX" smtClean="0"/>
              <a:t>27/05/2015</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56B51EB-B35E-4DA7-961E-18E5D911FA0C}" type="datetimeFigureOut">
              <a:rPr lang="es-MX" smtClean="0"/>
              <a:t>27/05/2015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56B51EB-B35E-4DA7-961E-18E5D911FA0C}" type="datetimeFigureOut">
              <a:rPr lang="es-MX" smtClean="0"/>
              <a:t>27/05/2015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56B51EB-B35E-4DA7-961E-18E5D911FA0C}" type="datetimeFigureOut">
              <a:rPr lang="es-MX" smtClean="0"/>
              <a:t>27/05/2015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s-ES" smtClean="0">
                <a:solidFill>
                  <a:schemeClr val="lt1"/>
                </a:solidFill>
                <a:latin typeface="+mn-lt"/>
                <a:ea typeface="+mn-ea"/>
                <a:cs typeface="+mn-cs"/>
              </a:rPr>
              <a:t>Haga clic en el icono para agregar una imagen</a:t>
            </a:r>
            <a:endParaRPr kumimoji="0" lang="en-US" dirty="0">
              <a:solidFill>
                <a:schemeClr val="lt1"/>
              </a:solidFill>
              <a:latin typeface="+mn-lt"/>
              <a:ea typeface="+mn-ea"/>
              <a:cs typeface="+mn-cs"/>
            </a:endParaRPr>
          </a:p>
        </p:txBody>
      </p:sp>
      <p:sp>
        <p:nvSpPr>
          <p:cNvPr id="4" name="3 Marcador de texto"/>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456B51EB-B35E-4DA7-961E-18E5D911FA0C}" type="datetimeFigureOut">
              <a:rPr lang="es-MX" smtClean="0"/>
              <a:t>27/05/2015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56B51EB-B35E-4DA7-961E-18E5D911FA0C}" type="datetimeFigureOut">
              <a:rPr lang="es-MX" smtClean="0"/>
              <a:t>27/05/2015</a:t>
            </a:fld>
            <a:endParaRPr lang="es-MX"/>
          </a:p>
        </p:txBody>
      </p:sp>
      <p:sp>
        <p:nvSpPr>
          <p:cNvPr id="3" name="2 Marcador de pie de página"/>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s-MX"/>
          </a:p>
        </p:txBody>
      </p:sp>
      <p:sp>
        <p:nvSpPr>
          <p:cNvPr id="23" name="22 Marcador de número de diapositiva"/>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538452E-6CFA-4C44-B35A-ACBD0E699870}" type="slidenum">
              <a:rPr lang="es-MX" smtClean="0"/>
              <a:t>‹Nº›</a:t>
            </a:fld>
            <a:endParaRPr lang="es-MX"/>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effectLst/>
              </a:rPr>
              <a:t>BlackBerry, </a:t>
            </a:r>
            <a:r>
              <a:rPr lang="es-ES" dirty="0">
                <a:effectLst/>
              </a:rPr>
              <a:t>SMS y </a:t>
            </a:r>
            <a:r>
              <a:rPr lang="es-ES" dirty="0" smtClean="0">
                <a:effectLst/>
              </a:rPr>
              <a:t>3G</a:t>
            </a:r>
            <a:endParaRPr lang="es-MX" dirty="0"/>
          </a:p>
        </p:txBody>
      </p:sp>
      <p:sp>
        <p:nvSpPr>
          <p:cNvPr id="3" name="2 Subtítulo"/>
          <p:cNvSpPr>
            <a:spLocks noGrp="1"/>
          </p:cNvSpPr>
          <p:nvPr>
            <p:ph type="subTitle" idx="1"/>
          </p:nvPr>
        </p:nvSpPr>
        <p:spPr/>
        <p:txBody>
          <a:bodyPr/>
          <a:lstStyle/>
          <a:p>
            <a:r>
              <a:rPr lang="es-MX" dirty="0" smtClean="0"/>
              <a:t>Alumno: Juan Daniel Barraza Vargas</a:t>
            </a:r>
          </a:p>
          <a:p>
            <a:r>
              <a:rPr lang="es-MX" dirty="0" smtClean="0"/>
              <a:t>Materia: Tecnologías Unificadas</a:t>
            </a:r>
          </a:p>
          <a:p>
            <a:r>
              <a:rPr lang="es-MX" dirty="0" smtClean="0"/>
              <a:t>Docente: Sarahí Castaños Lafarga</a:t>
            </a:r>
            <a:endParaRPr lang="es-MX" dirty="0"/>
          </a:p>
        </p:txBody>
      </p:sp>
    </p:spTree>
    <p:extLst>
      <p:ext uri="{BB962C8B-B14F-4D97-AF65-F5344CB8AC3E}">
        <p14:creationId xmlns:p14="http://schemas.microsoft.com/office/powerpoint/2010/main" val="366677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LENGUAJE DE LOS SMS</a:t>
            </a:r>
            <a:endParaRPr lang="es-MX" dirty="0"/>
          </a:p>
        </p:txBody>
      </p:sp>
      <p:sp>
        <p:nvSpPr>
          <p:cNvPr id="3" name="2 Marcador de contenido"/>
          <p:cNvSpPr>
            <a:spLocks noGrp="1"/>
          </p:cNvSpPr>
          <p:nvPr>
            <p:ph idx="1"/>
          </p:nvPr>
        </p:nvSpPr>
        <p:spPr/>
        <p:txBody>
          <a:bodyPr>
            <a:normAutofit fontScale="92500" lnSpcReduction="10000"/>
          </a:bodyPr>
          <a:lstStyle/>
          <a:p>
            <a:pPr algn="just"/>
            <a:r>
              <a:rPr lang="es-MX" dirty="0"/>
              <a:t>La limitación del tamaño de los mensajes, la reducida interfaz de los móviles y el propio lenguaje originado de las conversaciones han contribuido a que los usuarios del servicio SMS hayan desarrollado un uso intensivo de </a:t>
            </a:r>
            <a:r>
              <a:rPr lang="es-MX" dirty="0" smtClean="0"/>
              <a:t>abreviaturas, esta </a:t>
            </a:r>
            <a:r>
              <a:rPr lang="es-MX" dirty="0"/>
              <a:t>economía de caracteres también supone la sustitución de determinados sonidos por números y la omisión de </a:t>
            </a:r>
            <a:r>
              <a:rPr lang="es-MX" dirty="0" smtClean="0"/>
              <a:t>vocales.</a:t>
            </a:r>
          </a:p>
          <a:p>
            <a:pPr algn="just"/>
            <a:r>
              <a:rPr lang="es-MX" dirty="0" smtClean="0"/>
              <a:t>EJEMPLOS:</a:t>
            </a:r>
            <a:endParaRPr lang="es-MX" dirty="0"/>
          </a:p>
          <a:p>
            <a:r>
              <a:rPr lang="es-MX" dirty="0" err="1"/>
              <a:t>T</a:t>
            </a:r>
            <a:r>
              <a:rPr lang="es-MX" dirty="0" err="1" smtClean="0"/>
              <a:t>q</a:t>
            </a:r>
            <a:r>
              <a:rPr lang="es-MX" dirty="0" smtClean="0"/>
              <a:t> </a:t>
            </a:r>
            <a:r>
              <a:rPr lang="es-MX" dirty="0"/>
              <a:t>o </a:t>
            </a:r>
            <a:r>
              <a:rPr lang="es-MX" dirty="0" err="1"/>
              <a:t>tk</a:t>
            </a:r>
            <a:r>
              <a:rPr lang="es-MX" dirty="0"/>
              <a:t> en lugar de te </a:t>
            </a:r>
            <a:r>
              <a:rPr lang="es-MX" dirty="0" smtClean="0"/>
              <a:t>quiero.</a:t>
            </a:r>
          </a:p>
          <a:p>
            <a:r>
              <a:rPr lang="es-MX" dirty="0" smtClean="0"/>
              <a:t>Vamos to2 por vamos todos.</a:t>
            </a:r>
          </a:p>
          <a:p>
            <a:r>
              <a:rPr lang="es-MX" dirty="0" err="1" smtClean="0"/>
              <a:t>Qdms</a:t>
            </a:r>
            <a:r>
              <a:rPr lang="es-MX" dirty="0" smtClean="0"/>
              <a:t> </a:t>
            </a:r>
            <a:r>
              <a:rPr lang="es-MX" dirty="0"/>
              <a:t>a </a:t>
            </a:r>
            <a:r>
              <a:rPr lang="es-MX" dirty="0" err="1"/>
              <a:t>ls</a:t>
            </a:r>
            <a:r>
              <a:rPr lang="es-MX" dirty="0"/>
              <a:t> 8 por quedamos a las </a:t>
            </a:r>
            <a:r>
              <a:rPr lang="es-MX" dirty="0" smtClean="0"/>
              <a:t>8.</a:t>
            </a:r>
            <a:endParaRPr lang="es-MX" dirty="0"/>
          </a:p>
        </p:txBody>
      </p:sp>
    </p:spTree>
    <p:extLst>
      <p:ext uri="{BB962C8B-B14F-4D97-AF65-F5344CB8AC3E}">
        <p14:creationId xmlns:p14="http://schemas.microsoft.com/office/powerpoint/2010/main" val="34046176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OTROS USOS DE LOS SMS</a:t>
            </a:r>
            <a:endParaRPr lang="es-MX" dirty="0"/>
          </a:p>
        </p:txBody>
      </p:sp>
      <p:sp>
        <p:nvSpPr>
          <p:cNvPr id="3" name="2 Marcador de contenido"/>
          <p:cNvSpPr>
            <a:spLocks noGrp="1"/>
          </p:cNvSpPr>
          <p:nvPr>
            <p:ph idx="1"/>
          </p:nvPr>
        </p:nvSpPr>
        <p:spPr/>
        <p:txBody>
          <a:bodyPr/>
          <a:lstStyle/>
          <a:p>
            <a:pPr algn="just"/>
            <a:r>
              <a:rPr lang="es-MX" dirty="0" smtClean="0"/>
              <a:t>Con el aumento </a:t>
            </a:r>
            <a:r>
              <a:rPr lang="es-MX" dirty="0"/>
              <a:t>de teléfonos móviles y del uso de mensajes de texto en rangos de población muy variados, el SMS ha servido como instrumento para poder participar en concursos y sorteos de diversa índole. La más conocida es la participación en sorteos de TV, enviando un SMS a un número determinado de teléfono, lo que te asigna una "papeleta" para poder ganar un </a:t>
            </a:r>
            <a:r>
              <a:rPr lang="es-MX" dirty="0" smtClean="0"/>
              <a:t>premio.</a:t>
            </a:r>
            <a:endParaRPr lang="es-MX" dirty="0"/>
          </a:p>
        </p:txBody>
      </p:sp>
    </p:spTree>
    <p:extLst>
      <p:ext uri="{BB962C8B-B14F-4D97-AF65-F5344CB8AC3E}">
        <p14:creationId xmlns:p14="http://schemas.microsoft.com/office/powerpoint/2010/main" val="606312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3G</a:t>
            </a:r>
            <a:endParaRPr lang="es-MX" dirty="0"/>
          </a:p>
        </p:txBody>
      </p:sp>
      <p:sp>
        <p:nvSpPr>
          <p:cNvPr id="3" name="2 Marcador de contenido"/>
          <p:cNvSpPr>
            <a:spLocks noGrp="1"/>
          </p:cNvSpPr>
          <p:nvPr>
            <p:ph idx="1"/>
          </p:nvPr>
        </p:nvSpPr>
        <p:spPr/>
        <p:txBody>
          <a:bodyPr/>
          <a:lstStyle/>
          <a:p>
            <a:pPr algn="just"/>
            <a:r>
              <a:rPr lang="es-MX" dirty="0"/>
              <a:t>3G es la abreviación de tercera generación de transmisión de voz y datos a través de telefonía móvil mediante UMTS (Universal Mobile Telecommunications System o servicio universal de telecomunicaciones móviles</a:t>
            </a:r>
            <a:r>
              <a:rPr lang="es-MX" dirty="0" smtClean="0"/>
              <a:t>).</a:t>
            </a:r>
            <a:endParaRPr lang="es-MX" dirty="0"/>
          </a:p>
        </p:txBody>
      </p:sp>
      <p:pic>
        <p:nvPicPr>
          <p:cNvPr id="3074" name="Picture 2" descr="https://encrypted-tbn2.gstatic.com/images?q=tbn:ANd9GcTQ3t9BLCUkW_cV1rfJRS4an5WyI0B0VMNx7AJwHnUQbNLMHCz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933056"/>
            <a:ext cx="2663205" cy="2663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279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SERVICIOS QUE OFRECE 3G</a:t>
            </a:r>
            <a:endParaRPr lang="es-MX" dirty="0"/>
          </a:p>
        </p:txBody>
      </p:sp>
      <p:sp>
        <p:nvSpPr>
          <p:cNvPr id="3" name="2 Marcador de contenido"/>
          <p:cNvSpPr>
            <a:spLocks noGrp="1"/>
          </p:cNvSpPr>
          <p:nvPr>
            <p:ph idx="1"/>
          </p:nvPr>
        </p:nvSpPr>
        <p:spPr/>
        <p:txBody>
          <a:bodyPr/>
          <a:lstStyle/>
          <a:p>
            <a:pPr algn="just"/>
            <a:r>
              <a:rPr lang="es-MX" dirty="0"/>
              <a:t>Los servicios asociados con la tercera generación proporcionan la posibilidad de transferir tanto voz como datos (una llamada telefónica o una </a:t>
            </a:r>
            <a:r>
              <a:rPr lang="es-MX" dirty="0" smtClean="0"/>
              <a:t>video llamada) </a:t>
            </a:r>
            <a:r>
              <a:rPr lang="es-MX" dirty="0"/>
              <a:t>y datos no-voz (como la descarga de programas, intercambio de correos </a:t>
            </a:r>
            <a:r>
              <a:rPr lang="es-MX" dirty="0" smtClean="0"/>
              <a:t>electrónicos, </a:t>
            </a:r>
            <a:r>
              <a:rPr lang="es-MX" dirty="0"/>
              <a:t>y mensajería instantánea).</a:t>
            </a:r>
          </a:p>
        </p:txBody>
      </p:sp>
    </p:spTree>
    <p:extLst>
      <p:ext uri="{BB962C8B-B14F-4D97-AF65-F5344CB8AC3E}">
        <p14:creationId xmlns:p14="http://schemas.microsoft.com/office/powerpoint/2010/main" val="24981695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EVOLUCIÓN DEL 2G AL 3G</a:t>
            </a:r>
            <a:endParaRPr lang="es-MX" dirty="0"/>
          </a:p>
        </p:txBody>
      </p:sp>
      <p:sp>
        <p:nvSpPr>
          <p:cNvPr id="3" name="2 Marcador de contenido"/>
          <p:cNvSpPr>
            <a:spLocks noGrp="1"/>
          </p:cNvSpPr>
          <p:nvPr>
            <p:ph idx="1"/>
          </p:nvPr>
        </p:nvSpPr>
        <p:spPr/>
        <p:txBody>
          <a:bodyPr/>
          <a:lstStyle/>
          <a:p>
            <a:pPr algn="just"/>
            <a:r>
              <a:rPr lang="es-MX" dirty="0"/>
              <a:t>Las redes 2G se construyeron principalmente para datos de voz y transmisiones lentas. Dados los cambios rápidos en las expectativas de los usuarios, no cumplen las necesidades inalámbricas de la actualidad. La evolución del 2G al 3G puede subdividirse en las siguientes fases:</a:t>
            </a:r>
          </a:p>
          <a:p>
            <a:r>
              <a:rPr lang="es-MX" dirty="0"/>
              <a:t>De 2G a 2.5G</a:t>
            </a:r>
          </a:p>
          <a:p>
            <a:r>
              <a:rPr lang="es-MX" dirty="0"/>
              <a:t>De 2.5G a 2.75G</a:t>
            </a:r>
          </a:p>
          <a:p>
            <a:r>
              <a:rPr lang="es-MX" dirty="0"/>
              <a:t>De 2.75G a </a:t>
            </a:r>
            <a:r>
              <a:rPr lang="es-MX" dirty="0" smtClean="0"/>
              <a:t>3G</a:t>
            </a:r>
            <a:endParaRPr lang="es-MX" dirty="0"/>
          </a:p>
        </p:txBody>
      </p:sp>
    </p:spTree>
    <p:extLst>
      <p:ext uri="{BB962C8B-B14F-4D97-AF65-F5344CB8AC3E}">
        <p14:creationId xmlns:p14="http://schemas.microsoft.com/office/powerpoint/2010/main" val="35120042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ESTANDARES EN 3G</a:t>
            </a:r>
            <a:endParaRPr lang="es-MX" dirty="0"/>
          </a:p>
        </p:txBody>
      </p:sp>
      <p:sp>
        <p:nvSpPr>
          <p:cNvPr id="3" name="2 Marcador de contenido"/>
          <p:cNvSpPr>
            <a:spLocks noGrp="1"/>
          </p:cNvSpPr>
          <p:nvPr>
            <p:ph idx="1"/>
          </p:nvPr>
        </p:nvSpPr>
        <p:spPr/>
        <p:txBody>
          <a:bodyPr/>
          <a:lstStyle/>
          <a:p>
            <a:pPr algn="just"/>
            <a:r>
              <a:rPr lang="es-MX" dirty="0"/>
              <a:t>Las tecnologías de 3G son la respuesta a la especificación IMT-2000 de la Unión Internacional de Telecomunicaciones. En Europa y Japón se seleccionó el estándar UMTS (Universal Mobile </a:t>
            </a:r>
            <a:r>
              <a:rPr lang="es-MX" dirty="0" err="1" smtClean="0"/>
              <a:t>Telecommunication</a:t>
            </a:r>
            <a:r>
              <a:rPr lang="es-MX" dirty="0" smtClean="0"/>
              <a:t> </a:t>
            </a:r>
            <a:r>
              <a:rPr lang="es-MX" dirty="0"/>
              <a:t>System), basado en la tecnología W-CDMA. UMTS está gestionado por la organización 3GPP, también responsable de GSM, GPRS y EDGE.</a:t>
            </a:r>
          </a:p>
        </p:txBody>
      </p:sp>
    </p:spTree>
    <p:extLst>
      <p:ext uri="{BB962C8B-B14F-4D97-AF65-F5344CB8AC3E}">
        <p14:creationId xmlns:p14="http://schemas.microsoft.com/office/powerpoint/2010/main" val="8800804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SEGURIDAD</a:t>
            </a:r>
            <a:endParaRPr lang="es-MX" dirty="0"/>
          </a:p>
        </p:txBody>
      </p:sp>
      <p:sp>
        <p:nvSpPr>
          <p:cNvPr id="3" name="2 Marcador de contenido"/>
          <p:cNvSpPr>
            <a:spLocks noGrp="1"/>
          </p:cNvSpPr>
          <p:nvPr>
            <p:ph idx="1"/>
          </p:nvPr>
        </p:nvSpPr>
        <p:spPr/>
        <p:txBody>
          <a:bodyPr/>
          <a:lstStyle/>
          <a:p>
            <a:pPr algn="just"/>
            <a:r>
              <a:rPr lang="es-MX" dirty="0"/>
              <a:t>Las redes 3G ofrecen mayor grado de seguridad en comparación con sus predecesoras 2G. Al permitir a la UE autenticar la red a la que se está conectando, el usuario puede asegurarse de que la red es la intencionada y no una imitación. Las redes 3G usan el cifrado por bloques KASUMI en vez del anterior cifrador de flujo A5/1. Aun así, se han identificado algunas debilidades en el código KASUMI.</a:t>
            </a:r>
          </a:p>
        </p:txBody>
      </p:sp>
    </p:spTree>
    <p:extLst>
      <p:ext uri="{BB962C8B-B14F-4D97-AF65-F5344CB8AC3E}">
        <p14:creationId xmlns:p14="http://schemas.microsoft.com/office/powerpoint/2010/main" val="580022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PROBLEMAS</a:t>
            </a:r>
            <a:endParaRPr lang="es-MX" dirty="0"/>
          </a:p>
        </p:txBody>
      </p:sp>
      <p:sp>
        <p:nvSpPr>
          <p:cNvPr id="3" name="2 Marcador de contenido"/>
          <p:cNvSpPr>
            <a:spLocks noGrp="1"/>
          </p:cNvSpPr>
          <p:nvPr>
            <p:ph idx="1"/>
          </p:nvPr>
        </p:nvSpPr>
        <p:spPr/>
        <p:txBody>
          <a:bodyPr>
            <a:normAutofit fontScale="77500" lnSpcReduction="20000"/>
          </a:bodyPr>
          <a:lstStyle/>
          <a:p>
            <a:pPr algn="just"/>
            <a:r>
              <a:rPr lang="es-MX" dirty="0"/>
              <a:t>Aunque el 3G fue introducido con éxito a los usuarios de todo el mundo, hay algunas cuestiones debatidas por proveedores de 3G y usuarios:</a:t>
            </a:r>
          </a:p>
          <a:p>
            <a:pPr algn="just"/>
            <a:r>
              <a:rPr lang="es-MX" dirty="0"/>
              <a:t>Las licencias de servicio 3G son demasiado costosas.</a:t>
            </a:r>
          </a:p>
          <a:p>
            <a:pPr algn="just"/>
            <a:r>
              <a:rPr lang="es-MX" dirty="0"/>
              <a:t>Muchas diferencias en las condiciones de licencia.</a:t>
            </a:r>
          </a:p>
          <a:p>
            <a:pPr algn="just"/>
            <a:r>
              <a:rPr lang="es-MX" dirty="0"/>
              <a:t>Muchas compañías tienen grandes cantidades de deudas, lo que convierte en un reto el construir la infraestructura necesaria para el 3G.</a:t>
            </a:r>
          </a:p>
          <a:p>
            <a:pPr algn="just"/>
            <a:r>
              <a:rPr lang="es-MX" dirty="0"/>
              <a:t>Falta de apoyo a los operadores con problemas.</a:t>
            </a:r>
          </a:p>
          <a:p>
            <a:pPr algn="just"/>
            <a:r>
              <a:rPr lang="es-MX" dirty="0"/>
              <a:t>Falta de apoyo a los nuevos servicios inalámbricos del 3G por parte de los usuarios de móviles 2G.</a:t>
            </a:r>
          </a:p>
          <a:p>
            <a:pPr algn="just"/>
            <a:r>
              <a:rPr lang="es-MX" dirty="0"/>
              <a:t>Falta de cobertura por tratarse de un nuevo servicio.</a:t>
            </a:r>
          </a:p>
          <a:p>
            <a:pPr algn="just"/>
            <a:r>
              <a:rPr lang="es-MX" dirty="0"/>
              <a:t>Precios altos de los servicios de los móviles 3G en algunos países, incluyendo el acceso a Internet y redes </a:t>
            </a:r>
            <a:r>
              <a:rPr lang="es-MX" dirty="0" err="1"/>
              <a:t>moviles</a:t>
            </a:r>
            <a:r>
              <a:rPr lang="es-MX" dirty="0" smtClean="0"/>
              <a:t>.</a:t>
            </a:r>
            <a:endParaRPr lang="es-MX" dirty="0"/>
          </a:p>
        </p:txBody>
      </p:sp>
    </p:spTree>
    <p:extLst>
      <p:ext uri="{BB962C8B-B14F-4D97-AF65-F5344CB8AC3E}">
        <p14:creationId xmlns:p14="http://schemas.microsoft.com/office/powerpoint/2010/main" val="20018437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VENTAJAS DE IP EN 3G</a:t>
            </a:r>
            <a:endParaRPr lang="es-MX" dirty="0"/>
          </a:p>
        </p:txBody>
      </p:sp>
      <p:sp>
        <p:nvSpPr>
          <p:cNvPr id="3" name="2 Marcador de contenido"/>
          <p:cNvSpPr>
            <a:spLocks noGrp="1"/>
          </p:cNvSpPr>
          <p:nvPr>
            <p:ph idx="1"/>
          </p:nvPr>
        </p:nvSpPr>
        <p:spPr/>
        <p:txBody>
          <a:bodyPr>
            <a:normAutofit fontScale="70000" lnSpcReduction="20000"/>
          </a:bodyPr>
          <a:lstStyle/>
          <a:p>
            <a:pPr algn="just"/>
            <a:r>
              <a:rPr lang="es-MX" dirty="0"/>
              <a:t>El protocolo IP está basado en paquetes, pues solo se paga en función de la descarga lo que supone, relativamente, un menor costo. Aunque dependiendo del tipo de usuario, también se podría calificar como desventaja.</a:t>
            </a:r>
          </a:p>
          <a:p>
            <a:pPr algn="just"/>
            <a:r>
              <a:rPr lang="es-MX" dirty="0"/>
              <a:t>Velocidad de transmisión alta: fruto de la evolución de la tecnología, hoy en día se pueden alcanzar velocidades superiores a los 3 Mbit/s por usuario móvil.</a:t>
            </a:r>
          </a:p>
          <a:p>
            <a:pPr algn="just"/>
            <a:r>
              <a:rPr lang="es-MX" dirty="0"/>
              <a:t>Más velocidad de acceso.</a:t>
            </a:r>
          </a:p>
          <a:p>
            <a:pPr algn="just"/>
            <a:r>
              <a:rPr lang="es-MX" dirty="0"/>
              <a:t>UMTS, sumado al soporte de protocolo de Internet (IP), se combinan para prestar servicios multimedia y nuevas aplicaciones de banda ancha, tales como servicios de video-telefonía y video-conferencia.</a:t>
            </a:r>
          </a:p>
          <a:p>
            <a:pPr algn="just"/>
            <a:r>
              <a:rPr lang="es-MX" dirty="0"/>
              <a:t>Transmisión de voz con calidad equiparable a la de las redes fijas.</a:t>
            </a:r>
          </a:p>
          <a:p>
            <a:pPr algn="just"/>
            <a:r>
              <a:rPr lang="es-MX" dirty="0"/>
              <a:t>Mayor velocidad de conexión, ante caídas de señal.</a:t>
            </a:r>
          </a:p>
          <a:p>
            <a:pPr algn="just"/>
            <a:r>
              <a:rPr lang="es-MX" dirty="0"/>
              <a:t>Todo esto hace que esta tecnología sea ideal para prestar diversos servicios multimedia móviles.</a:t>
            </a:r>
          </a:p>
          <a:p>
            <a:endParaRPr lang="es-MX" dirty="0"/>
          </a:p>
        </p:txBody>
      </p:sp>
    </p:spTree>
    <p:extLst>
      <p:ext uri="{BB962C8B-B14F-4D97-AF65-F5344CB8AC3E}">
        <p14:creationId xmlns:p14="http://schemas.microsoft.com/office/powerpoint/2010/main" val="8294192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DESVENTAJAS DE IP EN 3G</a:t>
            </a:r>
            <a:endParaRPr lang="es-MX" dirty="0"/>
          </a:p>
        </p:txBody>
      </p:sp>
      <p:sp>
        <p:nvSpPr>
          <p:cNvPr id="3" name="2 Marcador de contenido"/>
          <p:cNvSpPr>
            <a:spLocks noGrp="1"/>
          </p:cNvSpPr>
          <p:nvPr>
            <p:ph idx="1"/>
          </p:nvPr>
        </p:nvSpPr>
        <p:spPr>
          <a:xfrm>
            <a:off x="457200" y="1484784"/>
            <a:ext cx="8229600" cy="4709160"/>
          </a:xfrm>
        </p:spPr>
        <p:txBody>
          <a:bodyPr>
            <a:noAutofit/>
          </a:bodyPr>
          <a:lstStyle/>
          <a:p>
            <a:pPr algn="just"/>
            <a:r>
              <a:rPr lang="es-MX" sz="1600" dirty="0"/>
              <a:t>Cobertura limitada. Dependiendo de la localización, la velocidad de transferencia puede disminuir drásticamente (o incluso carecer totalmente de cobertura).</a:t>
            </a:r>
          </a:p>
          <a:p>
            <a:pPr algn="just"/>
            <a:r>
              <a:rPr lang="es-MX" sz="1600" dirty="0"/>
              <a:t>Disminución de la velocidad si el dispositivo desde el que nos conectamos está en movimiento (por ejemplo si vamos circulando en automóvil).</a:t>
            </a:r>
          </a:p>
          <a:p>
            <a:pPr algn="just"/>
            <a:r>
              <a:rPr lang="es-MX" sz="1600" dirty="0"/>
              <a:t>No orientado a conexión. Cada uno de los paquetes pueden seguir rutas distintas entre el origen y el destino, por lo que pueden llegar desordenados o duplicados. Sin embargo el hecho de no ser orientado a conexión tiene la ventaja de que no se satura la red. Además para elegir la ruta existen algoritmos que "escogen" qué ruta es mejor, estos algoritmos se basan en la calidad del canal, en la velocidad del mismo y, en algunos, oportunidad hasta en 4 factores (todos ellos configurables) para que un paquete "escoja" una ruta.</a:t>
            </a:r>
          </a:p>
          <a:p>
            <a:pPr algn="just"/>
            <a:r>
              <a:rPr lang="es-MX" sz="1600" dirty="0"/>
              <a:t>Elevada latencia respecto a la que se obtiene normalmente con servicios ADSL. La latencia puede ser determinante para el correcto funcionamiento de algunas aplicaciones del tipo </a:t>
            </a:r>
            <a:r>
              <a:rPr lang="es-MX" sz="1600" dirty="0" smtClean="0"/>
              <a:t>cliente-servidor como </a:t>
            </a:r>
            <a:r>
              <a:rPr lang="es-MX" sz="1600" dirty="0"/>
              <a:t>los juegos en línea.</a:t>
            </a:r>
          </a:p>
          <a:p>
            <a:pPr algn="just"/>
            <a:r>
              <a:rPr lang="es-MX" sz="1600" dirty="0"/>
              <a:t>Elevada Tasa de Absorción Específica (SAR)</a:t>
            </a:r>
          </a:p>
          <a:p>
            <a:pPr algn="just"/>
            <a:r>
              <a:rPr lang="es-MX" sz="1600" dirty="0"/>
              <a:t>Aparición del efecto conocido como "respiración celular", según el cual, a medida que aumenta la carga de tráfico en un sector (o celda), el sistema va disminuyendo la potencia de emisión, o lo que es lo mismo, va reduciendo el alcance de cobertura de la celda, pudiéndose llegar a generar zonas de "sombra" (sin cobertura), entre celdas adyacentes</a:t>
            </a:r>
            <a:r>
              <a:rPr lang="es-MX" sz="1600" dirty="0" smtClean="0"/>
              <a:t>.</a:t>
            </a:r>
            <a:endParaRPr lang="es-MX" sz="1600" dirty="0"/>
          </a:p>
        </p:txBody>
      </p:sp>
    </p:spTree>
    <p:extLst>
      <p:ext uri="{BB962C8B-B14F-4D97-AF65-F5344CB8AC3E}">
        <p14:creationId xmlns:p14="http://schemas.microsoft.com/office/powerpoint/2010/main" val="2307874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BLACKBERRY</a:t>
            </a:r>
            <a:endParaRPr lang="es-MX" dirty="0"/>
          </a:p>
        </p:txBody>
      </p:sp>
      <p:sp>
        <p:nvSpPr>
          <p:cNvPr id="3" name="2 Marcador de contenido"/>
          <p:cNvSpPr>
            <a:spLocks noGrp="1"/>
          </p:cNvSpPr>
          <p:nvPr>
            <p:ph idx="1"/>
          </p:nvPr>
        </p:nvSpPr>
        <p:spPr/>
        <p:txBody>
          <a:bodyPr/>
          <a:lstStyle/>
          <a:p>
            <a:pPr algn="just"/>
            <a:r>
              <a:rPr lang="es-MX" dirty="0"/>
              <a:t>BlackBerry es una marca de teléfonos inteligentes desarrollada por la compañía canadiense BlackBerry</a:t>
            </a:r>
            <a:r>
              <a:rPr lang="es-MX" dirty="0" smtClean="0"/>
              <a:t>, </a:t>
            </a:r>
            <a:r>
              <a:rPr lang="es-MX" dirty="0"/>
              <a:t>que integra el servicio de correo electrónico móvil desde </a:t>
            </a:r>
            <a:r>
              <a:rPr lang="es-MX" dirty="0" smtClean="0"/>
              <a:t>1999.</a:t>
            </a:r>
            <a:endParaRPr lang="es-MX" dirty="0"/>
          </a:p>
        </p:txBody>
      </p:sp>
      <p:pic>
        <p:nvPicPr>
          <p:cNvPr id="1030" name="Picture 6" descr="http://www.rectingo.com/wp-content/uploads/2015/03/BlackBerry-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8800" y="3789040"/>
            <a:ext cx="294322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465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2362274"/>
          </a:xfrm>
        </p:spPr>
        <p:txBody>
          <a:bodyPr>
            <a:normAutofit fontScale="90000"/>
          </a:bodyPr>
          <a:lstStyle/>
          <a:p>
            <a:pPr algn="l"/>
            <a:r>
              <a:rPr lang="es-MX" sz="2800" dirty="0" smtClean="0">
                <a:solidFill>
                  <a:srgbClr val="FF0000"/>
                </a:solidFill>
              </a:rPr>
              <a:t>Jesús Antonio ramos sauceda:</a:t>
            </a:r>
            <a:r>
              <a:rPr lang="es-MX" sz="2800" dirty="0" smtClean="0"/>
              <a:t> los temas de tu presentación son muy interesantes, buen trabajo.</a:t>
            </a:r>
            <a:br>
              <a:rPr lang="es-MX" sz="2800" dirty="0" smtClean="0"/>
            </a:br>
            <a:r>
              <a:rPr lang="es-MX" sz="2800" dirty="0" smtClean="0"/>
              <a:t/>
            </a:r>
            <a:br>
              <a:rPr lang="es-MX" sz="2800" dirty="0" smtClean="0"/>
            </a:br>
            <a:r>
              <a:rPr lang="es-MX" sz="2800" dirty="0" smtClean="0">
                <a:solidFill>
                  <a:srgbClr val="FF0000"/>
                </a:solidFill>
              </a:rPr>
              <a:t>Oscar:</a:t>
            </a:r>
            <a:r>
              <a:rPr lang="es-MX" sz="2800" dirty="0" smtClean="0"/>
              <a:t> Muy buen tema compañeros.. </a:t>
            </a:r>
            <a:r>
              <a:rPr lang="es-MX" sz="2800" dirty="0" err="1" smtClean="0"/>
              <a:t>Adelante..les</a:t>
            </a:r>
            <a:r>
              <a:rPr lang="es-MX" sz="2800" dirty="0" smtClean="0"/>
              <a:t> recomiendo agregar algunas fotos.. Saludos</a:t>
            </a:r>
            <a:br>
              <a:rPr lang="es-MX" sz="2800" dirty="0" smtClean="0"/>
            </a:br>
            <a:r>
              <a:rPr lang="es-MX" sz="2800" dirty="0" err="1" smtClean="0"/>
              <a:t>jaimesiyo</a:t>
            </a:r>
            <a:r>
              <a:rPr lang="es-MX" sz="2800" dirty="0" smtClean="0"/>
              <a:t>; </a:t>
            </a:r>
            <a:r>
              <a:rPr lang="es-MX" sz="2800"/>
              <a:t>w</a:t>
            </a:r>
            <a:r>
              <a:rPr lang="es-MX" sz="2800" smtClean="0"/>
              <a:t>ow</a:t>
            </a:r>
            <a:r>
              <a:rPr lang="es-MX" sz="2800" dirty="0"/>
              <a:t/>
            </a:r>
            <a:br>
              <a:rPr lang="es-MX" sz="2800" dirty="0"/>
            </a:br>
            <a:endParaRPr lang="es-MX" sz="2800" dirty="0"/>
          </a:p>
        </p:txBody>
      </p:sp>
    </p:spTree>
    <p:extLst>
      <p:ext uri="{BB962C8B-B14F-4D97-AF65-F5344CB8AC3E}">
        <p14:creationId xmlns:p14="http://schemas.microsoft.com/office/powerpoint/2010/main" val="941245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smtClean="0"/>
              <a:t>CUÁL FUE SU ATRACTIVO?</a:t>
            </a:r>
            <a:endParaRPr lang="es-MX" dirty="0"/>
          </a:p>
        </p:txBody>
      </p:sp>
      <p:sp>
        <p:nvSpPr>
          <p:cNvPr id="3" name="2 Marcador de contenido"/>
          <p:cNvSpPr>
            <a:spLocks noGrp="1"/>
          </p:cNvSpPr>
          <p:nvPr>
            <p:ph idx="1"/>
          </p:nvPr>
        </p:nvSpPr>
        <p:spPr/>
        <p:txBody>
          <a:bodyPr/>
          <a:lstStyle/>
          <a:p>
            <a:pPr algn="just"/>
            <a:r>
              <a:rPr lang="es-MX" dirty="0" smtClean="0"/>
              <a:t>Incluyendo </a:t>
            </a:r>
            <a:r>
              <a:rPr lang="es-MX" dirty="0"/>
              <a:t>las aplicaciones típicas de un </a:t>
            </a:r>
            <a:r>
              <a:rPr lang="es-MX" dirty="0" smtClean="0"/>
              <a:t>Smartphone: </a:t>
            </a:r>
            <a:r>
              <a:rPr lang="es-MX" dirty="0"/>
              <a:t>libreta de direcciones, agenda, calendario, lista de tareas, bloc de notas, navegador, aplicaciones de redes </a:t>
            </a:r>
            <a:r>
              <a:rPr lang="es-MX" dirty="0" smtClean="0"/>
              <a:t>sociales, lo que en realidad hizo famosa a la compañía de BlackBerry fue </a:t>
            </a:r>
            <a:r>
              <a:rPr lang="es-MX" dirty="0"/>
              <a:t>por su teclado QWERTY </a:t>
            </a:r>
            <a:r>
              <a:rPr lang="es-MX" dirty="0" smtClean="0"/>
              <a:t>incorporado y su mensajería </a:t>
            </a:r>
            <a:r>
              <a:rPr lang="es-MX" dirty="0"/>
              <a:t>ú</a:t>
            </a:r>
            <a:r>
              <a:rPr lang="es-MX" dirty="0" smtClean="0"/>
              <a:t>nica denominada BBM (BlackBerry Messenger).</a:t>
            </a:r>
            <a:endParaRPr lang="es-MX" dirty="0"/>
          </a:p>
        </p:txBody>
      </p:sp>
    </p:spTree>
    <p:extLst>
      <p:ext uri="{BB962C8B-B14F-4D97-AF65-F5344CB8AC3E}">
        <p14:creationId xmlns:p14="http://schemas.microsoft.com/office/powerpoint/2010/main" val="1650145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smtClean="0"/>
              <a:t>SISTEMA OPERATIVO</a:t>
            </a:r>
            <a:endParaRPr lang="es-MX" dirty="0"/>
          </a:p>
        </p:txBody>
      </p:sp>
      <p:sp>
        <p:nvSpPr>
          <p:cNvPr id="3" name="2 Marcador de contenido"/>
          <p:cNvSpPr>
            <a:spLocks noGrp="1"/>
          </p:cNvSpPr>
          <p:nvPr>
            <p:ph idx="1"/>
          </p:nvPr>
        </p:nvSpPr>
        <p:spPr/>
        <p:txBody>
          <a:bodyPr>
            <a:normAutofit/>
          </a:bodyPr>
          <a:lstStyle/>
          <a:p>
            <a:pPr algn="just"/>
            <a:r>
              <a:rPr lang="es-MX" dirty="0"/>
              <a:t>BlackBerry usa un Sistema operativo propio, el BlackBerry OS, el cual además de las prestaciones de un teléfono </a:t>
            </a:r>
            <a:r>
              <a:rPr lang="es-MX" dirty="0" smtClean="0"/>
              <a:t>inteligente.</a:t>
            </a:r>
          </a:p>
          <a:p>
            <a:pPr algn="just"/>
            <a:r>
              <a:rPr lang="es-MX" dirty="0" smtClean="0"/>
              <a:t>RIM (otra compañía de telefonía canadiense) proporciona </a:t>
            </a:r>
            <a:r>
              <a:rPr lang="es-MX" dirty="0"/>
              <a:t>un sistema operativo multitarea para todas las BlackBerry, lo que permite un uso intensivo de los dispositivos de entrada disponibles en los teléfonos, </a:t>
            </a:r>
            <a:r>
              <a:rPr lang="es-MX" dirty="0" smtClean="0"/>
              <a:t>el </a:t>
            </a:r>
            <a:r>
              <a:rPr lang="es-MX" dirty="0"/>
              <a:t>sistema operativo proporciona soporte para Java MIDP 1.0 y WAP 2.0.</a:t>
            </a:r>
          </a:p>
        </p:txBody>
      </p:sp>
    </p:spTree>
    <p:extLst>
      <p:ext uri="{BB962C8B-B14F-4D97-AF65-F5344CB8AC3E}">
        <p14:creationId xmlns:p14="http://schemas.microsoft.com/office/powerpoint/2010/main" val="1451124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BLACKBERRY MESSENGER (BBM)</a:t>
            </a:r>
            <a:endParaRPr lang="es-MX" dirty="0"/>
          </a:p>
        </p:txBody>
      </p:sp>
      <p:sp>
        <p:nvSpPr>
          <p:cNvPr id="3" name="2 Marcador de contenido"/>
          <p:cNvSpPr>
            <a:spLocks noGrp="1"/>
          </p:cNvSpPr>
          <p:nvPr>
            <p:ph idx="1"/>
          </p:nvPr>
        </p:nvSpPr>
        <p:spPr/>
        <p:txBody>
          <a:bodyPr/>
          <a:lstStyle/>
          <a:p>
            <a:pPr algn="just"/>
            <a:r>
              <a:rPr lang="es-MX" dirty="0"/>
              <a:t>BlackBerry Messenger, abreviado BBM, mensajería de </a:t>
            </a:r>
            <a:r>
              <a:rPr lang="es-MX" dirty="0" smtClean="0"/>
              <a:t>BlackBerry,</a:t>
            </a:r>
            <a:r>
              <a:rPr lang="es-MX" baseline="30000" dirty="0"/>
              <a:t> </a:t>
            </a:r>
            <a:r>
              <a:rPr lang="es-MX" dirty="0" smtClean="0"/>
              <a:t>es </a:t>
            </a:r>
            <a:r>
              <a:rPr lang="es-MX" dirty="0"/>
              <a:t>una aplicación de mensajería instantánea que era exclusiva para los teléfonos inteligentes de la marca </a:t>
            </a:r>
            <a:r>
              <a:rPr lang="es-MX" dirty="0" smtClean="0"/>
              <a:t>BlackBerry. Anteriormente antes de ser liberada para los usuarios de IOS y ANDROID, esta aplicación era utilizada por </a:t>
            </a:r>
            <a:r>
              <a:rPr lang="es-MX" smtClean="0"/>
              <a:t>agentes del gobierno (entre </a:t>
            </a:r>
            <a:r>
              <a:rPr lang="es-MX" dirty="0" smtClean="0"/>
              <a:t>otras personas) ya que esta aplicación tenia un tipo de mensajería muy privada y difícil de tratar de hackearla.</a:t>
            </a:r>
          </a:p>
        </p:txBody>
      </p:sp>
    </p:spTree>
    <p:extLst>
      <p:ext uri="{BB962C8B-B14F-4D97-AF65-F5344CB8AC3E}">
        <p14:creationId xmlns:p14="http://schemas.microsoft.com/office/powerpoint/2010/main" val="992541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PIN</a:t>
            </a:r>
            <a:endParaRPr lang="es-MX" dirty="0"/>
          </a:p>
        </p:txBody>
      </p:sp>
      <p:sp>
        <p:nvSpPr>
          <p:cNvPr id="3" name="2 Marcador de contenido"/>
          <p:cNvSpPr>
            <a:spLocks noGrp="1"/>
          </p:cNvSpPr>
          <p:nvPr>
            <p:ph idx="1"/>
          </p:nvPr>
        </p:nvSpPr>
        <p:spPr/>
        <p:txBody>
          <a:bodyPr>
            <a:normAutofit lnSpcReduction="10000"/>
          </a:bodyPr>
          <a:lstStyle/>
          <a:p>
            <a:pPr algn="just"/>
            <a:r>
              <a:rPr lang="es-MX" dirty="0"/>
              <a:t>BlackBerry </a:t>
            </a:r>
            <a:r>
              <a:rPr lang="es-MX" dirty="0" smtClean="0"/>
              <a:t>PIN </a:t>
            </a:r>
            <a:r>
              <a:rPr lang="es-MX" dirty="0"/>
              <a:t>es un número de identificación hexadecimal de ocho caracteres asignado a cada dispositivo BlackBerry. El pin no se puede cambiar manualmente en el </a:t>
            </a:r>
            <a:r>
              <a:rPr lang="es-MX" dirty="0" smtClean="0"/>
              <a:t>dispositivo. Los </a:t>
            </a:r>
            <a:r>
              <a:rPr lang="es-MX" dirty="0"/>
              <a:t>dispositivos pueden enviar mensajes entre sí usando el pin directamente o mediante el uso de la aplicación BlackBerry </a:t>
            </a:r>
            <a:r>
              <a:rPr lang="es-MX" dirty="0" smtClean="0"/>
              <a:t>Messenger.</a:t>
            </a:r>
          </a:p>
          <a:p>
            <a:pPr algn="just"/>
            <a:r>
              <a:rPr lang="es-MX" dirty="0"/>
              <a:t>En septiembre de 2012 RIM anunció que el PIN de BlackBerry sería reemplazado por el ID BlackBerry de los usuarios con el lanzamiento de la plataforma </a:t>
            </a:r>
            <a:r>
              <a:rPr lang="es-MX" dirty="0" smtClean="0"/>
              <a:t>BlackBerry 10.</a:t>
            </a:r>
            <a:endParaRPr lang="es-MX" dirty="0"/>
          </a:p>
        </p:txBody>
      </p:sp>
    </p:spTree>
    <p:extLst>
      <p:ext uri="{BB962C8B-B14F-4D97-AF65-F5344CB8AC3E}">
        <p14:creationId xmlns:p14="http://schemas.microsoft.com/office/powerpoint/2010/main" val="3708862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USUARIOS FAMOSOS</a:t>
            </a:r>
            <a:endParaRPr lang="es-MX" dirty="0"/>
          </a:p>
        </p:txBody>
      </p:sp>
      <p:sp>
        <p:nvSpPr>
          <p:cNvPr id="3" name="2 Marcador de contenido"/>
          <p:cNvSpPr>
            <a:spLocks noGrp="1"/>
          </p:cNvSpPr>
          <p:nvPr>
            <p:ph idx="1"/>
          </p:nvPr>
        </p:nvSpPr>
        <p:spPr/>
        <p:txBody>
          <a:bodyPr/>
          <a:lstStyle/>
          <a:p>
            <a:endParaRPr lang="es-MX" dirty="0" smtClean="0"/>
          </a:p>
          <a:p>
            <a:pPr marL="137160" indent="0">
              <a:buNone/>
            </a:pPr>
            <a:r>
              <a:rPr lang="es-MX" dirty="0" smtClean="0"/>
              <a:t>		Barack Obama</a:t>
            </a:r>
          </a:p>
          <a:p>
            <a:pPr marL="137160" indent="0">
              <a:buNone/>
            </a:pPr>
            <a:endParaRPr lang="es-MX" dirty="0" smtClean="0"/>
          </a:p>
          <a:p>
            <a:pPr marL="137160" indent="0">
              <a:buNone/>
            </a:pPr>
            <a:r>
              <a:rPr lang="es-MX" dirty="0"/>
              <a:t>	</a:t>
            </a:r>
            <a:r>
              <a:rPr lang="es-MX" dirty="0" smtClean="0"/>
              <a:t>	         </a:t>
            </a:r>
          </a:p>
          <a:p>
            <a:pPr marL="137160" indent="0">
              <a:buNone/>
            </a:pPr>
            <a:r>
              <a:rPr lang="es-MX" dirty="0"/>
              <a:t>	</a:t>
            </a:r>
            <a:r>
              <a:rPr lang="es-MX" dirty="0" smtClean="0"/>
              <a:t>	          Policía de West Yorkshire</a:t>
            </a:r>
          </a:p>
          <a:p>
            <a:pPr marL="137160" indent="0">
              <a:buNone/>
            </a:pPr>
            <a:endParaRPr lang="es-MX" dirty="0"/>
          </a:p>
          <a:p>
            <a:pPr marL="137160" indent="0">
              <a:buNone/>
            </a:pPr>
            <a:endParaRPr lang="es-MX" dirty="0" smtClean="0"/>
          </a:p>
          <a:p>
            <a:pPr marL="137160" indent="0">
              <a:buNone/>
            </a:pPr>
            <a:r>
              <a:rPr lang="es-MX" dirty="0" smtClean="0"/>
              <a:t>		 Departamento de defensa de los E.U.A</a:t>
            </a:r>
            <a:endParaRPr lang="es-MX" dirty="0"/>
          </a:p>
        </p:txBody>
      </p:sp>
      <p:pic>
        <p:nvPicPr>
          <p:cNvPr id="2050" name="Picture 2" descr="http://upload.wikimedia.org/wikipedia/commons/e/e9/Official_portrait_of_Barack_Obam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484784"/>
            <a:ext cx="1588573" cy="21602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militariabcn.com/imatges/productes/regne-unit-placa-de-casc-de-policia-west-yorkshire-metropolitan-polic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8304" y="2276872"/>
            <a:ext cx="1652520" cy="208823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cioal.com/wp-content/uploads/departamento-de-defensa-de-eeuu.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199" y="4351459"/>
            <a:ext cx="2016223"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228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SMS</a:t>
            </a:r>
            <a:endParaRPr lang="es-MX" dirty="0"/>
          </a:p>
        </p:txBody>
      </p:sp>
      <p:sp>
        <p:nvSpPr>
          <p:cNvPr id="3" name="2 Marcador de contenido"/>
          <p:cNvSpPr>
            <a:spLocks noGrp="1"/>
          </p:cNvSpPr>
          <p:nvPr>
            <p:ph idx="1"/>
          </p:nvPr>
        </p:nvSpPr>
        <p:spPr/>
        <p:txBody>
          <a:bodyPr/>
          <a:lstStyle/>
          <a:p>
            <a:pPr algn="just"/>
            <a:r>
              <a:rPr lang="es-MX" dirty="0"/>
              <a:t>El servicio de mensajes cortos, servicio de mensajes simples o SMS (Short Message Service) es un servicio disponible en los teléfonos móviles que permite el envío de mensajes cortos (también conocidos como mensajes de texto, o más coloquialmente, textos) entre teléfonos móviles que inventó un finlandés, Matti Makkonen junto al GMS en </a:t>
            </a:r>
            <a:r>
              <a:rPr lang="es-MX" dirty="0" smtClean="0"/>
              <a:t>1985.</a:t>
            </a:r>
            <a:endParaRPr lang="es-MX" dirty="0"/>
          </a:p>
        </p:txBody>
      </p:sp>
    </p:spTree>
    <p:extLst>
      <p:ext uri="{BB962C8B-B14F-4D97-AF65-F5344CB8AC3E}">
        <p14:creationId xmlns:p14="http://schemas.microsoft.com/office/powerpoint/2010/main" val="1111456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13792"/>
            <a:ext cx="8229600" cy="1143000"/>
          </a:xfrm>
        </p:spPr>
        <p:txBody>
          <a:bodyPr>
            <a:normAutofit fontScale="90000"/>
          </a:bodyPr>
          <a:lstStyle/>
          <a:p>
            <a:r>
              <a:rPr lang="es-MX" dirty="0" smtClean="0"/>
              <a:t>ENVÍO Y RECEPCIÓN VÍA RADIO DE LOS SMS</a:t>
            </a:r>
            <a:r>
              <a:rPr lang="es-MX" dirty="0"/>
              <a:t/>
            </a:r>
            <a:br>
              <a:rPr lang="es-MX" dirty="0"/>
            </a:br>
            <a:endParaRPr lang="es-MX" dirty="0"/>
          </a:p>
        </p:txBody>
      </p:sp>
      <p:sp>
        <p:nvSpPr>
          <p:cNvPr id="3" name="2 Marcador de contenido"/>
          <p:cNvSpPr>
            <a:spLocks noGrp="1"/>
          </p:cNvSpPr>
          <p:nvPr>
            <p:ph idx="1"/>
          </p:nvPr>
        </p:nvSpPr>
        <p:spPr/>
        <p:txBody>
          <a:bodyPr>
            <a:normAutofit lnSpcReduction="10000"/>
          </a:bodyPr>
          <a:lstStyle/>
          <a:p>
            <a:pPr algn="just"/>
            <a:r>
              <a:rPr lang="es-MX" dirty="0"/>
              <a:t>Los mensajes cortos hacen un uso extremadamente eficaz de la red de radio, y además pueden ser enviados y recibidos en cualquier momento, incluso durante una llamada. La explicación es que, debido a su pequeño tamaño, los SMS no necesitan que se asigne un canal de radio al usuario, como ocurre durante una llamada, sino que se insertan en la información de señalización de la propia red, en los time slots reservados para este fin.</a:t>
            </a:r>
          </a:p>
        </p:txBody>
      </p:sp>
    </p:spTree>
    <p:extLst>
      <p:ext uri="{BB962C8B-B14F-4D97-AF65-F5344CB8AC3E}">
        <p14:creationId xmlns:p14="http://schemas.microsoft.com/office/powerpoint/2010/main" val="16502594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értice">
  <a:themeElements>
    <a:clrScheme name="Vértice">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Vértice">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Vértice">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154</TotalTime>
  <Words>1508</Words>
  <Application>Microsoft Office PowerPoint</Application>
  <PresentationFormat>Presentación en pantalla (4:3)</PresentationFormat>
  <Paragraphs>75</Paragraphs>
  <Slides>20</Slides>
  <Notes>0</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Vértice</vt:lpstr>
      <vt:lpstr>BlackBerry, SMS y 3G</vt:lpstr>
      <vt:lpstr>BLACKBERRY</vt:lpstr>
      <vt:lpstr>CUÁL FUE SU ATRACTIVO?</vt:lpstr>
      <vt:lpstr>SISTEMA OPERATIVO</vt:lpstr>
      <vt:lpstr>BLACKBERRY MESSENGER (BBM)</vt:lpstr>
      <vt:lpstr>PIN</vt:lpstr>
      <vt:lpstr>USUARIOS FAMOSOS</vt:lpstr>
      <vt:lpstr>SMS</vt:lpstr>
      <vt:lpstr>ENVÍO Y RECEPCIÓN VÍA RADIO DE LOS SMS </vt:lpstr>
      <vt:lpstr>LENGUAJE DE LOS SMS</vt:lpstr>
      <vt:lpstr>OTROS USOS DE LOS SMS</vt:lpstr>
      <vt:lpstr>3G</vt:lpstr>
      <vt:lpstr>SERVICIOS QUE OFRECE 3G</vt:lpstr>
      <vt:lpstr>EVOLUCIÓN DEL 2G AL 3G</vt:lpstr>
      <vt:lpstr>ESTANDARES EN 3G</vt:lpstr>
      <vt:lpstr>SEGURIDAD</vt:lpstr>
      <vt:lpstr>PROBLEMAS</vt:lpstr>
      <vt:lpstr>VENTAJAS DE IP EN 3G</vt:lpstr>
      <vt:lpstr>DESVENTAJAS DE IP EN 3G</vt:lpstr>
      <vt:lpstr>Jesús Antonio ramos sauceda: los temas de tu presentación son muy interesantes, buen trabajo.  Oscar: Muy buen tema compañeros.. Adelante..les recomiendo agregar algunas fotos.. Saludos jaimesiyo; wow </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Luffi</dc:creator>
  <cp:lastModifiedBy>Usuario</cp:lastModifiedBy>
  <cp:revision>18</cp:revision>
  <dcterms:created xsi:type="dcterms:W3CDTF">2015-04-20T13:21:51Z</dcterms:created>
  <dcterms:modified xsi:type="dcterms:W3CDTF">2015-05-27T15:29:46Z</dcterms:modified>
</cp:coreProperties>
</file>