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2D0F78-843D-4B4D-A13A-6C2D4AF74A11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604448" cy="1294163"/>
          </a:xfrm>
        </p:spPr>
        <p:txBody>
          <a:bodyPr>
            <a:noAutofit/>
          </a:bodyPr>
          <a:lstStyle/>
          <a:p>
            <a:pPr algn="ctr"/>
            <a:r>
              <a:rPr lang="es-ES_tradnl" sz="4000" dirty="0" smtClean="0"/>
              <a:t>Metodología </a:t>
            </a:r>
            <a:r>
              <a:rPr lang="es-ES_tradnl" sz="4000" dirty="0"/>
              <a:t>para el desarrollo e implantación en la auditoria informática</a:t>
            </a:r>
            <a:endParaRPr lang="es-MX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7854696" cy="3168352"/>
          </a:xfrm>
        </p:spPr>
        <p:txBody>
          <a:bodyPr>
            <a:noAutofit/>
          </a:bodyPr>
          <a:lstStyle/>
          <a:p>
            <a:pPr algn="ctr"/>
            <a:endParaRPr lang="es-MX" sz="2800" dirty="0" smtClean="0"/>
          </a:p>
          <a:p>
            <a:pPr algn="ctr"/>
            <a:r>
              <a:rPr lang="es-MX" sz="2800" dirty="0" smtClean="0"/>
              <a:t>Alumno:</a:t>
            </a:r>
          </a:p>
          <a:p>
            <a:pPr algn="ctr"/>
            <a:r>
              <a:rPr lang="es-MX" sz="2800" dirty="0" smtClean="0"/>
              <a:t> </a:t>
            </a:r>
            <a:r>
              <a:rPr lang="es-MX" sz="2800" dirty="0" smtClean="0"/>
              <a:t>Jesús Antonio </a:t>
            </a:r>
            <a:r>
              <a:rPr lang="es-MX" sz="2800" dirty="0" smtClean="0"/>
              <a:t>ramos </a:t>
            </a:r>
            <a:r>
              <a:rPr lang="es-MX" sz="2800" dirty="0" smtClean="0"/>
              <a:t>sauceda</a:t>
            </a:r>
          </a:p>
          <a:p>
            <a:pPr algn="ctr"/>
            <a:endParaRPr lang="es-MX" sz="2800" dirty="0" smtClean="0"/>
          </a:p>
          <a:p>
            <a:pPr algn="ctr"/>
            <a:r>
              <a:rPr lang="es-MX" sz="2800" dirty="0" smtClean="0"/>
              <a:t>Materia: </a:t>
            </a:r>
          </a:p>
          <a:p>
            <a:pPr algn="ctr"/>
            <a:r>
              <a:rPr lang="es-MX" sz="2800" dirty="0" smtClean="0"/>
              <a:t>auditoria informática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8479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540568" y="6849319"/>
            <a:ext cx="7851648" cy="182880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48680"/>
            <a:ext cx="7854696" cy="590465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b="1" dirty="0"/>
              <a:t>Metodología para el desarrollo e implantación de la auditoría en informática</a:t>
            </a:r>
            <a:endParaRPr lang="es-MX" dirty="0"/>
          </a:p>
          <a:p>
            <a:pPr algn="l"/>
            <a:r>
              <a:rPr lang="es-ES" b="1" dirty="0"/>
              <a:t> </a:t>
            </a:r>
            <a:endParaRPr lang="es-ES" b="1" dirty="0" smtClean="0"/>
          </a:p>
          <a:p>
            <a:pPr algn="l"/>
            <a:endParaRPr lang="es-MX" dirty="0"/>
          </a:p>
          <a:p>
            <a:pPr algn="l"/>
            <a:r>
              <a:rPr lang="es-ES" dirty="0"/>
              <a:t>La auditoría en informática debe respaldarse por un proceso formal que asegure su previo entendimiento por cada uno de los responsables de llevar a la práctica dicho proceso en la empresa. Al igual que otras funciones en el negocio, la auditoría en informática efectúa sus tareas y actividades mediante una metodología.</a:t>
            </a:r>
            <a:endParaRPr lang="es-MX" dirty="0"/>
          </a:p>
          <a:p>
            <a:pPr algn="l"/>
            <a:r>
              <a:rPr lang="es-ES" dirty="0"/>
              <a:t> </a:t>
            </a:r>
            <a:endParaRPr lang="es-MX" dirty="0"/>
          </a:p>
          <a:p>
            <a:pPr algn="l"/>
            <a:r>
              <a:rPr lang="es-ES" dirty="0"/>
              <a:t>No es recomendable fomentar la dependencia en el desempeño de esta importante función sólo con base en la experiencia, habilidades, criterios y conocimientos sin una referencia metodológica.</a:t>
            </a:r>
            <a:endParaRPr lang="es-MX" dirty="0"/>
          </a:p>
          <a:p>
            <a:pPr algn="l"/>
            <a:r>
              <a:rPr lang="es-ES" dirty="0"/>
              <a:t>	 Contar con un método garantiza que las cualidades de cada auditor sean orientadas a trabajar en equipo para la obtención de productos de calidad estandarizados.</a:t>
            </a:r>
            <a:endParaRPr lang="es-MX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2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525344"/>
            <a:ext cx="7851648" cy="182880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854696" cy="558458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función de la auditoría en informática ha de contar también con un desarrollo de actividades basado en un método de trabajo formal, que sea entendido por los auditores en informática y complementado con técnicas y herramientas propias de la función.</a:t>
            </a:r>
            <a:endParaRPr lang="es-MX" dirty="0"/>
          </a:p>
          <a:p>
            <a:r>
              <a:rPr lang="es-ES" dirty="0"/>
              <a:t> </a:t>
            </a:r>
            <a:endParaRPr lang="es-MX" dirty="0"/>
          </a:p>
          <a:p>
            <a:r>
              <a:rPr lang="es-ES" dirty="0"/>
              <a:t>Lo anterior se facilita si los auditores en informática cuentan con una metodología que oriente cada proyecto a una ejecución armoniosa y planeada en cada una de las tareas y actividades involucradas.</a:t>
            </a:r>
            <a:endParaRPr lang="es-MX" dirty="0"/>
          </a:p>
          <a:p>
            <a:pPr algn="l"/>
            <a:r>
              <a:rPr lang="es-ES" dirty="0"/>
              <a:t>	Es importante señalar que el uso de la metodología no garantiza por sí sola el éxito de los proyectos de auditoría en informática; además, se requiere un buen dominio y uso constante de los siguientes aspectos complementarios: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76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6741368"/>
            <a:ext cx="7851648" cy="182880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48680"/>
            <a:ext cx="7854696" cy="5544616"/>
          </a:xfrm>
        </p:spPr>
        <p:txBody>
          <a:bodyPr>
            <a:normAutofit lnSpcReduction="10000"/>
          </a:bodyPr>
          <a:lstStyle/>
          <a:p>
            <a:pPr lvl="0" algn="l"/>
            <a:r>
              <a:rPr lang="es-ES" dirty="0"/>
              <a:t>aspectos complementarios:</a:t>
            </a:r>
            <a:endParaRPr lang="es-MX" dirty="0" smtClean="0"/>
          </a:p>
          <a:p>
            <a:pPr lvl="0" algn="l"/>
            <a:endParaRPr lang="es-MX" dirty="0"/>
          </a:p>
          <a:p>
            <a:pPr lvl="0" algn="l"/>
            <a:r>
              <a:rPr lang="es-MX" dirty="0" smtClean="0"/>
              <a:t>*</a:t>
            </a:r>
            <a:r>
              <a:rPr lang="es-MX" dirty="0" smtClean="0"/>
              <a:t>Técnicas     </a:t>
            </a:r>
            <a:endParaRPr lang="es-MX" dirty="0"/>
          </a:p>
          <a:p>
            <a:pPr lvl="0" algn="l"/>
            <a:r>
              <a:rPr lang="es-MX" dirty="0" smtClean="0"/>
              <a:t>* </a:t>
            </a:r>
            <a:r>
              <a:rPr lang="es-MX" dirty="0"/>
              <a:t>Herramientas de productividad</a:t>
            </a:r>
          </a:p>
          <a:p>
            <a:pPr lvl="0" algn="l"/>
            <a:r>
              <a:rPr lang="es-MX" dirty="0" smtClean="0"/>
              <a:t>*Habilidades </a:t>
            </a:r>
            <a:r>
              <a:rPr lang="es-MX" dirty="0"/>
              <a:t>personales</a:t>
            </a:r>
          </a:p>
          <a:p>
            <a:pPr lvl="0" algn="l"/>
            <a:r>
              <a:rPr lang="es-MX" dirty="0" smtClean="0"/>
              <a:t>*Conocimientos </a:t>
            </a:r>
            <a:r>
              <a:rPr lang="es-MX" dirty="0"/>
              <a:t>técnicos y administrativos</a:t>
            </a:r>
          </a:p>
          <a:p>
            <a:pPr lvl="0" algn="l"/>
            <a:r>
              <a:rPr lang="es-ES" dirty="0"/>
              <a:t>*</a:t>
            </a:r>
            <a:r>
              <a:rPr lang="es-ES" dirty="0" smtClean="0"/>
              <a:t>Experiencia </a:t>
            </a:r>
            <a:r>
              <a:rPr lang="es-ES" dirty="0"/>
              <a:t>en los campos de auditoría e informática</a:t>
            </a:r>
            <a:endParaRPr lang="es-MX" dirty="0"/>
          </a:p>
          <a:p>
            <a:pPr lvl="0" algn="l"/>
            <a:r>
              <a:rPr lang="es-ES" dirty="0" smtClean="0"/>
              <a:t>*Conocimiento </a:t>
            </a:r>
            <a:r>
              <a:rPr lang="es-ES" dirty="0"/>
              <a:t>de los factores del negocio y del medio </a:t>
            </a:r>
            <a:r>
              <a:rPr lang="es-ES" dirty="0" smtClean="0"/>
              <a:t>externo </a:t>
            </a:r>
            <a:r>
              <a:rPr lang="es-ES" dirty="0"/>
              <a:t>al mismo</a:t>
            </a:r>
            <a:endParaRPr lang="es-MX" dirty="0"/>
          </a:p>
          <a:p>
            <a:pPr lvl="0" algn="l"/>
            <a:r>
              <a:rPr lang="es-MX" dirty="0" smtClean="0"/>
              <a:t>*Actualización </a:t>
            </a:r>
            <a:r>
              <a:rPr lang="es-MX" dirty="0"/>
              <a:t>permanente.</a:t>
            </a:r>
          </a:p>
          <a:p>
            <a:pPr lvl="0" algn="l"/>
            <a:r>
              <a:rPr lang="es-ES" dirty="0" smtClean="0"/>
              <a:t>*Involucramiento </a:t>
            </a:r>
            <a:r>
              <a:rPr lang="es-ES" dirty="0"/>
              <a:t>y comunicación constante con </a:t>
            </a:r>
            <a:r>
              <a:rPr lang="es-ES" dirty="0" smtClean="0"/>
              <a:t>*asociaciones </a:t>
            </a:r>
            <a:r>
              <a:rPr lang="es-ES" dirty="0"/>
              <a:t>nacionales e internacionales </a:t>
            </a:r>
            <a:r>
              <a:rPr lang="es-ES" dirty="0" smtClean="0"/>
              <a:t>*relacionadas </a:t>
            </a:r>
            <a:r>
              <a:rPr lang="es-ES" dirty="0"/>
              <a:t>con el campo.</a:t>
            </a:r>
            <a:endParaRPr lang="es-MX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87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44624" y="6741368"/>
            <a:ext cx="7851648" cy="182880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208681"/>
            <a:ext cx="7854696" cy="66493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b="1" dirty="0"/>
              <a:t>Proceso metodológico de la auditoría en informática</a:t>
            </a:r>
            <a:endParaRPr lang="es-MX" dirty="0"/>
          </a:p>
          <a:p>
            <a:pPr algn="l"/>
            <a:r>
              <a:rPr lang="es-ES" dirty="0"/>
              <a:t> </a:t>
            </a:r>
            <a:endParaRPr lang="es-MX" dirty="0"/>
          </a:p>
          <a:p>
            <a:pPr algn="l"/>
            <a:r>
              <a:rPr lang="es-ES" dirty="0"/>
              <a:t>El uso de un proceso de trabajo metodológico y estándar de la función de auditoría en informática genera las siguientes ventajas</a:t>
            </a:r>
            <a:r>
              <a:rPr lang="es-ES" dirty="0" smtClean="0"/>
              <a:t>:</a:t>
            </a:r>
          </a:p>
          <a:p>
            <a:pPr algn="l"/>
            <a:endParaRPr lang="es-MX" dirty="0"/>
          </a:p>
          <a:p>
            <a:pPr lvl="0" algn="l"/>
            <a:r>
              <a:rPr lang="es-ES" dirty="0" smtClean="0"/>
              <a:t>*Los </a:t>
            </a:r>
            <a:r>
              <a:rPr lang="es-ES" dirty="0"/>
              <a:t>recursos orientan sus esfuerzos a la obtención de productos y servicios de calidad, con características y requisitos comunes para todos los responsables.</a:t>
            </a:r>
            <a:endParaRPr lang="es-MX" dirty="0"/>
          </a:p>
          <a:p>
            <a:pPr lvl="0" algn="l"/>
            <a:endParaRPr lang="es-ES" dirty="0" smtClean="0"/>
          </a:p>
          <a:p>
            <a:pPr lvl="0" algn="l"/>
            <a:r>
              <a:rPr lang="es-ES" dirty="0" smtClean="0"/>
              <a:t>*Las </a:t>
            </a:r>
            <a:r>
              <a:rPr lang="es-ES" dirty="0"/>
              <a:t>tareas y productos terminados de los proyectos se encuentran definidos y formalizados en un documento al alcance de los auditores en informática.</a:t>
            </a:r>
            <a:endParaRPr lang="es-MX" dirty="0"/>
          </a:p>
          <a:p>
            <a:pPr lvl="0" algn="l"/>
            <a:endParaRPr lang="es-ES" dirty="0" smtClean="0"/>
          </a:p>
          <a:p>
            <a:pPr lvl="0" algn="l"/>
            <a:r>
              <a:rPr lang="es-ES" dirty="0"/>
              <a:t>*</a:t>
            </a:r>
            <a:r>
              <a:rPr lang="es-ES" dirty="0" smtClean="0"/>
              <a:t>Se </a:t>
            </a:r>
            <a:r>
              <a:rPr lang="es-ES" dirty="0"/>
              <a:t>facilita en alto grado la administración y seguimiento de los proyectos, pues la metodología obliga a la planeación detallada de cada proyecto bajo criterios estándares</a:t>
            </a:r>
            <a:r>
              <a:rPr lang="es-ES" dirty="0" smtClean="0"/>
              <a:t>.</a:t>
            </a:r>
          </a:p>
          <a:p>
            <a:pPr lvl="0" algn="l"/>
            <a:endParaRPr lang="es-ES" dirty="0"/>
          </a:p>
          <a:p>
            <a:pPr lvl="0" algn="l"/>
            <a:r>
              <a:rPr lang="es-ES" dirty="0" smtClean="0"/>
              <a:t>*Facilita </a:t>
            </a:r>
            <a:r>
              <a:rPr lang="es-ES" dirty="0"/>
              <a:t>la superación profesional y humana de los individuos, ya que orienta los esfuerzos hacia la especialización, responsabilidad, estructuración y depuración en las funciones del auditor en </a:t>
            </a:r>
            <a:r>
              <a:rPr lang="es-ES" dirty="0" smtClean="0"/>
              <a:t>informática.</a:t>
            </a:r>
            <a:endParaRPr lang="es-MX" dirty="0"/>
          </a:p>
          <a:p>
            <a:pPr lvl="0" algn="l"/>
            <a:endParaRPr lang="es-MX" dirty="0"/>
          </a:p>
          <a:p>
            <a:pPr lvl="0" algn="l"/>
            <a:r>
              <a:rPr lang="es-MX" dirty="0"/>
              <a:t>*</a:t>
            </a:r>
            <a:r>
              <a:rPr lang="es-ES" dirty="0" smtClean="0"/>
              <a:t>Es </a:t>
            </a:r>
            <a:r>
              <a:rPr lang="es-ES" dirty="0"/>
              <a:t>un complemento clave en el desarrollo de cada individuo, pues su formal seguimiento, aunado a las habilidades, normas y criterios personales, coadyuva al cumplimiento exitoso de los proyectos de auditoría en </a:t>
            </a:r>
            <a:r>
              <a:rPr lang="es-ES" dirty="0" err="1" smtClean="0"/>
              <a:t>informátic</a:t>
            </a:r>
            <a:endParaRPr lang="es-ES" dirty="0" smtClean="0"/>
          </a:p>
          <a:p>
            <a:pPr lvl="0" algn="l"/>
            <a:endParaRPr lang="es-ES" dirty="0"/>
          </a:p>
          <a:p>
            <a:pPr lvl="0" algn="l"/>
            <a:r>
              <a:rPr lang="es-ES" dirty="0" smtClean="0"/>
              <a:t>*El </a:t>
            </a:r>
            <a:r>
              <a:rPr lang="es-ES" dirty="0"/>
              <a:t>proceso de capacitación o actualización en el uso de un proceso metodológico es más ágil y eficiente, dado que se trabaja sobre tareas y productos terminados perfectamente definidos.</a:t>
            </a:r>
            <a:endParaRPr lang="es-MX" dirty="0"/>
          </a:p>
          <a:p>
            <a:pPr lvl="0" algn="l"/>
            <a:endParaRPr lang="es-MX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812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332656" y="6741368"/>
            <a:ext cx="7851648" cy="182880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260648"/>
            <a:ext cx="7854696" cy="6192688"/>
          </a:xfrm>
        </p:spPr>
        <p:txBody>
          <a:bodyPr>
            <a:noAutofit/>
          </a:bodyPr>
          <a:lstStyle/>
          <a:p>
            <a:pPr algn="l"/>
            <a:r>
              <a:rPr lang="es-ES" sz="1800" b="1" dirty="0"/>
              <a:t>Requisitos para el éxito del proceso metodológico</a:t>
            </a:r>
            <a:endParaRPr lang="es-MX" sz="1800" dirty="0"/>
          </a:p>
          <a:p>
            <a:pPr algn="l"/>
            <a:r>
              <a:rPr lang="es-ES" sz="1800" b="1" dirty="0"/>
              <a:t> </a:t>
            </a:r>
            <a:endParaRPr lang="es-MX" sz="1800" dirty="0"/>
          </a:p>
          <a:p>
            <a:pPr algn="l"/>
            <a:r>
              <a:rPr lang="es-ES" sz="1800" dirty="0"/>
              <a:t>Contar con una metodología formalmente documentada no es garantía de que los proyectos de auditoría en informática tendrán éxito; no cumplir con las siguientes condiciones conducirá a la función de auditoría en informática a que sus proyectos no cumplan con los tiempos, costos o resultados esperados:</a:t>
            </a:r>
            <a:endParaRPr lang="es-MX" sz="1800" dirty="0"/>
          </a:p>
          <a:p>
            <a:pPr algn="l"/>
            <a:r>
              <a:rPr lang="es-ES" sz="1800" dirty="0"/>
              <a:t> </a:t>
            </a:r>
            <a:endParaRPr lang="es-MX" sz="1800" dirty="0"/>
          </a:p>
          <a:p>
            <a:pPr lvl="0" algn="l"/>
            <a:r>
              <a:rPr lang="es-ES" sz="1800" dirty="0"/>
              <a:t>Aprobación de la metodología por la alta dirección.</a:t>
            </a:r>
            <a:endParaRPr lang="es-MX" sz="1800" dirty="0"/>
          </a:p>
          <a:p>
            <a:pPr lvl="0" algn="l"/>
            <a:r>
              <a:rPr lang="es-ES" sz="1800" dirty="0"/>
              <a:t>Adecuación de la metodología a los requerimientos específicos del negocio (cuidado con reducir tareas y eliminar productos importantes con el fin de ahorrar tiempo o por criterios personales; es útil apoyarse en un asesor experto).</a:t>
            </a:r>
            <a:endParaRPr lang="es-MX" sz="1800" dirty="0"/>
          </a:p>
          <a:p>
            <a:pPr lvl="0" algn="l"/>
            <a:r>
              <a:rPr lang="es-ES" sz="1800" dirty="0"/>
              <a:t>Documentación o actualización de la metodología.</a:t>
            </a:r>
            <a:endParaRPr lang="es-MX" sz="1800" dirty="0"/>
          </a:p>
          <a:p>
            <a:pPr lvl="0" algn="l"/>
            <a:r>
              <a:rPr lang="es-ES" sz="1800" dirty="0"/>
              <a:t>Capacitación formal en el uso de la metodología (de acuerdo con el perfil y nivel de participación de cada individuo involucrado).</a:t>
            </a:r>
            <a:endParaRPr lang="es-MX" sz="1800" dirty="0"/>
          </a:p>
          <a:p>
            <a:pPr lvl="0" algn="l"/>
            <a:r>
              <a:rPr lang="es-ES" sz="1800" dirty="0"/>
              <a:t>Elaboración de los planes de auditoría en informática según la metodología.</a:t>
            </a:r>
            <a:endParaRPr lang="es-MX" sz="1800" dirty="0"/>
          </a:p>
          <a:p>
            <a:pPr lvl="0" algn="l"/>
            <a:r>
              <a:rPr lang="es-ES" sz="1800" dirty="0"/>
              <a:t>Verificación del uso formal de la metodología en cada proyecto.</a:t>
            </a:r>
            <a:endParaRPr lang="es-MX" sz="1800" dirty="0"/>
          </a:p>
          <a:p>
            <a:pPr lvl="0" algn="l"/>
            <a:r>
              <a:rPr lang="es-ES" sz="1800" dirty="0"/>
              <a:t>Capacitación formal para el personal de nuevo ingreso o cuando se lleven a cabo actualizaciones relevantes a la metodología.</a:t>
            </a:r>
            <a:endParaRPr lang="es-MX" sz="1800" dirty="0"/>
          </a:p>
          <a:p>
            <a:pPr lvl="0" algn="l"/>
            <a:r>
              <a:rPr lang="es-ES" sz="1800" dirty="0"/>
              <a:t>Otros observados por las mismas empresas en sus proyectos.</a:t>
            </a:r>
            <a:endParaRPr lang="es-MX" sz="1800" dirty="0"/>
          </a:p>
          <a:p>
            <a:pPr algn="l"/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69200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6741368"/>
            <a:ext cx="7851648" cy="1828800"/>
          </a:xfrm>
        </p:spPr>
        <p:txBody>
          <a:bodyPr/>
          <a:lstStyle/>
          <a:p>
            <a:endParaRPr lang="es-MX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43323"/>
              </p:ext>
            </p:extLst>
          </p:nvPr>
        </p:nvGraphicFramePr>
        <p:xfrm>
          <a:off x="539552" y="620688"/>
          <a:ext cx="8136903" cy="5540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328"/>
                <a:gridCol w="2175472"/>
                <a:gridCol w="2196120"/>
                <a:gridCol w="1182525"/>
                <a:gridCol w="1351458"/>
              </a:tblGrid>
              <a:tr h="6156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Etapa</a:t>
                      </a:r>
                      <a:endParaRPr lang="es-MX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Productos terminados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Productos terminados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Responsable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Involucrados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1231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Preliminar (diagnóstico)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Diagnóstico de negocio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Diagnóstico de informática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Involucramiento de la dirección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Información veraz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LP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LP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AD/AI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RI/RAI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1846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Justificación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Matriz de riesgos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Plan de auditoría en informática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Análisis de riesgos y áreas de oportunidad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Definir responsables y tiempos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LP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LP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RAI/RI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RAI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1846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Adecuación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Plan y metodología de acuerdo con el cliente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Plan detallado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s-ES" sz="1200" dirty="0">
                          <a:effectLst/>
                        </a:rPr>
                        <a:t>Entendimiento del negocio y de la función de informática</a:t>
                      </a:r>
                      <a:endParaRPr lang="es-MX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Detallar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tareas</a:t>
                      </a:r>
                      <a:r>
                        <a:rPr lang="en-US" sz="1200" dirty="0">
                          <a:effectLst/>
                        </a:rPr>
                        <a:t> y </a:t>
                      </a:r>
                      <a:r>
                        <a:rPr lang="en-US" sz="1200" dirty="0" err="1">
                          <a:effectLst/>
                        </a:rPr>
                        <a:t>tiempos</a:t>
                      </a:r>
                      <a:endParaRPr lang="es-MX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LP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RI/RAI/PU</a:t>
                      </a:r>
                      <a:endParaRPr lang="es-MX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RI/RAI/PU</a:t>
                      </a:r>
                      <a:endParaRPr lang="es-MX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16633"/>
            <a:ext cx="8574087" cy="673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67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35305"/>
              </p:ext>
            </p:extLst>
          </p:nvPr>
        </p:nvGraphicFramePr>
        <p:xfrm>
          <a:off x="323528" y="260360"/>
          <a:ext cx="8441358" cy="640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236"/>
                <a:gridCol w="2140035"/>
                <a:gridCol w="2278290"/>
                <a:gridCol w="1226772"/>
                <a:gridCol w="1402025"/>
              </a:tblGrid>
              <a:tr h="65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Etapa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Productos terminados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Productos terminados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Responsable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Involucrados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1318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Formalización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Plan aprobado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Compromiso ejecutivo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Aprobación formal(firmas)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Respaldo y apoyo al proyecto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RI/RAI/PU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RI/RAI/PU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23074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Desarrollo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Auditar áreas seleccionadas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Informe de auditoría en informática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Aprobación de la dirección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Asignar responsables y tiempos para cada acción recomendada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LP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AD/PI/PU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RI/PU/AI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RAI/LP/AI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2123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Implantación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1.Recomendaciones y acciones terminadas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2. Aprobación final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Compromiso ejecutivo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Basarse en plan de implantación</a:t>
                      </a:r>
                      <a:endParaRPr lang="es-MX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/>
                        <a:buChar char=""/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Verificación cumplimiento del plan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RI/PU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MX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LP/AI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LP/AI</a:t>
                      </a:r>
                      <a:endParaRPr lang="es-MX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RI/PU/RAI</a:t>
                      </a:r>
                      <a:endParaRPr lang="es-MX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35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082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290</Words>
  <Application>Microsoft Office PowerPoint</Application>
  <PresentationFormat>Presentación en pantalla (4:3)</PresentationFormat>
  <Paragraphs>142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Metodología para el desarrollo e implantación en la auditoria informática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para el desarrollo e implantación en la auditoria informática</dc:title>
  <dc:creator>Luffi</dc:creator>
  <cp:lastModifiedBy>Luffi</cp:lastModifiedBy>
  <cp:revision>4</cp:revision>
  <dcterms:created xsi:type="dcterms:W3CDTF">2015-05-19T15:54:57Z</dcterms:created>
  <dcterms:modified xsi:type="dcterms:W3CDTF">2015-05-20T15:04:56Z</dcterms:modified>
</cp:coreProperties>
</file>