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Subtítulo"/>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Título"/>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s-ES" smtClean="0"/>
              <a:t>Haga clic para modificar el estilo de título del patrón</a:t>
            </a:r>
            <a:endParaRPr kumimoji="0" lang="en-US"/>
          </a:p>
        </p:txBody>
      </p:sp>
      <p:cxnSp>
        <p:nvCxnSpPr>
          <p:cNvPr id="8" name="7 Conector recto"/>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13 Elipse"/>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14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16" name="15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7" name="16 Marcador de pie de página"/>
          <p:cNvSpPr>
            <a:spLocks noGrp="1"/>
          </p:cNvSpPr>
          <p:nvPr>
            <p:ph type="ftr" sz="quarter" idx="12"/>
          </p:nvPr>
        </p:nvSpPr>
        <p:spPr/>
        <p:txBody>
          <a:bodyPr/>
          <a:lstStyle/>
          <a:p>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9" name="8 Marcador de contenido"/>
          <p:cNvSpPr>
            <a:spLocks noGrp="1"/>
          </p:cNvSpPr>
          <p:nvPr>
            <p:ph idx="1"/>
          </p:nvPr>
        </p:nvSpPr>
        <p:spPr>
          <a:xfrm>
            <a:off x="457200" y="1524000"/>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4" name="13 Marcador de fecha"/>
          <p:cNvSpPr>
            <a:spLocks noGrp="1"/>
          </p:cNvSpPr>
          <p:nvPr>
            <p:ph type="dt" sz="half" idx="14"/>
          </p:nvPr>
        </p:nvSpPr>
        <p:spPr/>
        <p:txBody>
          <a:bodyPr/>
          <a:lstStyle/>
          <a:p>
            <a:fld id="{962FF385-E468-4934-9B7D-9D43CA15E2A9}" type="datetimeFigureOut">
              <a:rPr lang="es-MX" smtClean="0"/>
              <a:pPr/>
              <a:t>21/05/2015</a:t>
            </a:fld>
            <a:endParaRPr lang="es-MX"/>
          </a:p>
        </p:txBody>
      </p:sp>
      <p:sp>
        <p:nvSpPr>
          <p:cNvPr id="15" name="14 Marcador de número de diapositiva"/>
          <p:cNvSpPr>
            <a:spLocks noGrp="1"/>
          </p:cNvSpPr>
          <p:nvPr>
            <p:ph type="sldNum" sz="quarter" idx="15"/>
          </p:nvPr>
        </p:nvSpPr>
        <p:spPr/>
        <p:txBody>
          <a:bodyPr/>
          <a:lstStyle>
            <a:lvl1pPr algn="ctr">
              <a:defRPr/>
            </a:lvl1pPr>
          </a:lstStyle>
          <a:p>
            <a:fld id="{02A310FC-5D19-44ED-A3E5-40061D63B6B1}" type="slidenum">
              <a:rPr lang="es-MX" smtClean="0"/>
              <a:pPr/>
              <a:t>‹Nº›</a:t>
            </a:fld>
            <a:endParaRPr lang="es-MX"/>
          </a:p>
        </p:txBody>
      </p:sp>
      <p:sp>
        <p:nvSpPr>
          <p:cNvPr id="16" name="15 Marcador de pie de página"/>
          <p:cNvSpPr>
            <a:spLocks noGrp="1"/>
          </p:cNvSpPr>
          <p:nvPr>
            <p:ph type="ftr" sz="quarter" idx="16"/>
          </p:nvPr>
        </p:nvSpPr>
        <p:spPr/>
        <p:txBody>
          <a:bodyPr/>
          <a:lstStyle/>
          <a:p>
            <a:endParaRPr lang="es-MX"/>
          </a:p>
        </p:txBody>
      </p:sp>
      <p:sp>
        <p:nvSpPr>
          <p:cNvPr id="17" name="16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cxnSp>
        <p:nvCxnSpPr>
          <p:cNvPr id="7" name="6 Conector recto"/>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4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11" name="10 Marcador de contenido"/>
          <p:cNvSpPr>
            <a:spLocks noGrp="1"/>
          </p:cNvSpPr>
          <p:nvPr>
            <p:ph sz="half" idx="1"/>
          </p:nvPr>
        </p:nvSpPr>
        <p:spPr>
          <a:xfrm>
            <a:off x="457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9" name="8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8" name="7 Marcador de pie de página"/>
          <p:cNvSpPr>
            <a:spLocks noGrp="1"/>
          </p:cNvSpPr>
          <p:nvPr>
            <p:ph type="ftr" sz="quarter" idx="11"/>
          </p:nvPr>
        </p:nvSpPr>
        <p:spPr/>
        <p:txBody>
          <a:bodyPr/>
          <a:lstStyle/>
          <a:p>
            <a:endParaRPr lang="es-MX"/>
          </a:p>
        </p:txBody>
      </p:sp>
      <p:sp>
        <p:nvSpPr>
          <p:cNvPr id="7" name="6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3" name="2 Marcador de texto"/>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32" name="31 Marcador de contenido"/>
          <p:cNvSpPr>
            <a:spLocks noGrp="1"/>
          </p:cNvSpPr>
          <p:nvPr>
            <p:ph sz="half" idx="2"/>
          </p:nvPr>
        </p:nvSpPr>
        <p:spPr>
          <a:xfrm>
            <a:off x="457200"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4" name="33 Marcador de contenido"/>
          <p:cNvSpPr>
            <a:spLocks noGrp="1"/>
          </p:cNvSpPr>
          <p:nvPr>
            <p:ph sz="quarter" idx="4"/>
          </p:nvPr>
        </p:nvSpPr>
        <p:spPr>
          <a:xfrm>
            <a:off x="4649788"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 name="1 Título"/>
          <p:cNvSpPr>
            <a:spLocks noGrp="1"/>
          </p:cNvSpPr>
          <p:nvPr>
            <p:ph type="title"/>
          </p:nvPr>
        </p:nvSpPr>
        <p:spPr>
          <a:xfrm>
            <a:off x="457200" y="155448"/>
            <a:ext cx="8229600" cy="1143000"/>
          </a:xfrm>
        </p:spPr>
        <p:txBody>
          <a:bodyPr anchor="b" anchorCtr="0"/>
          <a:lstStyle>
            <a:lvl1pPr>
              <a:defRPr/>
            </a:lvl1pPr>
          </a:lstStyle>
          <a:p>
            <a:r>
              <a:rPr kumimoji="0" lang="es-ES" smtClean="0"/>
              <a:t>Haga clic para modificar el estilo de título del patrón</a:t>
            </a:r>
            <a:endParaRPr kumimoji="0" lang="en-US"/>
          </a:p>
        </p:txBody>
      </p:sp>
      <p:sp>
        <p:nvSpPr>
          <p:cNvPr id="12" name="11 Marcador de texto"/>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cxnSp>
        <p:nvCxnSpPr>
          <p:cNvPr id="10" name="9 Conector recto"/>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9" name="28 Marcador de contenido"/>
          <p:cNvSpPr>
            <a:spLocks noGrp="1"/>
          </p:cNvSpPr>
          <p:nvPr>
            <p:ph sz="quarter" idx="1"/>
          </p:nvPr>
        </p:nvSpPr>
        <p:spPr>
          <a:xfrm>
            <a:off x="457200" y="457200"/>
            <a:ext cx="62484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 name="2 Marcador de texto"/>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31" name="30 Título"/>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8" name="7 Marcador de fecha"/>
          <p:cNvSpPr>
            <a:spLocks noGrp="1"/>
          </p:cNvSpPr>
          <p:nvPr>
            <p:ph type="dt" sz="half" idx="14"/>
          </p:nvPr>
        </p:nvSpPr>
        <p:spPr/>
        <p:txBody>
          <a:bodyPr/>
          <a:lstStyle/>
          <a:p>
            <a:fld id="{962FF385-E468-4934-9B7D-9D43CA15E2A9}" type="datetimeFigureOut">
              <a:rPr lang="es-MX" smtClean="0"/>
              <a:pPr/>
              <a:t>21/05/2015</a:t>
            </a:fld>
            <a:endParaRPr lang="es-MX"/>
          </a:p>
        </p:txBody>
      </p:sp>
      <p:sp>
        <p:nvSpPr>
          <p:cNvPr id="9" name="8 Marcador de número de diapositiva"/>
          <p:cNvSpPr>
            <a:spLocks noGrp="1"/>
          </p:cNvSpPr>
          <p:nvPr>
            <p:ph type="sldNum" sz="quarter" idx="15"/>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6"/>
          </p:nvPr>
        </p:nvSpPr>
        <p:spPr/>
        <p:txBody>
          <a:bodyPr/>
          <a:lstStyle/>
          <a:p>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s-ES" smtClean="0"/>
              <a:t>Haga clic en el icono para agregar una imagen</a:t>
            </a:r>
            <a:endParaRPr kumimoji="0" lang="en-US"/>
          </a:p>
        </p:txBody>
      </p:sp>
      <p:sp>
        <p:nvSpPr>
          <p:cNvPr id="4" name="3 Marcador de texto"/>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9" name="8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2"/>
          </p:nvPr>
        </p:nvSpPr>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8 Marcador de texto"/>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962FF385-E468-4934-9B7D-9D43CA15E2A9}" type="datetimeFigureOut">
              <a:rPr lang="es-MX" smtClean="0"/>
              <a:pPr/>
              <a:t>21/05/2015</a:t>
            </a:fld>
            <a:endParaRPr lang="es-MX"/>
          </a:p>
        </p:txBody>
      </p:sp>
      <p:sp>
        <p:nvSpPr>
          <p:cNvPr id="10" name="9 Marcador de pie de página"/>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s-MX"/>
          </a:p>
        </p:txBody>
      </p:sp>
      <p:sp>
        <p:nvSpPr>
          <p:cNvPr id="22" name="21 Marcador de número de diapositiva"/>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2A310FC-5D19-44ED-A3E5-40061D63B6B1}" type="slidenum">
              <a:rPr lang="es-MX" smtClean="0"/>
              <a:pPr/>
              <a:t>‹Nº›</a:t>
            </a:fld>
            <a:endParaRPr lang="es-MX"/>
          </a:p>
        </p:txBody>
      </p:sp>
      <p:sp>
        <p:nvSpPr>
          <p:cNvPr id="5" name="4 Marcador de título"/>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s-ES" smtClean="0"/>
              <a:t>Haga clic para modificar el estilo de título del patrón</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79512" y="188640"/>
            <a:ext cx="8784976" cy="6408712"/>
          </a:xfrm>
        </p:spPr>
        <p:txBody>
          <a:bodyPr>
            <a:normAutofit/>
          </a:bodyPr>
          <a:lstStyle/>
          <a:p>
            <a:endParaRPr lang="es-MX" dirty="0" smtClean="0"/>
          </a:p>
          <a:p>
            <a:endParaRPr lang="es-MX" dirty="0"/>
          </a:p>
          <a:p>
            <a:endParaRPr lang="es-MX" dirty="0" smtClean="0"/>
          </a:p>
          <a:p>
            <a:endParaRPr lang="es-MX" dirty="0"/>
          </a:p>
          <a:p>
            <a:endParaRPr lang="es-MX" dirty="0" smtClean="0"/>
          </a:p>
          <a:p>
            <a:endParaRPr lang="es-MX" dirty="0"/>
          </a:p>
          <a:p>
            <a:endParaRPr lang="es-MX" b="1" dirty="0" smtClean="0"/>
          </a:p>
          <a:p>
            <a:r>
              <a:rPr lang="es-MX" b="1" dirty="0" smtClean="0"/>
              <a:t>ALUMNO:</a:t>
            </a:r>
            <a:r>
              <a:rPr lang="es-MX" dirty="0" smtClean="0"/>
              <a:t> HECTOR JARAMILLO ELENES</a:t>
            </a:r>
          </a:p>
          <a:p>
            <a:r>
              <a:rPr lang="es-MX" b="1" dirty="0" smtClean="0"/>
              <a:t>CARRERA</a:t>
            </a:r>
            <a:r>
              <a:rPr lang="es-MX" dirty="0" smtClean="0"/>
              <a:t>:  ING. EN SISTEMAS COMPUTACIONALES</a:t>
            </a:r>
          </a:p>
          <a:p>
            <a:r>
              <a:rPr lang="es-MX" b="1" dirty="0" smtClean="0"/>
              <a:t>MAESTRO</a:t>
            </a:r>
            <a:r>
              <a:rPr lang="es-MX" dirty="0" smtClean="0"/>
              <a:t>: LUIS SANTILLAN </a:t>
            </a:r>
          </a:p>
          <a:p>
            <a:r>
              <a:rPr lang="es-MX" b="1" dirty="0" smtClean="0"/>
              <a:t>MATERIA:</a:t>
            </a:r>
            <a:r>
              <a:rPr lang="es-MX" dirty="0" smtClean="0"/>
              <a:t> AUDITORIA INFORMATICA</a:t>
            </a:r>
          </a:p>
          <a:p>
            <a:r>
              <a:rPr lang="es-MX" dirty="0" smtClean="0"/>
              <a:t> </a:t>
            </a:r>
          </a:p>
          <a:p>
            <a:r>
              <a:rPr lang="es-MX" b="1" dirty="0" smtClean="0"/>
              <a:t>TEMA: AUDITORIA</a:t>
            </a:r>
            <a:endParaRPr lang="es-MX" dirty="0"/>
          </a:p>
        </p:txBody>
      </p:sp>
      <p:pic>
        <p:nvPicPr>
          <p:cNvPr id="5" name="4 Imagen" descr="UNIDEP ZIHUATANEJO"/>
          <p:cNvPicPr/>
          <p:nvPr/>
        </p:nvPicPr>
        <p:blipFill>
          <a:blip r:embed="rId2" cstate="print"/>
          <a:srcRect/>
          <a:stretch>
            <a:fillRect/>
          </a:stretch>
        </p:blipFill>
        <p:spPr bwMode="auto">
          <a:xfrm>
            <a:off x="1835696" y="674762"/>
            <a:ext cx="5184576" cy="1962150"/>
          </a:xfrm>
          <a:prstGeom prst="rect">
            <a:avLst/>
          </a:prstGeom>
          <a:noFill/>
          <a:ln w="9525">
            <a:noFill/>
            <a:miter lim="800000"/>
            <a:headEnd/>
            <a:tailEnd/>
          </a:ln>
        </p:spPr>
      </p:pic>
    </p:spTree>
    <p:extLst>
      <p:ext uri="{BB962C8B-B14F-4D97-AF65-F5344CB8AC3E}">
        <p14:creationId xmlns:p14="http://schemas.microsoft.com/office/powerpoint/2010/main" val="1884082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normAutofit/>
          </a:bodyPr>
          <a:lstStyle/>
          <a:p>
            <a:pPr marL="0" indent="0" algn="ctr">
              <a:buNone/>
            </a:pPr>
            <a:r>
              <a:rPr lang="es-MX" dirty="0"/>
              <a:t>Auditoria</a:t>
            </a:r>
          </a:p>
          <a:p>
            <a:r>
              <a:rPr lang="es-MX" dirty="0"/>
              <a:t>La </a:t>
            </a:r>
            <a:r>
              <a:rPr lang="es-MX" b="1" dirty="0"/>
              <a:t>auditoría</a:t>
            </a:r>
            <a:r>
              <a:rPr lang="es-MX" dirty="0"/>
              <a:t> es el examen crítico y sistemático que realiza una persona </a:t>
            </a:r>
            <a:r>
              <a:rPr lang="es-MX" dirty="0" smtClean="0"/>
              <a:t>llámese </a:t>
            </a:r>
            <a:r>
              <a:rPr lang="es-MX" dirty="0"/>
              <a:t>auditor o grupo de personas independientes del sistema auditado, que puede ser una persona, organización, sistema, proceso, proyecto o producto.</a:t>
            </a:r>
          </a:p>
          <a:p>
            <a:r>
              <a:rPr lang="es-MX" dirty="0"/>
              <a:t>Aunque hay muchos tipos de auditoría, la expresión se utiliza generalmente para designar a la «auditoría externa de estados financieros, que es una auditoría realizada por un profesional experto en contabilidad, de los libros y registros contables de una entidad, para opinar sobre la razonabilidad de la información contenida en ellos y sobre el cumplimiento de las normas contables. </a:t>
            </a:r>
          </a:p>
          <a:p>
            <a:endParaRPr lang="es-MX" dirty="0"/>
          </a:p>
        </p:txBody>
      </p:sp>
    </p:spTree>
    <p:extLst>
      <p:ext uri="{BB962C8B-B14F-4D97-AF65-F5344CB8AC3E}">
        <p14:creationId xmlns:p14="http://schemas.microsoft.com/office/powerpoint/2010/main" val="4118957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192688"/>
          </a:xfrm>
        </p:spPr>
        <p:txBody>
          <a:bodyPr/>
          <a:lstStyle/>
          <a:p>
            <a:endParaRPr lang="es-MX" dirty="0" smtClean="0"/>
          </a:p>
          <a:p>
            <a:r>
              <a:rPr lang="es-MX" dirty="0" smtClean="0"/>
              <a:t>La </a:t>
            </a:r>
            <a:r>
              <a:rPr lang="es-MX" dirty="0"/>
              <a:t>auditoría es una serie de métodos de investigación y análisis con el objetivo de producir la revisión y evaluación profunda de la gestión efectuada. </a:t>
            </a:r>
          </a:p>
          <a:p>
            <a:r>
              <a:rPr lang="es-MX" dirty="0"/>
              <a:t>El objetivo de la Auditoria consiste en apoyar a los miembros de la empresa en el desempeño de sus actividades. Para ello la Auditoria les proporciona análisis, evaluaciones, recomendaciones, asesoría e información concerniente a las actividades revisadas.</a:t>
            </a:r>
          </a:p>
          <a:p>
            <a:r>
              <a:rPr lang="es-MX" dirty="0"/>
              <a:t>Los miembros de la organización a quien Auditoria apoya, incluye a Directorio y las Gerencias.</a:t>
            </a:r>
          </a:p>
          <a:p>
            <a:endParaRPr lang="es-MX" dirty="0"/>
          </a:p>
        </p:txBody>
      </p:sp>
    </p:spTree>
    <p:extLst>
      <p:ext uri="{BB962C8B-B14F-4D97-AF65-F5344CB8AC3E}">
        <p14:creationId xmlns:p14="http://schemas.microsoft.com/office/powerpoint/2010/main" val="4140496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lstStyle/>
          <a:p>
            <a:endParaRPr lang="es-MX" dirty="0" smtClean="0"/>
          </a:p>
          <a:p>
            <a:endParaRPr lang="es-MX" dirty="0"/>
          </a:p>
          <a:p>
            <a:r>
              <a:rPr lang="es-MX" dirty="0" smtClean="0"/>
              <a:t>La </a:t>
            </a:r>
            <a:r>
              <a:rPr lang="es-MX" dirty="0"/>
              <a:t>Auditoría Externa examina y evalúa cualquiera de los sistemas de información de una organización y emite una opinión independiente sobre los mismos, pero las empresas generalmente requieren de la evaluación de su sistema de información financiero en forma independiente para otorgarle validez ante los usuarios del producto de </a:t>
            </a:r>
            <a:r>
              <a:rPr lang="es-MX" dirty="0" smtClean="0"/>
              <a:t>este</a:t>
            </a:r>
            <a:endParaRPr lang="es-MX" dirty="0"/>
          </a:p>
        </p:txBody>
      </p:sp>
    </p:spTree>
    <p:extLst>
      <p:ext uri="{BB962C8B-B14F-4D97-AF65-F5344CB8AC3E}">
        <p14:creationId xmlns:p14="http://schemas.microsoft.com/office/powerpoint/2010/main" val="3839857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264696"/>
          </a:xfrm>
        </p:spPr>
        <p:txBody>
          <a:bodyPr/>
          <a:lstStyle/>
          <a:p>
            <a:endParaRPr lang="es-MX" dirty="0" smtClean="0"/>
          </a:p>
          <a:p>
            <a:endParaRPr lang="es-MX" dirty="0"/>
          </a:p>
          <a:p>
            <a:r>
              <a:rPr lang="es-MX" dirty="0" smtClean="0"/>
              <a:t>por </a:t>
            </a:r>
            <a:r>
              <a:rPr lang="es-MX" dirty="0"/>
              <a:t>lo cual tradicionalmente se ha asociado el término Auditoría Externa a Auditoría de Estados Financieros, lo cual como se observa no es totalmente equivalente, pues puede existir Auditoría Externa del Sistema de Información Tributario, Auditoría Externa del Sistema de Información Administrativo, Auditoría Externa del Sistema de Información Automático etc.</a:t>
            </a:r>
          </a:p>
        </p:txBody>
      </p:sp>
    </p:spTree>
    <p:extLst>
      <p:ext uri="{BB962C8B-B14F-4D97-AF65-F5344CB8AC3E}">
        <p14:creationId xmlns:p14="http://schemas.microsoft.com/office/powerpoint/2010/main" val="2618905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92688"/>
          </a:xfrm>
        </p:spPr>
        <p:txBody>
          <a:bodyPr/>
          <a:lstStyle/>
          <a:p>
            <a:r>
              <a:rPr lang="es-MX" dirty="0" smtClean="0"/>
              <a:t>Notas Generales del Grupo:</a:t>
            </a:r>
          </a:p>
          <a:p>
            <a:r>
              <a:rPr lang="es-MX" dirty="0" smtClean="0">
                <a:solidFill>
                  <a:srgbClr val="FF0000"/>
                </a:solidFill>
              </a:rPr>
              <a:t>Luis: </a:t>
            </a:r>
            <a:r>
              <a:rPr lang="es-MX" dirty="0" smtClean="0"/>
              <a:t>Falta completar la unidad.</a:t>
            </a:r>
          </a:p>
          <a:p>
            <a:r>
              <a:rPr lang="es-MX" dirty="0" smtClean="0">
                <a:solidFill>
                  <a:srgbClr val="FF0000"/>
                </a:solidFill>
              </a:rPr>
              <a:t>Oscar: </a:t>
            </a:r>
            <a:r>
              <a:rPr lang="es-MX" dirty="0" smtClean="0"/>
              <a:t>Creo que está bien. Sin embargo</a:t>
            </a:r>
          </a:p>
          <a:p>
            <a:pPr marL="0" indent="0">
              <a:buNone/>
            </a:pPr>
            <a:r>
              <a:rPr lang="es-MX" dirty="0" smtClean="0"/>
              <a:t>   Se debe enfocar a Auditoría </a:t>
            </a:r>
            <a:r>
              <a:rPr lang="es-MX" dirty="0" smtClean="0"/>
              <a:t>Informática</a:t>
            </a:r>
          </a:p>
          <a:p>
            <a:r>
              <a:rPr lang="es-MX" dirty="0">
                <a:solidFill>
                  <a:srgbClr val="FF0000"/>
                </a:solidFill>
              </a:rPr>
              <a:t>Manuel: </a:t>
            </a:r>
            <a:r>
              <a:rPr lang="es-MX" dirty="0" smtClean="0"/>
              <a:t>animo compañero buen aporte.</a:t>
            </a:r>
            <a:endParaRPr lang="es-MX" dirty="0" smtClean="0"/>
          </a:p>
          <a:p>
            <a:pPr marL="0" indent="0">
              <a:buNone/>
            </a:pPr>
            <a:endParaRPr lang="es-MX" dirty="0">
              <a:solidFill>
                <a:srgbClr val="FF0000"/>
              </a:solidFill>
            </a:endParaRPr>
          </a:p>
        </p:txBody>
      </p:sp>
    </p:spTree>
    <p:extLst>
      <p:ext uri="{BB962C8B-B14F-4D97-AF65-F5344CB8AC3E}">
        <p14:creationId xmlns:p14="http://schemas.microsoft.com/office/powerpoint/2010/main" val="61338968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l">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l">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43</TotalTime>
  <Words>351</Words>
  <Application>Microsoft Office PowerPoint</Application>
  <PresentationFormat>Presentación en pantalla (4:3)</PresentationFormat>
  <Paragraphs>31</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Papel</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usuario1</dc:creator>
  <cp:lastModifiedBy>Manuel</cp:lastModifiedBy>
  <cp:revision>8</cp:revision>
  <dcterms:created xsi:type="dcterms:W3CDTF">2015-05-19T15:48:16Z</dcterms:created>
  <dcterms:modified xsi:type="dcterms:W3CDTF">2015-05-21T15:43:52Z</dcterms:modified>
</cp:coreProperties>
</file>