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3" r:id="rId17"/>
    <p:sldId id="272" r:id="rId18"/>
    <p:sldId id="271" r:id="rId19"/>
    <p:sldId id="277" r:id="rId20"/>
    <p:sldId id="276" r:id="rId21"/>
    <p:sldId id="275" r:id="rId22"/>
    <p:sldId id="274"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212D0F78-843D-4B4D-A13A-6C2D4AF74A11}" type="datetimeFigureOut">
              <a:rPr lang="es-MX" smtClean="0"/>
              <a:t>21/05/2015</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21/05/2015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21/05/2015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21/05/2015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212D0F78-843D-4B4D-A13A-6C2D4AF74A11}" type="datetimeFigureOut">
              <a:rPr lang="es-MX" smtClean="0"/>
              <a:t>21/05/2015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21/05/2015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212D0F78-843D-4B4D-A13A-6C2D4AF74A11}" type="datetimeFigureOut">
              <a:rPr lang="es-MX" smtClean="0"/>
              <a:t>21/05/2015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212D0F78-843D-4B4D-A13A-6C2D4AF74A11}" type="datetimeFigureOut">
              <a:rPr lang="es-MX" smtClean="0"/>
              <a:t>21/05/2015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D0F78-843D-4B4D-A13A-6C2D4AF74A11}" type="datetimeFigureOut">
              <a:rPr lang="es-MX" smtClean="0"/>
              <a:t>21/05/2015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21/05/2015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212D0F78-843D-4B4D-A13A-6C2D4AF74A11}" type="datetimeFigureOut">
              <a:rPr lang="es-MX" smtClean="0"/>
              <a:t>21/05/2015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BDF8FDEC-A215-4A9E-812A-809DA2054DB4}" type="slidenum">
              <a:rPr lang="es-MX" smtClean="0"/>
              <a:t>‹Nº›</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2D0F78-843D-4B4D-A13A-6C2D4AF74A11}" type="datetimeFigureOut">
              <a:rPr lang="es-MX" smtClean="0"/>
              <a:t>21/05/2015</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F8FDEC-A215-4A9E-812A-809DA2054DB4}" type="slidenum">
              <a:rPr lang="es-MX" smtClean="0"/>
              <a:t>‹Nº›</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332656"/>
            <a:ext cx="8604448" cy="1294163"/>
          </a:xfrm>
        </p:spPr>
        <p:txBody>
          <a:bodyPr>
            <a:noAutofit/>
          </a:bodyPr>
          <a:lstStyle/>
          <a:p>
            <a:pPr algn="ctr"/>
            <a:r>
              <a:rPr lang="es-ES_tradnl" sz="4000" dirty="0" smtClean="0"/>
              <a:t>Metodología </a:t>
            </a:r>
            <a:r>
              <a:rPr lang="es-ES_tradnl" sz="4000" dirty="0"/>
              <a:t>para el desarrollo e implantación en la auditoria informática</a:t>
            </a:r>
            <a:endParaRPr lang="es-MX" sz="4000" dirty="0"/>
          </a:p>
        </p:txBody>
      </p:sp>
      <p:sp>
        <p:nvSpPr>
          <p:cNvPr id="3" name="2 Subtítulo"/>
          <p:cNvSpPr>
            <a:spLocks noGrp="1"/>
          </p:cNvSpPr>
          <p:nvPr>
            <p:ph type="subTitle" idx="1"/>
          </p:nvPr>
        </p:nvSpPr>
        <p:spPr>
          <a:xfrm>
            <a:off x="395536" y="1916832"/>
            <a:ext cx="7854696" cy="3168352"/>
          </a:xfrm>
        </p:spPr>
        <p:txBody>
          <a:bodyPr>
            <a:noAutofit/>
          </a:bodyPr>
          <a:lstStyle/>
          <a:p>
            <a:pPr algn="ctr"/>
            <a:endParaRPr lang="es-MX" sz="2800" dirty="0" smtClean="0"/>
          </a:p>
          <a:p>
            <a:pPr algn="ctr"/>
            <a:r>
              <a:rPr lang="es-MX" sz="2800" dirty="0" smtClean="0"/>
              <a:t>Alumno:</a:t>
            </a:r>
          </a:p>
          <a:p>
            <a:pPr algn="ctr"/>
            <a:r>
              <a:rPr lang="es-MX" sz="2800" dirty="0" smtClean="0"/>
              <a:t> Jesús Antonio ramos sauceda</a:t>
            </a:r>
          </a:p>
          <a:p>
            <a:pPr algn="ctr"/>
            <a:endParaRPr lang="es-MX" sz="2800" dirty="0" smtClean="0"/>
          </a:p>
          <a:p>
            <a:pPr algn="ctr"/>
            <a:r>
              <a:rPr lang="es-MX" sz="2800" dirty="0" smtClean="0"/>
              <a:t>Materia: </a:t>
            </a:r>
          </a:p>
          <a:p>
            <a:pPr algn="ctr"/>
            <a:r>
              <a:rPr lang="es-MX" sz="2800" dirty="0" smtClean="0"/>
              <a:t>auditoria informática</a:t>
            </a:r>
            <a:endParaRPr lang="es-MX" sz="2800" dirty="0"/>
          </a:p>
        </p:txBody>
      </p:sp>
    </p:spTree>
    <p:extLst>
      <p:ext uri="{BB962C8B-B14F-4D97-AF65-F5344CB8AC3E}">
        <p14:creationId xmlns:p14="http://schemas.microsoft.com/office/powerpoint/2010/main" val="18479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3400" y="260648"/>
            <a:ext cx="7854696" cy="6192688"/>
          </a:xfrm>
        </p:spPr>
        <p:txBody>
          <a:bodyPr>
            <a:normAutofit fontScale="85000" lnSpcReduction="20000"/>
          </a:bodyPr>
          <a:lstStyle/>
          <a:p>
            <a:pPr algn="l"/>
            <a:r>
              <a:rPr lang="es-ES" b="1" dirty="0"/>
              <a:t>Planeación de la auditoría en informática</a:t>
            </a:r>
            <a:endParaRPr lang="es-MX" dirty="0"/>
          </a:p>
          <a:p>
            <a:pPr algn="l"/>
            <a:r>
              <a:rPr lang="es-ES" b="1" dirty="0"/>
              <a:t> </a:t>
            </a:r>
            <a:endParaRPr lang="es-MX" dirty="0"/>
          </a:p>
          <a:p>
            <a:pPr algn="l"/>
            <a:r>
              <a:rPr lang="es-ES" dirty="0"/>
              <a:t>Para hacer una adecuada planeación de la auditoría en informática hay que seguir una serie de pasos previos que permitirán dimensionar el tamaño y características del área dentro del organismo a auditar, sus sistemas, organización y equipo. Con ello podremos determinar el número y características del personal de auditoría, las herramientas necesarias, el tiempo y costo, así como definir los alcances de la auditoría para, en caso necesario, poder elaborar el contrato de servicios.</a:t>
            </a:r>
            <a:endParaRPr lang="es-MX" dirty="0"/>
          </a:p>
          <a:p>
            <a:pPr algn="l"/>
            <a:r>
              <a:rPr lang="es-ES" dirty="0"/>
              <a:t>Dentro de la auditoría en general, la planeación es uno de los pasos más importantes, ya que una inadecuada planeación provocará una serie de problemas que pueden impedir que se cumpla con la auditoría o bien hacer que no se efectúe con el profesionalismo que debe tener cualquier auditor.</a:t>
            </a:r>
            <a:endParaRPr lang="es-MX" dirty="0"/>
          </a:p>
          <a:p>
            <a:pPr algn="l"/>
            <a:r>
              <a:rPr lang="es-ES" dirty="0"/>
              <a:t>El trabajo de auditoría deberá incluir la planeación de la auditoría, el examen y la evaluación de la información, la comunicación de los resultados y el seguimiento.</a:t>
            </a:r>
            <a:endParaRPr lang="es-MX" dirty="0"/>
          </a:p>
          <a:p>
            <a:pPr algn="l"/>
            <a:r>
              <a:rPr lang="es-ES" dirty="0"/>
              <a:t>La planeación de la auditoría deberá ser documentada e incluirá:</a:t>
            </a:r>
            <a:endParaRPr lang="es-MX" dirty="0"/>
          </a:p>
          <a:p>
            <a:pPr algn="l"/>
            <a:endParaRPr lang="es-MX" dirty="0"/>
          </a:p>
        </p:txBody>
      </p:sp>
    </p:spTree>
    <p:extLst>
      <p:ext uri="{BB962C8B-B14F-4D97-AF65-F5344CB8AC3E}">
        <p14:creationId xmlns:p14="http://schemas.microsoft.com/office/powerpoint/2010/main" val="165177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9552" y="260648"/>
            <a:ext cx="7854696" cy="6376672"/>
          </a:xfrm>
        </p:spPr>
        <p:txBody>
          <a:bodyPr>
            <a:normAutofit fontScale="77500" lnSpcReduction="20000"/>
          </a:bodyPr>
          <a:lstStyle/>
          <a:p>
            <a:pPr lvl="0" algn="l"/>
            <a:r>
              <a:rPr lang="es-ES" dirty="0" smtClean="0"/>
              <a:t>*El </a:t>
            </a:r>
            <a:r>
              <a:rPr lang="es-ES" dirty="0"/>
              <a:t>establecimiento de los objetivos y el alcance del trabajo.</a:t>
            </a:r>
            <a:endParaRPr lang="es-MX" dirty="0"/>
          </a:p>
          <a:p>
            <a:pPr lvl="0" algn="l"/>
            <a:r>
              <a:rPr lang="es-ES" dirty="0" smtClean="0"/>
              <a:t>*La </a:t>
            </a:r>
            <a:r>
              <a:rPr lang="es-ES" dirty="0"/>
              <a:t>obtención de información de apoyo sobre las actividades que se auditarán.</a:t>
            </a:r>
            <a:endParaRPr lang="es-MX" dirty="0"/>
          </a:p>
          <a:p>
            <a:pPr lvl="0" algn="l"/>
            <a:r>
              <a:rPr lang="es-ES" dirty="0" smtClean="0"/>
              <a:t>*La </a:t>
            </a:r>
            <a:r>
              <a:rPr lang="es-ES" dirty="0"/>
              <a:t>determinación de los recursos necesarios para realizar la auditoría.</a:t>
            </a:r>
            <a:endParaRPr lang="es-MX" dirty="0"/>
          </a:p>
          <a:p>
            <a:pPr lvl="0" algn="l"/>
            <a:r>
              <a:rPr lang="es-ES" dirty="0" smtClean="0"/>
              <a:t>*El </a:t>
            </a:r>
            <a:r>
              <a:rPr lang="es-ES" dirty="0"/>
              <a:t>establecimiento de la comunicación necesaria con todos los que estarán involucrados en la auditoría.</a:t>
            </a:r>
            <a:endParaRPr lang="es-MX" dirty="0"/>
          </a:p>
          <a:p>
            <a:pPr lvl="0" algn="l"/>
            <a:r>
              <a:rPr lang="es-ES" dirty="0" smtClean="0"/>
              <a:t>*La </a:t>
            </a:r>
            <a:r>
              <a:rPr lang="es-ES" dirty="0"/>
              <a:t>realización, en la forma más apropiada, de una inspección física para familiarizarse con las actividades y controles a auditar, así como identificación de las áreas en las que se deberá hacer énfasis al realizar la auditoría y promover comentarios y la promoción de los auditados.</a:t>
            </a:r>
            <a:endParaRPr lang="es-MX" dirty="0"/>
          </a:p>
          <a:p>
            <a:pPr lvl="0" algn="l"/>
            <a:r>
              <a:rPr lang="es-ES" dirty="0" smtClean="0"/>
              <a:t>*La </a:t>
            </a:r>
            <a:r>
              <a:rPr lang="es-ES" dirty="0"/>
              <a:t>preparación por escrito del programa de auditoría.</a:t>
            </a:r>
            <a:endParaRPr lang="es-MX" dirty="0"/>
          </a:p>
          <a:p>
            <a:pPr lvl="0" algn="l"/>
            <a:r>
              <a:rPr lang="es-ES" dirty="0" smtClean="0"/>
              <a:t>*La </a:t>
            </a:r>
            <a:r>
              <a:rPr lang="es-ES" dirty="0"/>
              <a:t>determinación de cómo, cuándo y a quien se le comunicarán los resultados de la auditoría.</a:t>
            </a:r>
            <a:endParaRPr lang="es-MX" dirty="0"/>
          </a:p>
          <a:p>
            <a:pPr lvl="0" algn="l"/>
            <a:r>
              <a:rPr lang="es-ES" dirty="0" smtClean="0"/>
              <a:t>*La </a:t>
            </a:r>
            <a:r>
              <a:rPr lang="es-ES" dirty="0"/>
              <a:t>obtención de la aprobación del plan de trabajo de la auditoría.</a:t>
            </a:r>
            <a:endParaRPr lang="es-MX" dirty="0"/>
          </a:p>
          <a:p>
            <a:pPr algn="l"/>
            <a:r>
              <a:rPr lang="es-ES" dirty="0" smtClean="0"/>
              <a:t>*En </a:t>
            </a:r>
            <a:r>
              <a:rPr lang="es-ES" dirty="0"/>
              <a:t>el caso de la auditoría en informática, la planeación es fundamental, pues habrá que hacerla desde el punto de vista de varios objetivos:</a:t>
            </a:r>
            <a:endParaRPr lang="es-MX" dirty="0"/>
          </a:p>
          <a:p>
            <a:pPr lvl="0" algn="l"/>
            <a:r>
              <a:rPr lang="es-ES" dirty="0" smtClean="0"/>
              <a:t>*Evaluación </a:t>
            </a:r>
            <a:r>
              <a:rPr lang="es-ES" dirty="0"/>
              <a:t>administrativa del área de procesos electrónicos.</a:t>
            </a:r>
            <a:endParaRPr lang="es-MX" dirty="0"/>
          </a:p>
          <a:p>
            <a:pPr lvl="0" algn="l"/>
            <a:r>
              <a:rPr lang="es-ES" dirty="0" smtClean="0"/>
              <a:t>*Evaluación </a:t>
            </a:r>
            <a:r>
              <a:rPr lang="es-ES" dirty="0"/>
              <a:t>de los sistemas y procedimientos.</a:t>
            </a:r>
            <a:endParaRPr lang="es-MX" dirty="0"/>
          </a:p>
          <a:p>
            <a:pPr lvl="0" algn="l"/>
            <a:r>
              <a:rPr lang="es-ES" dirty="0" smtClean="0"/>
              <a:t>*Evaluación </a:t>
            </a:r>
            <a:r>
              <a:rPr lang="es-ES" dirty="0"/>
              <a:t>de los equipos de cómputo.</a:t>
            </a:r>
            <a:endParaRPr lang="es-MX" dirty="0"/>
          </a:p>
          <a:p>
            <a:pPr algn="l"/>
            <a:r>
              <a:rPr lang="es-ES" dirty="0"/>
              <a:t> </a:t>
            </a:r>
            <a:endParaRPr lang="es-MX" dirty="0"/>
          </a:p>
          <a:p>
            <a:pPr algn="l"/>
            <a:endParaRPr lang="es-MX" dirty="0"/>
          </a:p>
        </p:txBody>
      </p:sp>
    </p:spTree>
    <p:extLst>
      <p:ext uri="{BB962C8B-B14F-4D97-AF65-F5344CB8AC3E}">
        <p14:creationId xmlns:p14="http://schemas.microsoft.com/office/powerpoint/2010/main" val="353588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6669360"/>
            <a:ext cx="7851648" cy="1828800"/>
          </a:xfrm>
        </p:spPr>
        <p:txBody>
          <a:bodyPr/>
          <a:lstStyle/>
          <a:p>
            <a:endParaRPr lang="es-MX" dirty="0"/>
          </a:p>
        </p:txBody>
      </p:sp>
      <p:sp>
        <p:nvSpPr>
          <p:cNvPr id="3" name="2 Subtítulo"/>
          <p:cNvSpPr>
            <a:spLocks noGrp="1"/>
          </p:cNvSpPr>
          <p:nvPr>
            <p:ph type="subTitle" idx="1"/>
          </p:nvPr>
        </p:nvSpPr>
        <p:spPr>
          <a:xfrm>
            <a:off x="683568" y="227869"/>
            <a:ext cx="7854696" cy="6564817"/>
          </a:xfrm>
        </p:spPr>
        <p:txBody>
          <a:bodyPr>
            <a:noAutofit/>
          </a:bodyPr>
          <a:lstStyle/>
          <a:p>
            <a:pPr lvl="0" algn="l"/>
            <a:r>
              <a:rPr lang="es-ES" sz="1400" dirty="0"/>
              <a:t>Evaluación del proceso de datos, de los sistemas y de los equipos de cómputo (software, hardware, redes, bases de datos, comunicaciones).</a:t>
            </a:r>
            <a:endParaRPr lang="es-MX" sz="1400" dirty="0"/>
          </a:p>
          <a:p>
            <a:pPr lvl="0" algn="l"/>
            <a:r>
              <a:rPr lang="es-ES" sz="1400" dirty="0"/>
              <a:t>Seguridad y confidencialidad de la información.</a:t>
            </a:r>
            <a:endParaRPr lang="es-MX" sz="1400" dirty="0"/>
          </a:p>
          <a:p>
            <a:pPr lvl="0" algn="l"/>
            <a:r>
              <a:rPr lang="es-ES" sz="1400" dirty="0"/>
              <a:t>Aspectos legales de los sistemas de la información</a:t>
            </a:r>
            <a:endParaRPr lang="es-MX" sz="1400" dirty="0"/>
          </a:p>
          <a:p>
            <a:pPr algn="l"/>
            <a:r>
              <a:rPr lang="es-MX" sz="1400" dirty="0"/>
              <a:t>	</a:t>
            </a:r>
            <a:r>
              <a:rPr lang="es-ES" sz="1400" dirty="0"/>
              <a:t>Para lograr una adecuada planeación, lo primero que se requiere es obtener información general sobre la organización y sobre la función de informática a evaluar. Para ello es preciso hacer una investigación preliminar y algunas entrevistas previas, y con base en esto planear el programa de trabajo, el cual deberá incluir tiempos, costos, personal necesario y documentos auxiliares a solicitar o formular durante el desarrollo de la auditoría.</a:t>
            </a:r>
            <a:endParaRPr lang="es-MX" sz="1400" dirty="0"/>
          </a:p>
          <a:p>
            <a:pPr algn="l"/>
            <a:r>
              <a:rPr lang="es-ES" sz="1400" dirty="0"/>
              <a:t>El proceso de planeación comprende el establecer:</a:t>
            </a:r>
            <a:endParaRPr lang="es-MX" sz="1400" dirty="0"/>
          </a:p>
          <a:p>
            <a:pPr lvl="0" algn="l"/>
            <a:r>
              <a:rPr lang="en-US" sz="1400" dirty="0" err="1"/>
              <a:t>Metas</a:t>
            </a:r>
            <a:endParaRPr lang="es-MX" sz="1400" dirty="0"/>
          </a:p>
          <a:p>
            <a:pPr lvl="0" algn="l"/>
            <a:r>
              <a:rPr lang="en-US" sz="1400" dirty="0" err="1"/>
              <a:t>Programas</a:t>
            </a:r>
            <a:r>
              <a:rPr lang="en-US" sz="1400" dirty="0"/>
              <a:t> de </a:t>
            </a:r>
            <a:r>
              <a:rPr lang="en-US" sz="1400" dirty="0" err="1"/>
              <a:t>trabajo</a:t>
            </a:r>
            <a:r>
              <a:rPr lang="en-US" sz="1400" dirty="0"/>
              <a:t> de </a:t>
            </a:r>
            <a:r>
              <a:rPr lang="en-US" sz="1400" dirty="0" err="1"/>
              <a:t>auditoría</a:t>
            </a:r>
            <a:endParaRPr lang="es-MX" sz="1400" dirty="0"/>
          </a:p>
          <a:p>
            <a:pPr lvl="0" algn="l"/>
            <a:r>
              <a:rPr lang="es-ES" sz="1400" dirty="0"/>
              <a:t>Planes de contratación de personal y presupuesto financiero.</a:t>
            </a:r>
            <a:endParaRPr lang="es-MX" sz="1400" dirty="0"/>
          </a:p>
          <a:p>
            <a:pPr lvl="0" algn="l"/>
            <a:r>
              <a:rPr lang="en-US" sz="1400" dirty="0" err="1"/>
              <a:t>Informes</a:t>
            </a:r>
            <a:r>
              <a:rPr lang="en-US" sz="1400" dirty="0"/>
              <a:t> de </a:t>
            </a:r>
            <a:r>
              <a:rPr lang="en-US" sz="1400" dirty="0" err="1"/>
              <a:t>actividades</a:t>
            </a:r>
            <a:r>
              <a:rPr lang="en-US" sz="1400" dirty="0"/>
              <a:t>.</a:t>
            </a:r>
            <a:endParaRPr lang="es-MX" sz="1400" dirty="0"/>
          </a:p>
          <a:p>
            <a:pPr algn="l"/>
            <a:r>
              <a:rPr lang="es-MX" sz="1400" dirty="0"/>
              <a:t>	</a:t>
            </a:r>
            <a:r>
              <a:rPr lang="es-ES" sz="1400" dirty="0"/>
              <a:t>Las metas se deberán establecer de tal manera que se pueda lograr su cumplimiento, sobre la base de los planes específicos de operación y de los presupuestos, los que  hasta donde sea posible deberán ser cuantificables. Deberán acompañarse de los criterios para medirlas y de fechas límite para su logro.</a:t>
            </a:r>
            <a:endParaRPr lang="es-MX" sz="1400" dirty="0"/>
          </a:p>
          <a:p>
            <a:pPr algn="l"/>
            <a:r>
              <a:rPr lang="es-ES" sz="1400" dirty="0"/>
              <a:t>Los programas de trabajo de auditoría deberán incluir: las actividades que se van a auditar, cuándo serán auditadas, el tiempo estimado requerido, tomando en consideración el alcance del trabajo de auditoría planeado y la naturaleza y extensión del trabajo de auditoría realizado por otros. Los programas de trabajo deberán ser lo suficientemente flexibles para cubrir demandas imprevistas.</a:t>
            </a:r>
            <a:endParaRPr lang="es-MX" sz="1400" dirty="0"/>
          </a:p>
          <a:p>
            <a:pPr algn="l"/>
            <a:r>
              <a:rPr lang="es-ES" sz="1400" dirty="0"/>
              <a:t>Los planes de contratación de empleados y los presupuestos financieros –incluyendo el número de auditores, su conocimiento, su experiencia y las disciplinas requeridas para realizar su trabajo-, deberán contemplarse al elaborar los programas de trabajo de auditoría, así como las actividades administrativas, la escolaridad y el adiestramiento requeridos, la investigación sobre auditoría y los esfuerzos de desarrollo.</a:t>
            </a:r>
            <a:endParaRPr lang="es-MX" sz="1400" dirty="0"/>
          </a:p>
          <a:p>
            <a:pPr algn="l"/>
            <a:endParaRPr lang="es-MX" sz="1400" dirty="0"/>
          </a:p>
        </p:txBody>
      </p:sp>
    </p:spTree>
    <p:extLst>
      <p:ext uri="{BB962C8B-B14F-4D97-AF65-F5344CB8AC3E}">
        <p14:creationId xmlns:p14="http://schemas.microsoft.com/office/powerpoint/2010/main" val="4211198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669360"/>
            <a:ext cx="7851648" cy="1828800"/>
          </a:xfrm>
        </p:spPr>
        <p:txBody>
          <a:bodyPr/>
          <a:lstStyle/>
          <a:p>
            <a:endParaRPr lang="es-MX" dirty="0"/>
          </a:p>
        </p:txBody>
      </p:sp>
      <p:sp>
        <p:nvSpPr>
          <p:cNvPr id="3" name="2 Subtítulo"/>
          <p:cNvSpPr>
            <a:spLocks noGrp="1"/>
          </p:cNvSpPr>
          <p:nvPr>
            <p:ph type="subTitle" idx="1"/>
          </p:nvPr>
        </p:nvSpPr>
        <p:spPr>
          <a:xfrm>
            <a:off x="539552" y="116632"/>
            <a:ext cx="7854696" cy="6552728"/>
          </a:xfrm>
        </p:spPr>
        <p:txBody>
          <a:bodyPr>
            <a:normAutofit fontScale="55000" lnSpcReduction="20000"/>
          </a:bodyPr>
          <a:lstStyle/>
          <a:p>
            <a:pPr algn="l"/>
            <a:r>
              <a:rPr lang="es-MX" b="1" dirty="0"/>
              <a:t>Revisión preliminar</a:t>
            </a:r>
            <a:endParaRPr lang="es-MX" dirty="0"/>
          </a:p>
          <a:p>
            <a:pPr algn="l"/>
            <a:r>
              <a:rPr lang="es-MX" dirty="0"/>
              <a:t> </a:t>
            </a:r>
          </a:p>
          <a:p>
            <a:pPr algn="l"/>
            <a:r>
              <a:rPr lang="es-ES" dirty="0"/>
              <a:t>El primer paso en el desarrollo de la auditoría, después de la planeación, es la </a:t>
            </a:r>
            <a:r>
              <a:rPr lang="es-ES" b="1" dirty="0"/>
              <a:t>revisión preliminar</a:t>
            </a:r>
            <a:r>
              <a:rPr lang="es-ES" dirty="0"/>
              <a:t> del área de informática. El objetivo de la revisión preliminar es el de obtener la información necesaria para que el auditor pueda tomar la decisión de como proceder  en la auditoría. Al terminar la revisión preliminar el auditor puede proceder en uno de los tres caminos siguientes.</a:t>
            </a:r>
            <a:endParaRPr lang="es-MX" dirty="0"/>
          </a:p>
          <a:p>
            <a:pPr lvl="0" algn="l"/>
            <a:r>
              <a:rPr lang="es-ES" dirty="0"/>
              <a:t>Diseño de la auditoría. Puede haber problemas debido a la falta de competencia técnica para realizar la auditoría.</a:t>
            </a:r>
            <a:endParaRPr lang="es-MX" dirty="0"/>
          </a:p>
          <a:p>
            <a:pPr lvl="0" algn="l"/>
            <a:r>
              <a:rPr lang="es-ES" dirty="0"/>
              <a:t>Realizar una revisión detallada de los controles internos de los sistemas con la esperanza de que se deposite la confianza en los controles de los sistemas y de que una serie de pruebas sustantivas puedan reducir las consecuencias.</a:t>
            </a:r>
            <a:endParaRPr lang="es-MX" dirty="0"/>
          </a:p>
          <a:p>
            <a:pPr algn="l"/>
            <a:r>
              <a:rPr lang="es-ES" dirty="0"/>
              <a:t>Decidir el no confiar en los controles internos del sistema. Existen dos razones posibles para esta decisión. Primero, puede ser más eficiente desde  el punto de vista de costo-beneficio el realizar pruebas sustantivas directamente. Segundo, los controles del área de informática pueden duplicar los controles existentes en el área del usuario. El auditor puede decidir que se obtendrá un mayor costo-beneficio al dar una mayor confianza a los controles de compensación y revisar y probar mejor estos controles</a:t>
            </a:r>
            <a:endParaRPr lang="es-MX" dirty="0"/>
          </a:p>
          <a:p>
            <a:pPr algn="l"/>
            <a:r>
              <a:rPr lang="es-ES" dirty="0"/>
              <a:t>La </a:t>
            </a:r>
            <a:r>
              <a:rPr lang="es-ES" b="1" dirty="0"/>
              <a:t>revisión preliminar</a:t>
            </a:r>
            <a:r>
              <a:rPr lang="es-ES" dirty="0"/>
              <a:t> significa la recolección de evidencias por medio de entrevistas con el personal de la instalación, la observación de las actividades en la instalación y la revisión de la documentación preliminar. Las evidencias se pueden recolectar por medio de cuestionarios iniciales, o bien por medio de entrevistas, o con documentación narrativa. Debemos considerar que ésta será sólo una información inicial que nos permitirá elaborar el plan de trabajo, la cual se profundizará en el desarrollo de la auditoría.</a:t>
            </a:r>
            <a:endParaRPr lang="es-MX" dirty="0"/>
          </a:p>
          <a:p>
            <a:pPr algn="l"/>
            <a:r>
              <a:rPr lang="es-ES" dirty="0"/>
              <a:t>La </a:t>
            </a:r>
            <a:r>
              <a:rPr lang="es-ES" b="1" dirty="0"/>
              <a:t>revisión preliminar</a:t>
            </a:r>
            <a:r>
              <a:rPr lang="es-ES" dirty="0"/>
              <a:t> elaborada por un auditor interno difiere de la realizada por un auditor externo en tres aspectos. En primer lugar, el auditor interno normalmente requiere de menos revisiones y trabajos, especialmente en la parte gerencial y de organización, ya que él es parte de la organización y está familiarizado con la misma. </a:t>
            </a:r>
            <a:endParaRPr lang="es-MX" dirty="0"/>
          </a:p>
          <a:p>
            <a:pPr algn="l"/>
            <a:r>
              <a:rPr lang="es-ES" dirty="0"/>
              <a:t>En segundo, el auditor externo se enfoca más en las causas de las pérdidas y en los controles necesarios para justificar sus decisiones; el auditor interno tiene una amplia perspectiva, la cual incorpora en sus consideraciones sobre la eficiencia y la eficacia con la que se trabaja. </a:t>
            </a:r>
            <a:endParaRPr lang="es-MX" dirty="0"/>
          </a:p>
          <a:p>
            <a:pPr algn="l"/>
            <a:r>
              <a:rPr lang="es-ES" dirty="0"/>
              <a:t> </a:t>
            </a:r>
            <a:endParaRPr lang="es-MX" dirty="0"/>
          </a:p>
          <a:p>
            <a:pPr algn="l"/>
            <a:r>
              <a:rPr lang="es-ES" dirty="0"/>
              <a:t>En tercero, si el auditor interno supone serias debilidades en los controles internos, en lugar de proceder directamente con las pruebas sustantivas, deberá continuar con la fase de revisión detallada para señalar recomendaciones para mejorar los controles internos.</a:t>
            </a:r>
            <a:endParaRPr lang="es-MX" dirty="0"/>
          </a:p>
          <a:p>
            <a:pPr algn="l"/>
            <a:endParaRPr lang="es-MX" dirty="0"/>
          </a:p>
        </p:txBody>
      </p:sp>
    </p:spTree>
    <p:extLst>
      <p:ext uri="{BB962C8B-B14F-4D97-AF65-F5344CB8AC3E}">
        <p14:creationId xmlns:p14="http://schemas.microsoft.com/office/powerpoint/2010/main" val="30027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669360"/>
            <a:ext cx="7851648" cy="1828800"/>
          </a:xfrm>
        </p:spPr>
        <p:txBody>
          <a:bodyPr/>
          <a:lstStyle/>
          <a:p>
            <a:endParaRPr lang="es-MX"/>
          </a:p>
        </p:txBody>
      </p:sp>
      <p:sp>
        <p:nvSpPr>
          <p:cNvPr id="3" name="2 Subtítulo"/>
          <p:cNvSpPr>
            <a:spLocks noGrp="1"/>
          </p:cNvSpPr>
          <p:nvPr>
            <p:ph type="subTitle" idx="1"/>
          </p:nvPr>
        </p:nvSpPr>
        <p:spPr>
          <a:xfrm>
            <a:off x="539552" y="0"/>
            <a:ext cx="7854696" cy="6336704"/>
          </a:xfrm>
        </p:spPr>
        <p:txBody>
          <a:bodyPr>
            <a:normAutofit fontScale="85000" lnSpcReduction="20000"/>
          </a:bodyPr>
          <a:lstStyle/>
          <a:p>
            <a:pPr algn="l"/>
            <a:r>
              <a:rPr lang="es-MX" b="1" dirty="0"/>
              <a:t>Revisión detallada</a:t>
            </a:r>
            <a:endParaRPr lang="es-MX" dirty="0"/>
          </a:p>
          <a:p>
            <a:pPr algn="l"/>
            <a:r>
              <a:rPr lang="es-ES" dirty="0"/>
              <a:t> </a:t>
            </a:r>
            <a:endParaRPr lang="es-MX" dirty="0"/>
          </a:p>
          <a:p>
            <a:pPr algn="l"/>
            <a:r>
              <a:rPr lang="es-ES" dirty="0"/>
              <a:t>El auditor debe decidir si debe de continuar elaborando pruebas de consentimiento, con la esperanza de obtener mayor confianza por medio del sistema de control interno, o proceder directamente a la revisión con los usuarios (pruebas compensatorias), o a las pruebas sustantivas. En algunos casos el auditor puede, después de hacer una análisis detallado, decidir que con los controles internos se tiene suficiente confianza, y en otros casos que los procedimientos alternos de auditoría pueden ser más apropiados.</a:t>
            </a:r>
            <a:endParaRPr lang="es-MX" dirty="0"/>
          </a:p>
          <a:p>
            <a:pPr algn="l"/>
            <a:r>
              <a:rPr lang="es-ES" dirty="0"/>
              <a:t> </a:t>
            </a:r>
            <a:endParaRPr lang="es-MX" dirty="0"/>
          </a:p>
          <a:p>
            <a:pPr algn="l"/>
            <a:r>
              <a:rPr lang="es-ES" dirty="0"/>
              <a:t>En  la fase de evaluación detallada es importante para el auditor identificar las causas de las pérdidas existentes dentro de la instalación y los controles para reducir las pérdidas y los efectos causados por éstas. Al terminar la revisión detallada el auditor debe evaluar en qué momento los controles establecidos reducen las pérdidas esperadas a un nivel aceptable. </a:t>
            </a:r>
            <a:endParaRPr lang="es-MX" dirty="0"/>
          </a:p>
          <a:p>
            <a:pPr algn="l"/>
            <a:r>
              <a:rPr lang="es-ES" dirty="0"/>
              <a:t>Los métodos de obtención de información al momento de la evaluación detallada son los mismos usados en la investigación preliminar, y lo único que difiere es la profundidad con que se obtiene la información y se evalúa.</a:t>
            </a:r>
            <a:endParaRPr lang="es-MX" dirty="0"/>
          </a:p>
          <a:p>
            <a:pPr algn="l"/>
            <a:endParaRPr lang="es-MX" dirty="0"/>
          </a:p>
        </p:txBody>
      </p:sp>
    </p:spTree>
    <p:extLst>
      <p:ext uri="{BB962C8B-B14F-4D97-AF65-F5344CB8AC3E}">
        <p14:creationId xmlns:p14="http://schemas.microsoft.com/office/powerpoint/2010/main" val="53957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55000" lnSpcReduction="20000"/>
          </a:bodyPr>
          <a:lstStyle/>
          <a:p>
            <a:pPr algn="l"/>
            <a:r>
              <a:rPr lang="es-ES" b="1" dirty="0"/>
              <a:t>Evaluación de los sistemas de acuerdo al riesgo</a:t>
            </a:r>
            <a:endParaRPr lang="es-MX" dirty="0"/>
          </a:p>
          <a:p>
            <a:pPr algn="l"/>
            <a:r>
              <a:rPr lang="es-ES" b="1" dirty="0"/>
              <a:t> </a:t>
            </a:r>
            <a:endParaRPr lang="es-MX" dirty="0"/>
          </a:p>
          <a:p>
            <a:pPr algn="l"/>
            <a:r>
              <a:rPr lang="es-ES" dirty="0"/>
              <a:t>Una de las formas de evaluar la importancia que puede tener para la organización un determinado sistema, es considerar el riesgo que implica el que no sea utilizado adecuadamente, la pérdida de la información o bien el que sea usado por personal ajeno a la organización.</a:t>
            </a:r>
            <a:endParaRPr lang="es-MX" dirty="0"/>
          </a:p>
          <a:p>
            <a:pPr algn="l"/>
            <a:r>
              <a:rPr lang="es-ES" dirty="0"/>
              <a:t>Algunos sistemas de aplicaciones son de más alto riesgo que otros debido a que:</a:t>
            </a:r>
            <a:endParaRPr lang="es-MX" dirty="0"/>
          </a:p>
          <a:p>
            <a:pPr lvl="0" algn="l"/>
            <a:r>
              <a:rPr lang="es-ES" dirty="0"/>
              <a:t>Son susceptibles a diferentes tipos de pérdida económica.</a:t>
            </a:r>
            <a:endParaRPr lang="es-MX" dirty="0"/>
          </a:p>
          <a:p>
            <a:pPr algn="l"/>
            <a:r>
              <a:rPr lang="es-ES" dirty="0"/>
              <a:t>    Ejemplo: Fraudes y desfalcos entre los cuales están los sistemas financieros.</a:t>
            </a:r>
            <a:endParaRPr lang="es-MX" dirty="0"/>
          </a:p>
          <a:p>
            <a:pPr algn="l"/>
            <a:r>
              <a:rPr lang="es-ES" dirty="0"/>
              <a:t>		</a:t>
            </a:r>
            <a:endParaRPr lang="es-MX" dirty="0"/>
          </a:p>
          <a:p>
            <a:pPr algn="l"/>
            <a:r>
              <a:rPr lang="es-ES" dirty="0"/>
              <a:t>El auditor debe de poner especial atención a aquellos sistemas que requieran de un adecuado control financiero.</a:t>
            </a:r>
            <a:endParaRPr lang="es-MX" dirty="0"/>
          </a:p>
          <a:p>
            <a:pPr algn="l"/>
            <a:r>
              <a:rPr lang="es-ES" dirty="0"/>
              <a:t>		Ejemplo: Flujo de caja, inversiones cuentas por pagar y cobrar, nómina.</a:t>
            </a:r>
            <a:endParaRPr lang="es-MX" dirty="0"/>
          </a:p>
          <a:p>
            <a:pPr algn="l"/>
            <a:r>
              <a:rPr lang="es-ES" dirty="0"/>
              <a:t> </a:t>
            </a:r>
            <a:endParaRPr lang="es-MX" dirty="0"/>
          </a:p>
          <a:p>
            <a:pPr lvl="0" algn="l"/>
            <a:r>
              <a:rPr lang="es-ES" dirty="0"/>
              <a:t>Las fallas pueden impactar grandemente a la organización.</a:t>
            </a:r>
            <a:endParaRPr lang="es-MX" dirty="0"/>
          </a:p>
          <a:p>
            <a:pPr algn="l"/>
            <a:r>
              <a:rPr lang="es-ES" dirty="0"/>
              <a:t>    Ejemplo: Una falla en el procesamiento de la nómina puede tener como consecuencia el que se tenga una huelga.</a:t>
            </a:r>
            <a:endParaRPr lang="es-MX" dirty="0"/>
          </a:p>
          <a:p>
            <a:pPr lvl="0" algn="l"/>
            <a:r>
              <a:rPr lang="es-ES" dirty="0"/>
              <a:t>Interfieren con otros sistemas, y los errores generados permean a otros sistemas.</a:t>
            </a:r>
            <a:endParaRPr lang="es-MX" dirty="0"/>
          </a:p>
          <a:p>
            <a:pPr lvl="0" algn="l"/>
            <a:r>
              <a:rPr lang="es-ES" dirty="0"/>
              <a:t>Potencialmente, alto riesgo debido a daños en la competencia. Algunos sistemas le dan a la organización un nivel competitivo muy alto dentro de un mercado.</a:t>
            </a:r>
            <a:endParaRPr lang="es-MX" dirty="0"/>
          </a:p>
          <a:p>
            <a:pPr algn="l"/>
            <a:r>
              <a:rPr lang="es-ES" dirty="0"/>
              <a:t>   Ejemplo: Sistema de planeación estratégica. Patentes, derechos de autor, los cuales son las mayores fuentes de recursos de la organización. Otros a través de los cuales su pérdida puede destruir la imagen de la organización.</a:t>
            </a:r>
            <a:endParaRPr lang="es-MX" dirty="0"/>
          </a:p>
          <a:p>
            <a:pPr algn="l"/>
            <a:r>
              <a:rPr lang="es-ES" dirty="0"/>
              <a:t> </a:t>
            </a:r>
            <a:endParaRPr lang="es-MX" dirty="0"/>
          </a:p>
          <a:p>
            <a:pPr lvl="0" algn="l"/>
            <a:r>
              <a:rPr lang="es-ES" dirty="0"/>
              <a:t>Sistemas de tecnología de punta o avanzada. Si los sistemas utilizan tecnología avanzada o de punta.</a:t>
            </a:r>
            <a:endParaRPr lang="es-MX" dirty="0"/>
          </a:p>
          <a:p>
            <a:pPr algn="l"/>
            <a:r>
              <a:rPr lang="es-ES" dirty="0"/>
              <a:t>	Ejemplo: sistemas de bases de datos, sistemas distribuidos o de comunicación, tecnología sobre la cual la organización tenga muy poca experiencia o respaldo, la cual es más probable que sea una fuente de problemas de control.</a:t>
            </a:r>
            <a:endParaRPr lang="es-MX" dirty="0"/>
          </a:p>
          <a:p>
            <a:pPr lvl="0" algn="l"/>
            <a:r>
              <a:rPr lang="es-ES" dirty="0"/>
              <a:t>Sistemas de alto costo. Sistemas que son muy costosos de desarrollar, los cuales son frecuentemente sistemas complejos que pueden presentar muchos problemas de control.</a:t>
            </a:r>
            <a:endParaRPr lang="es-MX" dirty="0"/>
          </a:p>
          <a:p>
            <a:pPr algn="l"/>
            <a:endParaRPr lang="es-MX" dirty="0"/>
          </a:p>
        </p:txBody>
      </p:sp>
    </p:spTree>
    <p:extLst>
      <p:ext uri="{BB962C8B-B14F-4D97-AF65-F5344CB8AC3E}">
        <p14:creationId xmlns:p14="http://schemas.microsoft.com/office/powerpoint/2010/main" val="2006313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70000" lnSpcReduction="20000"/>
          </a:bodyPr>
          <a:lstStyle/>
          <a:p>
            <a:pPr algn="l"/>
            <a:r>
              <a:rPr lang="es-MX" b="1" dirty="0"/>
              <a:t>Investigación preliminar</a:t>
            </a:r>
            <a:endParaRPr lang="es-MX" dirty="0"/>
          </a:p>
          <a:p>
            <a:pPr algn="l"/>
            <a:r>
              <a:rPr lang="es-MX" b="1" dirty="0"/>
              <a:t> </a:t>
            </a:r>
            <a:endParaRPr lang="es-MX" dirty="0"/>
          </a:p>
          <a:p>
            <a:pPr algn="l"/>
            <a:r>
              <a:rPr lang="es-ES" dirty="0"/>
              <a:t>Es necesario iniciar el trabajo de obtención de datos con un contacto preliminar que permita una primera idea global. El objeto de este primer contacto es percibir rápidamente las estructuras fundamentales y diferencias principales entre el organismo a auditar y otras organizaciones que se hayan investigado.</a:t>
            </a:r>
            <a:endParaRPr lang="es-MX" dirty="0"/>
          </a:p>
          <a:p>
            <a:pPr algn="l"/>
            <a:r>
              <a:rPr lang="es-ES" b="1" dirty="0"/>
              <a:t> </a:t>
            </a:r>
            <a:endParaRPr lang="es-MX" dirty="0"/>
          </a:p>
          <a:p>
            <a:pPr algn="l"/>
            <a:r>
              <a:rPr lang="es-ES" dirty="0"/>
              <a:t>La investigación preliminar debe incorporar fases de evaluación del control gerencial y el control de las aplicaciones. Durante la revisión de los controles gerenciales el auditor debe entender a la organización y las políticas y prácticas gerenciales usadas en cada uno de los niveles, dentro de la jerarquía de la instalación en que se encuentran las computadoras. </a:t>
            </a:r>
            <a:endParaRPr lang="es-MX" dirty="0"/>
          </a:p>
          <a:p>
            <a:pPr algn="l"/>
            <a:r>
              <a:rPr lang="es-ES" b="1" dirty="0"/>
              <a:t> </a:t>
            </a:r>
            <a:endParaRPr lang="es-MX" dirty="0"/>
          </a:p>
          <a:p>
            <a:pPr algn="l"/>
            <a:r>
              <a:rPr lang="es-ES" dirty="0"/>
              <a:t>Durante la revisión de los controles de las aplicaciones, el auditor debe entender los controles ejercidos sobre el mayor tipo de transacciones que fluyen a través de los sistemas de aplicaciones más significativos dentro de la instalación de computadoras.</a:t>
            </a:r>
            <a:endParaRPr lang="es-MX" dirty="0"/>
          </a:p>
          <a:p>
            <a:pPr algn="l"/>
            <a:r>
              <a:rPr lang="es-ES" b="1" dirty="0"/>
              <a:t> </a:t>
            </a:r>
            <a:endParaRPr lang="es-MX" dirty="0"/>
          </a:p>
          <a:p>
            <a:pPr algn="l"/>
            <a:r>
              <a:rPr lang="es-ES" dirty="0"/>
              <a:t>Se debe recopilar información para obtener una visión general del departamento por medio de observaciones, entrevistas preliminares y solicitudes de documentos; la finalidad es definir el objetivo y el alcance del estudio, así como el programa detallado de la investigación.</a:t>
            </a:r>
            <a:endParaRPr lang="es-MX" dirty="0"/>
          </a:p>
          <a:p>
            <a:pPr algn="l"/>
            <a:endParaRPr lang="es-MX" dirty="0"/>
          </a:p>
        </p:txBody>
      </p:sp>
    </p:spTree>
    <p:extLst>
      <p:ext uri="{BB962C8B-B14F-4D97-AF65-F5344CB8AC3E}">
        <p14:creationId xmlns:p14="http://schemas.microsoft.com/office/powerpoint/2010/main" val="106910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1907704" y="6858000"/>
            <a:ext cx="7854696" cy="6232656"/>
          </a:xfrm>
        </p:spPr>
        <p:txBody>
          <a:bodyPr/>
          <a:lstStyle/>
          <a:p>
            <a:endParaRPr lang="es-MX" dirty="0"/>
          </a:p>
        </p:txBody>
      </p:sp>
      <p:sp>
        <p:nvSpPr>
          <p:cNvPr id="6" name="5 Rectángulo"/>
          <p:cNvSpPr/>
          <p:nvPr/>
        </p:nvSpPr>
        <p:spPr>
          <a:xfrm>
            <a:off x="179512" y="1196752"/>
            <a:ext cx="8766720" cy="3970318"/>
          </a:xfrm>
          <a:prstGeom prst="rect">
            <a:avLst/>
          </a:prstGeom>
        </p:spPr>
        <p:txBody>
          <a:bodyPr wrap="square">
            <a:spAutoFit/>
          </a:bodyPr>
          <a:lstStyle/>
          <a:p>
            <a:r>
              <a:rPr lang="es-ES" dirty="0"/>
              <a:t>Se deberá observar el estado general del departamento o área, su situación dentro de la organización, si existe la información solicitada, si es o no necesaria y la fecha de su última actualización.</a:t>
            </a:r>
            <a:endParaRPr lang="es-MX" dirty="0"/>
          </a:p>
          <a:p>
            <a:r>
              <a:rPr lang="es-ES" dirty="0"/>
              <a:t> </a:t>
            </a:r>
            <a:endParaRPr lang="es-MX" dirty="0"/>
          </a:p>
          <a:p>
            <a:r>
              <a:rPr lang="es-ES" dirty="0"/>
              <a:t>En el caso de la auditoría en informática debemos comenzar la investigación preliminar con una visita al organismo, al área de informática y a los equipos de cómputo, y solicitar una serie de documentos. La investigación preliminar se debe hacer solicitando y revisando la información de cada una de las áreas, basándose en los siguientes puntos:</a:t>
            </a:r>
            <a:endParaRPr lang="es-MX" dirty="0"/>
          </a:p>
          <a:p>
            <a:r>
              <a:rPr lang="es-ES" dirty="0"/>
              <a:t> </a:t>
            </a:r>
            <a:endParaRPr lang="es-MX" dirty="0"/>
          </a:p>
          <a:p>
            <a:r>
              <a:rPr lang="es-ES" b="1" dirty="0"/>
              <a:t>Administración. </a:t>
            </a:r>
            <a:r>
              <a:rPr lang="es-ES" dirty="0"/>
              <a:t>Se recopila la información para obtener una visión general del departamento por medio de observaciones, entrevistas preliminares y solicitud de documentos para poder definir el objetivo y alcances del departamento</a:t>
            </a:r>
            <a:endParaRPr lang="es-MX" dirty="0"/>
          </a:p>
          <a:p>
            <a:r>
              <a:rPr lang="es-ES" dirty="0"/>
              <a:t>Para poder analizar y dimensionar la estructura a auditar se debe solicitar:</a:t>
            </a:r>
            <a:endParaRPr lang="es-MX" dirty="0"/>
          </a:p>
          <a:p>
            <a:r>
              <a:rPr lang="en-US" dirty="0"/>
              <a:t>A </a:t>
            </a:r>
            <a:r>
              <a:rPr lang="en-US" dirty="0" err="1"/>
              <a:t>nivel</a:t>
            </a:r>
            <a:r>
              <a:rPr lang="en-US" dirty="0"/>
              <a:t> </a:t>
            </a:r>
            <a:r>
              <a:rPr lang="en-US" dirty="0" err="1"/>
              <a:t>organización</a:t>
            </a:r>
            <a:r>
              <a:rPr lang="en-US" dirty="0"/>
              <a:t> total:</a:t>
            </a:r>
            <a:endParaRPr lang="es-MX" dirty="0"/>
          </a:p>
        </p:txBody>
      </p:sp>
    </p:spTree>
    <p:extLst>
      <p:ext uri="{BB962C8B-B14F-4D97-AF65-F5344CB8AC3E}">
        <p14:creationId xmlns:p14="http://schemas.microsoft.com/office/powerpoint/2010/main" val="774457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539552" y="6085"/>
            <a:ext cx="7854696" cy="6232656"/>
          </a:xfrm>
        </p:spPr>
        <p:txBody>
          <a:bodyPr>
            <a:noAutofit/>
          </a:bodyPr>
          <a:lstStyle/>
          <a:p>
            <a:pPr lvl="0" algn="l"/>
            <a:r>
              <a:rPr lang="es-ES" sz="1400" dirty="0"/>
              <a:t>*</a:t>
            </a:r>
            <a:r>
              <a:rPr lang="es-ES" sz="1400" dirty="0" smtClean="0"/>
              <a:t> </a:t>
            </a:r>
            <a:r>
              <a:rPr lang="es-ES" sz="1400" dirty="0"/>
              <a:t>Objetivos a corto y largo plazos</a:t>
            </a:r>
            <a:endParaRPr lang="es-MX" sz="1400" dirty="0"/>
          </a:p>
          <a:p>
            <a:pPr lvl="0" algn="l"/>
            <a:r>
              <a:rPr lang="en-US" sz="1400" dirty="0" smtClean="0"/>
              <a:t>*Manual </a:t>
            </a:r>
            <a:r>
              <a:rPr lang="en-US" sz="1400" dirty="0"/>
              <a:t>de la </a:t>
            </a:r>
            <a:r>
              <a:rPr lang="en-US" sz="1400" dirty="0" err="1"/>
              <a:t>organización</a:t>
            </a:r>
            <a:endParaRPr lang="es-MX" sz="1400" dirty="0"/>
          </a:p>
          <a:p>
            <a:pPr lvl="0" algn="l"/>
            <a:r>
              <a:rPr lang="en-US" sz="1400" dirty="0" smtClean="0"/>
              <a:t>*</a:t>
            </a:r>
            <a:r>
              <a:rPr lang="en-US" sz="1400" dirty="0" err="1" smtClean="0"/>
              <a:t>Antecedentes</a:t>
            </a:r>
            <a:r>
              <a:rPr lang="en-US" sz="1400" dirty="0" smtClean="0"/>
              <a:t> </a:t>
            </a:r>
            <a:r>
              <a:rPr lang="en-US" sz="1400" dirty="0"/>
              <a:t>o </a:t>
            </a:r>
            <a:r>
              <a:rPr lang="en-US" sz="1400" dirty="0" err="1"/>
              <a:t>historia</a:t>
            </a:r>
            <a:r>
              <a:rPr lang="en-US" sz="1400" dirty="0"/>
              <a:t> del </a:t>
            </a:r>
            <a:r>
              <a:rPr lang="en-US" sz="1400" dirty="0" err="1"/>
              <a:t>organismo</a:t>
            </a:r>
            <a:endParaRPr lang="es-MX" sz="1400" dirty="0"/>
          </a:p>
          <a:p>
            <a:pPr lvl="0" algn="l"/>
            <a:r>
              <a:rPr lang="en-US" sz="1400" dirty="0" smtClean="0"/>
              <a:t>*</a:t>
            </a:r>
            <a:r>
              <a:rPr lang="en-US" sz="1400" dirty="0" err="1" smtClean="0"/>
              <a:t>Políticas</a:t>
            </a:r>
            <a:r>
              <a:rPr lang="en-US" sz="1400" dirty="0" smtClean="0"/>
              <a:t> </a:t>
            </a:r>
            <a:r>
              <a:rPr lang="en-US" sz="1400" dirty="0" err="1"/>
              <a:t>generales</a:t>
            </a:r>
            <a:endParaRPr lang="es-MX" sz="1400" dirty="0"/>
          </a:p>
          <a:p>
            <a:pPr algn="l"/>
            <a:r>
              <a:rPr lang="es-ES" sz="1400" dirty="0" smtClean="0"/>
              <a:t>*A </a:t>
            </a:r>
            <a:r>
              <a:rPr lang="es-ES" sz="1400" dirty="0"/>
              <a:t>nivel del área de informática:</a:t>
            </a:r>
            <a:endParaRPr lang="es-MX" sz="1400" dirty="0"/>
          </a:p>
          <a:p>
            <a:pPr lvl="0" algn="l"/>
            <a:r>
              <a:rPr lang="es-ES" sz="1400" dirty="0"/>
              <a:t>*</a:t>
            </a:r>
            <a:r>
              <a:rPr lang="es-ES" sz="1400" dirty="0" smtClean="0"/>
              <a:t>Objetivos </a:t>
            </a:r>
            <a:r>
              <a:rPr lang="es-ES" sz="1400" dirty="0"/>
              <a:t>a corto y largo plazos.</a:t>
            </a:r>
            <a:endParaRPr lang="es-MX" sz="1400" dirty="0"/>
          </a:p>
          <a:p>
            <a:pPr lvl="0" algn="l"/>
            <a:r>
              <a:rPr lang="es-ES" sz="1400" dirty="0" smtClean="0"/>
              <a:t>*Manual </a:t>
            </a:r>
            <a:r>
              <a:rPr lang="es-ES" sz="1400" dirty="0"/>
              <a:t>de organización del área que incluye puestos, funciones, niveles jerárquicos y tramos de mando.</a:t>
            </a:r>
            <a:endParaRPr lang="es-MX" sz="1400" dirty="0"/>
          </a:p>
          <a:p>
            <a:pPr lvl="0" algn="l"/>
            <a:r>
              <a:rPr lang="es-ES" sz="1400" dirty="0" smtClean="0"/>
              <a:t>*Manual </a:t>
            </a:r>
            <a:r>
              <a:rPr lang="es-ES" sz="1400" dirty="0"/>
              <a:t>de políticas, reglamentos internos y lineamientos generales.</a:t>
            </a:r>
            <a:endParaRPr lang="es-MX" sz="1400" dirty="0"/>
          </a:p>
          <a:p>
            <a:pPr lvl="0" algn="l"/>
            <a:r>
              <a:rPr lang="es-ES" sz="1400" dirty="0" smtClean="0"/>
              <a:t>*Número </a:t>
            </a:r>
            <a:r>
              <a:rPr lang="es-ES" sz="1400" dirty="0"/>
              <a:t>de personas y puestos en el área.</a:t>
            </a:r>
            <a:endParaRPr lang="es-MX" sz="1400" dirty="0"/>
          </a:p>
          <a:p>
            <a:pPr algn="l"/>
            <a:r>
              <a:rPr lang="es-ES" sz="1400" dirty="0"/>
              <a:t> </a:t>
            </a:r>
            <a:endParaRPr lang="es-MX" sz="1400" dirty="0"/>
          </a:p>
          <a:p>
            <a:pPr lvl="0" algn="l"/>
            <a:r>
              <a:rPr lang="en-US" sz="1400" dirty="0" smtClean="0"/>
              <a:t>*</a:t>
            </a:r>
            <a:r>
              <a:rPr lang="en-US" sz="1400" dirty="0" err="1" smtClean="0"/>
              <a:t>Procedimientos</a:t>
            </a:r>
            <a:r>
              <a:rPr lang="en-US" sz="1400" dirty="0" smtClean="0"/>
              <a:t> </a:t>
            </a:r>
            <a:r>
              <a:rPr lang="en-US" sz="1400" dirty="0" err="1"/>
              <a:t>administrativos</a:t>
            </a:r>
            <a:r>
              <a:rPr lang="en-US" sz="1400" dirty="0"/>
              <a:t> del </a:t>
            </a:r>
            <a:r>
              <a:rPr lang="en-US" sz="1400" dirty="0" err="1"/>
              <a:t>área</a:t>
            </a:r>
            <a:r>
              <a:rPr lang="en-US" sz="1400" dirty="0"/>
              <a:t>.</a:t>
            </a:r>
            <a:endParaRPr lang="es-MX" sz="1400" dirty="0"/>
          </a:p>
          <a:p>
            <a:pPr lvl="0" algn="l"/>
            <a:r>
              <a:rPr lang="es-ES" sz="1400" dirty="0" smtClean="0"/>
              <a:t>*Presupuestos </a:t>
            </a:r>
            <a:r>
              <a:rPr lang="es-ES" sz="1400" dirty="0"/>
              <a:t>y costos del área.</a:t>
            </a:r>
            <a:endParaRPr lang="es-MX" sz="1400" dirty="0"/>
          </a:p>
          <a:p>
            <a:pPr algn="l"/>
            <a:r>
              <a:rPr lang="es-ES" sz="1400" dirty="0"/>
              <a:t> </a:t>
            </a:r>
            <a:endParaRPr lang="es-MX" sz="1400" dirty="0"/>
          </a:p>
          <a:p>
            <a:pPr algn="l"/>
            <a:r>
              <a:rPr lang="en-US" sz="1400" dirty="0" smtClean="0"/>
              <a:t>*</a:t>
            </a:r>
            <a:r>
              <a:rPr lang="en-US" sz="1400" dirty="0" err="1" smtClean="0"/>
              <a:t>Recursos</a:t>
            </a:r>
            <a:r>
              <a:rPr lang="en-US" sz="1400" dirty="0" smtClean="0"/>
              <a:t> </a:t>
            </a:r>
            <a:r>
              <a:rPr lang="en-US" sz="1400" dirty="0" err="1"/>
              <a:t>materiales</a:t>
            </a:r>
            <a:r>
              <a:rPr lang="en-US" sz="1400" dirty="0"/>
              <a:t> y </a:t>
            </a:r>
            <a:r>
              <a:rPr lang="en-US" sz="1400" dirty="0" err="1"/>
              <a:t>técnicos</a:t>
            </a:r>
            <a:r>
              <a:rPr lang="en-US" sz="1400" dirty="0"/>
              <a:t>:</a:t>
            </a:r>
            <a:endParaRPr lang="es-MX" sz="1400" dirty="0"/>
          </a:p>
          <a:p>
            <a:pPr lvl="0" algn="l"/>
            <a:r>
              <a:rPr lang="es-ES" sz="1400" dirty="0" smtClean="0"/>
              <a:t>*Solicitar </a:t>
            </a:r>
            <a:r>
              <a:rPr lang="es-ES" sz="1400" dirty="0"/>
              <a:t>documentos sobre los equipos, así como el número de ellos, su localización y sus </a:t>
            </a:r>
            <a:r>
              <a:rPr lang="es-ES" sz="1400" dirty="0" smtClean="0"/>
              <a:t>características</a:t>
            </a:r>
            <a:r>
              <a:rPr lang="es-ES" sz="1400" dirty="0"/>
              <a:t>.</a:t>
            </a:r>
            <a:endParaRPr lang="es-MX" sz="1400" dirty="0"/>
          </a:p>
          <a:p>
            <a:pPr lvl="0" algn="l"/>
            <a:r>
              <a:rPr lang="en-US" sz="1400" dirty="0" smtClean="0"/>
              <a:t>*</a:t>
            </a:r>
            <a:r>
              <a:rPr lang="en-US" sz="1400" dirty="0" err="1" smtClean="0"/>
              <a:t>Estudios</a:t>
            </a:r>
            <a:r>
              <a:rPr lang="en-US" sz="1400" dirty="0" smtClean="0"/>
              <a:t> </a:t>
            </a:r>
            <a:r>
              <a:rPr lang="en-US" sz="1400" dirty="0"/>
              <a:t>de </a:t>
            </a:r>
            <a:r>
              <a:rPr lang="en-US" sz="1400" dirty="0" err="1"/>
              <a:t>viabilidad</a:t>
            </a:r>
            <a:endParaRPr lang="es-MX" sz="1400" dirty="0"/>
          </a:p>
          <a:p>
            <a:pPr lvl="0" algn="l"/>
            <a:r>
              <a:rPr lang="es-ES" sz="1400" dirty="0"/>
              <a:t>*</a:t>
            </a:r>
            <a:r>
              <a:rPr lang="es-ES" sz="1400" dirty="0" smtClean="0"/>
              <a:t>Fechas </a:t>
            </a:r>
            <a:r>
              <a:rPr lang="es-ES" sz="1400" dirty="0"/>
              <a:t>de instalación de los equipos y planes de instalación.</a:t>
            </a:r>
            <a:endParaRPr lang="es-MX" sz="1400" dirty="0"/>
          </a:p>
          <a:p>
            <a:pPr lvl="0" algn="l"/>
            <a:r>
              <a:rPr lang="es-ES" sz="1400" dirty="0" smtClean="0"/>
              <a:t>*Contratos </a:t>
            </a:r>
            <a:r>
              <a:rPr lang="es-ES" sz="1400" dirty="0"/>
              <a:t>vigentes de compra, renta y servicio de mantenimiento.</a:t>
            </a:r>
            <a:endParaRPr lang="es-MX" sz="1400" dirty="0"/>
          </a:p>
          <a:p>
            <a:pPr algn="l"/>
            <a:r>
              <a:rPr lang="es-ES" sz="1400" dirty="0"/>
              <a:t> </a:t>
            </a:r>
            <a:endParaRPr lang="es-MX" sz="1400" dirty="0"/>
          </a:p>
          <a:p>
            <a:pPr lvl="0" algn="l"/>
            <a:r>
              <a:rPr lang="en-US" sz="1400" dirty="0" smtClean="0"/>
              <a:t>*</a:t>
            </a:r>
            <a:r>
              <a:rPr lang="en-US" sz="1400" dirty="0" err="1" smtClean="0"/>
              <a:t>Contrato</a:t>
            </a:r>
            <a:r>
              <a:rPr lang="en-US" sz="1400" dirty="0" smtClean="0"/>
              <a:t> </a:t>
            </a:r>
            <a:r>
              <a:rPr lang="en-US" sz="1400" dirty="0"/>
              <a:t>de </a:t>
            </a:r>
            <a:r>
              <a:rPr lang="en-US" sz="1400" dirty="0" err="1"/>
              <a:t>seguros</a:t>
            </a:r>
            <a:r>
              <a:rPr lang="en-US" sz="1400" dirty="0"/>
              <a:t>.</a:t>
            </a:r>
            <a:endParaRPr lang="es-MX" sz="1400" dirty="0"/>
          </a:p>
          <a:p>
            <a:pPr lvl="0" algn="l"/>
            <a:r>
              <a:rPr lang="es-ES" sz="1400" dirty="0" smtClean="0"/>
              <a:t>*</a:t>
            </a:r>
            <a:r>
              <a:rPr lang="es-ES" sz="1400" dirty="0" err="1" smtClean="0"/>
              <a:t>Covenios</a:t>
            </a:r>
            <a:r>
              <a:rPr lang="es-ES" sz="1400" dirty="0" smtClean="0"/>
              <a:t> </a:t>
            </a:r>
            <a:r>
              <a:rPr lang="es-ES" sz="1400" dirty="0"/>
              <a:t>que se tienen con otras instalaciones.</a:t>
            </a:r>
            <a:endParaRPr lang="es-MX" sz="1400" dirty="0"/>
          </a:p>
          <a:p>
            <a:pPr lvl="0" algn="l"/>
            <a:r>
              <a:rPr lang="es-ES" sz="1400" dirty="0" smtClean="0"/>
              <a:t>*Configuración </a:t>
            </a:r>
            <a:r>
              <a:rPr lang="es-ES" sz="1400" dirty="0"/>
              <a:t>de los equipos y capacidades actuales y máximas.</a:t>
            </a:r>
            <a:endParaRPr lang="es-MX" sz="1400" dirty="0"/>
          </a:p>
          <a:p>
            <a:pPr lvl="0" algn="l"/>
            <a:r>
              <a:rPr lang="es-ES" sz="1400" dirty="0" smtClean="0"/>
              <a:t>*Configuración </a:t>
            </a:r>
            <a:r>
              <a:rPr lang="es-ES" sz="1400" dirty="0"/>
              <a:t>de equipos de comunicación y localización de los equipos.</a:t>
            </a:r>
            <a:endParaRPr lang="es-MX" sz="1400" dirty="0"/>
          </a:p>
          <a:p>
            <a:pPr algn="l"/>
            <a:r>
              <a:rPr lang="es-ES" sz="1400" dirty="0"/>
              <a:t> </a:t>
            </a:r>
            <a:endParaRPr lang="es-MX" sz="1400" dirty="0"/>
          </a:p>
        </p:txBody>
      </p:sp>
    </p:spTree>
    <p:extLst>
      <p:ext uri="{BB962C8B-B14F-4D97-AF65-F5344CB8AC3E}">
        <p14:creationId xmlns:p14="http://schemas.microsoft.com/office/powerpoint/2010/main" val="2835420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83568" y="332656"/>
            <a:ext cx="7854696" cy="6232656"/>
          </a:xfrm>
        </p:spPr>
        <p:txBody>
          <a:bodyPr>
            <a:normAutofit fontScale="62500" lnSpcReduction="20000"/>
          </a:bodyPr>
          <a:lstStyle/>
          <a:p>
            <a:pPr lvl="0" algn="l"/>
            <a:r>
              <a:rPr lang="en-US" dirty="0" smtClean="0"/>
              <a:t>*Planes </a:t>
            </a:r>
            <a:r>
              <a:rPr lang="en-US" dirty="0"/>
              <a:t>de </a:t>
            </a:r>
            <a:r>
              <a:rPr lang="en-US" dirty="0" err="1"/>
              <a:t>expansión</a:t>
            </a:r>
            <a:endParaRPr lang="es-MX" dirty="0"/>
          </a:p>
          <a:p>
            <a:pPr lvl="0" algn="l"/>
            <a:r>
              <a:rPr lang="es-ES" dirty="0" smtClean="0"/>
              <a:t>*Ubicación </a:t>
            </a:r>
            <a:r>
              <a:rPr lang="es-ES" dirty="0"/>
              <a:t>general de los equipos.</a:t>
            </a:r>
            <a:endParaRPr lang="es-MX" dirty="0"/>
          </a:p>
          <a:p>
            <a:pPr lvl="0" algn="l"/>
            <a:r>
              <a:rPr lang="en-US" dirty="0" smtClean="0"/>
              <a:t>*</a:t>
            </a:r>
            <a:r>
              <a:rPr lang="en-US" dirty="0" err="1" smtClean="0"/>
              <a:t>Políticas</a:t>
            </a:r>
            <a:r>
              <a:rPr lang="en-US" dirty="0" smtClean="0"/>
              <a:t> </a:t>
            </a:r>
            <a:r>
              <a:rPr lang="en-US" dirty="0"/>
              <a:t>de </a:t>
            </a:r>
            <a:r>
              <a:rPr lang="en-US" dirty="0" err="1"/>
              <a:t>operación</a:t>
            </a:r>
            <a:endParaRPr lang="es-MX" dirty="0"/>
          </a:p>
          <a:p>
            <a:pPr lvl="0" algn="l"/>
            <a:r>
              <a:rPr lang="es-ES" dirty="0" smtClean="0"/>
              <a:t>*Políticas </a:t>
            </a:r>
            <a:r>
              <a:rPr lang="es-ES" dirty="0"/>
              <a:t>de uso de los equipos</a:t>
            </a:r>
            <a:endParaRPr lang="es-MX" dirty="0"/>
          </a:p>
          <a:p>
            <a:pPr lvl="0" algn="l"/>
            <a:r>
              <a:rPr lang="es-ES" dirty="0" smtClean="0"/>
              <a:t>*Políticas </a:t>
            </a:r>
            <a:r>
              <a:rPr lang="es-ES" dirty="0"/>
              <a:t>de seguridad física y prevención contra contingencias internas y externas.</a:t>
            </a:r>
            <a:endParaRPr lang="es-MX" dirty="0"/>
          </a:p>
          <a:p>
            <a:pPr algn="l"/>
            <a:r>
              <a:rPr lang="es-ES" dirty="0"/>
              <a:t> </a:t>
            </a:r>
            <a:endParaRPr lang="es-MX" dirty="0"/>
          </a:p>
          <a:p>
            <a:pPr algn="l"/>
            <a:r>
              <a:rPr lang="en-US" dirty="0" err="1"/>
              <a:t>Sistemas</a:t>
            </a:r>
            <a:r>
              <a:rPr lang="en-US" dirty="0"/>
              <a:t>: </a:t>
            </a:r>
            <a:endParaRPr lang="es-MX" dirty="0"/>
          </a:p>
          <a:p>
            <a:pPr lvl="0" algn="l"/>
            <a:r>
              <a:rPr lang="es-ES" dirty="0" smtClean="0"/>
              <a:t>*Descripción </a:t>
            </a:r>
            <a:r>
              <a:rPr lang="es-ES" dirty="0"/>
              <a:t>general de los sistemas instalados y de los que estén por instalarse, que contengan volúmenes de información.</a:t>
            </a:r>
            <a:endParaRPr lang="es-MX" dirty="0"/>
          </a:p>
          <a:p>
            <a:pPr lvl="0" algn="l"/>
            <a:r>
              <a:rPr lang="en-US" dirty="0" smtClean="0"/>
              <a:t>*Manual </a:t>
            </a:r>
            <a:r>
              <a:rPr lang="en-US" dirty="0"/>
              <a:t>de </a:t>
            </a:r>
            <a:r>
              <a:rPr lang="en-US" dirty="0" err="1"/>
              <a:t>formas</a:t>
            </a:r>
            <a:r>
              <a:rPr lang="en-US" dirty="0"/>
              <a:t>.</a:t>
            </a:r>
            <a:endParaRPr lang="es-MX" dirty="0"/>
          </a:p>
          <a:p>
            <a:pPr lvl="0" algn="l"/>
            <a:r>
              <a:rPr lang="es-ES" dirty="0" smtClean="0"/>
              <a:t>*Manual </a:t>
            </a:r>
            <a:r>
              <a:rPr lang="es-ES" dirty="0"/>
              <a:t>de procedimientos de los sistemas.</a:t>
            </a:r>
            <a:endParaRPr lang="es-MX" dirty="0"/>
          </a:p>
          <a:p>
            <a:pPr lvl="0" algn="l"/>
            <a:r>
              <a:rPr lang="en-US" dirty="0" smtClean="0"/>
              <a:t>*</a:t>
            </a:r>
            <a:r>
              <a:rPr lang="en-US" dirty="0" err="1" smtClean="0"/>
              <a:t>Descripción</a:t>
            </a:r>
            <a:r>
              <a:rPr lang="en-US" dirty="0" smtClean="0"/>
              <a:t> </a:t>
            </a:r>
            <a:r>
              <a:rPr lang="en-US" dirty="0" err="1"/>
              <a:t>genérica</a:t>
            </a:r>
            <a:r>
              <a:rPr lang="en-US" dirty="0"/>
              <a:t>.</a:t>
            </a:r>
            <a:endParaRPr lang="es-MX" dirty="0"/>
          </a:p>
          <a:p>
            <a:pPr lvl="0" algn="l"/>
            <a:r>
              <a:rPr lang="es-MX" dirty="0" smtClean="0"/>
              <a:t>*Diagramas </a:t>
            </a:r>
            <a:r>
              <a:rPr lang="es-MX" dirty="0"/>
              <a:t>de entrada, archivos, salida.</a:t>
            </a:r>
          </a:p>
          <a:p>
            <a:pPr algn="l"/>
            <a:r>
              <a:rPr lang="es-ES" dirty="0"/>
              <a:t> </a:t>
            </a:r>
            <a:endParaRPr lang="es-MX" dirty="0"/>
          </a:p>
          <a:p>
            <a:pPr lvl="0" algn="l"/>
            <a:r>
              <a:rPr lang="es-ES" dirty="0" smtClean="0"/>
              <a:t>*Fecha </a:t>
            </a:r>
            <a:r>
              <a:rPr lang="es-ES" dirty="0"/>
              <a:t>de instalación de los sistemas.</a:t>
            </a:r>
            <a:endParaRPr lang="es-MX" dirty="0"/>
          </a:p>
          <a:p>
            <a:pPr lvl="0" algn="l"/>
            <a:r>
              <a:rPr lang="es-ES" dirty="0" smtClean="0"/>
              <a:t>*Proyecto </a:t>
            </a:r>
            <a:r>
              <a:rPr lang="es-ES" dirty="0"/>
              <a:t>de instalación de nuevos sistemas.</a:t>
            </a:r>
            <a:endParaRPr lang="es-MX" dirty="0"/>
          </a:p>
          <a:p>
            <a:pPr lvl="0" algn="l"/>
            <a:r>
              <a:rPr lang="es-ES" dirty="0" smtClean="0"/>
              <a:t>*Bases </a:t>
            </a:r>
            <a:r>
              <a:rPr lang="es-ES" dirty="0"/>
              <a:t>de datos, propietarios de la información y usuarios de la misma.</a:t>
            </a:r>
            <a:endParaRPr lang="es-MX" dirty="0"/>
          </a:p>
          <a:p>
            <a:pPr lvl="0" algn="l"/>
            <a:r>
              <a:rPr lang="es-ES" dirty="0" smtClean="0"/>
              <a:t>*Procedimientos </a:t>
            </a:r>
            <a:r>
              <a:rPr lang="es-ES" dirty="0"/>
              <a:t>y políticas en casos de desastre.</a:t>
            </a:r>
            <a:endParaRPr lang="es-MX" dirty="0"/>
          </a:p>
          <a:p>
            <a:pPr lvl="0" algn="l"/>
            <a:r>
              <a:rPr lang="es-ES" dirty="0" smtClean="0"/>
              <a:t>*Sistemas </a:t>
            </a:r>
            <a:r>
              <a:rPr lang="es-ES" dirty="0"/>
              <a:t>propios, rentados y adquiridos.</a:t>
            </a:r>
            <a:endParaRPr lang="es-MX" dirty="0"/>
          </a:p>
          <a:p>
            <a:pPr algn="l"/>
            <a:r>
              <a:rPr lang="es-ES" dirty="0" smtClean="0"/>
              <a:t>*En </a:t>
            </a:r>
            <a:r>
              <a:rPr lang="es-ES" dirty="0"/>
              <a:t>el momento de hacer la planeación de la auditoría o bien en su realización debemos evaluar que pueden presentarse las siguientes situaciones:</a:t>
            </a:r>
            <a:endParaRPr lang="es-MX" dirty="0"/>
          </a:p>
          <a:p>
            <a:pPr lvl="0" algn="l"/>
            <a:endParaRPr lang="es-ES" dirty="0"/>
          </a:p>
          <a:p>
            <a:pPr lvl="0" algn="l"/>
            <a:r>
              <a:rPr lang="es-ES" dirty="0" smtClean="0"/>
              <a:t>Se </a:t>
            </a:r>
            <a:r>
              <a:rPr lang="es-ES" dirty="0"/>
              <a:t>solicita la información y se ve que: </a:t>
            </a:r>
            <a:endParaRPr lang="es-MX" dirty="0"/>
          </a:p>
          <a:p>
            <a:pPr algn="l"/>
            <a:r>
              <a:rPr lang="es-ES" dirty="0"/>
              <a:t> </a:t>
            </a:r>
            <a:r>
              <a:rPr lang="es-ES" dirty="0" smtClean="0"/>
              <a:t>*No </a:t>
            </a:r>
            <a:r>
              <a:rPr lang="es-ES" dirty="0"/>
              <a:t>se tiene y se necesita.</a:t>
            </a:r>
            <a:endParaRPr lang="es-MX" dirty="0"/>
          </a:p>
          <a:p>
            <a:pPr algn="l"/>
            <a:r>
              <a:rPr lang="es-ES" dirty="0"/>
              <a:t> </a:t>
            </a:r>
            <a:r>
              <a:rPr lang="es-ES" dirty="0" smtClean="0"/>
              <a:t>*No </a:t>
            </a:r>
            <a:r>
              <a:rPr lang="es-ES" dirty="0"/>
              <a:t>se tiene y no se necesita.</a:t>
            </a:r>
            <a:endParaRPr lang="es-MX" dirty="0"/>
          </a:p>
          <a:p>
            <a:pPr algn="l"/>
            <a:endParaRPr lang="es-MX" dirty="0"/>
          </a:p>
        </p:txBody>
      </p:sp>
    </p:spTree>
    <p:extLst>
      <p:ext uri="{BB962C8B-B14F-4D97-AF65-F5344CB8AC3E}">
        <p14:creationId xmlns:p14="http://schemas.microsoft.com/office/powerpoint/2010/main" val="150130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40568" y="6849319"/>
            <a:ext cx="7851648" cy="1828800"/>
          </a:xfrm>
        </p:spPr>
        <p:txBody>
          <a:bodyPr/>
          <a:lstStyle/>
          <a:p>
            <a:endParaRPr lang="es-MX"/>
          </a:p>
        </p:txBody>
      </p:sp>
      <p:sp>
        <p:nvSpPr>
          <p:cNvPr id="3" name="2 Subtítulo"/>
          <p:cNvSpPr>
            <a:spLocks noGrp="1"/>
          </p:cNvSpPr>
          <p:nvPr>
            <p:ph type="subTitle" idx="1"/>
          </p:nvPr>
        </p:nvSpPr>
        <p:spPr>
          <a:xfrm>
            <a:off x="539552" y="548680"/>
            <a:ext cx="7854696" cy="5904656"/>
          </a:xfrm>
        </p:spPr>
        <p:txBody>
          <a:bodyPr>
            <a:normAutofit fontScale="85000" lnSpcReduction="20000"/>
          </a:bodyPr>
          <a:lstStyle/>
          <a:p>
            <a:pPr algn="l"/>
            <a:r>
              <a:rPr lang="es-ES" b="1" dirty="0"/>
              <a:t>Metodología para el desarrollo e implantación de la auditoría en informática</a:t>
            </a:r>
            <a:endParaRPr lang="es-MX" dirty="0"/>
          </a:p>
          <a:p>
            <a:pPr algn="l"/>
            <a:r>
              <a:rPr lang="es-ES" b="1" dirty="0"/>
              <a:t> </a:t>
            </a:r>
            <a:endParaRPr lang="es-ES" b="1" dirty="0" smtClean="0"/>
          </a:p>
          <a:p>
            <a:pPr algn="l"/>
            <a:endParaRPr lang="es-MX" dirty="0"/>
          </a:p>
          <a:p>
            <a:pPr algn="l"/>
            <a:r>
              <a:rPr lang="es-ES" dirty="0"/>
              <a:t>La auditoría en informática debe respaldarse por un proceso formal que asegure su previo entendimiento por cada uno de los responsables de llevar a la práctica dicho proceso en la empresa. Al igual que otras funciones en el negocio, la auditoría en informática efectúa sus tareas y actividades mediante una metodología.</a:t>
            </a:r>
            <a:endParaRPr lang="es-MX" dirty="0"/>
          </a:p>
          <a:p>
            <a:pPr algn="l"/>
            <a:r>
              <a:rPr lang="es-ES" dirty="0"/>
              <a:t> </a:t>
            </a:r>
            <a:endParaRPr lang="es-MX" dirty="0"/>
          </a:p>
          <a:p>
            <a:pPr algn="l"/>
            <a:r>
              <a:rPr lang="es-ES" dirty="0"/>
              <a:t>No es recomendable fomentar la dependencia en el desempeño de esta importante función sólo con base en la experiencia, habilidades, criterios y conocimientos sin una referencia metodológica.</a:t>
            </a:r>
            <a:endParaRPr lang="es-MX" dirty="0"/>
          </a:p>
          <a:p>
            <a:pPr algn="l"/>
            <a:r>
              <a:rPr lang="es-ES" dirty="0"/>
              <a:t>	 Contar con un método garantiza que las cualidades de cada auditor sean orientadas a trabajar en equipo para la obtención de productos de calidad estandarizados.</a:t>
            </a:r>
            <a:endParaRPr lang="es-MX" dirty="0"/>
          </a:p>
          <a:p>
            <a:pPr algn="l"/>
            <a:endParaRPr lang="es-MX" dirty="0"/>
          </a:p>
        </p:txBody>
      </p:sp>
    </p:spTree>
    <p:extLst>
      <p:ext uri="{BB962C8B-B14F-4D97-AF65-F5344CB8AC3E}">
        <p14:creationId xmlns:p14="http://schemas.microsoft.com/office/powerpoint/2010/main" val="15123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8891972" y="3433909"/>
            <a:ext cx="504056" cy="1152128"/>
          </a:xfrm>
        </p:spPr>
        <p:txBody>
          <a:bodyPr/>
          <a:lstStyle/>
          <a:p>
            <a:endParaRPr lang="es-MX" dirty="0"/>
          </a:p>
        </p:txBody>
      </p:sp>
      <p:sp>
        <p:nvSpPr>
          <p:cNvPr id="4" name="3 Rectángulo"/>
          <p:cNvSpPr/>
          <p:nvPr/>
        </p:nvSpPr>
        <p:spPr>
          <a:xfrm>
            <a:off x="539552" y="404664"/>
            <a:ext cx="8175970" cy="6001643"/>
          </a:xfrm>
          <a:prstGeom prst="rect">
            <a:avLst/>
          </a:prstGeom>
        </p:spPr>
        <p:txBody>
          <a:bodyPr wrap="square">
            <a:spAutoFit/>
          </a:bodyPr>
          <a:lstStyle/>
          <a:p>
            <a:pPr lvl="0"/>
            <a:r>
              <a:rPr lang="es-ES" sz="1600" dirty="0"/>
              <a:t>Se tiene la información pero:</a:t>
            </a:r>
            <a:endParaRPr lang="es-MX" sz="1600" dirty="0"/>
          </a:p>
          <a:p>
            <a:r>
              <a:rPr lang="es-ES" sz="1600" dirty="0"/>
              <a:t> </a:t>
            </a:r>
            <a:r>
              <a:rPr lang="es-ES" sz="1600" dirty="0" smtClean="0"/>
              <a:t>* </a:t>
            </a:r>
            <a:r>
              <a:rPr lang="es-ES" sz="1600" dirty="0"/>
              <a:t>No se usa</a:t>
            </a:r>
            <a:endParaRPr lang="es-MX" sz="1600" dirty="0"/>
          </a:p>
          <a:p>
            <a:r>
              <a:rPr lang="es-ES" sz="1600" dirty="0"/>
              <a:t> </a:t>
            </a:r>
            <a:r>
              <a:rPr lang="es-ES" sz="1600" dirty="0" smtClean="0"/>
              <a:t>*Es </a:t>
            </a:r>
            <a:r>
              <a:rPr lang="es-ES" sz="1600" dirty="0"/>
              <a:t>incompleta</a:t>
            </a:r>
            <a:endParaRPr lang="es-MX" sz="1600" dirty="0"/>
          </a:p>
          <a:p>
            <a:r>
              <a:rPr lang="es-ES" sz="1600" dirty="0" smtClean="0"/>
              <a:t> *No </a:t>
            </a:r>
            <a:r>
              <a:rPr lang="es-ES" sz="1600" dirty="0"/>
              <a:t>está actualizada</a:t>
            </a:r>
            <a:endParaRPr lang="es-MX" sz="1600" dirty="0"/>
          </a:p>
          <a:p>
            <a:r>
              <a:rPr lang="es-ES" sz="1600" dirty="0"/>
              <a:t> </a:t>
            </a:r>
            <a:r>
              <a:rPr lang="es-ES" sz="1600" dirty="0" smtClean="0"/>
              <a:t>*No </a:t>
            </a:r>
            <a:r>
              <a:rPr lang="es-ES" sz="1600" dirty="0"/>
              <a:t>es la adecuada</a:t>
            </a:r>
            <a:endParaRPr lang="es-MX" sz="1600" dirty="0"/>
          </a:p>
          <a:p>
            <a:r>
              <a:rPr lang="es-ES" sz="1600" dirty="0" smtClean="0"/>
              <a:t> * </a:t>
            </a:r>
            <a:r>
              <a:rPr lang="es-ES" sz="1600" dirty="0"/>
              <a:t>Se usa, está actualizada, es la adecuada y está completa.</a:t>
            </a:r>
            <a:endParaRPr lang="es-MX" sz="1600" dirty="0"/>
          </a:p>
          <a:p>
            <a:r>
              <a:rPr lang="es-ES" sz="1600" dirty="0"/>
              <a:t> </a:t>
            </a:r>
            <a:endParaRPr lang="es-MX" sz="1600" dirty="0"/>
          </a:p>
          <a:p>
            <a:r>
              <a:rPr lang="es-ES" sz="1600" dirty="0"/>
              <a:t>El éxito del análisis crítico depende de las consideraciones siguientes:</a:t>
            </a:r>
            <a:endParaRPr lang="es-MX" sz="1600" dirty="0"/>
          </a:p>
          <a:p>
            <a:pPr lvl="0"/>
            <a:r>
              <a:rPr lang="es-ES" sz="1600" dirty="0"/>
              <a:t>Estudiar hechos y no opiniones. Investigar las causas, no los efectos.</a:t>
            </a:r>
            <a:endParaRPr lang="es-MX" sz="1600" dirty="0"/>
          </a:p>
          <a:p>
            <a:pPr lvl="0"/>
            <a:r>
              <a:rPr lang="en-US" sz="1600" dirty="0" err="1"/>
              <a:t>Atender</a:t>
            </a:r>
            <a:r>
              <a:rPr lang="en-US" sz="1600" dirty="0"/>
              <a:t> </a:t>
            </a:r>
            <a:r>
              <a:rPr lang="en-US" sz="1600" dirty="0" err="1"/>
              <a:t>razones</a:t>
            </a:r>
            <a:r>
              <a:rPr lang="en-US" sz="1600" dirty="0"/>
              <a:t>, no </a:t>
            </a:r>
            <a:r>
              <a:rPr lang="en-US" sz="1600" dirty="0" err="1"/>
              <a:t>excusas</a:t>
            </a:r>
            <a:r>
              <a:rPr lang="en-US" sz="1600" dirty="0"/>
              <a:t>.</a:t>
            </a:r>
            <a:endParaRPr lang="es-MX" sz="1600" dirty="0"/>
          </a:p>
          <a:p>
            <a:pPr lvl="0"/>
            <a:r>
              <a:rPr lang="es-ES" sz="1600" dirty="0"/>
              <a:t>No confiar en la memoria, preguntar constantemente.</a:t>
            </a:r>
            <a:endParaRPr lang="es-MX" sz="1600" dirty="0"/>
          </a:p>
          <a:p>
            <a:pPr lvl="0"/>
            <a:r>
              <a:rPr lang="es-ES" sz="1600" dirty="0"/>
              <a:t>Criticar objetivamente y a fondo todos los informes y los datos recabados.</a:t>
            </a:r>
            <a:endParaRPr lang="es-MX" sz="1600" dirty="0"/>
          </a:p>
          <a:p>
            <a:r>
              <a:rPr lang="es-ES" sz="1600" dirty="0"/>
              <a:t> </a:t>
            </a:r>
            <a:endParaRPr lang="es-MX" sz="1600" dirty="0"/>
          </a:p>
          <a:p>
            <a:r>
              <a:rPr lang="es-ES" sz="1600" b="1" dirty="0"/>
              <a:t>Personal participante</a:t>
            </a:r>
            <a:endParaRPr lang="es-MX" sz="1600" dirty="0"/>
          </a:p>
          <a:p>
            <a:r>
              <a:rPr lang="es-ES" sz="1600" dirty="0"/>
              <a:t>Una de las partes más importantes en la planeación de la auditoría en informática es el personal que deberá participar.</a:t>
            </a:r>
            <a:endParaRPr lang="es-MX" sz="1600" dirty="0"/>
          </a:p>
          <a:p>
            <a:r>
              <a:rPr lang="es-ES" sz="1600" dirty="0"/>
              <a:t> </a:t>
            </a:r>
            <a:endParaRPr lang="es-MX" sz="1600" dirty="0"/>
          </a:p>
          <a:p>
            <a:r>
              <a:rPr lang="es-ES" sz="1600" dirty="0"/>
              <a:t>		Uno de los esquemas generalmente aceptados para tener un adecuado control es que el personal que intervenga esté debidamente capacitado, que tenga un alto sentido de moralidad, al cual se le exija la optimización de recursos y se le retribuya o compense justamente por su trabajo.</a:t>
            </a:r>
            <a:endParaRPr lang="es-MX" sz="1600" dirty="0"/>
          </a:p>
          <a:p>
            <a:r>
              <a:rPr lang="es-ES" sz="1600" dirty="0"/>
              <a:t>Se debe contar con personas asignadas por los usuarios para que en el momento que se solicite información, o bien se efectúe alguna entrevista de comprobación de hipótesis, nos proporcionen aquello que se está solicitando, y complementen el grupo </a:t>
            </a:r>
            <a:endParaRPr lang="es-MX" sz="1600" dirty="0"/>
          </a:p>
        </p:txBody>
      </p:sp>
    </p:spTree>
    <p:extLst>
      <p:ext uri="{BB962C8B-B14F-4D97-AF65-F5344CB8AC3E}">
        <p14:creationId xmlns:p14="http://schemas.microsoft.com/office/powerpoint/2010/main" val="135640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62500" lnSpcReduction="20000"/>
          </a:bodyPr>
          <a:lstStyle/>
          <a:p>
            <a:pPr algn="l"/>
            <a:r>
              <a:rPr lang="es-ES" dirty="0"/>
              <a:t>multidisciplinario, ya que debemos analizar no solo el punto de vista de la dirección de informática, sino también el del usuario del sistema.</a:t>
            </a:r>
            <a:endParaRPr lang="es-MX" dirty="0"/>
          </a:p>
          <a:p>
            <a:pPr algn="l"/>
            <a:r>
              <a:rPr lang="es-ES" dirty="0"/>
              <a:t>Para complementar el grupo, como colaboradores directos en la realización de la auditoría, se deben tener personas con las siguientes características:</a:t>
            </a:r>
            <a:endParaRPr lang="es-MX" dirty="0"/>
          </a:p>
          <a:p>
            <a:pPr lvl="0" algn="l"/>
            <a:r>
              <a:rPr lang="en-US" dirty="0" err="1"/>
              <a:t>Técnico</a:t>
            </a:r>
            <a:r>
              <a:rPr lang="en-US" dirty="0"/>
              <a:t> en </a:t>
            </a:r>
            <a:r>
              <a:rPr lang="en-US" dirty="0" err="1"/>
              <a:t>informática</a:t>
            </a:r>
            <a:endParaRPr lang="es-MX" dirty="0"/>
          </a:p>
          <a:p>
            <a:pPr lvl="0" algn="l"/>
            <a:r>
              <a:rPr lang="es-ES" dirty="0"/>
              <a:t>Conocimientos de administración, contaduría y finanzas.</a:t>
            </a:r>
            <a:endParaRPr lang="es-MX" dirty="0"/>
          </a:p>
          <a:p>
            <a:pPr lvl="0" algn="l"/>
            <a:r>
              <a:rPr lang="es-ES" dirty="0"/>
              <a:t>Experiencia en el área de informática.</a:t>
            </a:r>
            <a:endParaRPr lang="es-MX" dirty="0"/>
          </a:p>
          <a:p>
            <a:pPr lvl="0" algn="l"/>
            <a:r>
              <a:rPr lang="es-ES" dirty="0"/>
              <a:t>Experiencia en operación y análisis de sistemas.</a:t>
            </a:r>
            <a:endParaRPr lang="es-MX" dirty="0"/>
          </a:p>
          <a:p>
            <a:pPr lvl="0" algn="l"/>
            <a:r>
              <a:rPr lang="es-ES" dirty="0"/>
              <a:t>Conocimientos y experiencia en psicología industrial.</a:t>
            </a:r>
            <a:endParaRPr lang="es-MX" dirty="0"/>
          </a:p>
          <a:p>
            <a:pPr lvl="0" algn="l"/>
            <a:r>
              <a:rPr lang="es-ES" dirty="0"/>
              <a:t>Conocimiento de los sistemas operativos, bases de datos, redes y comunicaciones, dependiendo del área y características a auditar.</a:t>
            </a:r>
            <a:endParaRPr lang="es-MX" dirty="0"/>
          </a:p>
          <a:p>
            <a:pPr lvl="0" algn="l"/>
            <a:r>
              <a:rPr lang="es-ES" dirty="0"/>
              <a:t>Conocimientos de los sistemas más importantes.</a:t>
            </a:r>
            <a:endParaRPr lang="es-MX" dirty="0"/>
          </a:p>
          <a:p>
            <a:pPr algn="l"/>
            <a:r>
              <a:rPr lang="es-ES" dirty="0"/>
              <a:t>En el caso de sistemas complejos se deberá contar con personal con conocimientos y experiencia en áreas específicas como base de datos, redes, comunicaciones, etc.</a:t>
            </a:r>
            <a:endParaRPr lang="es-MX" dirty="0"/>
          </a:p>
          <a:p>
            <a:pPr algn="l"/>
            <a:r>
              <a:rPr lang="es-ES" dirty="0"/>
              <a:t>		Una vez planeada la forma de llevar a cabo la auditoría, estaremos en posibilidad de presentar la carta – convenio de servicios profesionales - y el plan de trabajo.</a:t>
            </a:r>
            <a:endParaRPr lang="es-MX" dirty="0"/>
          </a:p>
          <a:p>
            <a:pPr algn="l"/>
            <a:r>
              <a:rPr lang="es-ES" dirty="0"/>
              <a:t>La carta convenio es un compromiso que el auditor dirige a su cliente para su confirmación de aceptación. En ella se especifican el objetivo y alcance de la auditoría, las limitaciones y la colaboración necesaria, el grado de responsabilidad y los informes que se han de entregar.</a:t>
            </a:r>
            <a:endParaRPr lang="es-MX" dirty="0"/>
          </a:p>
          <a:p>
            <a:pPr algn="l"/>
            <a:r>
              <a:rPr lang="es-ES" dirty="0"/>
              <a:t>Una vez que se ha hecho la planeación, se puede utilizar el formato señalado en la siguiente figura, el cual servirá para resumir el plan de trabajo de la auditoría. Este formato de </a:t>
            </a:r>
            <a:r>
              <a:rPr lang="es-ES" dirty="0" smtClean="0"/>
              <a:t>programa </a:t>
            </a:r>
            <a:r>
              <a:rPr lang="es-ES" dirty="0"/>
              <a:t>de auditoría nos servirá de base para llevar un adecuado control del desarrollo de la misma. En el figuran el organismo, la fecha de formulación, las fases y </a:t>
            </a:r>
            <a:r>
              <a:rPr lang="es-ES" smtClean="0"/>
              <a:t>sub r	fases </a:t>
            </a:r>
            <a:r>
              <a:rPr lang="es-ES" dirty="0"/>
              <a:t>que comprenden la descripción de la actividad, el número de personas participantes, las fechas estimadas de inicio y terminación, el número de días hábiles y el número de días- hombre estimados.</a:t>
            </a:r>
            <a:endParaRPr lang="es-MX" dirty="0"/>
          </a:p>
          <a:p>
            <a:pPr algn="l"/>
            <a:endParaRPr lang="es-MX" dirty="0"/>
          </a:p>
        </p:txBody>
      </p:sp>
    </p:spTree>
    <p:extLst>
      <p:ext uri="{BB962C8B-B14F-4D97-AF65-F5344CB8AC3E}">
        <p14:creationId xmlns:p14="http://schemas.microsoft.com/office/powerpoint/2010/main" val="1843204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lstStyle/>
          <a:p>
            <a:endParaRPr lang="es-MX" dirty="0"/>
          </a:p>
        </p:txBody>
      </p:sp>
    </p:spTree>
    <p:extLst>
      <p:ext uri="{BB962C8B-B14F-4D97-AF65-F5344CB8AC3E}">
        <p14:creationId xmlns:p14="http://schemas.microsoft.com/office/powerpoint/2010/main" val="189861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6525344"/>
            <a:ext cx="7851648" cy="1828800"/>
          </a:xfrm>
        </p:spPr>
        <p:txBody>
          <a:bodyPr/>
          <a:lstStyle/>
          <a:p>
            <a:endParaRPr lang="es-MX"/>
          </a:p>
        </p:txBody>
      </p:sp>
      <p:sp>
        <p:nvSpPr>
          <p:cNvPr id="3" name="2 Subtítulo"/>
          <p:cNvSpPr>
            <a:spLocks noGrp="1"/>
          </p:cNvSpPr>
          <p:nvPr>
            <p:ph type="subTitle" idx="1"/>
          </p:nvPr>
        </p:nvSpPr>
        <p:spPr>
          <a:xfrm>
            <a:off x="539552" y="692696"/>
            <a:ext cx="7854696" cy="5584584"/>
          </a:xfrm>
        </p:spPr>
        <p:txBody>
          <a:bodyPr>
            <a:normAutofit fontScale="92500" lnSpcReduction="10000"/>
          </a:bodyPr>
          <a:lstStyle/>
          <a:p>
            <a:r>
              <a:rPr lang="es-ES" dirty="0"/>
              <a:t>La función de la auditoría en informática ha de contar también con un desarrollo de actividades basado en un método de trabajo formal, que sea entendido por los auditores en informática y complementado con técnicas y herramientas propias de la función.</a:t>
            </a:r>
            <a:endParaRPr lang="es-MX" dirty="0"/>
          </a:p>
          <a:p>
            <a:r>
              <a:rPr lang="es-ES" dirty="0"/>
              <a:t> </a:t>
            </a:r>
            <a:endParaRPr lang="es-MX" dirty="0"/>
          </a:p>
          <a:p>
            <a:r>
              <a:rPr lang="es-ES" dirty="0"/>
              <a:t>Lo anterior se facilita si los auditores en informática cuentan con una metodología que oriente cada proyecto a una ejecución armoniosa y planeada en cada una de las tareas y actividades involucradas.</a:t>
            </a:r>
            <a:endParaRPr lang="es-MX" dirty="0"/>
          </a:p>
          <a:p>
            <a:pPr algn="l"/>
            <a:r>
              <a:rPr lang="es-ES" dirty="0"/>
              <a:t>	Es importante señalar que el uso de la metodología no garantiza por sí sola el éxito de los proyectos de auditoría en informática; además, se requiere un buen dominio y uso constante de los siguientes aspectos complementarios:</a:t>
            </a:r>
            <a:endParaRPr lang="es-MX" dirty="0"/>
          </a:p>
        </p:txBody>
      </p:sp>
    </p:spTree>
    <p:extLst>
      <p:ext uri="{BB962C8B-B14F-4D97-AF65-F5344CB8AC3E}">
        <p14:creationId xmlns:p14="http://schemas.microsoft.com/office/powerpoint/2010/main" val="405763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sp>
        <p:nvSpPr>
          <p:cNvPr id="3" name="2 Subtítulo"/>
          <p:cNvSpPr>
            <a:spLocks noGrp="1"/>
          </p:cNvSpPr>
          <p:nvPr>
            <p:ph type="subTitle" idx="1"/>
          </p:nvPr>
        </p:nvSpPr>
        <p:spPr>
          <a:xfrm>
            <a:off x="539552" y="548680"/>
            <a:ext cx="7854696" cy="5544616"/>
          </a:xfrm>
        </p:spPr>
        <p:txBody>
          <a:bodyPr>
            <a:normAutofit lnSpcReduction="10000"/>
          </a:bodyPr>
          <a:lstStyle/>
          <a:p>
            <a:pPr lvl="0" algn="l"/>
            <a:r>
              <a:rPr lang="es-ES" dirty="0"/>
              <a:t>aspectos complementarios:</a:t>
            </a:r>
            <a:endParaRPr lang="es-MX" dirty="0" smtClean="0"/>
          </a:p>
          <a:p>
            <a:pPr lvl="0" algn="l"/>
            <a:endParaRPr lang="es-MX" dirty="0"/>
          </a:p>
          <a:p>
            <a:pPr lvl="0" algn="l"/>
            <a:r>
              <a:rPr lang="es-MX" dirty="0" smtClean="0"/>
              <a:t>*Técnicas     </a:t>
            </a:r>
            <a:endParaRPr lang="es-MX" dirty="0"/>
          </a:p>
          <a:p>
            <a:pPr lvl="0" algn="l"/>
            <a:r>
              <a:rPr lang="es-MX" dirty="0" smtClean="0"/>
              <a:t>* </a:t>
            </a:r>
            <a:r>
              <a:rPr lang="es-MX" dirty="0"/>
              <a:t>Herramientas de productividad</a:t>
            </a:r>
          </a:p>
          <a:p>
            <a:pPr lvl="0" algn="l"/>
            <a:r>
              <a:rPr lang="es-MX" dirty="0" smtClean="0"/>
              <a:t>*Habilidades </a:t>
            </a:r>
            <a:r>
              <a:rPr lang="es-MX" dirty="0"/>
              <a:t>personales</a:t>
            </a:r>
          </a:p>
          <a:p>
            <a:pPr lvl="0" algn="l"/>
            <a:r>
              <a:rPr lang="es-MX" dirty="0" smtClean="0"/>
              <a:t>*Conocimientos </a:t>
            </a:r>
            <a:r>
              <a:rPr lang="es-MX" dirty="0"/>
              <a:t>técnicos y administrativos</a:t>
            </a:r>
          </a:p>
          <a:p>
            <a:pPr lvl="0" algn="l"/>
            <a:r>
              <a:rPr lang="es-ES" dirty="0"/>
              <a:t>*</a:t>
            </a:r>
            <a:r>
              <a:rPr lang="es-ES" dirty="0" smtClean="0"/>
              <a:t>Experiencia </a:t>
            </a:r>
            <a:r>
              <a:rPr lang="es-ES" dirty="0"/>
              <a:t>en los campos de auditoría e informática</a:t>
            </a:r>
            <a:endParaRPr lang="es-MX" dirty="0"/>
          </a:p>
          <a:p>
            <a:pPr lvl="0" algn="l"/>
            <a:r>
              <a:rPr lang="es-ES" dirty="0" smtClean="0"/>
              <a:t>*Conocimiento </a:t>
            </a:r>
            <a:r>
              <a:rPr lang="es-ES" dirty="0"/>
              <a:t>de los factores del negocio y del medio </a:t>
            </a:r>
            <a:r>
              <a:rPr lang="es-ES" dirty="0" smtClean="0"/>
              <a:t>externo </a:t>
            </a:r>
            <a:r>
              <a:rPr lang="es-ES" dirty="0"/>
              <a:t>al mismo</a:t>
            </a:r>
            <a:endParaRPr lang="es-MX" dirty="0"/>
          </a:p>
          <a:p>
            <a:pPr lvl="0" algn="l"/>
            <a:r>
              <a:rPr lang="es-MX" dirty="0" smtClean="0"/>
              <a:t>*Actualización </a:t>
            </a:r>
            <a:r>
              <a:rPr lang="es-MX" dirty="0"/>
              <a:t>permanente.</a:t>
            </a:r>
          </a:p>
          <a:p>
            <a:pPr lvl="0" algn="l"/>
            <a:r>
              <a:rPr lang="es-ES" dirty="0" smtClean="0"/>
              <a:t>*Involucramiento </a:t>
            </a:r>
            <a:r>
              <a:rPr lang="es-ES" dirty="0"/>
              <a:t>y comunicación constante con </a:t>
            </a:r>
            <a:r>
              <a:rPr lang="es-ES" dirty="0" smtClean="0"/>
              <a:t>*asociaciones </a:t>
            </a:r>
            <a:r>
              <a:rPr lang="es-ES" dirty="0"/>
              <a:t>nacionales e internacionales </a:t>
            </a:r>
            <a:r>
              <a:rPr lang="es-ES" dirty="0" smtClean="0"/>
              <a:t>*relacionadas </a:t>
            </a:r>
            <a:r>
              <a:rPr lang="es-ES" dirty="0"/>
              <a:t>con el campo.</a:t>
            </a:r>
            <a:endParaRPr lang="es-MX" dirty="0"/>
          </a:p>
          <a:p>
            <a:pPr algn="l"/>
            <a:endParaRPr lang="es-MX" dirty="0"/>
          </a:p>
        </p:txBody>
      </p:sp>
    </p:spTree>
    <p:extLst>
      <p:ext uri="{BB962C8B-B14F-4D97-AF65-F5344CB8AC3E}">
        <p14:creationId xmlns:p14="http://schemas.microsoft.com/office/powerpoint/2010/main" val="23487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4624" y="6741368"/>
            <a:ext cx="7851648" cy="1828800"/>
          </a:xfrm>
        </p:spPr>
        <p:txBody>
          <a:bodyPr/>
          <a:lstStyle/>
          <a:p>
            <a:endParaRPr lang="es-MX"/>
          </a:p>
        </p:txBody>
      </p:sp>
      <p:sp>
        <p:nvSpPr>
          <p:cNvPr id="3" name="2 Subtítulo"/>
          <p:cNvSpPr>
            <a:spLocks noGrp="1"/>
          </p:cNvSpPr>
          <p:nvPr>
            <p:ph type="subTitle" idx="1"/>
          </p:nvPr>
        </p:nvSpPr>
        <p:spPr>
          <a:xfrm>
            <a:off x="467544" y="208681"/>
            <a:ext cx="7854696" cy="6649319"/>
          </a:xfrm>
        </p:spPr>
        <p:txBody>
          <a:bodyPr>
            <a:normAutofit fontScale="70000" lnSpcReduction="20000"/>
          </a:bodyPr>
          <a:lstStyle/>
          <a:p>
            <a:pPr algn="l"/>
            <a:r>
              <a:rPr lang="es-ES" b="1" dirty="0"/>
              <a:t>Proceso metodológico de la auditoría en informática</a:t>
            </a:r>
            <a:endParaRPr lang="es-MX" dirty="0"/>
          </a:p>
          <a:p>
            <a:pPr algn="l"/>
            <a:r>
              <a:rPr lang="es-ES" dirty="0"/>
              <a:t> </a:t>
            </a:r>
            <a:endParaRPr lang="es-MX" dirty="0"/>
          </a:p>
          <a:p>
            <a:pPr algn="l"/>
            <a:r>
              <a:rPr lang="es-ES" dirty="0"/>
              <a:t>El uso de un proceso de trabajo metodológico y estándar de la función de auditoría en informática genera las siguientes ventajas</a:t>
            </a:r>
            <a:r>
              <a:rPr lang="es-ES" dirty="0" smtClean="0"/>
              <a:t>:</a:t>
            </a:r>
          </a:p>
          <a:p>
            <a:pPr algn="l"/>
            <a:endParaRPr lang="es-MX" dirty="0"/>
          </a:p>
          <a:p>
            <a:pPr lvl="0" algn="l"/>
            <a:r>
              <a:rPr lang="es-ES" dirty="0" smtClean="0"/>
              <a:t>*Los </a:t>
            </a:r>
            <a:r>
              <a:rPr lang="es-ES" dirty="0"/>
              <a:t>recursos orientan sus esfuerzos a la obtención de productos y servicios de calidad, con características y requisitos comunes para todos los responsables.</a:t>
            </a:r>
            <a:endParaRPr lang="es-MX" dirty="0"/>
          </a:p>
          <a:p>
            <a:pPr lvl="0" algn="l"/>
            <a:endParaRPr lang="es-ES" dirty="0" smtClean="0"/>
          </a:p>
          <a:p>
            <a:pPr lvl="0" algn="l"/>
            <a:r>
              <a:rPr lang="es-ES" dirty="0" smtClean="0"/>
              <a:t>*Las </a:t>
            </a:r>
            <a:r>
              <a:rPr lang="es-ES" dirty="0"/>
              <a:t>tareas y productos terminados de los proyectos se encuentran definidos y formalizados en un documento al alcance de los auditores en informática.</a:t>
            </a:r>
            <a:endParaRPr lang="es-MX" dirty="0"/>
          </a:p>
          <a:p>
            <a:pPr lvl="0" algn="l"/>
            <a:endParaRPr lang="es-ES" dirty="0" smtClean="0"/>
          </a:p>
          <a:p>
            <a:pPr lvl="0" algn="l"/>
            <a:r>
              <a:rPr lang="es-ES" dirty="0"/>
              <a:t>*</a:t>
            </a:r>
            <a:r>
              <a:rPr lang="es-ES" dirty="0" smtClean="0"/>
              <a:t>Se </a:t>
            </a:r>
            <a:r>
              <a:rPr lang="es-ES" dirty="0"/>
              <a:t>facilita en alto grado la administración y seguimiento de los proyectos, pues la metodología obliga a la planeación detallada de cada proyecto bajo criterios estándares</a:t>
            </a:r>
            <a:r>
              <a:rPr lang="es-ES" dirty="0" smtClean="0"/>
              <a:t>.</a:t>
            </a:r>
          </a:p>
          <a:p>
            <a:pPr lvl="0" algn="l"/>
            <a:endParaRPr lang="es-ES" dirty="0"/>
          </a:p>
          <a:p>
            <a:pPr lvl="0" algn="l"/>
            <a:r>
              <a:rPr lang="es-ES" dirty="0" smtClean="0"/>
              <a:t>*Facilita </a:t>
            </a:r>
            <a:r>
              <a:rPr lang="es-ES" dirty="0"/>
              <a:t>la superación profesional y humana de los individuos, ya que orienta los esfuerzos hacia la especialización, responsabilidad, estructuración y depuración en las funciones del auditor en </a:t>
            </a:r>
            <a:r>
              <a:rPr lang="es-ES" dirty="0" smtClean="0"/>
              <a:t>informática.</a:t>
            </a:r>
            <a:endParaRPr lang="es-MX" dirty="0"/>
          </a:p>
          <a:p>
            <a:pPr lvl="0" algn="l"/>
            <a:endParaRPr lang="es-MX" dirty="0"/>
          </a:p>
          <a:p>
            <a:pPr lvl="0" algn="l"/>
            <a:r>
              <a:rPr lang="es-MX" dirty="0"/>
              <a:t>*</a:t>
            </a:r>
            <a:r>
              <a:rPr lang="es-ES" dirty="0" smtClean="0"/>
              <a:t>Es </a:t>
            </a:r>
            <a:r>
              <a:rPr lang="es-ES" dirty="0"/>
              <a:t>un complemento clave en el desarrollo de cada individuo, pues su formal seguimiento, aunado a las habilidades, normas y criterios personales, coadyuva al cumplimiento exitoso de los proyectos de auditoría en </a:t>
            </a:r>
            <a:r>
              <a:rPr lang="es-ES" dirty="0" err="1" smtClean="0"/>
              <a:t>informátic</a:t>
            </a:r>
            <a:endParaRPr lang="es-ES" dirty="0" smtClean="0"/>
          </a:p>
          <a:p>
            <a:pPr lvl="0" algn="l"/>
            <a:endParaRPr lang="es-ES" dirty="0"/>
          </a:p>
          <a:p>
            <a:pPr lvl="0" algn="l"/>
            <a:r>
              <a:rPr lang="es-ES" dirty="0" smtClean="0"/>
              <a:t>*El </a:t>
            </a:r>
            <a:r>
              <a:rPr lang="es-ES" dirty="0"/>
              <a:t>proceso de capacitación o actualización en el uso de un proceso metodológico es más ágil y eficiente, dado que se trabaja sobre tareas y productos terminados perfectamente definidos.</a:t>
            </a:r>
            <a:endParaRPr lang="es-MX" dirty="0"/>
          </a:p>
          <a:p>
            <a:pPr lvl="0" algn="l"/>
            <a:endParaRPr lang="es-MX" dirty="0"/>
          </a:p>
          <a:p>
            <a:pPr algn="l"/>
            <a:endParaRPr lang="es-MX" dirty="0"/>
          </a:p>
        </p:txBody>
      </p:sp>
    </p:spTree>
    <p:extLst>
      <p:ext uri="{BB962C8B-B14F-4D97-AF65-F5344CB8AC3E}">
        <p14:creationId xmlns:p14="http://schemas.microsoft.com/office/powerpoint/2010/main" val="3588123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2656" y="6741368"/>
            <a:ext cx="7851648" cy="1828800"/>
          </a:xfrm>
        </p:spPr>
        <p:txBody>
          <a:bodyPr/>
          <a:lstStyle/>
          <a:p>
            <a:endParaRPr lang="es-MX" dirty="0"/>
          </a:p>
        </p:txBody>
      </p:sp>
      <p:sp>
        <p:nvSpPr>
          <p:cNvPr id="3" name="2 Subtítulo"/>
          <p:cNvSpPr>
            <a:spLocks noGrp="1"/>
          </p:cNvSpPr>
          <p:nvPr>
            <p:ph type="subTitle" idx="1"/>
          </p:nvPr>
        </p:nvSpPr>
        <p:spPr>
          <a:xfrm>
            <a:off x="539552" y="260648"/>
            <a:ext cx="7854696" cy="6192688"/>
          </a:xfrm>
        </p:spPr>
        <p:txBody>
          <a:bodyPr>
            <a:noAutofit/>
          </a:bodyPr>
          <a:lstStyle/>
          <a:p>
            <a:pPr algn="l"/>
            <a:r>
              <a:rPr lang="es-ES" sz="1800" b="1" dirty="0"/>
              <a:t>Requisitos para el éxito del proceso metodológico</a:t>
            </a:r>
            <a:endParaRPr lang="es-MX" sz="1800" dirty="0"/>
          </a:p>
          <a:p>
            <a:pPr algn="l"/>
            <a:r>
              <a:rPr lang="es-ES" sz="1800" b="1" dirty="0"/>
              <a:t> </a:t>
            </a:r>
            <a:endParaRPr lang="es-MX" sz="1800" dirty="0"/>
          </a:p>
          <a:p>
            <a:pPr algn="l"/>
            <a:r>
              <a:rPr lang="es-ES" sz="1800" dirty="0"/>
              <a:t>Contar con una metodología formalmente documentada no es garantía de que los proyectos de auditoría en informática tendrán éxito; no cumplir con las siguientes condiciones conducirá a la función de auditoría en informática a que sus proyectos no cumplan con los tiempos, costos o resultados esperados:</a:t>
            </a:r>
            <a:endParaRPr lang="es-MX" sz="1800" dirty="0"/>
          </a:p>
          <a:p>
            <a:pPr algn="l"/>
            <a:r>
              <a:rPr lang="es-ES" sz="1800" dirty="0"/>
              <a:t> </a:t>
            </a:r>
            <a:endParaRPr lang="es-MX" sz="1800" dirty="0"/>
          </a:p>
          <a:p>
            <a:pPr lvl="0" algn="l"/>
            <a:r>
              <a:rPr lang="es-ES" sz="1800" dirty="0"/>
              <a:t>Aprobación de la metodología por la alta dirección.</a:t>
            </a:r>
            <a:endParaRPr lang="es-MX" sz="1800" dirty="0"/>
          </a:p>
          <a:p>
            <a:pPr lvl="0" algn="l"/>
            <a:r>
              <a:rPr lang="es-ES" sz="1800" dirty="0"/>
              <a:t>Adecuación de la metodología a los requerimientos específicos del negocio (cuidado con reducir tareas y eliminar productos importantes con el fin de ahorrar tiempo o por criterios personales; es útil apoyarse en un asesor experto).</a:t>
            </a:r>
            <a:endParaRPr lang="es-MX" sz="1800" dirty="0"/>
          </a:p>
          <a:p>
            <a:pPr lvl="0" algn="l"/>
            <a:r>
              <a:rPr lang="es-ES" sz="1800" dirty="0"/>
              <a:t>Documentación o actualización de la metodología.</a:t>
            </a:r>
            <a:endParaRPr lang="es-MX" sz="1800" dirty="0"/>
          </a:p>
          <a:p>
            <a:pPr lvl="0" algn="l"/>
            <a:r>
              <a:rPr lang="es-ES" sz="1800" dirty="0"/>
              <a:t>Capacitación formal en el uso de la metodología (de acuerdo con el perfil y nivel de participación de cada individuo involucrado).</a:t>
            </a:r>
            <a:endParaRPr lang="es-MX" sz="1800" dirty="0"/>
          </a:p>
          <a:p>
            <a:pPr lvl="0" algn="l"/>
            <a:r>
              <a:rPr lang="es-ES" sz="1800" dirty="0"/>
              <a:t>Elaboración de los planes de auditoría en informática según la metodología.</a:t>
            </a:r>
            <a:endParaRPr lang="es-MX" sz="1800" dirty="0"/>
          </a:p>
          <a:p>
            <a:pPr lvl="0" algn="l"/>
            <a:r>
              <a:rPr lang="es-ES" sz="1800" dirty="0"/>
              <a:t>Verificación del uso formal de la metodología en cada proyecto.</a:t>
            </a:r>
            <a:endParaRPr lang="es-MX" sz="1800" dirty="0"/>
          </a:p>
          <a:p>
            <a:pPr lvl="0" algn="l"/>
            <a:r>
              <a:rPr lang="es-ES" sz="1800" dirty="0"/>
              <a:t>Capacitación formal para el personal de nuevo ingreso o cuando se lleven a cabo actualizaciones relevantes a la metodología.</a:t>
            </a:r>
            <a:endParaRPr lang="es-MX" sz="1800" dirty="0"/>
          </a:p>
          <a:p>
            <a:pPr lvl="0" algn="l"/>
            <a:r>
              <a:rPr lang="es-ES" sz="1800" dirty="0"/>
              <a:t>Otros observados por las mismas empresas en sus proyectos.</a:t>
            </a:r>
            <a:endParaRPr lang="es-MX" sz="1800" dirty="0"/>
          </a:p>
          <a:p>
            <a:pPr algn="l"/>
            <a:endParaRPr lang="es-MX" sz="1800" dirty="0"/>
          </a:p>
        </p:txBody>
      </p:sp>
    </p:spTree>
    <p:extLst>
      <p:ext uri="{BB962C8B-B14F-4D97-AF65-F5344CB8AC3E}">
        <p14:creationId xmlns:p14="http://schemas.microsoft.com/office/powerpoint/2010/main" val="69200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610543323"/>
              </p:ext>
            </p:extLst>
          </p:nvPr>
        </p:nvGraphicFramePr>
        <p:xfrm>
          <a:off x="539552" y="620688"/>
          <a:ext cx="8136903" cy="5540871"/>
        </p:xfrm>
        <a:graphic>
          <a:graphicData uri="http://schemas.openxmlformats.org/drawingml/2006/table">
            <a:tbl>
              <a:tblPr>
                <a:tableStyleId>{5C22544A-7EE6-4342-B048-85BDC9FD1C3A}</a:tableStyleId>
              </a:tblPr>
              <a:tblGrid>
                <a:gridCol w="1231328"/>
                <a:gridCol w="2175472"/>
                <a:gridCol w="2196120"/>
                <a:gridCol w="1182525"/>
                <a:gridCol w="1351458"/>
              </a:tblGrid>
              <a:tr h="615653">
                <a:tc>
                  <a:txBody>
                    <a:bodyPr/>
                    <a:lstStyle/>
                    <a:p>
                      <a:pPr algn="just">
                        <a:spcAft>
                          <a:spcPts val="0"/>
                        </a:spcAft>
                      </a:pPr>
                      <a:r>
                        <a:rPr lang="en-US" sz="1200" dirty="0" err="1">
                          <a:effectLst/>
                        </a:rPr>
                        <a:t>Etapa</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231304">
                <a:tc>
                  <a:txBody>
                    <a:bodyPr/>
                    <a:lstStyle/>
                    <a:p>
                      <a:pPr algn="just">
                        <a:spcAft>
                          <a:spcPts val="0"/>
                        </a:spcAft>
                      </a:pPr>
                      <a:r>
                        <a:rPr lang="en-US" sz="1200">
                          <a:effectLst/>
                        </a:rPr>
                        <a:t>Preliminar (diagnóstico)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Diagnóstico de negocio</a:t>
                      </a:r>
                      <a:endParaRPr lang="es-MX" sz="1200">
                        <a:effectLst/>
                      </a:endParaRPr>
                    </a:p>
                    <a:p>
                      <a:pPr marL="342900" lvl="0" indent="-342900" algn="just">
                        <a:spcAft>
                          <a:spcPts val="0"/>
                        </a:spcAft>
                        <a:buFont typeface="+mj-lt"/>
                        <a:buAutoNum type="arabicPeriod"/>
                        <a:tabLst>
                          <a:tab pos="457200" algn="l"/>
                        </a:tabLst>
                      </a:pPr>
                      <a:r>
                        <a:rPr lang="en-US" sz="1200">
                          <a:effectLst/>
                        </a:rPr>
                        <a:t>Diagnóstico de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Involucramiento de la dirección</a:t>
                      </a:r>
                      <a:endParaRPr lang="es-MX" sz="1200">
                        <a:effectLst/>
                      </a:endParaRPr>
                    </a:p>
                    <a:p>
                      <a:pPr marL="342900" lvl="0" indent="-342900" algn="just">
                        <a:spcAft>
                          <a:spcPts val="0"/>
                        </a:spcAft>
                        <a:buFont typeface="Wingdings"/>
                        <a:buChar char=""/>
                        <a:tabLst>
                          <a:tab pos="457200" algn="l"/>
                        </a:tabLst>
                      </a:pPr>
                      <a:r>
                        <a:rPr lang="en-US" sz="1200">
                          <a:effectLst/>
                        </a:rPr>
                        <a:t>Información veraz</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AD/AI</a:t>
                      </a:r>
                      <a:endParaRPr lang="es-MX" sz="1200">
                        <a:effectLst/>
                      </a:endParaRPr>
                    </a:p>
                    <a:p>
                      <a:pPr algn="just">
                        <a:spcAft>
                          <a:spcPts val="0"/>
                        </a:spcAft>
                      </a:pPr>
                      <a:r>
                        <a:rPr lang="en-US" sz="1200">
                          <a:effectLst/>
                        </a:rPr>
                        <a:t>RI/RAI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Justificación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Matriz de riesgos</a:t>
                      </a:r>
                      <a:endParaRPr lang="es-MX" sz="1200">
                        <a:effectLst/>
                      </a:endParaRPr>
                    </a:p>
                    <a:p>
                      <a:pPr marL="342900" lvl="0" indent="-342900" algn="just">
                        <a:spcAft>
                          <a:spcPts val="0"/>
                        </a:spcAft>
                        <a:buFont typeface="+mj-lt"/>
                        <a:buAutoNum type="arabicPeriod"/>
                        <a:tabLst>
                          <a:tab pos="457200" algn="l"/>
                        </a:tabLst>
                      </a:pPr>
                      <a:r>
                        <a:rPr lang="es-ES" sz="1200">
                          <a:effectLst/>
                        </a:rPr>
                        <a:t>Plan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Análisis de riesgos y áreas de oportunidad</a:t>
                      </a:r>
                      <a:endParaRPr lang="es-MX" sz="1200">
                        <a:effectLst/>
                      </a:endParaRPr>
                    </a:p>
                    <a:p>
                      <a:pPr marL="342900" lvl="0" indent="-342900" algn="just">
                        <a:spcAft>
                          <a:spcPts val="0"/>
                        </a:spcAft>
                        <a:buFont typeface="Wingdings"/>
                        <a:buChar char=""/>
                        <a:tabLst>
                          <a:tab pos="457200" algn="l"/>
                        </a:tabLst>
                      </a:pPr>
                      <a:r>
                        <a:rPr lang="en-US" sz="1200">
                          <a:effectLst/>
                        </a:rPr>
                        <a:t>Definir responsables y tiempos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RAI/RI</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Adecuación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s-ES" sz="1200">
                          <a:effectLst/>
                        </a:rPr>
                        <a:t>Plan y metodología de acuerdo con el cliente</a:t>
                      </a:r>
                      <a:endParaRPr lang="es-MX" sz="1200">
                        <a:effectLst/>
                      </a:endParaRPr>
                    </a:p>
                    <a:p>
                      <a:pPr marL="342900" lvl="0" indent="-342900" algn="just">
                        <a:spcAft>
                          <a:spcPts val="0"/>
                        </a:spcAft>
                        <a:buFont typeface="+mj-lt"/>
                        <a:buAutoNum type="arabicPeriod"/>
                        <a:tabLst>
                          <a:tab pos="457200" algn="l"/>
                        </a:tabLst>
                      </a:pPr>
                      <a:r>
                        <a:rPr lang="en-US" sz="1200">
                          <a:effectLst/>
                        </a:rPr>
                        <a:t>Plan detallado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dirty="0">
                          <a:effectLst/>
                        </a:rPr>
                        <a:t>Entendimiento del negocio y de la función de informática</a:t>
                      </a:r>
                      <a:endParaRPr lang="es-MX" sz="1200" dirty="0">
                        <a:effectLst/>
                      </a:endParaRPr>
                    </a:p>
                    <a:p>
                      <a:pPr marL="342900" lvl="0" indent="-342900" algn="just">
                        <a:spcAft>
                          <a:spcPts val="0"/>
                        </a:spcAft>
                        <a:buFont typeface="Wingdings"/>
                        <a:buChar char=""/>
                        <a:tabLst>
                          <a:tab pos="457200" algn="l"/>
                        </a:tabLst>
                      </a:pPr>
                      <a:r>
                        <a:rPr lang="en-US" sz="1200" dirty="0" err="1">
                          <a:effectLst/>
                        </a:rPr>
                        <a:t>Detallar</a:t>
                      </a:r>
                      <a:r>
                        <a:rPr lang="en-US" sz="1200" dirty="0">
                          <a:effectLst/>
                        </a:rPr>
                        <a:t> </a:t>
                      </a:r>
                      <a:r>
                        <a:rPr lang="en-US" sz="1200" dirty="0" err="1">
                          <a:effectLst/>
                        </a:rPr>
                        <a:t>tareas</a:t>
                      </a:r>
                      <a:r>
                        <a:rPr lang="en-US" sz="1200" dirty="0">
                          <a:effectLst/>
                        </a:rPr>
                        <a:t> y </a:t>
                      </a:r>
                      <a:r>
                        <a:rPr lang="en-US" sz="1200" dirty="0" err="1">
                          <a:effectLst/>
                        </a:rPr>
                        <a:t>tiempos</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RI/RAI/PU</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RI/RAI/PU</a:t>
                      </a:r>
                      <a:endParaRPr lang="es-MX" sz="1200" dirty="0">
                        <a:effectLst/>
                        <a:latin typeface="Times New Roman"/>
                        <a:ea typeface="Times New Roman"/>
                      </a:endParaRPr>
                    </a:p>
                  </a:txBody>
                  <a:tcPr marL="0" marR="0" marT="0" marB="0"/>
                </a:tc>
              </a:tr>
            </a:tbl>
          </a:graphicData>
        </a:graphic>
      </p:graphicFrame>
      <p:sp>
        <p:nvSpPr>
          <p:cNvPr id="5" name="Rectangle 1"/>
          <p:cNvSpPr>
            <a:spLocks noGrp="1" noChangeArrowheads="1"/>
          </p:cNvSpPr>
          <p:nvPr>
            <p:ph type="subTitle" idx="1"/>
          </p:nvPr>
        </p:nvSpPr>
        <p:spPr bwMode="auto">
          <a:xfrm>
            <a:off x="179512" y="116633"/>
            <a:ext cx="8574087" cy="673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dirty="0"/>
          </a:p>
        </p:txBody>
      </p:sp>
    </p:spTree>
    <p:extLst>
      <p:ext uri="{BB962C8B-B14F-4D97-AF65-F5344CB8AC3E}">
        <p14:creationId xmlns:p14="http://schemas.microsoft.com/office/powerpoint/2010/main" val="67670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a:p>
        </p:txBody>
      </p:sp>
      <p:sp>
        <p:nvSpPr>
          <p:cNvPr id="3" name="2 Subtítulo"/>
          <p:cNvSpPr>
            <a:spLocks noGrp="1"/>
          </p:cNvSpPr>
          <p:nvPr>
            <p:ph type="subTitle" idx="1"/>
          </p:nvPr>
        </p:nvSpPr>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2457135305"/>
              </p:ext>
            </p:extLst>
          </p:nvPr>
        </p:nvGraphicFramePr>
        <p:xfrm>
          <a:off x="323528" y="260360"/>
          <a:ext cx="8441358" cy="6409000"/>
        </p:xfrm>
        <a:graphic>
          <a:graphicData uri="http://schemas.openxmlformats.org/drawingml/2006/table">
            <a:tbl>
              <a:tblPr>
                <a:tableStyleId>{5C22544A-7EE6-4342-B048-85BDC9FD1C3A}</a:tableStyleId>
              </a:tblPr>
              <a:tblGrid>
                <a:gridCol w="1394236"/>
                <a:gridCol w="2140035"/>
                <a:gridCol w="2278290"/>
                <a:gridCol w="1226772"/>
                <a:gridCol w="1402025"/>
              </a:tblGrid>
              <a:tr h="659261">
                <a:tc>
                  <a:txBody>
                    <a:bodyPr/>
                    <a:lstStyle/>
                    <a:p>
                      <a:pPr algn="just">
                        <a:spcAft>
                          <a:spcPts val="0"/>
                        </a:spcAft>
                      </a:pPr>
                      <a:r>
                        <a:rPr lang="en-US" sz="1200">
                          <a:effectLst/>
                        </a:rPr>
                        <a:t>Etapa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318522">
                <a:tc>
                  <a:txBody>
                    <a:bodyPr/>
                    <a:lstStyle/>
                    <a:p>
                      <a:pPr algn="just">
                        <a:spcAft>
                          <a:spcPts val="0"/>
                        </a:spcAft>
                      </a:pPr>
                      <a:r>
                        <a:rPr lang="en-US" sz="1200">
                          <a:effectLst/>
                        </a:rPr>
                        <a:t>Formalización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Plan aprobado</a:t>
                      </a:r>
                      <a:endParaRPr lang="es-MX" sz="1200">
                        <a:effectLst/>
                      </a:endParaRPr>
                    </a:p>
                    <a:p>
                      <a:pPr marL="342900" lvl="0" indent="-342900" algn="just">
                        <a:spcAft>
                          <a:spcPts val="0"/>
                        </a:spcAft>
                        <a:buFont typeface="+mj-lt"/>
                        <a:buAutoNum type="arabicPeriod"/>
                        <a:tabLst>
                          <a:tab pos="457200" algn="l"/>
                        </a:tabLst>
                      </a:pPr>
                      <a:r>
                        <a:rPr lang="en-US" sz="1200">
                          <a:effectLst/>
                        </a:rPr>
                        <a:t>Compromiso ejecutivo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formal(firmas)</a:t>
                      </a:r>
                      <a:endParaRPr lang="es-MX" sz="1200">
                        <a:effectLst/>
                      </a:endParaRPr>
                    </a:p>
                    <a:p>
                      <a:pPr marL="342900" lvl="0" indent="-342900" algn="just">
                        <a:spcAft>
                          <a:spcPts val="0"/>
                        </a:spcAft>
                        <a:buFont typeface="Wingdings"/>
                        <a:buChar char=""/>
                        <a:tabLst>
                          <a:tab pos="457200" algn="l"/>
                        </a:tabLst>
                      </a:pPr>
                      <a:r>
                        <a:rPr lang="es-ES" sz="1200">
                          <a:effectLst/>
                        </a:rPr>
                        <a:t>Respaldo y apoyo al proyecto</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RI/RAI/PU</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RI/RAI/PU</a:t>
                      </a:r>
                      <a:endParaRPr lang="es-MX" sz="1200">
                        <a:effectLst/>
                        <a:latin typeface="Times New Roman"/>
                        <a:ea typeface="Times New Roman"/>
                      </a:endParaRPr>
                    </a:p>
                  </a:txBody>
                  <a:tcPr marL="0" marR="0" marT="0" marB="0"/>
                </a:tc>
              </a:tr>
              <a:tr h="2307413">
                <a:tc>
                  <a:txBody>
                    <a:bodyPr/>
                    <a:lstStyle/>
                    <a:p>
                      <a:pPr algn="just">
                        <a:spcAft>
                          <a:spcPts val="0"/>
                        </a:spcAft>
                      </a:pPr>
                      <a:r>
                        <a:rPr lang="pt-PT" sz="1200">
                          <a:effectLst/>
                        </a:rPr>
                        <a:t> </a:t>
                      </a:r>
                      <a:endParaRPr lang="es-MX" sz="1200">
                        <a:effectLst/>
                      </a:endParaRPr>
                    </a:p>
                    <a:p>
                      <a:pPr algn="just">
                        <a:spcAft>
                          <a:spcPts val="0"/>
                        </a:spcAft>
                      </a:pPr>
                      <a:r>
                        <a:rPr lang="en-US" sz="1200">
                          <a:effectLst/>
                        </a:rPr>
                        <a:t>Desarrollo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Auditar áreas seleccionadas</a:t>
                      </a:r>
                      <a:endParaRPr lang="es-MX" sz="1200">
                        <a:effectLst/>
                      </a:endParaRPr>
                    </a:p>
                    <a:p>
                      <a:pPr marL="342900" lvl="0" indent="-342900" algn="just">
                        <a:spcAft>
                          <a:spcPts val="0"/>
                        </a:spcAft>
                        <a:buFont typeface="+mj-lt"/>
                        <a:buAutoNum type="arabicPeriod"/>
                        <a:tabLst>
                          <a:tab pos="457200" algn="l"/>
                        </a:tabLst>
                      </a:pPr>
                      <a:r>
                        <a:rPr lang="es-ES" sz="1200">
                          <a:effectLst/>
                        </a:rPr>
                        <a:t>Informe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de la dirección</a:t>
                      </a:r>
                      <a:endParaRPr lang="es-MX" sz="1200">
                        <a:effectLst/>
                      </a:endParaRPr>
                    </a:p>
                    <a:p>
                      <a:pPr marL="342900" lvl="0" indent="-342900" algn="just">
                        <a:spcAft>
                          <a:spcPts val="0"/>
                        </a:spcAft>
                        <a:buFont typeface="Wingdings"/>
                        <a:buChar char=""/>
                        <a:tabLst>
                          <a:tab pos="457200" algn="l"/>
                        </a:tabLst>
                      </a:pPr>
                      <a:r>
                        <a:rPr lang="es-ES" sz="1200">
                          <a:effectLst/>
                        </a:rPr>
                        <a:t>Asignar responsables y tiempos para cada acción recomendada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AD/PI/PU</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RI/PU/AI</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RAI/LP/AI</a:t>
                      </a:r>
                      <a:endParaRPr lang="es-MX" sz="1200">
                        <a:effectLst/>
                        <a:latin typeface="Times New Roman"/>
                        <a:ea typeface="Times New Roman"/>
                      </a:endParaRPr>
                    </a:p>
                  </a:txBody>
                  <a:tcPr marL="0" marR="0" marT="0" marB="0"/>
                </a:tc>
              </a:tr>
              <a:tr h="2123804">
                <a:tc>
                  <a:txBody>
                    <a:bodyPr/>
                    <a:lstStyle/>
                    <a:p>
                      <a:pPr algn="just">
                        <a:spcAft>
                          <a:spcPts val="0"/>
                        </a:spcAft>
                      </a:pPr>
                      <a:r>
                        <a:rPr lang="en-US" sz="1200">
                          <a:effectLst/>
                        </a:rPr>
                        <a:t>Implantación</a:t>
                      </a:r>
                      <a:endParaRPr lang="es-MX" sz="1200">
                        <a:effectLst/>
                        <a:latin typeface="Times New Roman"/>
                        <a:ea typeface="Times New Roman"/>
                      </a:endParaRPr>
                    </a:p>
                  </a:txBody>
                  <a:tcPr marL="0" marR="0" marT="0" marB="0"/>
                </a:tc>
                <a:tc>
                  <a:txBody>
                    <a:bodyPr/>
                    <a:lstStyle/>
                    <a:p>
                      <a:pPr algn="just">
                        <a:spcAft>
                          <a:spcPts val="0"/>
                        </a:spcAft>
                      </a:pPr>
                      <a:r>
                        <a:rPr lang="es-ES" sz="1200">
                          <a:effectLst/>
                        </a:rPr>
                        <a:t>1.Recomendaciones y acciones terminadas</a:t>
                      </a:r>
                      <a:endParaRPr lang="es-MX" sz="1200">
                        <a:effectLst/>
                      </a:endParaRPr>
                    </a:p>
                    <a:p>
                      <a:pPr algn="just">
                        <a:spcAft>
                          <a:spcPts val="0"/>
                        </a:spcAft>
                      </a:pPr>
                      <a:r>
                        <a:rPr lang="es-ES" sz="1200">
                          <a:effectLst/>
                        </a:rPr>
                        <a:t>2. Aprobación final</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 </a:t>
                      </a:r>
                      <a:r>
                        <a:rPr lang="en-US" sz="1200">
                          <a:effectLst/>
                        </a:rPr>
                        <a:t>Compromiso ejecutivo</a:t>
                      </a:r>
                      <a:endParaRPr lang="es-MX" sz="1200">
                        <a:effectLst/>
                      </a:endParaRPr>
                    </a:p>
                    <a:p>
                      <a:pPr marL="342900" lvl="0" indent="-342900" algn="just">
                        <a:spcAft>
                          <a:spcPts val="0"/>
                        </a:spcAft>
                        <a:buFont typeface="Wingdings"/>
                        <a:buChar char=""/>
                        <a:tabLst>
                          <a:tab pos="457200" algn="l"/>
                        </a:tabLst>
                      </a:pPr>
                      <a:r>
                        <a:rPr lang="en-US" sz="1200">
                          <a:effectLst/>
                        </a:rPr>
                        <a:t>Basarse en plan de implantación</a:t>
                      </a:r>
                      <a:endParaRPr lang="es-MX" sz="1200">
                        <a:effectLst/>
                      </a:endParaRPr>
                    </a:p>
                    <a:p>
                      <a:pPr marL="342900" lvl="0" indent="-342900" algn="just">
                        <a:spcAft>
                          <a:spcPts val="0"/>
                        </a:spcAft>
                        <a:buFont typeface="Wingdings"/>
                        <a:buChar char=""/>
                        <a:tabLst>
                          <a:tab pos="457200" algn="l"/>
                        </a:tabLst>
                      </a:pPr>
                      <a:r>
                        <a:rPr lang="en-US" sz="1200">
                          <a:effectLst/>
                        </a:rPr>
                        <a:t>Verificación cumplimiento del plan</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RI/PU</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LP/AI</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RI/PU/RAI</a:t>
                      </a:r>
                      <a:endParaRPr lang="es-MX" sz="1200" dirty="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val="259135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840231"/>
            <a:ext cx="7851648" cy="1828800"/>
          </a:xfrm>
        </p:spPr>
        <p:txBody>
          <a:bodyPr/>
          <a:lstStyle/>
          <a:p>
            <a:endParaRPr lang="es-MX" dirty="0"/>
          </a:p>
        </p:txBody>
      </p:sp>
      <p:sp>
        <p:nvSpPr>
          <p:cNvPr id="3" name="2 Subtítulo"/>
          <p:cNvSpPr>
            <a:spLocks noGrp="1"/>
          </p:cNvSpPr>
          <p:nvPr>
            <p:ph type="subTitle" idx="1"/>
          </p:nvPr>
        </p:nvSpPr>
        <p:spPr>
          <a:xfrm>
            <a:off x="683568" y="404664"/>
            <a:ext cx="7854696" cy="6232656"/>
          </a:xfrm>
        </p:spPr>
        <p:txBody>
          <a:bodyPr>
            <a:normAutofit fontScale="77500" lnSpcReduction="20000"/>
          </a:bodyPr>
          <a:lstStyle/>
          <a:p>
            <a:pPr algn="l"/>
            <a:r>
              <a:rPr lang="es-ES" b="1" dirty="0"/>
              <a:t>Qué es una metodología de auditoría de informática?</a:t>
            </a:r>
            <a:endParaRPr lang="es-MX" dirty="0"/>
          </a:p>
          <a:p>
            <a:pPr algn="l"/>
            <a:r>
              <a:rPr lang="es-ES" b="1" dirty="0"/>
              <a:t> </a:t>
            </a:r>
            <a:endParaRPr lang="es-MX" dirty="0"/>
          </a:p>
          <a:p>
            <a:pPr lvl="0" algn="l"/>
            <a:r>
              <a:rPr lang="es-ES" dirty="0"/>
              <a:t>Un camino estructurado de forma lógica para asegurar el éxito de proyectos de auditoría de informática.</a:t>
            </a:r>
            <a:endParaRPr lang="es-MX" dirty="0"/>
          </a:p>
          <a:p>
            <a:pPr algn="l"/>
            <a:r>
              <a:rPr lang="es-ES" dirty="0"/>
              <a:t> </a:t>
            </a:r>
            <a:endParaRPr lang="es-MX" dirty="0"/>
          </a:p>
          <a:p>
            <a:pPr lvl="0" algn="l"/>
            <a:r>
              <a:rPr lang="es-ES" dirty="0"/>
              <a:t>Un grupo de etapas que pueden adaptarse a empresas pequeñas, medianas y grandes de cualquier giro para planear y desarrollar proyectos de auditoría en informática.</a:t>
            </a:r>
            <a:endParaRPr lang="es-MX" dirty="0"/>
          </a:p>
          <a:p>
            <a:pPr algn="l"/>
            <a:r>
              <a:rPr lang="es-ES" dirty="0"/>
              <a:t> </a:t>
            </a:r>
            <a:endParaRPr lang="es-MX" dirty="0"/>
          </a:p>
          <a:p>
            <a:pPr lvl="0" algn="l"/>
            <a:r>
              <a:rPr lang="es-ES" dirty="0"/>
              <a:t>Explica el qué, cómo, cuando, quien y qué de los siguientes puntos.</a:t>
            </a:r>
            <a:endParaRPr lang="es-MX" dirty="0"/>
          </a:p>
          <a:p>
            <a:pPr algn="l"/>
            <a:r>
              <a:rPr lang="es-ES" dirty="0"/>
              <a:t> </a:t>
            </a:r>
            <a:endParaRPr lang="es-MX" dirty="0"/>
          </a:p>
          <a:p>
            <a:pPr algn="l"/>
            <a:r>
              <a:rPr lang="es-ES" dirty="0"/>
              <a:t>- Roles y responsabilidades de auditoría en informática, personal de informática y usuarios de sistemas de información y herramientas de tecnología.</a:t>
            </a:r>
            <a:endParaRPr lang="es-MX" dirty="0"/>
          </a:p>
          <a:p>
            <a:pPr lvl="0" algn="l"/>
            <a:r>
              <a:rPr lang="es-ES" dirty="0"/>
              <a:t>Requerimientos para el logro exitoso del proyecto de auditoría en informática.</a:t>
            </a:r>
            <a:endParaRPr lang="es-MX" dirty="0"/>
          </a:p>
          <a:p>
            <a:pPr lvl="0" algn="l"/>
            <a:r>
              <a:rPr lang="en-US" dirty="0" err="1"/>
              <a:t>Etapas</a:t>
            </a:r>
            <a:r>
              <a:rPr lang="en-US" dirty="0"/>
              <a:t> de </a:t>
            </a:r>
            <a:r>
              <a:rPr lang="en-US" dirty="0" err="1"/>
              <a:t>cada</a:t>
            </a:r>
            <a:r>
              <a:rPr lang="en-US" dirty="0"/>
              <a:t> </a:t>
            </a:r>
            <a:r>
              <a:rPr lang="en-US" dirty="0" err="1"/>
              <a:t>proyecto</a:t>
            </a:r>
            <a:r>
              <a:rPr lang="en-US" dirty="0"/>
              <a:t>.</a:t>
            </a:r>
            <a:endParaRPr lang="es-MX" dirty="0"/>
          </a:p>
          <a:p>
            <a:pPr lvl="0" algn="l"/>
            <a:r>
              <a:rPr lang="es-ES" dirty="0"/>
              <a:t>Requerimientos para el éxito del proyecto.</a:t>
            </a:r>
            <a:endParaRPr lang="es-MX" dirty="0"/>
          </a:p>
          <a:p>
            <a:pPr lvl="0" algn="l"/>
            <a:r>
              <a:rPr lang="es-ES" dirty="0"/>
              <a:t>Tareas y productos terminados (por etapa y proyecto).</a:t>
            </a:r>
            <a:endParaRPr lang="es-MX" dirty="0"/>
          </a:p>
          <a:p>
            <a:pPr lvl="0" algn="l"/>
            <a:r>
              <a:rPr lang="en-US" dirty="0" err="1"/>
              <a:t>Técnicas</a:t>
            </a:r>
            <a:r>
              <a:rPr lang="en-US" dirty="0"/>
              <a:t> y </a:t>
            </a:r>
            <a:r>
              <a:rPr lang="en-US" dirty="0" err="1"/>
              <a:t>herramientas</a:t>
            </a:r>
            <a:r>
              <a:rPr lang="en-US" dirty="0"/>
              <a:t>.</a:t>
            </a:r>
            <a:endParaRPr lang="es-MX" dirty="0"/>
          </a:p>
          <a:p>
            <a:pPr algn="l"/>
            <a:endParaRPr lang="es-MX" dirty="0"/>
          </a:p>
        </p:txBody>
      </p:sp>
    </p:spTree>
    <p:extLst>
      <p:ext uri="{BB962C8B-B14F-4D97-AF65-F5344CB8AC3E}">
        <p14:creationId xmlns:p14="http://schemas.microsoft.com/office/powerpoint/2010/main" val="31870828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TotalTime>
  <Words>895</Words>
  <Application>Microsoft Office PowerPoint</Application>
  <PresentationFormat>Presentación en pantalla (4:3)</PresentationFormat>
  <Paragraphs>317</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Flujo</vt:lpstr>
      <vt:lpstr>Metodología para el desarrollo e implantación en la auditoria informática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el desarrollo e implantación en la auditoria informática</dc:title>
  <dc:creator>Luffi</dc:creator>
  <cp:lastModifiedBy>Luffi</cp:lastModifiedBy>
  <cp:revision>8</cp:revision>
  <dcterms:created xsi:type="dcterms:W3CDTF">2015-05-19T15:54:57Z</dcterms:created>
  <dcterms:modified xsi:type="dcterms:W3CDTF">2015-05-21T15:35:32Z</dcterms:modified>
</cp:coreProperties>
</file>