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57"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7121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08822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11701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71381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30727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2453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93422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292006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51455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400056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26/05/2015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06103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EB2D6-495D-4236-B837-9393FEE4B86F}" type="datetimeFigureOut">
              <a:rPr lang="es-MX" smtClean="0"/>
              <a:t>26/05/2015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40D4C-4D96-43AB-B575-74BF4CED1F94}" type="slidenum">
              <a:rPr lang="es-MX" smtClean="0"/>
              <a:t>‹Nº›</a:t>
            </a:fld>
            <a:endParaRPr lang="es-MX"/>
          </a:p>
        </p:txBody>
      </p:sp>
    </p:spTree>
    <p:extLst>
      <p:ext uri="{BB962C8B-B14F-4D97-AF65-F5344CB8AC3E}">
        <p14:creationId xmlns:p14="http://schemas.microsoft.com/office/powerpoint/2010/main" val="3771315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normAutofit fontScale="90000"/>
          </a:bodyPr>
          <a:lstStyle/>
          <a:p>
            <a:pPr lvl="0"/>
            <a:r>
              <a:rPr lang="es-ES_tradnl" sz="4800" dirty="0" smtClean="0"/>
              <a:t>Auditoria de la informática</a:t>
            </a:r>
            <a:r>
              <a:rPr lang="es-MX" sz="4800" dirty="0" smtClean="0"/>
              <a:t/>
            </a:r>
            <a:br>
              <a:rPr lang="es-MX" sz="4800" dirty="0" smtClean="0"/>
            </a:br>
            <a:r>
              <a:rPr lang="es-MX" sz="4800" dirty="0" smtClean="0"/>
              <a:t>- Etapa de la justificación </a:t>
            </a:r>
            <a:endParaRPr lang="es-MX" dirty="0"/>
          </a:p>
        </p:txBody>
      </p:sp>
      <p:sp>
        <p:nvSpPr>
          <p:cNvPr id="3" name="2 Subtítulo"/>
          <p:cNvSpPr>
            <a:spLocks noGrp="1"/>
          </p:cNvSpPr>
          <p:nvPr>
            <p:ph type="subTitle" idx="1"/>
          </p:nvPr>
        </p:nvSpPr>
        <p:spPr>
          <a:xfrm>
            <a:off x="1623628" y="3861048"/>
            <a:ext cx="6400800" cy="1752600"/>
          </a:xfrm>
        </p:spPr>
        <p:txBody>
          <a:bodyPr>
            <a:normAutofit fontScale="70000" lnSpcReduction="20000"/>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4" name="3 Rectángulo"/>
          <p:cNvSpPr/>
          <p:nvPr/>
        </p:nvSpPr>
        <p:spPr>
          <a:xfrm>
            <a:off x="4499992" y="2402870"/>
            <a:ext cx="3442741" cy="923330"/>
          </a:xfrm>
          <a:prstGeom prst="rect">
            <a:avLst/>
          </a:prstGeom>
        </p:spPr>
        <p:txBody>
          <a:bodyPr wrap="square">
            <a:spAutoFit/>
          </a:bodyPr>
          <a:lstStyle/>
          <a:p>
            <a:r>
              <a:rPr lang="es-MX" dirty="0">
                <a:solidFill>
                  <a:prstClr val="black"/>
                </a:solidFill>
              </a:rPr>
              <a:t>JOSE DAVID </a:t>
            </a:r>
            <a:r>
              <a:rPr lang="es-MX" dirty="0" smtClean="0">
                <a:solidFill>
                  <a:prstClr val="black"/>
                </a:solidFill>
              </a:rPr>
              <a:t>BOJORQUEZ </a:t>
            </a:r>
            <a:r>
              <a:rPr lang="es-MX" dirty="0"/>
              <a:t>CHATHAM</a:t>
            </a:r>
          </a:p>
          <a:p>
            <a:r>
              <a:rPr lang="es-MX" dirty="0" smtClean="0">
                <a:solidFill>
                  <a:prstClr val="black"/>
                </a:solidFill>
              </a:rPr>
              <a:t> </a:t>
            </a:r>
            <a:endParaRPr lang="es-MX" dirty="0"/>
          </a:p>
        </p:txBody>
      </p:sp>
    </p:spTree>
    <p:extLst>
      <p:ext uri="{BB962C8B-B14F-4D97-AF65-F5344CB8AC3E}">
        <p14:creationId xmlns:p14="http://schemas.microsoft.com/office/powerpoint/2010/main" val="218448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1.- 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br>
              <a:rPr lang="es-MX" sz="2400" dirty="0"/>
            </a:br>
            <a:endParaRPr lang="es-MX" sz="2400" dirty="0"/>
          </a:p>
        </p:txBody>
      </p:sp>
    </p:spTree>
    <p:extLst>
      <p:ext uri="{BB962C8B-B14F-4D97-AF65-F5344CB8AC3E}">
        <p14:creationId xmlns:p14="http://schemas.microsoft.com/office/powerpoint/2010/main" val="78025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33399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b="1" dirty="0">
                <a:solidFill>
                  <a:schemeClr val="tx2">
                    <a:lumMod val="60000"/>
                    <a:lumOff val="40000"/>
                  </a:schemeClr>
                </a:solidFill>
              </a:rPr>
              <a:t>2</a:t>
            </a:r>
            <a:r>
              <a:rPr lang="es-ES_tradnl" sz="2400" b="1" dirty="0" smtClean="0">
                <a:solidFill>
                  <a:schemeClr val="tx2">
                    <a:lumMod val="60000"/>
                    <a:lumOff val="40000"/>
                  </a:schemeClr>
                </a:solidFill>
              </a:rPr>
              <a:t>.- Matriz de riesgos, justificación de área de revisión. </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340768"/>
            <a:ext cx="7620000" cy="5060032"/>
          </a:xfrm>
        </p:spPr>
        <p:txBody>
          <a:bodyPr>
            <a:normAutofit fontScale="62500" lnSpcReduction="20000"/>
          </a:bodyPr>
          <a:lstStyle/>
          <a:p>
            <a:endParaRPr lang="es-MX" dirty="0" smtClean="0"/>
          </a:p>
          <a:p>
            <a:r>
              <a:rPr lang="es-MX" b="1" dirty="0"/>
              <a:t>Evitar. </a:t>
            </a:r>
            <a:r>
              <a:rPr lang="es-MX" dirty="0"/>
              <a:t>No se permite ningún tipo de exposición. Esto se logra simplemente con no comprometerse a realizar la acción que origine el riesgo. Esta técnica tiene más desventajas que ventajas, ya que la empresa podría abstenerse de aprovechar muchas oportunidades</a:t>
            </a:r>
            <a:r>
              <a:rPr lang="es-MX" dirty="0" smtClean="0"/>
              <a:t>.</a:t>
            </a:r>
          </a:p>
          <a:p>
            <a:r>
              <a:rPr lang="es-MX" b="1" dirty="0" smtClean="0"/>
              <a:t>Reducir</a:t>
            </a:r>
            <a:r>
              <a:rPr lang="es-MX" b="1" dirty="0"/>
              <a:t>. </a:t>
            </a:r>
            <a:r>
              <a:rPr lang="es-MX" dirty="0"/>
              <a:t>Cuando el riesgo no puede evitarse por tener varias dificultades de tipo operacional, la alternativa puede ser su reducción hasta el nivel más bajo posible. Esta opción es la más económica y sencilla. Se consigue optimizando los procedimientos ,la implementación controles y su monitoreo constante</a:t>
            </a:r>
            <a:r>
              <a:rPr lang="es-MX" dirty="0" smtClean="0"/>
              <a:t>.</a:t>
            </a:r>
          </a:p>
          <a:p>
            <a:r>
              <a:rPr lang="es-MX" b="1" dirty="0"/>
              <a:t>Retener, Asumir o Aceptar el riesgo. </a:t>
            </a:r>
            <a:r>
              <a:rPr lang="es-MX" dirty="0" smtClean="0"/>
              <a:t>Aceptar </a:t>
            </a:r>
            <a:r>
              <a:rPr lang="es-MX" dirty="0"/>
              <a:t>las consecuencias de la ocurrencia del evento. </a:t>
            </a:r>
            <a:r>
              <a:rPr lang="es-MX" dirty="0" smtClean="0"/>
              <a:t>- Puede </a:t>
            </a:r>
            <a:r>
              <a:rPr lang="es-MX" dirty="0"/>
              <a:t>ser voluntaria o involuntaria, la voluntaria se caracteriza por el reconocimiento de la existencia del riesgo y el acuerdo de asumir las perdidas involucradas, esta decisión se da por falta de alternativas. </a:t>
            </a:r>
          </a:p>
        </p:txBody>
      </p:sp>
    </p:spTree>
    <p:extLst>
      <p:ext uri="{BB962C8B-B14F-4D97-AF65-F5344CB8AC3E}">
        <p14:creationId xmlns:p14="http://schemas.microsoft.com/office/powerpoint/2010/main" val="375199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70000" lnSpcReduction="20000"/>
          </a:bodyPr>
          <a:lstStyle/>
          <a:p>
            <a:r>
              <a:rPr lang="es-MX" b="1" dirty="0"/>
              <a:t>Transferir.</a:t>
            </a:r>
            <a:r>
              <a:rPr lang="es-MX" dirty="0"/>
              <a:t>  </a:t>
            </a:r>
            <a:r>
              <a:rPr lang="es-MX" dirty="0" smtClean="0"/>
              <a:t>Es </a:t>
            </a:r>
            <a:r>
              <a:rPr lang="es-MX" dirty="0"/>
              <a:t>buscar un respaldo y compartir el riego con otros controles o entidades. Esta técnica se usa ya sea para eliminar un riegos de un lugar y transferirlo a otro, </a:t>
            </a:r>
            <a:r>
              <a:rPr lang="es-MX" dirty="0" err="1"/>
              <a:t>ó</a:t>
            </a:r>
            <a:r>
              <a:rPr lang="es-MX" dirty="0"/>
              <a:t> para minimizar el mismo, compartiéndolo con otras entidades.</a:t>
            </a:r>
            <a:endParaRPr lang="es-MX" dirty="0" smtClean="0"/>
          </a:p>
          <a:p>
            <a:endParaRPr lang="es-MX" dirty="0"/>
          </a:p>
          <a:p>
            <a:r>
              <a:rPr lang="es-MX" dirty="0" smtClean="0"/>
              <a:t>En </a:t>
            </a:r>
            <a:r>
              <a:rPr lang="es-MX" dirty="0"/>
              <a:t>la actualidad gracias a la infinidad de posibilidades que se tiene para tener acceso a los recursos de manera remota y al gran incremento en las conexiones a la internet los delitos en el ámbito de TI se han visto incrementado, bajo estas circunstancias los riesgos informáticos son más latentes. </a:t>
            </a:r>
          </a:p>
          <a:p>
            <a:r>
              <a:rPr lang="es-MX" dirty="0"/>
              <a:t>Fraudes. </a:t>
            </a:r>
          </a:p>
          <a:p>
            <a:r>
              <a:rPr lang="es-MX" dirty="0"/>
              <a:t>Falsificación. </a:t>
            </a:r>
          </a:p>
          <a:p>
            <a:r>
              <a:rPr lang="es-MX" dirty="0"/>
              <a:t>Venta de información. </a:t>
            </a:r>
          </a:p>
          <a:p>
            <a:r>
              <a:rPr lang="es-MX" dirty="0"/>
              <a:t>Destrucción de la información.</a:t>
            </a:r>
          </a:p>
          <a:p>
            <a:endParaRPr lang="es-MX" dirty="0"/>
          </a:p>
        </p:txBody>
      </p:sp>
    </p:spTree>
    <p:extLst>
      <p:ext uri="{BB962C8B-B14F-4D97-AF65-F5344CB8AC3E}">
        <p14:creationId xmlns:p14="http://schemas.microsoft.com/office/powerpoint/2010/main" val="15323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l" rtl="0">
              <a:spcBef>
                <a:spcPct val="0"/>
              </a:spcBef>
            </a:pPr>
            <a:r>
              <a:rPr lang="es-ES_tradnl" sz="2400" dirty="0" smtClean="0">
                <a:solidFill>
                  <a:schemeClr val="tx1">
                    <a:lumMod val="50000"/>
                    <a:lumOff val="50000"/>
                  </a:schemeClr>
                </a:solidFill>
              </a:rPr>
              <a:t>3.- Plan general del proyecto de auditoria en informática</a:t>
            </a:r>
            <a:r>
              <a:rPr lang="es-MX" sz="3200" dirty="0" smtClean="0"/>
              <a:t/>
            </a:r>
            <a:br>
              <a:rPr lang="es-MX" sz="3200" dirty="0" smtClean="0"/>
            </a:br>
            <a:endParaRPr lang="es-MX" dirty="0"/>
          </a:p>
        </p:txBody>
      </p:sp>
      <p:sp>
        <p:nvSpPr>
          <p:cNvPr id="3" name="2 Marcador de contenido"/>
          <p:cNvSpPr>
            <a:spLocks noGrp="1"/>
          </p:cNvSpPr>
          <p:nvPr>
            <p:ph idx="1"/>
          </p:nvPr>
        </p:nvSpPr>
        <p:spPr/>
        <p:txBody>
          <a:bodyPr>
            <a:normAutofit fontScale="40000" lnSpcReduction="20000"/>
          </a:bodyPr>
          <a:lstStyle/>
          <a:p>
            <a:r>
              <a:rPr lang="es-MX" dirty="0"/>
              <a:t>La función de Auditoría Con el fin de que esta Informática debe función se evalúe según generar, como todas las su desempeño, con áreas del negocio, un parámetros tangibles y plan de proyectos que mesurables justifique el trabajo durante cierto </a:t>
            </a:r>
            <a:r>
              <a:rPr lang="es-MX" dirty="0" smtClean="0"/>
              <a:t>periodo.</a:t>
            </a:r>
            <a:endParaRPr lang="es-MX" dirty="0"/>
          </a:p>
          <a:p>
            <a:r>
              <a:rPr lang="es-MX" dirty="0" smtClean="0"/>
              <a:t> </a:t>
            </a:r>
            <a:r>
              <a:rPr lang="es-MX" dirty="0"/>
              <a:t>Alta dirección: Seguimiento a proyectos informáticos. Verificación y aseguramiento del cumplimiento de políticas </a:t>
            </a:r>
            <a:r>
              <a:rPr lang="es-MX" dirty="0" smtClean="0"/>
              <a:t>. Apoyo </a:t>
            </a:r>
            <a:r>
              <a:rPr lang="es-MX" dirty="0"/>
              <a:t>a la auditoría financiera (políticas, controles y procedimientos). Capacitación para auditores (en software y hardware</a:t>
            </a:r>
            <a:r>
              <a:rPr lang="es-MX" dirty="0" smtClean="0"/>
              <a:t>). Políticas</a:t>
            </a:r>
            <a:r>
              <a:rPr lang="es-MX" dirty="0"/>
              <a:t>, controles, procedimientos y estándares (referentes a informática), nueva tecnología, desarrollo e implantación de soluciones.</a:t>
            </a:r>
          </a:p>
          <a:p>
            <a:r>
              <a:rPr lang="es-MX" dirty="0" smtClean="0"/>
              <a:t>Consiste </a:t>
            </a:r>
            <a:r>
              <a:rPr lang="es-MX" dirty="0"/>
              <a:t>en determinar las estrategias y cursos de acción del Plan de </a:t>
            </a:r>
            <a:r>
              <a:rPr lang="es-MX" dirty="0" smtClean="0"/>
              <a:t>negocio.</a:t>
            </a:r>
          </a:p>
          <a:p>
            <a:r>
              <a:rPr lang="es-MX" dirty="0" smtClean="0"/>
              <a:t>Se </a:t>
            </a:r>
            <a:r>
              <a:rPr lang="es-MX" dirty="0"/>
              <a:t>establece mediante entrevistas y análisis detallado de cada proceso básico de la organización.</a:t>
            </a:r>
          </a:p>
          <a:p>
            <a:r>
              <a:rPr lang="es-MX" dirty="0" smtClean="0"/>
              <a:t>Consiste </a:t>
            </a:r>
            <a:r>
              <a:rPr lang="es-MX" dirty="0"/>
              <a:t>en definir el conjunto de proyectos relacionados con la función de informática en tiempos a corto, mediano y Plan de largo plazos. </a:t>
            </a:r>
            <a:r>
              <a:rPr lang="es-MX" dirty="0" smtClean="0"/>
              <a:t>Cada </a:t>
            </a:r>
            <a:r>
              <a:rPr lang="es-MX" dirty="0"/>
              <a:t>proyecto debe estar orientado a objetivos y estrategias específicos del negocio (los cuales fueron definidos en el plan de negocio).</a:t>
            </a:r>
          </a:p>
          <a:p>
            <a:r>
              <a:rPr lang="es-MX" dirty="0" smtClean="0"/>
              <a:t>Consiste </a:t>
            </a:r>
            <a:r>
              <a:rPr lang="es-MX" dirty="0"/>
              <a:t>en definir un conjunto de proyectos de evaluación y verificación de políticas, controles y procedimientos Plan de propios de las áreas administrativas, auditoría financieras, operativas, etc., del negocio </a:t>
            </a:r>
            <a:r>
              <a:rPr lang="es-MX" dirty="0" smtClean="0"/>
              <a:t>.Con </a:t>
            </a:r>
            <a:r>
              <a:rPr lang="es-MX" dirty="0"/>
              <a:t>objeto de asegurar el buen manejo y administración de los recursos de la organización.</a:t>
            </a:r>
          </a:p>
          <a:p>
            <a:r>
              <a:rPr lang="es-MX" dirty="0" smtClean="0"/>
              <a:t>Consta </a:t>
            </a:r>
            <a:r>
              <a:rPr lang="es-MX" dirty="0"/>
              <a:t>de la definición y formalización de </a:t>
            </a:r>
            <a:r>
              <a:rPr lang="es-MX" dirty="0" smtClean="0"/>
              <a:t>proyectos orientados </a:t>
            </a:r>
            <a:r>
              <a:rPr lang="es-MX" dirty="0"/>
              <a:t>primordialmente al auditoría aseguramiento de la calidad y control informática de los diferentes elementos que se encuentran relacionados con los recursos de informática.</a:t>
            </a:r>
          </a:p>
          <a:p>
            <a:r>
              <a:rPr lang="es-MX" dirty="0" smtClean="0"/>
              <a:t>Este </a:t>
            </a:r>
            <a:r>
              <a:rPr lang="es-MX" dirty="0"/>
              <a:t>proceso de planeación depende en gran medida del diagnóstico previo que lleve a cabo el auditor en informática sobre la situación que prevalece en cada una de las áreas o servicios de la función de informática. </a:t>
            </a:r>
            <a:r>
              <a:rPr lang="es-MX" dirty="0" smtClean="0"/>
              <a:t> </a:t>
            </a:r>
            <a:r>
              <a:rPr lang="es-MX" dirty="0"/>
              <a:t>También se deben considerar las necesidades o prioridades que tenga la alta dirección de auditar o evaluar un área específica de informática</a:t>
            </a:r>
            <a:r>
              <a:rPr lang="es-MX" dirty="0" smtClean="0"/>
              <a:t>.</a:t>
            </a:r>
            <a:endParaRPr lang="es-MX" dirty="0"/>
          </a:p>
        </p:txBody>
      </p:sp>
    </p:spTree>
    <p:extLst>
      <p:ext uri="{BB962C8B-B14F-4D97-AF65-F5344CB8AC3E}">
        <p14:creationId xmlns:p14="http://schemas.microsoft.com/office/powerpoint/2010/main" val="99431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47500" lnSpcReduction="20000"/>
          </a:bodyPr>
          <a:lstStyle/>
          <a:p>
            <a:pPr marL="114300" indent="0">
              <a:buNone/>
            </a:pPr>
            <a:r>
              <a:rPr lang="es-MX" b="1" dirty="0" smtClean="0"/>
              <a:t>Para </a:t>
            </a:r>
            <a:r>
              <a:rPr lang="es-MX" b="1" dirty="0"/>
              <a:t>el plan de auditoría informática</a:t>
            </a:r>
          </a:p>
          <a:p>
            <a:r>
              <a:rPr lang="es-MX" dirty="0" smtClean="0"/>
              <a:t>Diagnóstico </a:t>
            </a:r>
            <a:r>
              <a:rPr lang="es-MX" dirty="0"/>
              <a:t>de la situación actual de los sistemas de información en </a:t>
            </a:r>
            <a:r>
              <a:rPr lang="es-MX" dirty="0" smtClean="0"/>
              <a:t>operación. Debilidades </a:t>
            </a:r>
            <a:r>
              <a:rPr lang="es-MX" dirty="0"/>
              <a:t>que pueden motivar la auditoría de un sistema de </a:t>
            </a:r>
            <a:r>
              <a:rPr lang="es-MX" dirty="0" smtClean="0"/>
              <a:t>información. Clasificación </a:t>
            </a:r>
            <a:r>
              <a:rPr lang="es-MX" dirty="0"/>
              <a:t>de riesgos que representa el uso de hardware y software en la </a:t>
            </a:r>
            <a:r>
              <a:rPr lang="es-MX" dirty="0" smtClean="0"/>
              <a:t>organización. Evaluación </a:t>
            </a:r>
            <a:r>
              <a:rPr lang="es-MX" dirty="0"/>
              <a:t>del nivel de riesgo que representa el uso inadecuado de los productos y servicios por el personal de informática y usuarios dentro de la </a:t>
            </a:r>
            <a:r>
              <a:rPr lang="es-MX" dirty="0" smtClean="0"/>
              <a:t>organización.</a:t>
            </a:r>
            <a:endParaRPr lang="es-MX" dirty="0"/>
          </a:p>
          <a:p>
            <a:r>
              <a:rPr lang="es-MX" dirty="0" smtClean="0"/>
              <a:t>Otros </a:t>
            </a:r>
            <a:r>
              <a:rPr lang="es-MX" dirty="0"/>
              <a:t>aspectos: Telecomunicaciones, EDI (intercambio electrónico de datos), automatización de procesos, </a:t>
            </a:r>
            <a:r>
              <a:rPr lang="es-MX" dirty="0" smtClean="0"/>
              <a:t>CASE. </a:t>
            </a:r>
            <a:r>
              <a:rPr lang="es-MX" dirty="0"/>
              <a:t>Clasificación de los riesgos según criterios establecidos por la función de auditoría informática. </a:t>
            </a:r>
            <a:r>
              <a:rPr lang="es-MX" dirty="0" smtClean="0"/>
              <a:t>Elaboración </a:t>
            </a:r>
            <a:r>
              <a:rPr lang="es-MX" dirty="0"/>
              <a:t>de una matriz de riesgos que muestre las áreas de la función de informática susceptibles de una revisión por parte de auditoría en el siguiente periodo </a:t>
            </a:r>
            <a:r>
              <a:rPr lang="es-MX" dirty="0" smtClean="0"/>
              <a:t>Elaboración </a:t>
            </a:r>
            <a:r>
              <a:rPr lang="es-MX" dirty="0"/>
              <a:t>de un plan consolidado de proyectos</a:t>
            </a:r>
          </a:p>
          <a:p>
            <a:r>
              <a:rPr lang="es-MX" dirty="0" smtClean="0"/>
              <a:t>Revisión </a:t>
            </a:r>
            <a:r>
              <a:rPr lang="es-MX" dirty="0"/>
              <a:t>de la matriz de riesgos y del pronóstico de proyectos de auditoria en informática con la gerencia o dirección a la que reporta directamente la función de </a:t>
            </a:r>
            <a:r>
              <a:rPr lang="es-MX" dirty="0" smtClean="0"/>
              <a:t>informática. Presentación </a:t>
            </a:r>
            <a:r>
              <a:rPr lang="es-MX" dirty="0"/>
              <a:t>del plan de proyectos de la función de auditoría en informática a la alta </a:t>
            </a:r>
            <a:r>
              <a:rPr lang="es-MX" dirty="0" smtClean="0"/>
              <a:t>dirección. Realización </a:t>
            </a:r>
            <a:r>
              <a:rPr lang="es-MX" dirty="0"/>
              <a:t>de cada uno de los proyectos de acuerdo con el plan de auditoría en </a:t>
            </a:r>
            <a:r>
              <a:rPr lang="es-MX" dirty="0" smtClean="0"/>
              <a:t>informática. </a:t>
            </a:r>
            <a:r>
              <a:rPr lang="es-MX" dirty="0"/>
              <a:t>Integración y formalización de equipos de </a:t>
            </a:r>
            <a:r>
              <a:rPr lang="es-MX" dirty="0" smtClean="0"/>
              <a:t>trabajo. </a:t>
            </a:r>
            <a:r>
              <a:rPr lang="es-MX" dirty="0"/>
              <a:t>Aprobación formal de la alta dirección del informe final de la auditoría en informática </a:t>
            </a:r>
            <a:r>
              <a:rPr lang="es-MX" dirty="0" smtClean="0"/>
              <a:t>realizada.</a:t>
            </a:r>
            <a:endParaRPr lang="es-MX" dirty="0"/>
          </a:p>
          <a:p>
            <a:r>
              <a:rPr lang="es-MX" dirty="0" smtClean="0"/>
              <a:t>1</a:t>
            </a:r>
            <a:r>
              <a:rPr lang="es-MX" dirty="0"/>
              <a:t>. Identificar el origen de la auditoría 2. Realizar una visita preliminar al área que será evaluada 3. Establecer los objetivos de la </a:t>
            </a:r>
            <a:r>
              <a:rPr lang="es-MX" dirty="0" smtClean="0"/>
              <a:t>auditoría.4</a:t>
            </a:r>
            <a:r>
              <a:rPr lang="es-MX" dirty="0"/>
              <a:t>. Determinar los puntos que serán evaluados en la auditoría 5. Elaborar planes, programas y presupuestos para realizar la auditoría 6. Identificar y seleccionar los métodos, herramientas, instrumentos y procedimientos necesarios para la auditoría 7. Asignar los recursos y sistemas computacionales para la </a:t>
            </a:r>
            <a:r>
              <a:rPr lang="es-MX" dirty="0" smtClean="0"/>
              <a:t>auditoría.</a:t>
            </a:r>
            <a:endParaRPr lang="es-MX" dirty="0"/>
          </a:p>
          <a:p>
            <a:endParaRPr lang="es-MX" dirty="0"/>
          </a:p>
          <a:p>
            <a:endParaRPr lang="es-MX" dirty="0"/>
          </a:p>
        </p:txBody>
      </p:sp>
    </p:spTree>
    <p:extLst>
      <p:ext uri="{BB962C8B-B14F-4D97-AF65-F5344CB8AC3E}">
        <p14:creationId xmlns:p14="http://schemas.microsoft.com/office/powerpoint/2010/main" val="27693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br>
              <a:rPr lang="es-MX" sz="2800" dirty="0" smtClean="0"/>
            </a:b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4144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
        <p:nvSpPr>
          <p:cNvPr id="7" name="1 Título"/>
          <p:cNvSpPr txBox="1">
            <a:spLocks/>
          </p:cNvSpPr>
          <p:nvPr/>
        </p:nvSpPr>
        <p:spPr>
          <a:xfrm>
            <a:off x="539552" y="52875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compañeros que </a:t>
            </a:r>
            <a:r>
              <a:rPr lang="es-MX" sz="2800" smtClean="0"/>
              <a:t>paso pues…</a:t>
            </a:r>
            <a:r>
              <a:rPr lang="es-MX" sz="2800" dirty="0" smtClean="0"/>
              <a:t/>
            </a:r>
            <a:br>
              <a:rPr lang="es-MX" sz="2800" dirty="0" smtClean="0"/>
            </a:br>
            <a:endParaRPr lang="es-MX" sz="2800" dirty="0"/>
          </a:p>
        </p:txBody>
      </p:sp>
    </p:spTree>
    <p:extLst>
      <p:ext uri="{BB962C8B-B14F-4D97-AF65-F5344CB8AC3E}">
        <p14:creationId xmlns:p14="http://schemas.microsoft.com/office/powerpoint/2010/main" val="2907801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992</Words>
  <Application>Microsoft Office PowerPoint</Application>
  <PresentationFormat>Presentación en pantalla (4:3)</PresentationFormat>
  <Paragraphs>45</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Auditoria de la informática - Etapa de la justificación </vt:lpstr>
      <vt:lpstr>1.- Áreas de oportunidad para la función de informática </vt:lpstr>
      <vt:lpstr>Presentación de PowerPoint</vt:lpstr>
      <vt:lpstr>2.- Matriz de riesgos, justificación de área de revisión.  </vt:lpstr>
      <vt:lpstr>Presentación de PowerPoint</vt:lpstr>
      <vt:lpstr>3.- Plan general del proyecto de auditoria en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davidnaci@hotmail.com</cp:lastModifiedBy>
  <cp:revision>20</cp:revision>
  <dcterms:created xsi:type="dcterms:W3CDTF">2015-05-21T15:38:28Z</dcterms:created>
  <dcterms:modified xsi:type="dcterms:W3CDTF">2015-05-27T05:42:03Z</dcterms:modified>
</cp:coreProperties>
</file>