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55"/>
  </p:notesMasterIdLst>
  <p:handoutMasterIdLst>
    <p:handoutMasterId r:id="rId56"/>
  </p:handoutMasterIdLst>
  <p:sldIdLst>
    <p:sldId id="321" r:id="rId2"/>
    <p:sldId id="322" r:id="rId3"/>
    <p:sldId id="323" r:id="rId4"/>
    <p:sldId id="324"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39" r:id="rId20"/>
    <p:sldId id="340" r:id="rId21"/>
    <p:sldId id="341" r:id="rId22"/>
    <p:sldId id="342" r:id="rId23"/>
    <p:sldId id="343" r:id="rId24"/>
    <p:sldId id="344" r:id="rId25"/>
    <p:sldId id="287" r:id="rId26"/>
    <p:sldId id="288" r:id="rId27"/>
    <p:sldId id="268" r:id="rId28"/>
    <p:sldId id="314" r:id="rId29"/>
    <p:sldId id="262" r:id="rId30"/>
    <p:sldId id="311" r:id="rId31"/>
    <p:sldId id="273" r:id="rId32"/>
    <p:sldId id="274" r:id="rId33"/>
    <p:sldId id="275" r:id="rId34"/>
    <p:sldId id="276" r:id="rId35"/>
    <p:sldId id="278" r:id="rId36"/>
    <p:sldId id="279" r:id="rId37"/>
    <p:sldId id="315" r:id="rId38"/>
    <p:sldId id="289" r:id="rId39"/>
    <p:sldId id="290" r:id="rId40"/>
    <p:sldId id="291" r:id="rId41"/>
    <p:sldId id="292" r:id="rId42"/>
    <p:sldId id="316" r:id="rId43"/>
    <p:sldId id="298" r:id="rId44"/>
    <p:sldId id="293" r:id="rId45"/>
    <p:sldId id="295" r:id="rId46"/>
    <p:sldId id="297" r:id="rId47"/>
    <p:sldId id="319" r:id="rId48"/>
    <p:sldId id="317" r:id="rId49"/>
    <p:sldId id="318" r:id="rId50"/>
    <p:sldId id="296" r:id="rId51"/>
    <p:sldId id="320" r:id="rId52"/>
    <p:sldId id="309" r:id="rId53"/>
    <p:sldId id="310" r:id="rId54"/>
  </p:sldIdLst>
  <p:sldSz cx="9144000" cy="6858000" type="screen4x3"/>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FF00"/>
    <a:srgbClr val="FF00FF"/>
    <a:srgbClr val="00FFFF"/>
    <a:srgbClr val="0000FF"/>
    <a:srgbClr val="00FF00"/>
    <a:srgbClr val="FF0000"/>
    <a:srgbClr val="FFFFFF"/>
    <a:srgbClr val="6C737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60" d="100"/>
          <a:sy n="60" d="100"/>
        </p:scale>
        <p:origin x="-2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noProof="0" smtClean="0"/>
              <a:t>Click to edit Master notes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56323" name="Rectangle 3"/>
          <p:cNvSpPr>
            <a:spLocks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
          <p:cNvSpPr>
            <a:spLocks noChangeArrowheads="1"/>
          </p:cNvSpPr>
          <p:nvPr>
            <p:ph type="body"/>
          </p:nvPr>
        </p:nvSpPr>
        <p:spPr>
          <a:xfrm>
            <a:off x="914400" y="4641850"/>
            <a:ext cx="5029200" cy="4203700"/>
          </a:xfrm>
          <a:noFill/>
          <a:ln w="9525"/>
        </p:spPr>
        <p:txBody>
          <a:bodyPr wrap="none" anchor="ctr"/>
          <a:lstStyle/>
          <a:p>
            <a:endParaRPr lang="es-BO" smtClean="0"/>
          </a:p>
        </p:txBody>
      </p:sp>
      <p:sp>
        <p:nvSpPr>
          <p:cNvPr id="57347" name="Text Box 2"/>
          <p:cNvSpPr txBox="1">
            <a:spLocks noChangeArrowheads="1"/>
          </p:cNvSpPr>
          <p:nvPr/>
        </p:nvSpPr>
        <p:spPr bwMode="auto">
          <a:xfrm>
            <a:off x="1152525" y="854075"/>
            <a:ext cx="4552950" cy="3416300"/>
          </a:xfrm>
          <a:prstGeom prst="rect">
            <a:avLst/>
          </a:prstGeom>
          <a:solidFill>
            <a:srgbClr val="FFFFFF"/>
          </a:solidFill>
          <a:ln w="9525">
            <a:solidFill>
              <a:srgbClr val="000000"/>
            </a:solidFill>
            <a:miter lim="800000"/>
            <a:headEnd/>
            <a:tailEnd/>
          </a:ln>
        </p:spPr>
        <p:txBody>
          <a:bodyPr wrap="none" anchor="ctr"/>
          <a:lstStyle/>
          <a:p>
            <a:endParaRPr lang="es-B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a:spLocks noChangeArrowheads="1"/>
          </p:cNvSpPr>
          <p:nvPr>
            <p:ph type="body"/>
          </p:nvPr>
        </p:nvSpPr>
        <p:spPr>
          <a:xfrm>
            <a:off x="914400" y="4641850"/>
            <a:ext cx="5029200" cy="4203700"/>
          </a:xfrm>
          <a:noFill/>
          <a:ln w="9525"/>
        </p:spPr>
        <p:txBody>
          <a:bodyPr wrap="none" anchor="ctr"/>
          <a:lstStyle/>
          <a:p>
            <a:endParaRPr lang="es-BO" smtClean="0"/>
          </a:p>
        </p:txBody>
      </p:sp>
      <p:sp>
        <p:nvSpPr>
          <p:cNvPr id="66563" name="Text Box 2"/>
          <p:cNvSpPr txBox="1">
            <a:spLocks noChangeArrowheads="1"/>
          </p:cNvSpPr>
          <p:nvPr/>
        </p:nvSpPr>
        <p:spPr bwMode="auto">
          <a:xfrm>
            <a:off x="1152525" y="854075"/>
            <a:ext cx="4552950" cy="3416300"/>
          </a:xfrm>
          <a:prstGeom prst="rect">
            <a:avLst/>
          </a:prstGeom>
          <a:solidFill>
            <a:srgbClr val="FFFFFF"/>
          </a:solidFill>
          <a:ln w="9525">
            <a:solidFill>
              <a:srgbClr val="000000"/>
            </a:solidFill>
            <a:miter lim="800000"/>
            <a:headEnd/>
            <a:tailEnd/>
          </a:ln>
        </p:spPr>
        <p:txBody>
          <a:bodyPr wrap="none" anchor="ctr"/>
          <a:lstStyle/>
          <a:p>
            <a:endParaRPr lang="es-BO"/>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
          <p:cNvSpPr>
            <a:spLocks noChangeArrowheads="1" noTextEdit="1"/>
          </p:cNvSpPr>
          <p:nvPr>
            <p:ph type="sldImg"/>
          </p:nvPr>
        </p:nvSpPr>
        <p:spPr>
          <a:solidFill>
            <a:srgbClr val="FFFFFF"/>
          </a:solidFill>
          <a:ln/>
        </p:spPr>
      </p:sp>
      <p:sp>
        <p:nvSpPr>
          <p:cNvPr id="67587" name="Rectangle 2"/>
          <p:cNvSpPr>
            <a:spLocks noChangeArrowheads="1"/>
          </p:cNvSpPr>
          <p:nvPr>
            <p:ph type="body" idx="1"/>
          </p:nvPr>
        </p:nvSpPr>
        <p:spPr>
          <a:xfrm>
            <a:off x="914400" y="4641850"/>
            <a:ext cx="5029200" cy="4203700"/>
          </a:xfrm>
          <a:noFill/>
          <a:ln w="9525"/>
        </p:spPr>
        <p:txBody>
          <a:bodyPr wrap="none" anchor="ctr"/>
          <a:lstStyle/>
          <a:p>
            <a:endParaRPr lang="es-BO"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
          <p:cNvSpPr>
            <a:spLocks noChangeArrowheads="1"/>
          </p:cNvSpPr>
          <p:nvPr>
            <p:ph type="body"/>
          </p:nvPr>
        </p:nvSpPr>
        <p:spPr>
          <a:xfrm>
            <a:off x="914400" y="4641850"/>
            <a:ext cx="5029200" cy="4203700"/>
          </a:xfrm>
          <a:noFill/>
          <a:ln w="9525"/>
        </p:spPr>
        <p:txBody>
          <a:bodyPr wrap="none" anchor="ctr"/>
          <a:lstStyle/>
          <a:p>
            <a:endParaRPr lang="es-BO" smtClean="0"/>
          </a:p>
        </p:txBody>
      </p:sp>
      <p:sp>
        <p:nvSpPr>
          <p:cNvPr id="68611" name="Text Box 2"/>
          <p:cNvSpPr txBox="1">
            <a:spLocks noChangeArrowheads="1"/>
          </p:cNvSpPr>
          <p:nvPr/>
        </p:nvSpPr>
        <p:spPr bwMode="auto">
          <a:xfrm>
            <a:off x="1152525" y="854075"/>
            <a:ext cx="4552950" cy="3416300"/>
          </a:xfrm>
          <a:prstGeom prst="rect">
            <a:avLst/>
          </a:prstGeom>
          <a:solidFill>
            <a:srgbClr val="FFFFFF"/>
          </a:solidFill>
          <a:ln w="9525">
            <a:solidFill>
              <a:srgbClr val="000000"/>
            </a:solidFill>
            <a:miter lim="800000"/>
            <a:headEnd/>
            <a:tailEnd/>
          </a:ln>
        </p:spPr>
        <p:txBody>
          <a:bodyPr wrap="none" anchor="ctr"/>
          <a:lstStyle/>
          <a:p>
            <a:endParaRPr lang="es-B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p:cNvSpPr>
            <a:spLocks noChangeArrowheads="1"/>
          </p:cNvSpPr>
          <p:nvPr>
            <p:ph type="body"/>
          </p:nvPr>
        </p:nvSpPr>
        <p:spPr>
          <a:xfrm>
            <a:off x="914400" y="4641850"/>
            <a:ext cx="5029200" cy="4203700"/>
          </a:xfrm>
          <a:noFill/>
          <a:ln w="9525"/>
        </p:spPr>
        <p:txBody>
          <a:bodyPr wrap="none" anchor="ctr"/>
          <a:lstStyle/>
          <a:p>
            <a:endParaRPr lang="es-BO" smtClean="0"/>
          </a:p>
        </p:txBody>
      </p:sp>
      <p:sp>
        <p:nvSpPr>
          <p:cNvPr id="69635" name="Text Box 2"/>
          <p:cNvSpPr txBox="1">
            <a:spLocks noChangeArrowheads="1"/>
          </p:cNvSpPr>
          <p:nvPr/>
        </p:nvSpPr>
        <p:spPr bwMode="auto">
          <a:xfrm>
            <a:off x="1152525" y="854075"/>
            <a:ext cx="4552950" cy="3416300"/>
          </a:xfrm>
          <a:prstGeom prst="rect">
            <a:avLst/>
          </a:prstGeom>
          <a:solidFill>
            <a:srgbClr val="FFFFFF"/>
          </a:solidFill>
          <a:ln w="9525">
            <a:solidFill>
              <a:srgbClr val="000000"/>
            </a:solidFill>
            <a:miter lim="800000"/>
            <a:headEnd/>
            <a:tailEnd/>
          </a:ln>
        </p:spPr>
        <p:txBody>
          <a:bodyPr wrap="none" anchor="ctr"/>
          <a:lstStyle/>
          <a:p>
            <a:endParaRPr lang="es-BO"/>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
          <p:cNvSpPr>
            <a:spLocks noChangeArrowheads="1"/>
          </p:cNvSpPr>
          <p:nvPr>
            <p:ph type="body"/>
          </p:nvPr>
        </p:nvSpPr>
        <p:spPr>
          <a:xfrm>
            <a:off x="914400" y="4641850"/>
            <a:ext cx="5029200" cy="4203700"/>
          </a:xfrm>
          <a:noFill/>
          <a:ln w="9525"/>
        </p:spPr>
        <p:txBody>
          <a:bodyPr wrap="none" anchor="ctr"/>
          <a:lstStyle/>
          <a:p>
            <a:endParaRPr lang="es-BO" smtClean="0"/>
          </a:p>
        </p:txBody>
      </p:sp>
      <p:sp>
        <p:nvSpPr>
          <p:cNvPr id="70659" name="Text Box 2"/>
          <p:cNvSpPr txBox="1">
            <a:spLocks noChangeArrowheads="1"/>
          </p:cNvSpPr>
          <p:nvPr/>
        </p:nvSpPr>
        <p:spPr bwMode="auto">
          <a:xfrm>
            <a:off x="1152525" y="854075"/>
            <a:ext cx="4552950" cy="3416300"/>
          </a:xfrm>
          <a:prstGeom prst="rect">
            <a:avLst/>
          </a:prstGeom>
          <a:solidFill>
            <a:srgbClr val="FFFFFF"/>
          </a:solidFill>
          <a:ln w="9525">
            <a:solidFill>
              <a:srgbClr val="000000"/>
            </a:solidFill>
            <a:miter lim="800000"/>
            <a:headEnd/>
            <a:tailEnd/>
          </a:ln>
        </p:spPr>
        <p:txBody>
          <a:bodyPr wrap="none" anchor="ctr"/>
          <a:lstStyle/>
          <a:p>
            <a:endParaRPr lang="es-BO"/>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
          <p:cNvSpPr>
            <a:spLocks noChangeArrowheads="1"/>
          </p:cNvSpPr>
          <p:nvPr>
            <p:ph type="body"/>
          </p:nvPr>
        </p:nvSpPr>
        <p:spPr>
          <a:xfrm>
            <a:off x="914400" y="4641850"/>
            <a:ext cx="5029200" cy="4203700"/>
          </a:xfrm>
          <a:noFill/>
          <a:ln w="9525"/>
        </p:spPr>
        <p:txBody>
          <a:bodyPr wrap="none" anchor="ctr"/>
          <a:lstStyle/>
          <a:p>
            <a:endParaRPr lang="es-BO" smtClean="0"/>
          </a:p>
        </p:txBody>
      </p:sp>
      <p:sp>
        <p:nvSpPr>
          <p:cNvPr id="71683" name="Text Box 2"/>
          <p:cNvSpPr txBox="1">
            <a:spLocks noChangeArrowheads="1"/>
          </p:cNvSpPr>
          <p:nvPr/>
        </p:nvSpPr>
        <p:spPr bwMode="auto">
          <a:xfrm>
            <a:off x="1152525" y="854075"/>
            <a:ext cx="4552950" cy="3416300"/>
          </a:xfrm>
          <a:prstGeom prst="rect">
            <a:avLst/>
          </a:prstGeom>
          <a:solidFill>
            <a:srgbClr val="FFFFFF"/>
          </a:solidFill>
          <a:ln w="9525">
            <a:solidFill>
              <a:srgbClr val="000000"/>
            </a:solidFill>
            <a:miter lim="800000"/>
            <a:headEnd/>
            <a:tailEnd/>
          </a:ln>
        </p:spPr>
        <p:txBody>
          <a:bodyPr wrap="none" anchor="ctr"/>
          <a:lstStyle/>
          <a:p>
            <a:endParaRPr lang="es-BO"/>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
          <p:cNvSpPr>
            <a:spLocks noChangeArrowheads="1"/>
          </p:cNvSpPr>
          <p:nvPr>
            <p:ph type="body"/>
          </p:nvPr>
        </p:nvSpPr>
        <p:spPr>
          <a:xfrm>
            <a:off x="914400" y="4641850"/>
            <a:ext cx="5029200" cy="4203700"/>
          </a:xfrm>
          <a:noFill/>
          <a:ln w="9525"/>
        </p:spPr>
        <p:txBody>
          <a:bodyPr wrap="none" anchor="ctr"/>
          <a:lstStyle/>
          <a:p>
            <a:endParaRPr lang="es-BO" smtClean="0"/>
          </a:p>
        </p:txBody>
      </p:sp>
      <p:sp>
        <p:nvSpPr>
          <p:cNvPr id="72707" name="Text Box 2"/>
          <p:cNvSpPr txBox="1">
            <a:spLocks noChangeArrowheads="1"/>
          </p:cNvSpPr>
          <p:nvPr/>
        </p:nvSpPr>
        <p:spPr bwMode="auto">
          <a:xfrm>
            <a:off x="1152525" y="854075"/>
            <a:ext cx="4552950" cy="3416300"/>
          </a:xfrm>
          <a:prstGeom prst="rect">
            <a:avLst/>
          </a:prstGeom>
          <a:solidFill>
            <a:srgbClr val="FFFFFF"/>
          </a:solidFill>
          <a:ln w="9525">
            <a:solidFill>
              <a:srgbClr val="000000"/>
            </a:solidFill>
            <a:miter lim="800000"/>
            <a:headEnd/>
            <a:tailEnd/>
          </a:ln>
        </p:spPr>
        <p:txBody>
          <a:bodyPr wrap="none" anchor="ctr"/>
          <a:lstStyle/>
          <a:p>
            <a:endParaRPr lang="es-BO"/>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p:cNvSpPr>
            <a:spLocks noChangeArrowheads="1" noTextEdit="1"/>
          </p:cNvSpPr>
          <p:nvPr>
            <p:ph type="sldImg"/>
          </p:nvPr>
        </p:nvSpPr>
        <p:spPr>
          <a:solidFill>
            <a:srgbClr val="FFFFFF"/>
          </a:solidFill>
          <a:ln/>
        </p:spPr>
      </p:sp>
      <p:sp>
        <p:nvSpPr>
          <p:cNvPr id="73731" name="Rectangle 2"/>
          <p:cNvSpPr>
            <a:spLocks noChangeArrowheads="1"/>
          </p:cNvSpPr>
          <p:nvPr>
            <p:ph type="body" idx="1"/>
          </p:nvPr>
        </p:nvSpPr>
        <p:spPr>
          <a:xfrm>
            <a:off x="914400" y="4641850"/>
            <a:ext cx="5029200" cy="4203700"/>
          </a:xfrm>
          <a:noFill/>
          <a:ln w="9525"/>
        </p:spPr>
        <p:txBody>
          <a:bodyPr wrap="none" anchor="ctr"/>
          <a:lstStyle/>
          <a:p>
            <a:endParaRPr lang="es-BO"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
          <p:cNvSpPr>
            <a:spLocks noChangeArrowheads="1"/>
          </p:cNvSpPr>
          <p:nvPr>
            <p:ph type="body"/>
          </p:nvPr>
        </p:nvSpPr>
        <p:spPr>
          <a:xfrm>
            <a:off x="914400" y="4641850"/>
            <a:ext cx="5029200" cy="4203700"/>
          </a:xfrm>
          <a:noFill/>
          <a:ln w="9525"/>
        </p:spPr>
        <p:txBody>
          <a:bodyPr wrap="none" anchor="ctr"/>
          <a:lstStyle/>
          <a:p>
            <a:endParaRPr lang="es-BO" smtClean="0"/>
          </a:p>
        </p:txBody>
      </p:sp>
      <p:sp>
        <p:nvSpPr>
          <p:cNvPr id="74755" name="Text Box 2"/>
          <p:cNvSpPr txBox="1">
            <a:spLocks noChangeArrowheads="1"/>
          </p:cNvSpPr>
          <p:nvPr/>
        </p:nvSpPr>
        <p:spPr bwMode="auto">
          <a:xfrm>
            <a:off x="1152525" y="854075"/>
            <a:ext cx="4552950" cy="3416300"/>
          </a:xfrm>
          <a:prstGeom prst="rect">
            <a:avLst/>
          </a:prstGeom>
          <a:solidFill>
            <a:srgbClr val="FFFFFF"/>
          </a:solidFill>
          <a:ln w="9525">
            <a:solidFill>
              <a:srgbClr val="000000"/>
            </a:solidFill>
            <a:miter lim="800000"/>
            <a:headEnd/>
            <a:tailEnd/>
          </a:ln>
        </p:spPr>
        <p:txBody>
          <a:bodyPr wrap="none" anchor="ctr"/>
          <a:lstStyle/>
          <a:p>
            <a:endParaRPr lang="es-BO"/>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
          <p:cNvSpPr>
            <a:spLocks noChangeArrowheads="1" noTextEdit="1"/>
          </p:cNvSpPr>
          <p:nvPr>
            <p:ph type="sldImg"/>
          </p:nvPr>
        </p:nvSpPr>
        <p:spPr>
          <a:solidFill>
            <a:srgbClr val="FFFFFF"/>
          </a:solidFill>
          <a:ln/>
        </p:spPr>
      </p:sp>
      <p:sp>
        <p:nvSpPr>
          <p:cNvPr id="75779" name="Rectangle 2"/>
          <p:cNvSpPr>
            <a:spLocks noChangeArrowheads="1"/>
          </p:cNvSpPr>
          <p:nvPr>
            <p:ph type="body" idx="1"/>
          </p:nvPr>
        </p:nvSpPr>
        <p:spPr>
          <a:xfrm>
            <a:off x="914400" y="4641850"/>
            <a:ext cx="5029200" cy="4203700"/>
          </a:xfrm>
          <a:noFill/>
          <a:ln w="9525"/>
        </p:spPr>
        <p:txBody>
          <a:bodyPr wrap="none" anchor="ctr"/>
          <a:lstStyle/>
          <a:p>
            <a:endParaRPr lang="es-BO"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
          <p:cNvSpPr>
            <a:spLocks noChangeArrowheads="1" noTextEdit="1"/>
          </p:cNvSpPr>
          <p:nvPr>
            <p:ph type="sldImg"/>
          </p:nvPr>
        </p:nvSpPr>
        <p:spPr>
          <a:solidFill>
            <a:srgbClr val="FFFFFF"/>
          </a:solidFill>
          <a:ln/>
        </p:spPr>
      </p:sp>
      <p:sp>
        <p:nvSpPr>
          <p:cNvPr id="58371" name="Rectangle 2"/>
          <p:cNvSpPr>
            <a:spLocks noChangeArrowheads="1"/>
          </p:cNvSpPr>
          <p:nvPr>
            <p:ph type="body" idx="1"/>
          </p:nvPr>
        </p:nvSpPr>
        <p:spPr>
          <a:xfrm>
            <a:off x="914400" y="4641850"/>
            <a:ext cx="5029200" cy="4203700"/>
          </a:xfrm>
          <a:noFill/>
          <a:ln w="9525"/>
        </p:spPr>
        <p:txBody>
          <a:bodyPr wrap="none" anchor="ctr"/>
          <a:lstStyle/>
          <a:p>
            <a:endParaRPr lang="es-BO"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p:cNvSpPr>
            <a:spLocks noChangeArrowheads="1" noTextEdit="1"/>
          </p:cNvSpPr>
          <p:nvPr>
            <p:ph type="sldImg"/>
          </p:nvPr>
        </p:nvSpPr>
        <p:spPr>
          <a:solidFill>
            <a:srgbClr val="FFFFFF"/>
          </a:solidFill>
          <a:ln/>
        </p:spPr>
      </p:sp>
      <p:sp>
        <p:nvSpPr>
          <p:cNvPr id="76803" name="Rectangle 2"/>
          <p:cNvSpPr>
            <a:spLocks noChangeArrowheads="1"/>
          </p:cNvSpPr>
          <p:nvPr>
            <p:ph type="body" idx="1"/>
          </p:nvPr>
        </p:nvSpPr>
        <p:spPr>
          <a:xfrm>
            <a:off x="914400" y="4641850"/>
            <a:ext cx="5029200" cy="4203700"/>
          </a:xfrm>
          <a:noFill/>
          <a:ln w="9525"/>
        </p:spPr>
        <p:txBody>
          <a:bodyPr wrap="none" anchor="ctr"/>
          <a:lstStyle/>
          <a:p>
            <a:endParaRPr lang="es-BO"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ChangeArrowheads="1" noTextEdit="1"/>
          </p:cNvSpPr>
          <p:nvPr>
            <p:ph type="sldImg"/>
          </p:nvPr>
        </p:nvSpPr>
        <p:spPr>
          <a:solidFill>
            <a:srgbClr val="FFFFFF"/>
          </a:solidFill>
          <a:ln/>
        </p:spPr>
      </p:sp>
      <p:sp>
        <p:nvSpPr>
          <p:cNvPr id="77827" name="Rectangle 2"/>
          <p:cNvSpPr>
            <a:spLocks noChangeArrowheads="1"/>
          </p:cNvSpPr>
          <p:nvPr>
            <p:ph type="body" idx="1"/>
          </p:nvPr>
        </p:nvSpPr>
        <p:spPr>
          <a:xfrm>
            <a:off x="914400" y="4641850"/>
            <a:ext cx="5029200" cy="4203700"/>
          </a:xfrm>
          <a:noFill/>
          <a:ln w="9525"/>
        </p:spPr>
        <p:txBody>
          <a:bodyPr wrap="none" anchor="ctr"/>
          <a:lstStyle/>
          <a:p>
            <a:endParaRPr lang="es-BO"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
          <p:cNvSpPr>
            <a:spLocks noChangeArrowheads="1"/>
          </p:cNvSpPr>
          <p:nvPr>
            <p:ph type="body"/>
          </p:nvPr>
        </p:nvSpPr>
        <p:spPr>
          <a:xfrm>
            <a:off x="914400" y="4641850"/>
            <a:ext cx="5029200" cy="4203700"/>
          </a:xfrm>
          <a:noFill/>
          <a:ln w="9525"/>
        </p:spPr>
        <p:txBody>
          <a:bodyPr wrap="none" anchor="ctr"/>
          <a:lstStyle/>
          <a:p>
            <a:endParaRPr lang="es-BO" smtClean="0"/>
          </a:p>
        </p:txBody>
      </p:sp>
      <p:sp>
        <p:nvSpPr>
          <p:cNvPr id="78851" name="Text Box 2"/>
          <p:cNvSpPr txBox="1">
            <a:spLocks noChangeArrowheads="1"/>
          </p:cNvSpPr>
          <p:nvPr/>
        </p:nvSpPr>
        <p:spPr bwMode="auto">
          <a:xfrm>
            <a:off x="1152525" y="854075"/>
            <a:ext cx="4552950" cy="3416300"/>
          </a:xfrm>
          <a:prstGeom prst="rect">
            <a:avLst/>
          </a:prstGeom>
          <a:solidFill>
            <a:srgbClr val="FFFFFF"/>
          </a:solidFill>
          <a:ln w="9525">
            <a:solidFill>
              <a:srgbClr val="000000"/>
            </a:solidFill>
            <a:miter lim="800000"/>
            <a:headEnd/>
            <a:tailEnd/>
          </a:ln>
        </p:spPr>
        <p:txBody>
          <a:bodyPr wrap="none" anchor="ctr"/>
          <a:lstStyle/>
          <a:p>
            <a:endParaRPr lang="es-BO"/>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
          <p:cNvSpPr>
            <a:spLocks noChangeArrowheads="1" noTextEdit="1"/>
          </p:cNvSpPr>
          <p:nvPr>
            <p:ph type="sldImg"/>
          </p:nvPr>
        </p:nvSpPr>
        <p:spPr>
          <a:solidFill>
            <a:srgbClr val="FFFFFF"/>
          </a:solidFill>
          <a:ln/>
        </p:spPr>
      </p:sp>
      <p:sp>
        <p:nvSpPr>
          <p:cNvPr id="79875" name="Rectangle 2"/>
          <p:cNvSpPr>
            <a:spLocks noChangeArrowheads="1"/>
          </p:cNvSpPr>
          <p:nvPr>
            <p:ph type="body" idx="1"/>
          </p:nvPr>
        </p:nvSpPr>
        <p:spPr>
          <a:xfrm>
            <a:off x="914400" y="4641850"/>
            <a:ext cx="5029200" cy="4203700"/>
          </a:xfrm>
          <a:noFill/>
          <a:ln w="9525"/>
        </p:spPr>
        <p:txBody>
          <a:bodyPr wrap="none" anchor="ctr"/>
          <a:lstStyle/>
          <a:p>
            <a:endParaRPr lang="es-BO"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p:cNvSpPr>
            <a:spLocks noChangeArrowheads="1" noTextEdit="1"/>
          </p:cNvSpPr>
          <p:nvPr>
            <p:ph type="sldImg"/>
          </p:nvPr>
        </p:nvSpPr>
        <p:spPr>
          <a:solidFill>
            <a:srgbClr val="FFFFFF"/>
          </a:solidFill>
          <a:ln/>
        </p:spPr>
      </p:sp>
      <p:sp>
        <p:nvSpPr>
          <p:cNvPr id="80899" name="Rectangle 2"/>
          <p:cNvSpPr>
            <a:spLocks noChangeArrowheads="1"/>
          </p:cNvSpPr>
          <p:nvPr>
            <p:ph type="body" idx="1"/>
          </p:nvPr>
        </p:nvSpPr>
        <p:spPr>
          <a:xfrm>
            <a:off x="914400" y="4641850"/>
            <a:ext cx="5029200" cy="4203700"/>
          </a:xfrm>
          <a:noFill/>
          <a:ln w="9525"/>
        </p:spPr>
        <p:txBody>
          <a:bodyPr wrap="none" anchor="ctr"/>
          <a:lstStyle/>
          <a:p>
            <a:endParaRPr lang="es-BO"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noFill/>
          <a:ln w="9525"/>
        </p:spPr>
        <p:txBody>
          <a:bodyPr/>
          <a:lstStyle/>
          <a:p>
            <a:endParaRPr lang="en-US" smtClean="0"/>
          </a:p>
        </p:txBody>
      </p:sp>
      <p:sp>
        <p:nvSpPr>
          <p:cNvPr id="81923" name="Rectangle 3"/>
          <p:cNvSpPr>
            <a:spLocks noChangeArrowheads="1" noTextEdit="1"/>
          </p:cNvSpPr>
          <p:nvPr>
            <p:ph type="sldImg"/>
          </p:nvPr>
        </p:nvSpPr>
        <p:spPr>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noFill/>
          <a:ln w="9525"/>
        </p:spPr>
        <p:txBody>
          <a:bodyPr/>
          <a:lstStyle/>
          <a:p>
            <a:endParaRPr lang="en-US" smtClean="0"/>
          </a:p>
        </p:txBody>
      </p:sp>
      <p:sp>
        <p:nvSpPr>
          <p:cNvPr id="82947" name="Rectangle 3"/>
          <p:cNvSpPr>
            <a:spLocks noChangeArrowheads="1" noTextEdit="1"/>
          </p:cNvSpPr>
          <p:nvPr>
            <p:ph type="sldImg"/>
          </p:nvPr>
        </p:nvSpPr>
        <p:spPr>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noFill/>
          <a:ln w="9525"/>
        </p:spPr>
        <p:txBody>
          <a:bodyPr/>
          <a:lstStyle/>
          <a:p>
            <a:endParaRPr lang="en-US" smtClean="0"/>
          </a:p>
        </p:txBody>
      </p:sp>
      <p:sp>
        <p:nvSpPr>
          <p:cNvPr id="83971" name="Rectangle 3"/>
          <p:cNvSpPr>
            <a:spLocks noChangeArrowheads="1" noTextEdit="1"/>
          </p:cNvSpPr>
          <p:nvPr>
            <p:ph type="sldImg"/>
          </p:nvPr>
        </p:nvSpPr>
        <p:spPr>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noFill/>
          <a:ln w="9525"/>
        </p:spPr>
        <p:txBody>
          <a:bodyPr/>
          <a:lstStyle/>
          <a:p>
            <a:endParaRPr lang="en-US" smtClean="0"/>
          </a:p>
        </p:txBody>
      </p:sp>
      <p:sp>
        <p:nvSpPr>
          <p:cNvPr id="84995" name="Rectangle 3"/>
          <p:cNvSpPr>
            <a:spLocks noChangeArrowheads="1" noTextEdit="1"/>
          </p:cNvSpPr>
          <p:nvPr>
            <p:ph type="sldImg"/>
          </p:nvPr>
        </p:nvSpPr>
        <p:spPr>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noFill/>
          <a:ln w="9525"/>
        </p:spPr>
        <p:txBody>
          <a:bodyPr/>
          <a:lstStyle/>
          <a:p>
            <a:endParaRPr lang="en-US" smtClean="0"/>
          </a:p>
        </p:txBody>
      </p:sp>
      <p:sp>
        <p:nvSpPr>
          <p:cNvPr id="86019" name="Rectangle 3"/>
          <p:cNvSpPr>
            <a:spLocks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a:spLocks noChangeArrowheads="1" noTextEdit="1"/>
          </p:cNvSpPr>
          <p:nvPr>
            <p:ph type="sldImg"/>
          </p:nvPr>
        </p:nvSpPr>
        <p:spPr>
          <a:solidFill>
            <a:srgbClr val="FFFFFF"/>
          </a:solidFill>
          <a:ln/>
        </p:spPr>
      </p:sp>
      <p:sp>
        <p:nvSpPr>
          <p:cNvPr id="59395" name="Rectangle 2"/>
          <p:cNvSpPr>
            <a:spLocks noChangeArrowheads="1"/>
          </p:cNvSpPr>
          <p:nvPr>
            <p:ph type="body" idx="1"/>
          </p:nvPr>
        </p:nvSpPr>
        <p:spPr>
          <a:xfrm>
            <a:off x="914400" y="4641850"/>
            <a:ext cx="5029200" cy="4203700"/>
          </a:xfrm>
          <a:noFill/>
          <a:ln w="9525"/>
        </p:spPr>
        <p:txBody>
          <a:bodyPr wrap="none" anchor="ctr"/>
          <a:lstStyle/>
          <a:p>
            <a:endParaRPr lang="es-BO"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noFill/>
          <a:ln w="9525"/>
        </p:spPr>
        <p:txBody>
          <a:bodyPr/>
          <a:lstStyle/>
          <a:p>
            <a:endParaRPr lang="en-US" smtClean="0"/>
          </a:p>
        </p:txBody>
      </p:sp>
      <p:sp>
        <p:nvSpPr>
          <p:cNvPr id="87043" name="Rectangle 3"/>
          <p:cNvSpPr>
            <a:spLocks noChangeArrowheads="1" noTextEdit="1"/>
          </p:cNvSpPr>
          <p:nvPr>
            <p:ph type="sldImg"/>
          </p:nvPr>
        </p:nvSpPr>
        <p:spPr>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a:noFill/>
          <a:ln w="9525"/>
        </p:spPr>
        <p:txBody>
          <a:bodyPr/>
          <a:lstStyle/>
          <a:p>
            <a:endParaRPr lang="en-US" smtClean="0"/>
          </a:p>
        </p:txBody>
      </p:sp>
      <p:sp>
        <p:nvSpPr>
          <p:cNvPr id="88067" name="Rectangle 3"/>
          <p:cNvSpPr>
            <a:spLocks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
          <p:cNvSpPr>
            <a:spLocks noChangeArrowheads="1"/>
          </p:cNvSpPr>
          <p:nvPr>
            <p:ph type="body"/>
          </p:nvPr>
        </p:nvSpPr>
        <p:spPr>
          <a:xfrm>
            <a:off x="914400" y="4641850"/>
            <a:ext cx="5029200" cy="4203700"/>
          </a:xfrm>
          <a:noFill/>
          <a:ln w="9525"/>
        </p:spPr>
        <p:txBody>
          <a:bodyPr wrap="none" anchor="ctr"/>
          <a:lstStyle/>
          <a:p>
            <a:endParaRPr lang="es-BO" smtClean="0"/>
          </a:p>
        </p:txBody>
      </p:sp>
      <p:sp>
        <p:nvSpPr>
          <p:cNvPr id="60419" name="Text Box 2"/>
          <p:cNvSpPr txBox="1">
            <a:spLocks noChangeArrowheads="1"/>
          </p:cNvSpPr>
          <p:nvPr/>
        </p:nvSpPr>
        <p:spPr bwMode="auto">
          <a:xfrm>
            <a:off x="1152525" y="854075"/>
            <a:ext cx="4552950" cy="3416300"/>
          </a:xfrm>
          <a:prstGeom prst="rect">
            <a:avLst/>
          </a:prstGeom>
          <a:solidFill>
            <a:srgbClr val="FFFFFF"/>
          </a:solidFill>
          <a:ln w="9525">
            <a:solidFill>
              <a:srgbClr val="000000"/>
            </a:solidFill>
            <a:miter lim="800000"/>
            <a:headEnd/>
            <a:tailEnd/>
          </a:ln>
        </p:spPr>
        <p:txBody>
          <a:bodyPr wrap="none" anchor="ctr"/>
          <a:lstStyle/>
          <a:p>
            <a:endParaRPr lang="es-BO"/>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p:cNvSpPr>
            <a:spLocks noChangeArrowheads="1"/>
          </p:cNvSpPr>
          <p:nvPr>
            <p:ph type="body"/>
          </p:nvPr>
        </p:nvSpPr>
        <p:spPr>
          <a:xfrm>
            <a:off x="914400" y="4641850"/>
            <a:ext cx="5029200" cy="4203700"/>
          </a:xfrm>
          <a:noFill/>
          <a:ln w="9525"/>
        </p:spPr>
        <p:txBody>
          <a:bodyPr wrap="none" anchor="ctr"/>
          <a:lstStyle/>
          <a:p>
            <a:endParaRPr lang="es-BO" smtClean="0"/>
          </a:p>
        </p:txBody>
      </p:sp>
      <p:sp>
        <p:nvSpPr>
          <p:cNvPr id="61443" name="Text Box 2"/>
          <p:cNvSpPr txBox="1">
            <a:spLocks noChangeArrowheads="1"/>
          </p:cNvSpPr>
          <p:nvPr/>
        </p:nvSpPr>
        <p:spPr bwMode="auto">
          <a:xfrm>
            <a:off x="1571625" y="833438"/>
            <a:ext cx="3689350" cy="2768600"/>
          </a:xfrm>
          <a:prstGeom prst="rect">
            <a:avLst/>
          </a:prstGeom>
          <a:solidFill>
            <a:srgbClr val="FFFFFF"/>
          </a:solidFill>
          <a:ln w="9525">
            <a:solidFill>
              <a:srgbClr val="000000"/>
            </a:solidFill>
            <a:miter lim="800000"/>
            <a:headEnd/>
            <a:tailEnd/>
          </a:ln>
        </p:spPr>
        <p:txBody>
          <a:bodyPr wrap="none" anchor="ctr"/>
          <a:lstStyle/>
          <a:p>
            <a:endParaRPr lang="es-BO"/>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
          <p:cNvSpPr>
            <a:spLocks noChangeArrowheads="1" noTextEdit="1"/>
          </p:cNvSpPr>
          <p:nvPr>
            <p:ph type="sldImg"/>
          </p:nvPr>
        </p:nvSpPr>
        <p:spPr>
          <a:solidFill>
            <a:srgbClr val="FFFFFF"/>
          </a:solidFill>
          <a:ln/>
        </p:spPr>
      </p:sp>
      <p:sp>
        <p:nvSpPr>
          <p:cNvPr id="62467" name="Rectangle 2"/>
          <p:cNvSpPr>
            <a:spLocks noChangeArrowheads="1"/>
          </p:cNvSpPr>
          <p:nvPr>
            <p:ph type="body" idx="1"/>
          </p:nvPr>
        </p:nvSpPr>
        <p:spPr>
          <a:xfrm>
            <a:off x="914400" y="4641850"/>
            <a:ext cx="5029200" cy="4203700"/>
          </a:xfrm>
          <a:noFill/>
          <a:ln w="9525"/>
        </p:spPr>
        <p:txBody>
          <a:bodyPr wrap="none" anchor="ctr"/>
          <a:lstStyle/>
          <a:p>
            <a:endParaRPr lang="es-BO"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
          <p:cNvSpPr>
            <a:spLocks noChangeArrowheads="1" noTextEdit="1"/>
          </p:cNvSpPr>
          <p:nvPr>
            <p:ph type="sldImg"/>
          </p:nvPr>
        </p:nvSpPr>
        <p:spPr>
          <a:solidFill>
            <a:srgbClr val="FFFFFF"/>
          </a:solidFill>
          <a:ln/>
        </p:spPr>
      </p:sp>
      <p:sp>
        <p:nvSpPr>
          <p:cNvPr id="63491" name="Rectangle 2"/>
          <p:cNvSpPr>
            <a:spLocks noChangeArrowheads="1"/>
          </p:cNvSpPr>
          <p:nvPr>
            <p:ph type="body" idx="1"/>
          </p:nvPr>
        </p:nvSpPr>
        <p:spPr>
          <a:xfrm>
            <a:off x="914400" y="4641850"/>
            <a:ext cx="5029200" cy="4203700"/>
          </a:xfrm>
          <a:noFill/>
          <a:ln w="9525"/>
        </p:spPr>
        <p:txBody>
          <a:bodyPr wrap="none" anchor="ctr"/>
          <a:lstStyle/>
          <a:p>
            <a:endParaRPr lang="es-BO"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p:cNvSpPr>
            <a:spLocks noChangeArrowheads="1" noTextEdit="1"/>
          </p:cNvSpPr>
          <p:nvPr>
            <p:ph type="sldImg"/>
          </p:nvPr>
        </p:nvSpPr>
        <p:spPr>
          <a:solidFill>
            <a:srgbClr val="FFFFFF"/>
          </a:solidFill>
          <a:ln/>
        </p:spPr>
      </p:sp>
      <p:sp>
        <p:nvSpPr>
          <p:cNvPr id="64515" name="Rectangle 2"/>
          <p:cNvSpPr>
            <a:spLocks noChangeArrowheads="1"/>
          </p:cNvSpPr>
          <p:nvPr>
            <p:ph type="body" idx="1"/>
          </p:nvPr>
        </p:nvSpPr>
        <p:spPr>
          <a:xfrm>
            <a:off x="914400" y="4641850"/>
            <a:ext cx="5029200" cy="4203700"/>
          </a:xfrm>
          <a:noFill/>
          <a:ln w="9525"/>
        </p:spPr>
        <p:txBody>
          <a:bodyPr wrap="none" anchor="ctr"/>
          <a:lstStyle/>
          <a:p>
            <a:endParaRPr lang="es-BO"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a:spLocks noChangeArrowheads="1" noTextEdit="1"/>
          </p:cNvSpPr>
          <p:nvPr>
            <p:ph type="sldImg"/>
          </p:nvPr>
        </p:nvSpPr>
        <p:spPr>
          <a:solidFill>
            <a:srgbClr val="FFFFFF"/>
          </a:solidFill>
          <a:ln/>
        </p:spPr>
      </p:sp>
      <p:sp>
        <p:nvSpPr>
          <p:cNvPr id="65539" name="Rectangle 2"/>
          <p:cNvSpPr>
            <a:spLocks noChangeArrowheads="1"/>
          </p:cNvSpPr>
          <p:nvPr>
            <p:ph type="body" idx="1"/>
          </p:nvPr>
        </p:nvSpPr>
        <p:spPr>
          <a:xfrm>
            <a:off x="914400" y="4641850"/>
            <a:ext cx="5029200" cy="4203700"/>
          </a:xfrm>
          <a:noFill/>
          <a:ln w="9525"/>
        </p:spPr>
        <p:txBody>
          <a:bodyPr wrap="none" anchor="ctr"/>
          <a:lstStyle/>
          <a:p>
            <a:endParaRPr lang="es-BO"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BO"/>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s-B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B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B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4338" y="306388"/>
            <a:ext cx="2030412" cy="5500687"/>
          </a:xfrm>
        </p:spPr>
        <p:txBody>
          <a:bodyPr vert="eaVert"/>
          <a:lstStyle/>
          <a:p>
            <a:r>
              <a:rPr lang="en-US" smtClean="0"/>
              <a:t>Click to edit Master title style</a:t>
            </a:r>
            <a:endParaRPr lang="es-BO"/>
          </a:p>
        </p:txBody>
      </p:sp>
      <p:sp>
        <p:nvSpPr>
          <p:cNvPr id="3" name="Vertical Text Placeholder 2"/>
          <p:cNvSpPr>
            <a:spLocks noGrp="1"/>
          </p:cNvSpPr>
          <p:nvPr>
            <p:ph type="body" orient="vert" idx="1"/>
          </p:nvPr>
        </p:nvSpPr>
        <p:spPr>
          <a:xfrm>
            <a:off x="669925" y="306388"/>
            <a:ext cx="5942013" cy="5500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B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B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B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BO"/>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BO"/>
          </a:p>
        </p:txBody>
      </p:sp>
      <p:sp>
        <p:nvSpPr>
          <p:cNvPr id="3" name="Content Placeholder 2"/>
          <p:cNvSpPr>
            <a:spLocks noGrp="1"/>
          </p:cNvSpPr>
          <p:nvPr>
            <p:ph sz="half" idx="1"/>
          </p:nvPr>
        </p:nvSpPr>
        <p:spPr>
          <a:xfrm>
            <a:off x="990600" y="1676400"/>
            <a:ext cx="3825875" cy="413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BO"/>
          </a:p>
        </p:txBody>
      </p:sp>
      <p:sp>
        <p:nvSpPr>
          <p:cNvPr id="4" name="Content Placeholder 3"/>
          <p:cNvSpPr>
            <a:spLocks noGrp="1"/>
          </p:cNvSpPr>
          <p:nvPr>
            <p:ph sz="half" idx="2"/>
          </p:nvPr>
        </p:nvSpPr>
        <p:spPr>
          <a:xfrm>
            <a:off x="4968875" y="1676400"/>
            <a:ext cx="3825875" cy="413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B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s-BO"/>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BO"/>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B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B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s-BO"/>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BO"/>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s-BO"/>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BO"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00003B"/>
            </a:gs>
          </a:gsLst>
          <a:lin ang="5400000" scaled="1"/>
        </a:gradFill>
        <a:effectLst/>
      </p:bgPr>
    </p:bg>
    <p:spTree>
      <p:nvGrpSpPr>
        <p:cNvPr id="1" name=""/>
        <p:cNvGrpSpPr/>
        <p:nvPr/>
      </p:nvGrpSpPr>
      <p:grpSpPr>
        <a:xfrm>
          <a:off x="0" y="0"/>
          <a:ext cx="0" cy="0"/>
          <a:chOff x="0" y="0"/>
          <a:chExt cx="0" cy="0"/>
        </a:xfrm>
      </p:grpSpPr>
      <p:sp>
        <p:nvSpPr>
          <p:cNvPr id="96258" name="Line 2"/>
          <p:cNvSpPr>
            <a:spLocks noChangeShapeType="1"/>
          </p:cNvSpPr>
          <p:nvPr/>
        </p:nvSpPr>
        <p:spPr bwMode="auto">
          <a:xfrm>
            <a:off x="25400" y="1371600"/>
            <a:ext cx="9118600" cy="4763"/>
          </a:xfrm>
          <a:prstGeom prst="line">
            <a:avLst/>
          </a:prstGeom>
          <a:noFill/>
          <a:ln w="50800">
            <a:solidFill>
              <a:schemeClr val="accent1"/>
            </a:solidFill>
            <a:round/>
            <a:headEnd/>
            <a:tailEnd/>
          </a:ln>
          <a:effectLst/>
        </p:spPr>
        <p:txBody>
          <a:bodyPr wrap="none" anchor="ctr"/>
          <a:lstStyle/>
          <a:p>
            <a:pPr>
              <a:defRPr/>
            </a:pPr>
            <a:endParaRPr lang="es-BO"/>
          </a:p>
        </p:txBody>
      </p:sp>
      <p:sp>
        <p:nvSpPr>
          <p:cNvPr id="2051" name="Rectangle 3"/>
          <p:cNvSpPr>
            <a:spLocks noGrp="1" noChangeArrowheads="1"/>
          </p:cNvSpPr>
          <p:nvPr>
            <p:ph type="title"/>
          </p:nvPr>
        </p:nvSpPr>
        <p:spPr bwMode="auto">
          <a:xfrm>
            <a:off x="669925" y="306388"/>
            <a:ext cx="7804150" cy="917575"/>
          </a:xfrm>
          <a:prstGeom prst="rect">
            <a:avLst/>
          </a:prstGeom>
          <a:noFill/>
          <a:ln w="12700">
            <a:noFill/>
            <a:miter lim="800000"/>
            <a:headEnd/>
            <a:tailEnd/>
          </a:ln>
        </p:spPr>
        <p:txBody>
          <a:bodyPr vert="horz" wrap="square" lIns="95165" tIns="46748" rIns="95165" bIns="46748" numCol="1" anchor="b" anchorCtr="0" compatLnSpc="1">
            <a:prstTxWarp prst="textNoShape">
              <a:avLst/>
            </a:prstTxWarp>
          </a:bodyPr>
          <a:lstStyle/>
          <a:p>
            <a:pPr lvl="0"/>
            <a:r>
              <a:rPr lang="en-GB" smtClean="0"/>
              <a:t>Click to edit Master title style</a:t>
            </a:r>
          </a:p>
        </p:txBody>
      </p:sp>
      <p:sp>
        <p:nvSpPr>
          <p:cNvPr id="2052" name="Rectangle 4"/>
          <p:cNvSpPr>
            <a:spLocks noGrp="1" noChangeArrowheads="1"/>
          </p:cNvSpPr>
          <p:nvPr>
            <p:ph type="body" idx="1"/>
          </p:nvPr>
        </p:nvSpPr>
        <p:spPr bwMode="auto">
          <a:xfrm>
            <a:off x="990600" y="1676400"/>
            <a:ext cx="7804150" cy="4130675"/>
          </a:xfrm>
          <a:prstGeom prst="rect">
            <a:avLst/>
          </a:prstGeom>
          <a:noFill/>
          <a:ln w="12700">
            <a:noFill/>
            <a:miter lim="800000"/>
            <a:headEnd/>
            <a:tailEnd/>
          </a:ln>
        </p:spPr>
        <p:txBody>
          <a:bodyPr vert="horz" wrap="square" lIns="95165" tIns="46748" rIns="95165" bIns="46748"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96261" name="Rectangle 5"/>
          <p:cNvSpPr>
            <a:spLocks noChangeArrowheads="1"/>
          </p:cNvSpPr>
          <p:nvPr/>
        </p:nvSpPr>
        <p:spPr bwMode="auto">
          <a:xfrm>
            <a:off x="568325" y="6523038"/>
            <a:ext cx="8154988" cy="290512"/>
          </a:xfrm>
          <a:prstGeom prst="rect">
            <a:avLst/>
          </a:prstGeom>
          <a:noFill/>
          <a:ln w="12700">
            <a:noFill/>
            <a:miter lim="800000"/>
            <a:headEnd/>
            <a:tailEnd/>
          </a:ln>
          <a:effectLst/>
        </p:spPr>
        <p:txBody>
          <a:bodyPr lIns="95165" tIns="46748" rIns="95165" bIns="46748">
            <a:spAutoFit/>
          </a:bodyPr>
          <a:lstStyle/>
          <a:p>
            <a:pPr defTabSz="962025">
              <a:defRPr/>
            </a:pPr>
            <a:r>
              <a:rPr lang="en-GB" sz="1300">
                <a:solidFill>
                  <a:schemeClr val="tx2"/>
                </a:solidFill>
              </a:rPr>
              <a:t>©Ian Sommerville 2004		</a:t>
            </a:r>
            <a:r>
              <a:rPr lang="en-GB" sz="1300" b="1">
                <a:solidFill>
                  <a:schemeClr val="tx2"/>
                </a:solidFill>
              </a:rPr>
              <a:t>Software Engineering, 7th edition. Chapter 27</a:t>
            </a:r>
            <a:r>
              <a:rPr lang="en-GB" sz="1300">
                <a:solidFill>
                  <a:schemeClr val="tx2"/>
                </a:solidFill>
              </a:rPr>
              <a:t>                        Slide  </a:t>
            </a:r>
            <a:fld id="{E02B0975-5231-4F5D-AA7F-80E8F19F9D20}" type="slidenum">
              <a:rPr lang="en-GB" sz="1300">
                <a:solidFill>
                  <a:schemeClr val="tx2"/>
                </a:solidFill>
              </a:rPr>
              <a:pPr defTabSz="962025">
                <a:defRPr/>
              </a:pPr>
              <a:t>‹Nº›</a:t>
            </a:fld>
            <a:endParaRPr lang="en-GB" sz="1300">
              <a:solidFill>
                <a:schemeClr val="tx2"/>
              </a:solidFill>
            </a:endParaRP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962025" rtl="0" eaLnBrk="0" fontAlgn="base" hangingPunct="0">
        <a:spcBef>
          <a:spcPct val="0"/>
        </a:spcBef>
        <a:spcAft>
          <a:spcPct val="0"/>
        </a:spcAft>
        <a:defRPr sz="4000">
          <a:solidFill>
            <a:schemeClr val="tx1"/>
          </a:solidFill>
          <a:latin typeface="+mj-lt"/>
          <a:ea typeface="+mj-ea"/>
          <a:cs typeface="+mj-cs"/>
        </a:defRPr>
      </a:lvl1pPr>
      <a:lvl2pPr algn="ctr" defTabSz="962025" rtl="0" eaLnBrk="0" fontAlgn="base" hangingPunct="0">
        <a:spcBef>
          <a:spcPct val="0"/>
        </a:spcBef>
        <a:spcAft>
          <a:spcPct val="0"/>
        </a:spcAft>
        <a:defRPr sz="4000">
          <a:solidFill>
            <a:schemeClr val="tx1"/>
          </a:solidFill>
          <a:latin typeface="Arial" charset="0"/>
        </a:defRPr>
      </a:lvl2pPr>
      <a:lvl3pPr algn="ctr" defTabSz="962025" rtl="0" eaLnBrk="0" fontAlgn="base" hangingPunct="0">
        <a:spcBef>
          <a:spcPct val="0"/>
        </a:spcBef>
        <a:spcAft>
          <a:spcPct val="0"/>
        </a:spcAft>
        <a:defRPr sz="4000">
          <a:solidFill>
            <a:schemeClr val="tx1"/>
          </a:solidFill>
          <a:latin typeface="Arial" charset="0"/>
        </a:defRPr>
      </a:lvl3pPr>
      <a:lvl4pPr algn="ctr" defTabSz="962025" rtl="0" eaLnBrk="0" fontAlgn="base" hangingPunct="0">
        <a:spcBef>
          <a:spcPct val="0"/>
        </a:spcBef>
        <a:spcAft>
          <a:spcPct val="0"/>
        </a:spcAft>
        <a:defRPr sz="4000">
          <a:solidFill>
            <a:schemeClr val="tx1"/>
          </a:solidFill>
          <a:latin typeface="Arial" charset="0"/>
        </a:defRPr>
      </a:lvl4pPr>
      <a:lvl5pPr algn="ctr" defTabSz="962025" rtl="0" eaLnBrk="0" fontAlgn="base" hangingPunct="0">
        <a:spcBef>
          <a:spcPct val="0"/>
        </a:spcBef>
        <a:spcAft>
          <a:spcPct val="0"/>
        </a:spcAft>
        <a:defRPr sz="4000">
          <a:solidFill>
            <a:schemeClr val="tx1"/>
          </a:solidFill>
          <a:latin typeface="Arial" charset="0"/>
        </a:defRPr>
      </a:lvl5pPr>
      <a:lvl6pPr marL="457200" algn="ctr" defTabSz="962025" rtl="0" eaLnBrk="0" fontAlgn="base" hangingPunct="0">
        <a:spcBef>
          <a:spcPct val="0"/>
        </a:spcBef>
        <a:spcAft>
          <a:spcPct val="0"/>
        </a:spcAft>
        <a:defRPr sz="4000">
          <a:solidFill>
            <a:schemeClr val="tx1"/>
          </a:solidFill>
          <a:latin typeface="Arial" charset="0"/>
        </a:defRPr>
      </a:lvl6pPr>
      <a:lvl7pPr marL="914400" algn="ctr" defTabSz="962025" rtl="0" eaLnBrk="0" fontAlgn="base" hangingPunct="0">
        <a:spcBef>
          <a:spcPct val="0"/>
        </a:spcBef>
        <a:spcAft>
          <a:spcPct val="0"/>
        </a:spcAft>
        <a:defRPr sz="4000">
          <a:solidFill>
            <a:schemeClr val="tx1"/>
          </a:solidFill>
          <a:latin typeface="Arial" charset="0"/>
        </a:defRPr>
      </a:lvl7pPr>
      <a:lvl8pPr marL="1371600" algn="ctr" defTabSz="962025" rtl="0" eaLnBrk="0" fontAlgn="base" hangingPunct="0">
        <a:spcBef>
          <a:spcPct val="0"/>
        </a:spcBef>
        <a:spcAft>
          <a:spcPct val="0"/>
        </a:spcAft>
        <a:defRPr sz="4000">
          <a:solidFill>
            <a:schemeClr val="tx1"/>
          </a:solidFill>
          <a:latin typeface="Arial" charset="0"/>
        </a:defRPr>
      </a:lvl8pPr>
      <a:lvl9pPr marL="1828800" algn="ctr" defTabSz="962025" rtl="0" eaLnBrk="0" fontAlgn="base" hangingPunct="0">
        <a:spcBef>
          <a:spcPct val="0"/>
        </a:spcBef>
        <a:spcAft>
          <a:spcPct val="0"/>
        </a:spcAft>
        <a:defRPr sz="4000">
          <a:solidFill>
            <a:schemeClr val="tx1"/>
          </a:solidFill>
          <a:latin typeface="Arial" charset="0"/>
        </a:defRPr>
      </a:lvl9pPr>
    </p:titleStyle>
    <p:bodyStyle>
      <a:lvl1pPr marL="488950" indent="-488950" algn="l" defTabSz="962025" rtl="0" eaLnBrk="0" fontAlgn="base" hangingPunct="0">
        <a:spcBef>
          <a:spcPct val="20000"/>
        </a:spcBef>
        <a:spcAft>
          <a:spcPct val="0"/>
        </a:spcAft>
        <a:buClr>
          <a:schemeClr val="tx2"/>
        </a:buClr>
        <a:buSzPct val="50000"/>
        <a:buFont typeface="Zapf Dingbats" charset="2"/>
        <a:buChar char="l"/>
        <a:defRPr sz="2800">
          <a:solidFill>
            <a:schemeClr val="tx2"/>
          </a:solidFill>
          <a:latin typeface="+mn-lt"/>
          <a:ea typeface="+mn-ea"/>
          <a:cs typeface="+mn-cs"/>
        </a:defRPr>
      </a:lvl1pPr>
      <a:lvl2pPr marL="1089025" indent="-479425" algn="l" defTabSz="962025" rtl="0" eaLnBrk="0" fontAlgn="base" hangingPunct="0">
        <a:spcBef>
          <a:spcPct val="20000"/>
        </a:spcBef>
        <a:spcAft>
          <a:spcPct val="0"/>
        </a:spcAft>
        <a:buClr>
          <a:schemeClr val="tx1"/>
        </a:buClr>
        <a:buSzPct val="100000"/>
        <a:buChar char="•"/>
        <a:defRPr sz="2400">
          <a:solidFill>
            <a:schemeClr val="tx2"/>
          </a:solidFill>
          <a:latin typeface="+mn-lt"/>
        </a:defRPr>
      </a:lvl2pPr>
      <a:lvl3pPr marL="1449388" indent="-241300" algn="l" defTabSz="962025" rtl="0" eaLnBrk="0" fontAlgn="base" hangingPunct="0">
        <a:spcBef>
          <a:spcPct val="20000"/>
        </a:spcBef>
        <a:spcAft>
          <a:spcPct val="0"/>
        </a:spcAft>
        <a:buClr>
          <a:schemeClr val="tx1"/>
        </a:buClr>
        <a:buSzPct val="100000"/>
        <a:buChar char="•"/>
        <a:defRPr sz="2000">
          <a:solidFill>
            <a:schemeClr val="tx2"/>
          </a:solidFill>
          <a:latin typeface="+mn-lt"/>
        </a:defRPr>
      </a:lvl3pPr>
      <a:lvl4pPr marL="1809750" indent="-239713" algn="l" defTabSz="962025" rtl="0" eaLnBrk="0" fontAlgn="base" hangingPunct="0">
        <a:spcBef>
          <a:spcPct val="20000"/>
        </a:spcBef>
        <a:spcAft>
          <a:spcPct val="0"/>
        </a:spcAft>
        <a:buClr>
          <a:schemeClr val="accent2"/>
        </a:buClr>
        <a:buSzPct val="65000"/>
        <a:buFont typeface="Monotype Sorts" charset="2"/>
        <a:buChar char=""/>
        <a:defRPr sz="2100">
          <a:solidFill>
            <a:schemeClr val="tx2"/>
          </a:solidFill>
          <a:latin typeface="+mn-lt"/>
        </a:defRPr>
      </a:lvl4pPr>
      <a:lvl5pPr marL="2170113" indent="-239713" algn="l" defTabSz="962025" rtl="0" eaLnBrk="0" fontAlgn="base" hangingPunct="0">
        <a:spcBef>
          <a:spcPct val="20000"/>
        </a:spcBef>
        <a:spcAft>
          <a:spcPct val="0"/>
        </a:spcAft>
        <a:buClr>
          <a:schemeClr val="tx1"/>
        </a:buClr>
        <a:buSzPct val="100000"/>
        <a:buChar char="•"/>
        <a:defRPr sz="2100">
          <a:solidFill>
            <a:schemeClr val="tx2"/>
          </a:solidFill>
          <a:latin typeface="+mn-lt"/>
        </a:defRPr>
      </a:lvl5pPr>
      <a:lvl6pPr marL="2627313" indent="-239713" algn="l" defTabSz="962025" rtl="0" eaLnBrk="0" fontAlgn="base" hangingPunct="0">
        <a:spcBef>
          <a:spcPct val="20000"/>
        </a:spcBef>
        <a:spcAft>
          <a:spcPct val="0"/>
        </a:spcAft>
        <a:buClr>
          <a:schemeClr val="tx1"/>
        </a:buClr>
        <a:buSzPct val="100000"/>
        <a:buChar char="•"/>
        <a:defRPr sz="2100">
          <a:solidFill>
            <a:schemeClr val="tx2"/>
          </a:solidFill>
          <a:latin typeface="+mn-lt"/>
        </a:defRPr>
      </a:lvl6pPr>
      <a:lvl7pPr marL="3084513" indent="-239713" algn="l" defTabSz="962025" rtl="0" eaLnBrk="0" fontAlgn="base" hangingPunct="0">
        <a:spcBef>
          <a:spcPct val="20000"/>
        </a:spcBef>
        <a:spcAft>
          <a:spcPct val="0"/>
        </a:spcAft>
        <a:buClr>
          <a:schemeClr val="tx1"/>
        </a:buClr>
        <a:buSzPct val="100000"/>
        <a:buChar char="•"/>
        <a:defRPr sz="2100">
          <a:solidFill>
            <a:schemeClr val="tx2"/>
          </a:solidFill>
          <a:latin typeface="+mn-lt"/>
        </a:defRPr>
      </a:lvl7pPr>
      <a:lvl8pPr marL="3541713" indent="-239713" algn="l" defTabSz="962025" rtl="0" eaLnBrk="0" fontAlgn="base" hangingPunct="0">
        <a:spcBef>
          <a:spcPct val="20000"/>
        </a:spcBef>
        <a:spcAft>
          <a:spcPct val="0"/>
        </a:spcAft>
        <a:buClr>
          <a:schemeClr val="tx1"/>
        </a:buClr>
        <a:buSzPct val="100000"/>
        <a:buChar char="•"/>
        <a:defRPr sz="2100">
          <a:solidFill>
            <a:schemeClr val="tx2"/>
          </a:solidFill>
          <a:latin typeface="+mn-lt"/>
        </a:defRPr>
      </a:lvl8pPr>
      <a:lvl9pPr marL="3998913" indent="-239713" algn="l" defTabSz="962025" rtl="0" eaLnBrk="0" fontAlgn="base" hangingPunct="0">
        <a:spcBef>
          <a:spcPct val="20000"/>
        </a:spcBef>
        <a:spcAft>
          <a:spcPct val="0"/>
        </a:spcAft>
        <a:buClr>
          <a:schemeClr val="tx1"/>
        </a:buClr>
        <a:buSzPct val="100000"/>
        <a:buChar char="•"/>
        <a:defRPr sz="2100">
          <a:solidFill>
            <a:schemeClr val="tx2"/>
          </a:solidFill>
          <a:latin typeface="+mn-lt"/>
        </a:defRPr>
      </a:lvl9pPr>
    </p:bodyStyle>
    <p:other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Documento_de_Microsoft_Office_Word_97-20031.doc"/></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762000" y="1665288"/>
            <a:ext cx="7804150" cy="1308100"/>
          </a:xfrm>
        </p:spPr>
        <p:txBody>
          <a:bodyPr lIns="90720" tIns="44640" rIns="90720" bIns="44640"/>
          <a:lstStyle/>
          <a:p>
            <a:pPr>
              <a:tabLst>
                <a:tab pos="0" algn="l"/>
                <a:tab pos="960438" algn="l"/>
                <a:tab pos="1922463" algn="l"/>
                <a:tab pos="2884488" algn="l"/>
                <a:tab pos="3846513" algn="l"/>
                <a:tab pos="4808538" algn="l"/>
                <a:tab pos="5770563" algn="l"/>
                <a:tab pos="6732588" algn="l"/>
                <a:tab pos="7694613" algn="l"/>
                <a:tab pos="8656638" algn="l"/>
                <a:tab pos="9618663" algn="l"/>
                <a:tab pos="10580688" algn="l"/>
              </a:tabLst>
            </a:pPr>
            <a:r>
              <a:rPr lang="en-US" smtClean="0"/>
              <a:t/>
            </a:r>
            <a:br>
              <a:rPr lang="en-US" smtClean="0"/>
            </a:br>
            <a:r>
              <a:rPr lang="en-US" smtClean="0"/>
              <a:t>Gestión de la Calidad</a:t>
            </a:r>
          </a:p>
        </p:txBody>
      </p:sp>
      <p:sp>
        <p:nvSpPr>
          <p:cNvPr id="3075" name="Line 2"/>
          <p:cNvSpPr>
            <a:spLocks noChangeShapeType="1"/>
          </p:cNvSpPr>
          <p:nvPr/>
        </p:nvSpPr>
        <p:spPr bwMode="auto">
          <a:xfrm>
            <a:off x="0" y="3962400"/>
            <a:ext cx="9144000" cy="1588"/>
          </a:xfrm>
          <a:prstGeom prst="line">
            <a:avLst/>
          </a:prstGeom>
          <a:noFill/>
          <a:ln w="50760">
            <a:solidFill>
              <a:srgbClr val="FF0000"/>
            </a:solidFill>
            <a:miter lim="800000"/>
            <a:headEnd/>
            <a:tailEnd/>
          </a:ln>
        </p:spPr>
        <p:txBody>
          <a:bodyPr/>
          <a:lstStyle/>
          <a:p>
            <a:endParaRPr lang="es-MX"/>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body"/>
          </p:nvPr>
        </p:nvSpPr>
        <p:spPr>
          <a:xfrm>
            <a:off x="990600" y="1676400"/>
            <a:ext cx="7804150" cy="4130675"/>
          </a:xfrm>
        </p:spPr>
        <p:txBody>
          <a:bodyPr lIns="90720" tIns="44640" rIns="90720" bIns="44640" anchor="t"/>
          <a:lstStyle/>
          <a:p>
            <a:pPr marL="487363" indent="-487363" algn="l">
              <a:spcBef>
                <a:spcPts val="700"/>
              </a:spcBef>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sz="2800" dirty="0" smtClean="0"/>
              <a:t>La </a:t>
            </a:r>
            <a:r>
              <a:rPr lang="en-US" sz="2800" dirty="0" err="1" smtClean="0"/>
              <a:t>calidad</a:t>
            </a:r>
            <a:r>
              <a:rPr lang="en-US" sz="2800" dirty="0" smtClean="0"/>
              <a:t> de un </a:t>
            </a:r>
            <a:r>
              <a:rPr lang="en-US" sz="2800" dirty="0" err="1" smtClean="0"/>
              <a:t>producto</a:t>
            </a:r>
            <a:r>
              <a:rPr lang="en-US" sz="2800" dirty="0" smtClean="0"/>
              <a:t> </a:t>
            </a:r>
            <a:r>
              <a:rPr lang="en-US" sz="2800" dirty="0" err="1" smtClean="0"/>
              <a:t>desarrollado</a:t>
            </a:r>
            <a:r>
              <a:rPr lang="en-US" sz="2800" dirty="0" smtClean="0"/>
              <a:t> </a:t>
            </a:r>
            <a:r>
              <a:rPr lang="en-US" sz="2800" dirty="0" err="1" smtClean="0"/>
              <a:t>es</a:t>
            </a:r>
            <a:r>
              <a:rPr lang="en-US" sz="2800" dirty="0" smtClean="0"/>
              <a:t> </a:t>
            </a:r>
            <a:r>
              <a:rPr lang="en-US" sz="2800" dirty="0" err="1" smtClean="0"/>
              <a:t>influida</a:t>
            </a:r>
            <a:r>
              <a:rPr lang="en-US" sz="2800" dirty="0" smtClean="0"/>
              <a:t> </a:t>
            </a:r>
            <a:r>
              <a:rPr lang="en-US" sz="2800" dirty="0" err="1" smtClean="0"/>
              <a:t>por</a:t>
            </a:r>
            <a:r>
              <a:rPr lang="en-US" sz="2800" dirty="0" smtClean="0"/>
              <a:t> la </a:t>
            </a:r>
            <a:r>
              <a:rPr lang="en-US" sz="2800" dirty="0" err="1" smtClean="0"/>
              <a:t>calidad</a:t>
            </a:r>
            <a:r>
              <a:rPr lang="en-US" sz="2800" dirty="0" smtClean="0"/>
              <a:t> del </a:t>
            </a:r>
            <a:r>
              <a:rPr lang="en-US" sz="2800" dirty="0" err="1" smtClean="0"/>
              <a:t>proceso</a:t>
            </a:r>
            <a:r>
              <a:rPr lang="en-US" sz="2800" dirty="0" smtClean="0"/>
              <a:t> de </a:t>
            </a:r>
            <a:r>
              <a:rPr lang="en-US" sz="2800" dirty="0" err="1" smtClean="0"/>
              <a:t>producción</a:t>
            </a:r>
            <a:endParaRPr lang="en-US" sz="2800" dirty="0" smtClean="0"/>
          </a:p>
          <a:p>
            <a:pPr marL="487363" indent="-487363" algn="l">
              <a:spcBef>
                <a:spcPts val="700"/>
              </a:spcBef>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sz="2800" dirty="0" err="1" smtClean="0"/>
              <a:t>Esto</a:t>
            </a:r>
            <a:r>
              <a:rPr lang="en-US" sz="2800" dirty="0" smtClean="0"/>
              <a:t> </a:t>
            </a:r>
            <a:r>
              <a:rPr lang="en-US" sz="2800" dirty="0" err="1" smtClean="0"/>
              <a:t>es</a:t>
            </a:r>
            <a:r>
              <a:rPr lang="en-US" sz="2800" dirty="0" smtClean="0"/>
              <a:t> </a:t>
            </a:r>
            <a:r>
              <a:rPr lang="en-US" sz="2800" dirty="0" err="1" smtClean="0"/>
              <a:t>importante</a:t>
            </a:r>
            <a:r>
              <a:rPr lang="en-US" sz="2800" dirty="0" smtClean="0"/>
              <a:t> en el </a:t>
            </a:r>
            <a:r>
              <a:rPr lang="en-US" sz="2800" dirty="0" err="1" smtClean="0"/>
              <a:t>desarrollo</a:t>
            </a:r>
            <a:r>
              <a:rPr lang="en-US" sz="2800" dirty="0" smtClean="0"/>
              <a:t> de software, </a:t>
            </a:r>
            <a:r>
              <a:rPr lang="en-US" sz="2800" dirty="0" err="1" smtClean="0"/>
              <a:t>como</a:t>
            </a:r>
            <a:r>
              <a:rPr lang="en-US" sz="2800" dirty="0" smtClean="0"/>
              <a:t> </a:t>
            </a:r>
            <a:r>
              <a:rPr lang="en-US" sz="2800" dirty="0" err="1" smtClean="0"/>
              <a:t>algunos</a:t>
            </a:r>
            <a:r>
              <a:rPr lang="en-US" sz="2800" dirty="0" smtClean="0"/>
              <a:t> </a:t>
            </a:r>
            <a:r>
              <a:rPr lang="en-US" sz="2800" dirty="0" err="1" smtClean="0"/>
              <a:t>atributos</a:t>
            </a:r>
            <a:r>
              <a:rPr lang="en-US" sz="2800" dirty="0" smtClean="0"/>
              <a:t> de </a:t>
            </a:r>
            <a:r>
              <a:rPr lang="en-US" sz="2800" dirty="0" err="1" smtClean="0"/>
              <a:t>calidad</a:t>
            </a:r>
            <a:r>
              <a:rPr lang="en-US" sz="2800" dirty="0" smtClean="0"/>
              <a:t> de los </a:t>
            </a:r>
            <a:r>
              <a:rPr lang="en-US" sz="2800" dirty="0" err="1" smtClean="0"/>
              <a:t>productos</a:t>
            </a:r>
            <a:r>
              <a:rPr lang="en-US" sz="2800" dirty="0" smtClean="0"/>
              <a:t> son </a:t>
            </a:r>
            <a:r>
              <a:rPr lang="en-US" sz="2800" dirty="0" err="1" smtClean="0"/>
              <a:t>difíciles</a:t>
            </a:r>
            <a:r>
              <a:rPr lang="en-US" sz="2800" dirty="0" smtClean="0"/>
              <a:t> de </a:t>
            </a:r>
            <a:r>
              <a:rPr lang="en-US" sz="2800" dirty="0" err="1" smtClean="0"/>
              <a:t>evaluar</a:t>
            </a:r>
            <a:r>
              <a:rPr lang="en-US" sz="2800" dirty="0" smtClean="0"/>
              <a:t>.</a:t>
            </a:r>
          </a:p>
          <a:p>
            <a:pPr marL="487363" indent="-487363" algn="l">
              <a:spcBef>
                <a:spcPts val="700"/>
              </a:spcBef>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sz="2800" dirty="0" smtClean="0"/>
              <a:t>Sin embargo, </a:t>
            </a:r>
            <a:r>
              <a:rPr lang="en-US" sz="2800" dirty="0" err="1" smtClean="0"/>
              <a:t>esta</a:t>
            </a:r>
            <a:r>
              <a:rPr lang="en-US" sz="2800" dirty="0" smtClean="0"/>
              <a:t> </a:t>
            </a:r>
            <a:r>
              <a:rPr lang="en-US" sz="2800" dirty="0" err="1" smtClean="0"/>
              <a:t>es</a:t>
            </a:r>
            <a:r>
              <a:rPr lang="en-US" sz="2800" dirty="0" smtClean="0"/>
              <a:t> </a:t>
            </a:r>
            <a:r>
              <a:rPr lang="en-US" sz="2800" dirty="0" err="1" smtClean="0"/>
              <a:t>una</a:t>
            </a:r>
            <a:r>
              <a:rPr lang="en-US" sz="2800" dirty="0" smtClean="0"/>
              <a:t> </a:t>
            </a:r>
            <a:r>
              <a:rPr lang="en-US" sz="2800" dirty="0" err="1" smtClean="0"/>
              <a:t>muy</a:t>
            </a:r>
            <a:r>
              <a:rPr lang="en-US" sz="2800" dirty="0" smtClean="0"/>
              <a:t> </a:t>
            </a:r>
            <a:r>
              <a:rPr lang="en-US" sz="2800" dirty="0" err="1" smtClean="0"/>
              <a:t>compleja</a:t>
            </a:r>
            <a:r>
              <a:rPr lang="en-US" sz="2800" dirty="0" smtClean="0"/>
              <a:t> y </a:t>
            </a:r>
            <a:r>
              <a:rPr lang="en-US" sz="2800" dirty="0" err="1" smtClean="0"/>
              <a:t>poco</a:t>
            </a:r>
            <a:r>
              <a:rPr lang="en-US" sz="2800" dirty="0" smtClean="0"/>
              <a:t> </a:t>
            </a:r>
            <a:r>
              <a:rPr lang="en-US" sz="2800" dirty="0" err="1" smtClean="0"/>
              <a:t>conocida</a:t>
            </a:r>
            <a:r>
              <a:rPr lang="en-US" sz="2800" dirty="0" smtClean="0"/>
              <a:t> </a:t>
            </a:r>
            <a:r>
              <a:rPr lang="en-US" sz="2800" dirty="0" err="1" smtClean="0"/>
              <a:t>relación</a:t>
            </a:r>
            <a:r>
              <a:rPr lang="en-US" sz="2800" dirty="0" smtClean="0"/>
              <a:t> entre los </a:t>
            </a:r>
            <a:r>
              <a:rPr lang="en-US" sz="2800" dirty="0" err="1" smtClean="0"/>
              <a:t>procesos</a:t>
            </a:r>
            <a:r>
              <a:rPr lang="en-US" sz="2800" dirty="0" smtClean="0"/>
              <a:t> de software y la </a:t>
            </a:r>
            <a:r>
              <a:rPr lang="en-US" sz="2800" dirty="0" err="1" smtClean="0"/>
              <a:t>calidad</a:t>
            </a:r>
            <a:r>
              <a:rPr lang="en-US" sz="2800" dirty="0" smtClean="0"/>
              <a:t> del </a:t>
            </a:r>
            <a:r>
              <a:rPr lang="en-US" sz="2800" dirty="0" err="1" smtClean="0"/>
              <a:t>producto</a:t>
            </a:r>
            <a:endParaRPr lang="en-US" sz="2800" dirty="0" smtClean="0"/>
          </a:p>
          <a:p>
            <a:pPr marL="487363" indent="-487363" algn="l">
              <a:spcBef>
                <a:spcPts val="700"/>
              </a:spcBef>
              <a:buClr>
                <a:srgbClr val="FFFFFF"/>
              </a:buClr>
              <a:buSzPct val="50000"/>
              <a:buFont typeface="Zapf Dingbats" charset="2"/>
              <a:buNone/>
              <a:tabLst>
                <a:tab pos="958850" algn="l"/>
                <a:tab pos="1920875" algn="l"/>
                <a:tab pos="2882900" algn="l"/>
                <a:tab pos="3844925" algn="l"/>
                <a:tab pos="4806950" algn="l"/>
                <a:tab pos="5768975" algn="l"/>
                <a:tab pos="6731000" algn="l"/>
                <a:tab pos="7693025" algn="l"/>
                <a:tab pos="8655050" algn="l"/>
                <a:tab pos="9617075" algn="l"/>
                <a:tab pos="10580688" algn="l"/>
              </a:tabLst>
              <a:defRPr/>
            </a:pPr>
            <a:endParaRPr lang="en-US" sz="2800" dirty="0" smtClean="0"/>
          </a:p>
        </p:txBody>
      </p:sp>
      <p:sp>
        <p:nvSpPr>
          <p:cNvPr id="12290" name="Rectangle 2"/>
          <p:cNvSpPr>
            <a:spLocks noGrp="1" noChangeArrowheads="1"/>
          </p:cNvSpPr>
          <p:nvPr>
            <p:ph type="title" idx="1"/>
          </p:nvPr>
        </p:nvSpPr>
        <p:spPr>
          <a:xfrm>
            <a:off x="685800" y="0"/>
            <a:ext cx="7804150" cy="1308100"/>
          </a:xfrm>
        </p:spPr>
        <p:txBody>
          <a:bodyPr lIns="90720" tIns="44640" rIns="90720" bIns="44640" anchor="b"/>
          <a:lstStyle/>
          <a:p>
            <a:pPr marL="0" indent="0" algn="ctr">
              <a:spcBef>
                <a:spcPct val="0"/>
              </a:spcBef>
              <a:buClr>
                <a:srgbClr val="FFFFFF"/>
              </a:buClr>
              <a:buFont typeface="Arial" charset="0"/>
              <a:buNone/>
              <a:tabLst>
                <a:tab pos="0" algn="l"/>
                <a:tab pos="960438" algn="l"/>
                <a:tab pos="1922463" algn="l"/>
                <a:tab pos="2884488" algn="l"/>
                <a:tab pos="3846513" algn="l"/>
                <a:tab pos="4808538" algn="l"/>
                <a:tab pos="5770563" algn="l"/>
                <a:tab pos="6732588" algn="l"/>
                <a:tab pos="7694613" algn="l"/>
                <a:tab pos="8656638" algn="l"/>
                <a:tab pos="9618663" algn="l"/>
                <a:tab pos="10580688" algn="l"/>
              </a:tabLst>
              <a:defRPr/>
            </a:pPr>
            <a:r>
              <a:rPr lang="en-US" sz="4000" smtClean="0"/>
              <a:t>La calidad del proceso y el producto</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p:txBody>
          <a:bodyPr lIns="90720" tIns="44640" rIns="90720" bIns="44640"/>
          <a:lstStyle/>
          <a:p>
            <a:pPr>
              <a:tabLst>
                <a:tab pos="0" algn="l"/>
                <a:tab pos="960438" algn="l"/>
                <a:tab pos="1922463" algn="l"/>
                <a:tab pos="2884488" algn="l"/>
                <a:tab pos="3846513" algn="l"/>
                <a:tab pos="4808538" algn="l"/>
                <a:tab pos="5770563" algn="l"/>
                <a:tab pos="6732588" algn="l"/>
                <a:tab pos="7694613" algn="l"/>
                <a:tab pos="8656638" algn="l"/>
                <a:tab pos="9618663" algn="l"/>
                <a:tab pos="10580688" algn="l"/>
              </a:tabLst>
            </a:pPr>
            <a:r>
              <a:rPr lang="en-US" smtClean="0"/>
              <a:t>Calidad basada en procesos</a:t>
            </a:r>
          </a:p>
        </p:txBody>
      </p:sp>
      <p:sp>
        <p:nvSpPr>
          <p:cNvPr id="13315" name="Rectangle 2"/>
          <p:cNvSpPr>
            <a:spLocks noGrp="1" noChangeArrowheads="1"/>
          </p:cNvSpPr>
          <p:nvPr>
            <p:ph type="body" idx="1"/>
          </p:nvPr>
        </p:nvSpPr>
        <p:spPr/>
        <p:txBody>
          <a:bodyPr lIns="90720" tIns="44640" rIns="90720" bIns="44640"/>
          <a:lstStyle/>
          <a:p>
            <a:pPr marL="487363" indent="-487363">
              <a:spcBef>
                <a:spcPts val="600"/>
              </a:spcBef>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GB" sz="2400" smtClean="0"/>
              <a:t>Existe una relación directa entre proceso y producto en los productos manufacturados.</a:t>
            </a:r>
          </a:p>
          <a:p>
            <a:pPr marL="487363" indent="-487363">
              <a:spcBef>
                <a:spcPts val="600"/>
              </a:spcBef>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GB" sz="2400" smtClean="0"/>
              <a:t>Mas complejo para el software porque:</a:t>
            </a:r>
          </a:p>
          <a:p>
            <a:pPr marL="1087438" lvl="1">
              <a:spcBef>
                <a:spcPts val="700"/>
              </a:spcBef>
              <a:buClr>
                <a:srgbClr val="FFFFFF"/>
              </a:buClr>
              <a:tabLst>
                <a:tab pos="958850" algn="l"/>
                <a:tab pos="1920875" algn="l"/>
                <a:tab pos="2882900" algn="l"/>
                <a:tab pos="3844925" algn="l"/>
                <a:tab pos="4806950" algn="l"/>
                <a:tab pos="5768975" algn="l"/>
                <a:tab pos="6731000" algn="l"/>
                <a:tab pos="7693025" algn="l"/>
                <a:tab pos="8655050" algn="l"/>
                <a:tab pos="9617075" algn="l"/>
                <a:tab pos="10580688" algn="l"/>
              </a:tabLst>
            </a:pPr>
            <a:r>
              <a:rPr lang="en-GB" sz="2000" smtClean="0"/>
              <a:t>La aplicación de las capacidades individuales y la experiencia es particularmente importante en el desarrollo de software.</a:t>
            </a:r>
          </a:p>
          <a:p>
            <a:pPr marL="1087438" lvl="1">
              <a:spcBef>
                <a:spcPts val="700"/>
              </a:spcBef>
              <a:buClr>
                <a:srgbClr val="FFFFFF"/>
              </a:buClr>
              <a:tabLst>
                <a:tab pos="958850" algn="l"/>
                <a:tab pos="1920875" algn="l"/>
                <a:tab pos="2882900" algn="l"/>
                <a:tab pos="3844925" algn="l"/>
                <a:tab pos="4806950" algn="l"/>
                <a:tab pos="5768975" algn="l"/>
                <a:tab pos="6731000" algn="l"/>
                <a:tab pos="7693025" algn="l"/>
                <a:tab pos="8655050" algn="l"/>
                <a:tab pos="9617075" algn="l"/>
                <a:tab pos="10580688" algn="l"/>
              </a:tabLst>
            </a:pPr>
            <a:r>
              <a:rPr lang="en-GB" sz="2000" smtClean="0"/>
              <a:t>Factores externos, tales como la novedad de una solicitud o la necesidad de un programa de desarrollo acelerado puede perjudicar la calidad del producto.</a:t>
            </a:r>
          </a:p>
          <a:p>
            <a:pPr marL="487363" indent="-487363">
              <a:spcBef>
                <a:spcPts val="600"/>
              </a:spcBef>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GB" sz="2400" smtClean="0"/>
              <a:t>Debe tener cuidado de no imponer los estandares de procesos inadecuados – esto podría reducir en lugar de mejorar la calidad de los productos.</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lIns="90720" tIns="44640" rIns="90720" bIns="44640"/>
          <a:lstStyle/>
          <a:p>
            <a:pPr>
              <a:tabLst>
                <a:tab pos="0" algn="l"/>
                <a:tab pos="960438" algn="l"/>
                <a:tab pos="1922463" algn="l"/>
                <a:tab pos="2884488" algn="l"/>
                <a:tab pos="3846513" algn="l"/>
                <a:tab pos="4808538" algn="l"/>
                <a:tab pos="5770563" algn="l"/>
                <a:tab pos="6732588" algn="l"/>
                <a:tab pos="7694613" algn="l"/>
                <a:tab pos="8656638" algn="l"/>
                <a:tab pos="9618663" algn="l"/>
                <a:tab pos="10580688" algn="l"/>
              </a:tabLst>
            </a:pPr>
            <a:r>
              <a:rPr lang="en-US" smtClean="0"/>
              <a:t>Calidad basada en procesos</a:t>
            </a:r>
          </a:p>
        </p:txBody>
      </p:sp>
      <p:pic>
        <p:nvPicPr>
          <p:cNvPr id="14339" name="Picture 2"/>
          <p:cNvPicPr>
            <a:picLocks noChangeAspect="1" noChangeArrowheads="1"/>
          </p:cNvPicPr>
          <p:nvPr/>
        </p:nvPicPr>
        <p:blipFill>
          <a:blip r:embed="rId3" cstate="print"/>
          <a:srcRect/>
          <a:stretch>
            <a:fillRect/>
          </a:stretch>
        </p:blipFill>
        <p:spPr bwMode="auto">
          <a:xfrm>
            <a:off x="457200" y="1679575"/>
            <a:ext cx="8229600" cy="3806825"/>
          </a:xfrm>
          <a:prstGeom prst="rect">
            <a:avLst/>
          </a:prstGeom>
          <a:noFill/>
          <a:ln w="9525">
            <a:noFill/>
            <a:round/>
            <a:headEnd/>
            <a:tailEnd/>
          </a:ln>
        </p:spPr>
      </p:pic>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body"/>
          </p:nvPr>
        </p:nvSpPr>
        <p:spPr>
          <a:xfrm>
            <a:off x="990600" y="1676400"/>
            <a:ext cx="7804150" cy="4130675"/>
          </a:xfrm>
        </p:spPr>
        <p:txBody>
          <a:bodyPr lIns="90720" tIns="44640" rIns="90720" bIns="44640" anchor="t"/>
          <a:lstStyle/>
          <a:p>
            <a:pPr marL="487363" indent="-487363" algn="l">
              <a:lnSpc>
                <a:spcPct val="90000"/>
              </a:lnSpc>
              <a:spcBef>
                <a:spcPts val="700"/>
              </a:spcBef>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s-BO" sz="2800" dirty="0" smtClean="0"/>
              <a:t>Definir los estándares de los procesos tales como la forma en que las revisiones se llevarán a cabo, la configuración de gestión, etc.</a:t>
            </a:r>
          </a:p>
          <a:p>
            <a:pPr marL="487363" indent="-487363" algn="l">
              <a:lnSpc>
                <a:spcPct val="90000"/>
              </a:lnSpc>
              <a:spcBef>
                <a:spcPts val="700"/>
              </a:spcBef>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s-BO" sz="2800" dirty="0" smtClean="0"/>
              <a:t>Supervisar el proceso de desarrollo para garantizar que los estándares se están cumpliendo.</a:t>
            </a:r>
          </a:p>
          <a:p>
            <a:pPr marL="487363" indent="-487363" algn="l">
              <a:lnSpc>
                <a:spcPct val="90000"/>
              </a:lnSpc>
              <a:spcBef>
                <a:spcPts val="700"/>
              </a:spcBef>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s-BO" sz="2800" dirty="0" smtClean="0"/>
              <a:t>Informe sobre el proceso de gestión de proyectos y programas.</a:t>
            </a:r>
          </a:p>
          <a:p>
            <a:pPr marL="487363" indent="-487363" algn="l">
              <a:lnSpc>
                <a:spcPct val="90000"/>
              </a:lnSpc>
              <a:spcBef>
                <a:spcPts val="700"/>
              </a:spcBef>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s-BO" sz="2800" dirty="0" smtClean="0"/>
              <a:t>No utilice las prácticas inadecuadas, simplemente porque los estándares no se han establecido.</a:t>
            </a:r>
          </a:p>
        </p:txBody>
      </p:sp>
      <p:sp>
        <p:nvSpPr>
          <p:cNvPr id="15362" name="Rectangle 2"/>
          <p:cNvSpPr>
            <a:spLocks noGrp="1" noChangeArrowheads="1"/>
          </p:cNvSpPr>
          <p:nvPr>
            <p:ph type="title" idx="1"/>
          </p:nvPr>
        </p:nvSpPr>
        <p:spPr>
          <a:xfrm>
            <a:off x="654050" y="457200"/>
            <a:ext cx="7804150" cy="1308100"/>
          </a:xfrm>
        </p:spPr>
        <p:txBody>
          <a:bodyPr lIns="90720" tIns="44640" rIns="90720" bIns="44640" anchor="b"/>
          <a:lstStyle/>
          <a:p>
            <a:pPr marL="0" indent="0" algn="ctr">
              <a:spcBef>
                <a:spcPct val="0"/>
              </a:spcBef>
              <a:buFont typeface="Zapf Dingbats" charset="2"/>
              <a:buNone/>
              <a:tabLst>
                <a:tab pos="0" algn="l"/>
                <a:tab pos="960438" algn="l"/>
                <a:tab pos="1922463" algn="l"/>
                <a:tab pos="2884488" algn="l"/>
                <a:tab pos="3846513" algn="l"/>
                <a:tab pos="4808538" algn="l"/>
                <a:tab pos="5770563" algn="l"/>
                <a:tab pos="6732588" algn="l"/>
                <a:tab pos="7694613" algn="l"/>
                <a:tab pos="8656638" algn="l"/>
                <a:tab pos="9618663" algn="l"/>
                <a:tab pos="10580688" algn="l"/>
              </a:tabLst>
              <a:defRPr/>
            </a:pPr>
            <a:r>
              <a:rPr lang="es-BO" sz="4000" dirty="0" smtClean="0"/>
              <a:t>La práctica calidad del proceso </a:t>
            </a:r>
            <a:br>
              <a:rPr lang="es-BO" sz="4000" dirty="0" smtClean="0"/>
            </a:br>
            <a:endParaRPr lang="es-BO" sz="4000" dirty="0" smtClean="0"/>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body"/>
          </p:nvPr>
        </p:nvSpPr>
        <p:spPr>
          <a:xfrm>
            <a:off x="990600" y="1676400"/>
            <a:ext cx="7804150" cy="4130675"/>
          </a:xfrm>
        </p:spPr>
        <p:txBody>
          <a:bodyPr lIns="90720" tIns="44640" rIns="90720" bIns="44640" anchor="t"/>
          <a:lstStyle/>
          <a:p>
            <a:pPr marL="487363" indent="-487363" algn="l">
              <a:lnSpc>
                <a:spcPct val="90000"/>
              </a:lnSpc>
              <a:spcBef>
                <a:spcPts val="700"/>
              </a:spcBef>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s-BO" sz="2800" dirty="0" smtClean="0"/>
              <a:t>Estándares son la clave para la eficaz gestión de la calidad.</a:t>
            </a:r>
          </a:p>
          <a:p>
            <a:pPr marL="487363" indent="-487363" algn="l">
              <a:lnSpc>
                <a:spcPct val="90000"/>
              </a:lnSpc>
              <a:spcBef>
                <a:spcPts val="700"/>
              </a:spcBef>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s-BO" sz="2800" dirty="0" smtClean="0"/>
              <a:t>Estándares pueden ser internacionales, nacionales, de organización o de proyecto.</a:t>
            </a:r>
          </a:p>
          <a:p>
            <a:pPr marL="487363" indent="-487363" algn="l">
              <a:lnSpc>
                <a:spcPct val="90000"/>
              </a:lnSpc>
              <a:spcBef>
                <a:spcPts val="700"/>
              </a:spcBef>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s-BO" sz="2800" dirty="0" smtClean="0">
                <a:solidFill>
                  <a:srgbClr val="FF0000"/>
                </a:solidFill>
              </a:rPr>
              <a:t>Estándares de productos</a:t>
            </a:r>
            <a:r>
              <a:rPr lang="es-BO" sz="2800" dirty="0" smtClean="0"/>
              <a:t> definen las características que todos los componentes deben mostrar por ejemplo, un estilo común de programación.</a:t>
            </a:r>
          </a:p>
          <a:p>
            <a:pPr marL="487363" indent="-487363" algn="l">
              <a:lnSpc>
                <a:spcPct val="90000"/>
              </a:lnSpc>
              <a:spcBef>
                <a:spcPts val="700"/>
              </a:spcBef>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s-BO" sz="2800" dirty="0" smtClean="0">
                <a:solidFill>
                  <a:srgbClr val="FF0000"/>
                </a:solidFill>
              </a:rPr>
              <a:t>Estándares de procesos</a:t>
            </a:r>
            <a:r>
              <a:rPr lang="es-BO" sz="2800" dirty="0" smtClean="0"/>
              <a:t> definen cómo el proceso de software debe ser promulgado.</a:t>
            </a:r>
          </a:p>
        </p:txBody>
      </p:sp>
      <p:sp>
        <p:nvSpPr>
          <p:cNvPr id="16386" name="Rectangle 2"/>
          <p:cNvSpPr>
            <a:spLocks noGrp="1" noChangeArrowheads="1"/>
          </p:cNvSpPr>
          <p:nvPr>
            <p:ph type="title" idx="1"/>
          </p:nvPr>
        </p:nvSpPr>
        <p:spPr>
          <a:xfrm>
            <a:off x="669925" y="-85725"/>
            <a:ext cx="7804150" cy="1308100"/>
          </a:xfrm>
        </p:spPr>
        <p:txBody>
          <a:bodyPr lIns="90720" tIns="44640" rIns="90720" bIns="44640" anchor="b"/>
          <a:lstStyle/>
          <a:p>
            <a:pPr marL="0" indent="0" algn="ctr">
              <a:spcBef>
                <a:spcPct val="0"/>
              </a:spcBef>
              <a:buFont typeface="Zapf Dingbats" charset="2"/>
              <a:buNone/>
              <a:tabLst>
                <a:tab pos="0" algn="l"/>
                <a:tab pos="960438" algn="l"/>
                <a:tab pos="1922463" algn="l"/>
                <a:tab pos="2884488" algn="l"/>
                <a:tab pos="3846513" algn="l"/>
                <a:tab pos="4808538" algn="l"/>
                <a:tab pos="5770563" algn="l"/>
                <a:tab pos="6732588" algn="l"/>
                <a:tab pos="7694613" algn="l"/>
                <a:tab pos="8656638" algn="l"/>
                <a:tab pos="9618663" algn="l"/>
                <a:tab pos="10580688" algn="l"/>
              </a:tabLst>
              <a:defRPr/>
            </a:pPr>
            <a:r>
              <a:rPr lang="es-BO" sz="4000" dirty="0" smtClean="0"/>
              <a:t/>
            </a:r>
            <a:br>
              <a:rPr lang="es-BO" sz="4000" dirty="0" smtClean="0"/>
            </a:br>
            <a:r>
              <a:rPr lang="es-BO" sz="4000" dirty="0" smtClean="0"/>
              <a:t>Garantía de calidad y estándares</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body"/>
          </p:nvPr>
        </p:nvSpPr>
        <p:spPr>
          <a:xfrm>
            <a:off x="990600" y="1676400"/>
            <a:ext cx="7804150" cy="4130675"/>
          </a:xfrm>
        </p:spPr>
        <p:txBody>
          <a:bodyPr lIns="90720" tIns="44640" rIns="90720" bIns="44640" anchor="t"/>
          <a:lstStyle/>
          <a:p>
            <a:pPr marL="487363" indent="-487363" algn="l">
              <a:spcBef>
                <a:spcPts val="700"/>
              </a:spcBef>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s-BO" sz="2800" dirty="0" smtClean="0"/>
              <a:t>La encapsulación de las mejores prácticas, evitan que los errores del pasado se repitan.</a:t>
            </a:r>
          </a:p>
          <a:p>
            <a:pPr marL="487363" indent="-487363" algn="l">
              <a:spcBef>
                <a:spcPts val="700"/>
              </a:spcBef>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s-BO" sz="2800" dirty="0" smtClean="0"/>
              <a:t>Son un marco para los procesos de garantía de calidad - que implican verificar el cumplimiento de los estándares.</a:t>
            </a:r>
          </a:p>
          <a:p>
            <a:pPr marL="487363" indent="-487363" algn="l">
              <a:spcBef>
                <a:spcPts val="700"/>
              </a:spcBef>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s-BO" sz="2800" dirty="0" smtClean="0"/>
              <a:t>Ellos proporcionan la continuidad – de esta forma nuevo personal puede entender la organización mediante la comprensión de los estándares que se utilizan.</a:t>
            </a:r>
          </a:p>
        </p:txBody>
      </p:sp>
      <p:sp>
        <p:nvSpPr>
          <p:cNvPr id="17410" name="Rectangle 2"/>
          <p:cNvSpPr>
            <a:spLocks noGrp="1" noChangeArrowheads="1"/>
          </p:cNvSpPr>
          <p:nvPr>
            <p:ph type="title" idx="1"/>
          </p:nvPr>
        </p:nvSpPr>
        <p:spPr>
          <a:xfrm>
            <a:off x="669925" y="306388"/>
            <a:ext cx="7804150" cy="917575"/>
          </a:xfrm>
        </p:spPr>
        <p:txBody>
          <a:bodyPr lIns="90720" tIns="44640" rIns="90720" bIns="44640" anchor="b"/>
          <a:lstStyle/>
          <a:p>
            <a:pPr marL="0" indent="0" algn="ctr">
              <a:spcBef>
                <a:spcPct val="0"/>
              </a:spcBef>
              <a:buFont typeface="Zapf Dingbats" charset="2"/>
              <a:buNone/>
              <a:tabLst>
                <a:tab pos="0" algn="l"/>
                <a:tab pos="960438" algn="l"/>
                <a:tab pos="1922463" algn="l"/>
                <a:tab pos="2884488" algn="l"/>
                <a:tab pos="3846513" algn="l"/>
                <a:tab pos="4808538" algn="l"/>
                <a:tab pos="5770563" algn="l"/>
                <a:tab pos="6732588" algn="l"/>
                <a:tab pos="7694613" algn="l"/>
                <a:tab pos="8656638" algn="l"/>
                <a:tab pos="9618663" algn="l"/>
                <a:tab pos="10580688" algn="l"/>
              </a:tabLst>
              <a:defRPr/>
            </a:pPr>
            <a:r>
              <a:rPr lang="es-BO" sz="4000" dirty="0" smtClean="0"/>
              <a:t>La importancia de los estándares</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669925" y="-85725"/>
            <a:ext cx="7804150" cy="1308100"/>
          </a:xfrm>
        </p:spPr>
        <p:txBody>
          <a:bodyPr lIns="90720" tIns="44640" rIns="90720" bIns="44640"/>
          <a:lstStyle/>
          <a:p>
            <a:pPr>
              <a:tabLst>
                <a:tab pos="0" algn="l"/>
                <a:tab pos="960438" algn="l"/>
                <a:tab pos="1922463" algn="l"/>
                <a:tab pos="2884488" algn="l"/>
                <a:tab pos="3846513" algn="l"/>
                <a:tab pos="4808538" algn="l"/>
                <a:tab pos="5770563" algn="l"/>
                <a:tab pos="6732588" algn="l"/>
                <a:tab pos="7694613" algn="l"/>
                <a:tab pos="8656638" algn="l"/>
                <a:tab pos="9618663" algn="l"/>
                <a:tab pos="10580688" algn="l"/>
              </a:tabLst>
            </a:pPr>
            <a:r>
              <a:rPr lang="es-BO" smtClean="0"/>
              <a:t>Los estándares del producto y el proceso</a:t>
            </a:r>
          </a:p>
        </p:txBody>
      </p:sp>
      <p:pic>
        <p:nvPicPr>
          <p:cNvPr id="18435" name="Picture 5"/>
          <p:cNvPicPr>
            <a:picLocks noChangeAspect="1" noChangeArrowheads="1"/>
          </p:cNvPicPr>
          <p:nvPr/>
        </p:nvPicPr>
        <p:blipFill>
          <a:blip r:embed="rId3" cstate="print"/>
          <a:srcRect/>
          <a:stretch>
            <a:fillRect/>
          </a:stretch>
        </p:blipFill>
        <p:spPr bwMode="auto">
          <a:xfrm>
            <a:off x="762000" y="1676400"/>
            <a:ext cx="7881938" cy="3733800"/>
          </a:xfrm>
          <a:prstGeom prst="rect">
            <a:avLst/>
          </a:prstGeom>
          <a:noFill/>
          <a:ln w="12700">
            <a:noFill/>
            <a:miter lim="800000"/>
            <a:headEnd/>
            <a:tailEnd/>
          </a:ln>
        </p:spPr>
      </p:pic>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p:txBody>
          <a:bodyPr lIns="90720" tIns="44640" rIns="90720" bIns="44640"/>
          <a:lstStyle/>
          <a:p>
            <a:pPr>
              <a:tabLst>
                <a:tab pos="0" algn="l"/>
                <a:tab pos="960438" algn="l"/>
                <a:tab pos="1922463" algn="l"/>
                <a:tab pos="2884488" algn="l"/>
                <a:tab pos="3846513" algn="l"/>
                <a:tab pos="4808538" algn="l"/>
                <a:tab pos="5770563" algn="l"/>
                <a:tab pos="6732588" algn="l"/>
                <a:tab pos="7694613" algn="l"/>
                <a:tab pos="8656638" algn="l"/>
                <a:tab pos="9618663" algn="l"/>
                <a:tab pos="10580688" algn="l"/>
              </a:tabLst>
            </a:pPr>
            <a:r>
              <a:rPr lang="es-BO" smtClean="0"/>
              <a:t>Problemas con los estándares</a:t>
            </a:r>
          </a:p>
        </p:txBody>
      </p:sp>
      <p:sp>
        <p:nvSpPr>
          <p:cNvPr id="19459" name="Rectangle 2"/>
          <p:cNvSpPr>
            <a:spLocks noGrp="1" noChangeArrowheads="1"/>
          </p:cNvSpPr>
          <p:nvPr>
            <p:ph type="body" idx="1"/>
          </p:nvPr>
        </p:nvSpPr>
        <p:spPr/>
        <p:txBody>
          <a:bodyPr lIns="90720" tIns="44640" rIns="90720" bIns="44640"/>
          <a:lstStyle/>
          <a:p>
            <a:pPr marL="487363" indent="-487363">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s-BO" smtClean="0"/>
              <a:t>Tal vez no se puedan considerar como pertinentes y actualizados por los ingenieros de software.</a:t>
            </a:r>
          </a:p>
          <a:p>
            <a:pPr marL="487363" indent="-487363">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s-BO" smtClean="0"/>
              <a:t>Exigen a menudo demasiado llenado burocrático de formas.</a:t>
            </a:r>
          </a:p>
          <a:p>
            <a:pPr marL="487363" indent="-487363">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s-BO" smtClean="0"/>
              <a:t>Si ellos no están respaldados por herramientas de software, el pesado trabajo manual, frecuentemente está involucrado para mantener la documentación relacionada con los estándares.</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body"/>
          </p:nvPr>
        </p:nvSpPr>
        <p:spPr>
          <a:xfrm>
            <a:off x="990600" y="1676400"/>
            <a:ext cx="7804150" cy="4130675"/>
          </a:xfrm>
        </p:spPr>
        <p:txBody>
          <a:bodyPr lIns="90720" tIns="44640" rIns="90720" bIns="44640" anchor="t"/>
          <a:lstStyle/>
          <a:p>
            <a:pPr marL="487363" indent="-487363" algn="l">
              <a:spcBef>
                <a:spcPts val="600"/>
              </a:spcBef>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s-BO" sz="2400" dirty="0" smtClean="0"/>
              <a:t>Implica a los profesionales en el desarrollo. Los ingenieros deben entender los fundamentos de un estándar.</a:t>
            </a:r>
          </a:p>
          <a:p>
            <a:pPr marL="487363" indent="-487363" algn="l">
              <a:spcBef>
                <a:spcPts val="600"/>
              </a:spcBef>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s-BO" sz="2400" dirty="0" smtClean="0"/>
              <a:t>Revisar los estándares y su uso regular. Los estándares pueden des actualizarse rápidamente y esto reduce su credibilidad entre los profesionales.</a:t>
            </a:r>
          </a:p>
          <a:p>
            <a:pPr marL="487363" indent="-487363" algn="l">
              <a:spcBef>
                <a:spcPts val="600"/>
              </a:spcBef>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s-BO" sz="2400" dirty="0" smtClean="0"/>
              <a:t>Normas detalladas tienen que tener soporte de herramientas asociadas. El exceso de trabajo de oficina es la queja mas significativa en contra de los estándares.</a:t>
            </a:r>
          </a:p>
        </p:txBody>
      </p:sp>
      <p:sp>
        <p:nvSpPr>
          <p:cNvPr id="20482" name="Rectangle 2"/>
          <p:cNvSpPr>
            <a:spLocks noGrp="1" noChangeArrowheads="1"/>
          </p:cNvSpPr>
          <p:nvPr>
            <p:ph type="title" idx="1"/>
          </p:nvPr>
        </p:nvSpPr>
        <p:spPr>
          <a:xfrm>
            <a:off x="669925" y="306388"/>
            <a:ext cx="7804150" cy="917575"/>
          </a:xfrm>
        </p:spPr>
        <p:txBody>
          <a:bodyPr lIns="90720" tIns="44640" rIns="90720" bIns="44640" anchor="b"/>
          <a:lstStyle/>
          <a:p>
            <a:pPr marL="0" indent="0" algn="ctr">
              <a:spcBef>
                <a:spcPct val="0"/>
              </a:spcBef>
              <a:buFont typeface="Zapf Dingbats" charset="2"/>
              <a:buNone/>
              <a:tabLst>
                <a:tab pos="0" algn="l"/>
                <a:tab pos="960438" algn="l"/>
                <a:tab pos="1922463" algn="l"/>
                <a:tab pos="2884488" algn="l"/>
                <a:tab pos="3846513" algn="l"/>
                <a:tab pos="4808538" algn="l"/>
                <a:tab pos="5770563" algn="l"/>
                <a:tab pos="6732588" algn="l"/>
                <a:tab pos="7694613" algn="l"/>
                <a:tab pos="8656638" algn="l"/>
                <a:tab pos="9618663" algn="l"/>
                <a:tab pos="10580688" algn="l"/>
              </a:tabLst>
              <a:defRPr/>
            </a:pPr>
            <a:r>
              <a:rPr lang="es-BO" sz="4000" dirty="0" smtClean="0"/>
              <a:t>Desarrollo de estándares</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p:txBody>
          <a:bodyPr lIns="90720" tIns="44640" rIns="90720" bIns="44640"/>
          <a:lstStyle/>
          <a:p>
            <a:pPr>
              <a:tabLst>
                <a:tab pos="0" algn="l"/>
                <a:tab pos="960438" algn="l"/>
                <a:tab pos="1922463" algn="l"/>
                <a:tab pos="2884488" algn="l"/>
                <a:tab pos="3846513" algn="l"/>
                <a:tab pos="4808538" algn="l"/>
                <a:tab pos="5770563" algn="l"/>
                <a:tab pos="6732588" algn="l"/>
                <a:tab pos="7694613" algn="l"/>
                <a:tab pos="8656638" algn="l"/>
                <a:tab pos="9618663" algn="l"/>
                <a:tab pos="10580688" algn="l"/>
              </a:tabLst>
            </a:pPr>
            <a:r>
              <a:rPr lang="en-US" smtClean="0"/>
              <a:t>ISO 9000</a:t>
            </a:r>
          </a:p>
        </p:txBody>
      </p:sp>
      <p:sp>
        <p:nvSpPr>
          <p:cNvPr id="21507" name="Rectangle 2"/>
          <p:cNvSpPr>
            <a:spLocks noGrp="1" noChangeArrowheads="1"/>
          </p:cNvSpPr>
          <p:nvPr>
            <p:ph type="body" idx="1"/>
          </p:nvPr>
        </p:nvSpPr>
        <p:spPr/>
        <p:txBody>
          <a:bodyPr lIns="90720" tIns="44640" rIns="90720" bIns="44640"/>
          <a:lstStyle/>
          <a:p>
            <a:pPr marL="487363" indent="-487363">
              <a:lnSpc>
                <a:spcPct val="90000"/>
              </a:lnSpc>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s-BO" smtClean="0"/>
              <a:t>Un conjunto internacional de normas para la gestión de la calidad.</a:t>
            </a:r>
          </a:p>
          <a:p>
            <a:pPr marL="487363" indent="-487363">
              <a:lnSpc>
                <a:spcPct val="90000"/>
              </a:lnSpc>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s-BO" smtClean="0"/>
              <a:t>Aplicable a una amplia gama de organizaciones desde fabricación hasta las industrias de servicios.</a:t>
            </a:r>
          </a:p>
          <a:p>
            <a:pPr marL="487363" indent="-487363">
              <a:lnSpc>
                <a:spcPct val="90000"/>
              </a:lnSpc>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s-BO" smtClean="0"/>
              <a:t>ISO 9001 aplicables a las organizaciones que tienen que diseñar, desarrollar y mantener productos.</a:t>
            </a:r>
          </a:p>
          <a:p>
            <a:pPr marL="487363" indent="-487363">
              <a:lnSpc>
                <a:spcPct val="90000"/>
              </a:lnSpc>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s-BO" smtClean="0"/>
              <a:t>ISO 9001 es un modelo genérico del proceso de calidad que debe ser instanciado para cada organización utilizando los estándares.</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p:txBody>
          <a:bodyPr lIns="90720" tIns="44640" rIns="90720" bIns="44640"/>
          <a:lstStyle/>
          <a:p>
            <a:pPr>
              <a:tabLst>
                <a:tab pos="0" algn="l"/>
                <a:tab pos="960438" algn="l"/>
                <a:tab pos="1922463" algn="l"/>
                <a:tab pos="2884488" algn="l"/>
                <a:tab pos="3846513" algn="l"/>
                <a:tab pos="4808538" algn="l"/>
                <a:tab pos="5770563" algn="l"/>
                <a:tab pos="6732588" algn="l"/>
                <a:tab pos="7694613" algn="l"/>
                <a:tab pos="8656638" algn="l"/>
                <a:tab pos="9618663" algn="l"/>
                <a:tab pos="10580688" algn="l"/>
              </a:tabLst>
            </a:pPr>
            <a:r>
              <a:rPr lang="en-US" smtClean="0"/>
              <a:t>Objetivos</a:t>
            </a:r>
          </a:p>
        </p:txBody>
      </p:sp>
      <p:sp>
        <p:nvSpPr>
          <p:cNvPr id="4099" name="Rectangle 2"/>
          <p:cNvSpPr>
            <a:spLocks noGrp="1" noChangeArrowheads="1"/>
          </p:cNvSpPr>
          <p:nvPr>
            <p:ph type="body" idx="1"/>
          </p:nvPr>
        </p:nvSpPr>
        <p:spPr/>
        <p:txBody>
          <a:bodyPr lIns="90720" tIns="44640" rIns="90720" bIns="44640"/>
          <a:lstStyle/>
          <a:p>
            <a:pPr marL="487363" indent="-487363">
              <a:spcBef>
                <a:spcPts val="600"/>
              </a:spcBef>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s-BO" sz="2400" smtClean="0"/>
              <a:t>Introducir el proceso de gestión de calidad y las actividades clave de gestión de calidad</a:t>
            </a:r>
          </a:p>
          <a:p>
            <a:pPr marL="487363" indent="-487363">
              <a:spcBef>
                <a:spcPts val="600"/>
              </a:spcBef>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s-BO" sz="2400" smtClean="0"/>
              <a:t>Explicar el papel de las normas de gestión de la calidad</a:t>
            </a:r>
          </a:p>
          <a:p>
            <a:pPr marL="487363" indent="-487363">
              <a:spcBef>
                <a:spcPts val="600"/>
              </a:spcBef>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s-BO" sz="2400" smtClean="0"/>
              <a:t>Explicar el concepto de la métrica de un software , métricas de predicción y métricas de control</a:t>
            </a:r>
          </a:p>
          <a:p>
            <a:pPr marL="487363" indent="-487363">
              <a:spcBef>
                <a:spcPts val="600"/>
              </a:spcBef>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s-BO" sz="2400" smtClean="0"/>
              <a:t>Explicar cómo la medición se puede utilizar en la evaluación de la calidad del software y en las limitaciones de software.</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
          <p:cNvSpPr>
            <a:spLocks noGrp="1" noChangeArrowheads="1"/>
          </p:cNvSpPr>
          <p:nvPr>
            <p:ph type="title"/>
          </p:nvPr>
        </p:nvSpPr>
        <p:spPr/>
        <p:txBody>
          <a:bodyPr lIns="90720" tIns="44640" rIns="90720" bIns="44640"/>
          <a:lstStyle/>
          <a:p>
            <a:pPr>
              <a:tabLst>
                <a:tab pos="0" algn="l"/>
                <a:tab pos="960438" algn="l"/>
                <a:tab pos="1922463" algn="l"/>
                <a:tab pos="2884488" algn="l"/>
                <a:tab pos="3846513" algn="l"/>
                <a:tab pos="4808538" algn="l"/>
                <a:tab pos="5770563" algn="l"/>
                <a:tab pos="6732588" algn="l"/>
                <a:tab pos="7694613" algn="l"/>
                <a:tab pos="8656638" algn="l"/>
                <a:tab pos="9618663" algn="l"/>
                <a:tab pos="10580688" algn="l"/>
              </a:tabLst>
            </a:pPr>
            <a:r>
              <a:rPr lang="en-US" smtClean="0"/>
              <a:t>ISO 9001</a:t>
            </a:r>
          </a:p>
        </p:txBody>
      </p:sp>
      <p:sp>
        <p:nvSpPr>
          <p:cNvPr id="1028" name="Rectangle 2"/>
          <p:cNvSpPr>
            <a:spLocks noChangeArrowheads="1"/>
          </p:cNvSpPr>
          <p:nvPr/>
        </p:nvSpPr>
        <p:spPr bwMode="auto">
          <a:xfrm>
            <a:off x="304800" y="1600200"/>
            <a:ext cx="8458200" cy="4648200"/>
          </a:xfrm>
          <a:prstGeom prst="rect">
            <a:avLst/>
          </a:prstGeom>
          <a:solidFill>
            <a:srgbClr val="CCFFFF"/>
          </a:solidFill>
          <a:ln w="9525">
            <a:noFill/>
            <a:round/>
            <a:headEnd/>
            <a:tailEnd/>
          </a:ln>
        </p:spPr>
        <p:txBody>
          <a:bodyPr wrap="none" anchor="ctr"/>
          <a:lstStyle/>
          <a:p>
            <a:endParaRPr lang="es-BO"/>
          </a:p>
        </p:txBody>
      </p:sp>
      <p:graphicFrame>
        <p:nvGraphicFramePr>
          <p:cNvPr id="1026" name="Object 2"/>
          <p:cNvGraphicFramePr>
            <a:graphicFrameLocks noChangeAspect="1"/>
          </p:cNvGraphicFramePr>
          <p:nvPr/>
        </p:nvGraphicFramePr>
        <p:xfrm>
          <a:off x="1600200" y="1598613"/>
          <a:ext cx="7697788" cy="4573587"/>
        </p:xfrm>
        <a:graphic>
          <a:graphicData uri="http://schemas.openxmlformats.org/presentationml/2006/ole">
            <p:oleObj spid="_x0000_s1026" name="Document" r:id="rId4" imgW="5737154" imgH="2931839" progId="Word.Document.8">
              <p:embed/>
            </p:oleObj>
          </a:graphicData>
        </a:graphic>
      </p:graphicFrame>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lIns="90720" tIns="44640" rIns="90720" bIns="44640"/>
          <a:lstStyle/>
          <a:p>
            <a:pPr>
              <a:tabLst>
                <a:tab pos="0" algn="l"/>
                <a:tab pos="960438" algn="l"/>
                <a:tab pos="1922463" algn="l"/>
                <a:tab pos="2884488" algn="l"/>
                <a:tab pos="3846513" algn="l"/>
                <a:tab pos="4808538" algn="l"/>
                <a:tab pos="5770563" algn="l"/>
                <a:tab pos="6732588" algn="l"/>
                <a:tab pos="7694613" algn="l"/>
                <a:tab pos="8656638" algn="l"/>
                <a:tab pos="9618663" algn="l"/>
                <a:tab pos="10580688" algn="l"/>
              </a:tabLst>
            </a:pPr>
            <a:r>
              <a:rPr lang="es-BO" smtClean="0"/>
              <a:t>ISO 9000 certificación</a:t>
            </a:r>
          </a:p>
        </p:txBody>
      </p:sp>
      <p:sp>
        <p:nvSpPr>
          <p:cNvPr id="22531" name="Rectangle 2"/>
          <p:cNvSpPr>
            <a:spLocks noGrp="1" noChangeArrowheads="1"/>
          </p:cNvSpPr>
          <p:nvPr>
            <p:ph type="body" idx="1"/>
          </p:nvPr>
        </p:nvSpPr>
        <p:spPr>
          <a:xfrm>
            <a:off x="762000" y="1752600"/>
            <a:ext cx="7804150" cy="4130675"/>
          </a:xfrm>
        </p:spPr>
        <p:txBody>
          <a:bodyPr lIns="90720" tIns="44640" rIns="90720" bIns="44640"/>
          <a:lstStyle/>
          <a:p>
            <a:pPr marL="487363" indent="-487363">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s-BO" smtClean="0"/>
              <a:t>Las normas de calidad y procedimientos deben estar documentadas en un manual de calidad de la organización.</a:t>
            </a:r>
          </a:p>
          <a:p>
            <a:pPr marL="487363" indent="-487363">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s-BO" smtClean="0"/>
              <a:t>Un órgano externo puede certificar que la calidad de una organización manual se ajusta a los estándares del ISO 9000.</a:t>
            </a:r>
          </a:p>
          <a:p>
            <a:pPr marL="487363" indent="-487363">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s-BO" smtClean="0"/>
              <a:t>Algunos clientes exigen que los proveedores estén certificados por el ISO 9000, aunque la necesidad de flexibilidad aquí es cada vez más reconocida.</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381000" y="263525"/>
            <a:ext cx="8475663" cy="1108075"/>
          </a:xfrm>
        </p:spPr>
        <p:txBody>
          <a:bodyPr lIns="90720" tIns="44640" rIns="90720" bIns="44640"/>
          <a:lstStyle/>
          <a:p>
            <a:pPr>
              <a:tabLst>
                <a:tab pos="0" algn="l"/>
                <a:tab pos="960438" algn="l"/>
                <a:tab pos="1922463" algn="l"/>
                <a:tab pos="2884488" algn="l"/>
                <a:tab pos="3846513" algn="l"/>
                <a:tab pos="4808538" algn="l"/>
                <a:tab pos="5770563" algn="l"/>
                <a:tab pos="6732588" algn="l"/>
                <a:tab pos="7694613" algn="l"/>
                <a:tab pos="8656638" algn="l"/>
                <a:tab pos="9618663" algn="l"/>
                <a:tab pos="10580688" algn="l"/>
              </a:tabLst>
            </a:pPr>
            <a:r>
              <a:rPr lang="es-BO" smtClean="0"/>
              <a:t>ISO 9000 y la gestión de calidad</a:t>
            </a:r>
          </a:p>
        </p:txBody>
      </p:sp>
      <p:pic>
        <p:nvPicPr>
          <p:cNvPr id="23555" name="Picture 2"/>
          <p:cNvPicPr>
            <a:picLocks noChangeAspect="1" noChangeArrowheads="1"/>
          </p:cNvPicPr>
          <p:nvPr/>
        </p:nvPicPr>
        <p:blipFill>
          <a:blip r:embed="rId3" cstate="print"/>
          <a:srcRect/>
          <a:stretch>
            <a:fillRect/>
          </a:stretch>
        </p:blipFill>
        <p:spPr bwMode="auto">
          <a:xfrm>
            <a:off x="760413" y="1679575"/>
            <a:ext cx="7697787" cy="4721225"/>
          </a:xfrm>
          <a:prstGeom prst="rect">
            <a:avLst/>
          </a:prstGeom>
          <a:noFill/>
          <a:ln w="9525">
            <a:noFill/>
            <a:round/>
            <a:headEnd/>
            <a:tailEnd/>
          </a:ln>
        </p:spPr>
      </p:pic>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p:txBody>
          <a:bodyPr lIns="90720" tIns="44640" rIns="90720" bIns="44640"/>
          <a:lstStyle/>
          <a:p>
            <a:pPr>
              <a:tabLst>
                <a:tab pos="0" algn="l"/>
                <a:tab pos="960438" algn="l"/>
                <a:tab pos="1922463" algn="l"/>
                <a:tab pos="2884488" algn="l"/>
                <a:tab pos="3846513" algn="l"/>
                <a:tab pos="4808538" algn="l"/>
                <a:tab pos="5770563" algn="l"/>
                <a:tab pos="6732588" algn="l"/>
                <a:tab pos="7694613" algn="l"/>
                <a:tab pos="8656638" algn="l"/>
                <a:tab pos="9618663" algn="l"/>
                <a:tab pos="10580688" algn="l"/>
              </a:tabLst>
            </a:pPr>
            <a:r>
              <a:rPr lang="es-BO" smtClean="0"/>
              <a:t>Estándares de documentación</a:t>
            </a:r>
          </a:p>
        </p:txBody>
      </p:sp>
      <p:sp>
        <p:nvSpPr>
          <p:cNvPr id="24579" name="Rectangle 2"/>
          <p:cNvSpPr>
            <a:spLocks noGrp="1" noChangeArrowheads="1"/>
          </p:cNvSpPr>
          <p:nvPr>
            <p:ph type="body" idx="1"/>
          </p:nvPr>
        </p:nvSpPr>
        <p:spPr/>
        <p:txBody>
          <a:bodyPr lIns="90720" tIns="44640" rIns="90720" bIns="44640"/>
          <a:lstStyle/>
          <a:p>
            <a:pPr marL="487363" indent="-487363">
              <a:spcBef>
                <a:spcPts val="600"/>
              </a:spcBef>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s-BO" sz="2400" smtClean="0"/>
              <a:t>Particularmente importante - los documentos son la manifestación tangible del software.</a:t>
            </a:r>
          </a:p>
          <a:p>
            <a:pPr marL="487363" indent="-487363">
              <a:spcBef>
                <a:spcPts val="600"/>
              </a:spcBef>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s-BO" sz="2400" smtClean="0"/>
              <a:t>Estándares de procesos de documentación</a:t>
            </a:r>
          </a:p>
          <a:p>
            <a:pPr marL="1087438" lvl="1">
              <a:spcBef>
                <a:spcPts val="700"/>
              </a:spcBef>
              <a:buClr>
                <a:srgbClr val="FFFFFF"/>
              </a:buClr>
              <a:tabLst>
                <a:tab pos="958850" algn="l"/>
                <a:tab pos="1920875" algn="l"/>
                <a:tab pos="2882900" algn="l"/>
                <a:tab pos="3844925" algn="l"/>
                <a:tab pos="4806950" algn="l"/>
                <a:tab pos="5768975" algn="l"/>
                <a:tab pos="6731000" algn="l"/>
                <a:tab pos="7693025" algn="l"/>
                <a:tab pos="8655050" algn="l"/>
                <a:tab pos="9617075" algn="l"/>
                <a:tab pos="10580688" algn="l"/>
              </a:tabLst>
            </a:pPr>
            <a:r>
              <a:rPr lang="es-BO" sz="2000" smtClean="0"/>
              <a:t>Preocupados por cómo los documentos deben ser desarrollados, validados y mantenidos.</a:t>
            </a:r>
          </a:p>
          <a:p>
            <a:pPr marL="487363" indent="-487363">
              <a:spcBef>
                <a:spcPts val="600"/>
              </a:spcBef>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s-BO" sz="2400" smtClean="0"/>
              <a:t>Estándares de documentos</a:t>
            </a:r>
          </a:p>
          <a:p>
            <a:pPr marL="1087438" lvl="1">
              <a:spcBef>
                <a:spcPts val="700"/>
              </a:spcBef>
              <a:buClr>
                <a:srgbClr val="FFFFFF"/>
              </a:buClr>
              <a:tabLst>
                <a:tab pos="958850" algn="l"/>
                <a:tab pos="1920875" algn="l"/>
                <a:tab pos="2882900" algn="l"/>
                <a:tab pos="3844925" algn="l"/>
                <a:tab pos="4806950" algn="l"/>
                <a:tab pos="5768975" algn="l"/>
                <a:tab pos="6731000" algn="l"/>
                <a:tab pos="7693025" algn="l"/>
                <a:tab pos="8655050" algn="l"/>
                <a:tab pos="9617075" algn="l"/>
                <a:tab pos="10580688" algn="l"/>
              </a:tabLst>
            </a:pPr>
            <a:r>
              <a:rPr lang="es-BO" sz="2000" smtClean="0"/>
              <a:t>Preocupados por el contenido, la estructura y la apariencia del documento.</a:t>
            </a:r>
          </a:p>
          <a:p>
            <a:pPr marL="487363" indent="-487363">
              <a:spcBef>
                <a:spcPts val="600"/>
              </a:spcBef>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s-BO" sz="2400" smtClean="0"/>
              <a:t>Las normas de intercambio de documentos</a:t>
            </a:r>
          </a:p>
          <a:p>
            <a:pPr marL="1087438" lvl="1">
              <a:spcBef>
                <a:spcPts val="700"/>
              </a:spcBef>
              <a:buClr>
                <a:srgbClr val="FFFFFF"/>
              </a:buClr>
              <a:tabLst>
                <a:tab pos="958850" algn="l"/>
                <a:tab pos="1920875" algn="l"/>
                <a:tab pos="2882900" algn="l"/>
                <a:tab pos="3844925" algn="l"/>
                <a:tab pos="4806950" algn="l"/>
                <a:tab pos="5768975" algn="l"/>
                <a:tab pos="6731000" algn="l"/>
                <a:tab pos="7693025" algn="l"/>
                <a:tab pos="8655050" algn="l"/>
                <a:tab pos="9617075" algn="l"/>
                <a:tab pos="10580688" algn="l"/>
              </a:tabLst>
            </a:pPr>
            <a:r>
              <a:rPr lang="es-BO" sz="2000" smtClean="0"/>
              <a:t>Preocupados por la compatibilidad de los documentos electrónicos.</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lIns="90720" tIns="44640" rIns="90720" bIns="44640"/>
          <a:lstStyle/>
          <a:p>
            <a:pPr>
              <a:tabLst>
                <a:tab pos="0" algn="l"/>
                <a:tab pos="960438" algn="l"/>
                <a:tab pos="1922463" algn="l"/>
                <a:tab pos="2884488" algn="l"/>
                <a:tab pos="3846513" algn="l"/>
                <a:tab pos="4808538" algn="l"/>
                <a:tab pos="5770563" algn="l"/>
                <a:tab pos="6732588" algn="l"/>
                <a:tab pos="7694613" algn="l"/>
                <a:tab pos="8656638" algn="l"/>
                <a:tab pos="9618663" algn="l"/>
                <a:tab pos="10580688" algn="l"/>
              </a:tabLst>
            </a:pPr>
            <a:r>
              <a:rPr lang="en-US" smtClean="0"/>
              <a:t>Proceso de documentacion</a:t>
            </a:r>
          </a:p>
        </p:txBody>
      </p:sp>
      <p:pic>
        <p:nvPicPr>
          <p:cNvPr id="25603" name="Picture 2"/>
          <p:cNvPicPr>
            <a:picLocks noChangeAspect="1" noChangeArrowheads="1"/>
          </p:cNvPicPr>
          <p:nvPr/>
        </p:nvPicPr>
        <p:blipFill>
          <a:blip r:embed="rId3" cstate="print"/>
          <a:srcRect/>
          <a:stretch>
            <a:fillRect/>
          </a:stretch>
        </p:blipFill>
        <p:spPr bwMode="auto">
          <a:xfrm>
            <a:off x="685800" y="1600200"/>
            <a:ext cx="7772400" cy="4572000"/>
          </a:xfrm>
          <a:prstGeom prst="rect">
            <a:avLst/>
          </a:prstGeom>
          <a:noFill/>
          <a:ln w="9525">
            <a:noFill/>
            <a:round/>
            <a:headEnd/>
            <a:tailEnd/>
          </a:ln>
        </p:spPr>
      </p:pic>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lIns="90840" tIns="44623" rIns="90840" bIns="44623"/>
          <a:lstStyle/>
          <a:p>
            <a:r>
              <a:rPr lang="en-GB" smtClean="0"/>
              <a:t>Estándares de documentos </a:t>
            </a:r>
          </a:p>
        </p:txBody>
      </p:sp>
      <p:sp>
        <p:nvSpPr>
          <p:cNvPr id="26627" name="Rectangle 3"/>
          <p:cNvSpPr>
            <a:spLocks noGrp="1" noChangeArrowheads="1"/>
          </p:cNvSpPr>
          <p:nvPr>
            <p:ph type="body" idx="1"/>
          </p:nvPr>
        </p:nvSpPr>
        <p:spPr>
          <a:noFill/>
        </p:spPr>
        <p:txBody>
          <a:bodyPr lIns="90840" tIns="44623" rIns="90840" bIns="44623"/>
          <a:lstStyle/>
          <a:p>
            <a:pPr>
              <a:lnSpc>
                <a:spcPct val="90000"/>
              </a:lnSpc>
            </a:pPr>
            <a:r>
              <a:rPr lang="es-BO" smtClean="0"/>
              <a:t>Normas de identificación del documento</a:t>
            </a:r>
            <a:endParaRPr lang="en-GB" smtClean="0"/>
          </a:p>
          <a:p>
            <a:pPr lvl="1">
              <a:lnSpc>
                <a:spcPct val="90000"/>
              </a:lnSpc>
            </a:pPr>
            <a:r>
              <a:rPr lang="es-BO" smtClean="0"/>
              <a:t>¿Cuántos documentos se identifican únicamente?.</a:t>
            </a:r>
          </a:p>
          <a:p>
            <a:pPr>
              <a:lnSpc>
                <a:spcPct val="90000"/>
              </a:lnSpc>
            </a:pPr>
            <a:r>
              <a:rPr lang="es-BO" smtClean="0"/>
              <a:t>Normas de la estructura del documento</a:t>
            </a:r>
            <a:endParaRPr lang="en-GB" smtClean="0"/>
          </a:p>
          <a:p>
            <a:pPr lvl="1">
              <a:lnSpc>
                <a:spcPct val="90000"/>
              </a:lnSpc>
            </a:pPr>
            <a:r>
              <a:rPr lang="es-BO" smtClean="0"/>
              <a:t>Estructuras estándar para los documentos del proyecto</a:t>
            </a:r>
            <a:r>
              <a:rPr lang="en-GB" smtClean="0"/>
              <a:t>.</a:t>
            </a:r>
          </a:p>
          <a:p>
            <a:pPr>
              <a:lnSpc>
                <a:spcPct val="90000"/>
              </a:lnSpc>
            </a:pPr>
            <a:r>
              <a:rPr lang="es-BO" smtClean="0"/>
              <a:t>Normas de presentación de documentos</a:t>
            </a:r>
          </a:p>
          <a:p>
            <a:pPr lvl="1">
              <a:lnSpc>
                <a:spcPct val="90000"/>
              </a:lnSpc>
            </a:pPr>
            <a:r>
              <a:rPr lang="es-BO" smtClean="0"/>
              <a:t>Definir las fuentes y estilos, uso de logotipos, etc</a:t>
            </a:r>
            <a:r>
              <a:rPr lang="en-GB" smtClean="0"/>
              <a:t>.</a:t>
            </a:r>
          </a:p>
          <a:p>
            <a:pPr>
              <a:lnSpc>
                <a:spcPct val="90000"/>
              </a:lnSpc>
            </a:pPr>
            <a:r>
              <a:rPr lang="es-BO" smtClean="0"/>
              <a:t>Documento de actualización de normas</a:t>
            </a:r>
            <a:endParaRPr lang="en-GB" smtClean="0"/>
          </a:p>
          <a:p>
            <a:pPr lvl="1">
              <a:lnSpc>
                <a:spcPct val="90000"/>
              </a:lnSpc>
            </a:pPr>
            <a:r>
              <a:rPr lang="es-BO" smtClean="0"/>
              <a:t>Definir cómo los cambios de versiones anteriores se reflejan en un documento</a:t>
            </a:r>
            <a:r>
              <a:rPr lang="en-GB" smtClean="0"/>
              <a: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lIns="90840" tIns="44623" rIns="90840" bIns="44623"/>
          <a:lstStyle/>
          <a:p>
            <a:r>
              <a:rPr lang="en-GB" smtClean="0"/>
              <a:t>Normas de intercambio de documentos </a:t>
            </a:r>
          </a:p>
        </p:txBody>
      </p:sp>
      <p:sp>
        <p:nvSpPr>
          <p:cNvPr id="27651" name="Rectangle 3"/>
          <p:cNvSpPr>
            <a:spLocks noGrp="1" noChangeArrowheads="1"/>
          </p:cNvSpPr>
          <p:nvPr>
            <p:ph type="body" idx="1"/>
          </p:nvPr>
        </p:nvSpPr>
        <p:spPr>
          <a:noFill/>
        </p:spPr>
        <p:txBody>
          <a:bodyPr lIns="90840" tIns="44623" rIns="90840" bIns="44623"/>
          <a:lstStyle/>
          <a:p>
            <a:pPr>
              <a:lnSpc>
                <a:spcPct val="90000"/>
              </a:lnSpc>
            </a:pPr>
            <a:r>
              <a:rPr lang="es-BO" sz="2000" smtClean="0"/>
              <a:t>Los entandares de intercambio de documentos son importantes debido a que se pueden intercambiar copias electrónicas de los documentos</a:t>
            </a:r>
            <a:r>
              <a:rPr lang="en-GB" sz="2000" smtClean="0"/>
              <a:t>. </a:t>
            </a:r>
          </a:p>
          <a:p>
            <a:pPr>
              <a:lnSpc>
                <a:spcPct val="90000"/>
              </a:lnSpc>
            </a:pPr>
            <a:r>
              <a:rPr lang="es-BO" sz="2000" smtClean="0"/>
              <a:t>Los documentos son producidos a partir de sistemas diferentes y en diferentes equipos. Incluso cuando se utilizan las herramientas estándar, las normas son necesarias para definir convenios para su uso, por ejemplo, el uso de hojas de estilo y las macros</a:t>
            </a:r>
            <a:r>
              <a:rPr lang="en-GB" sz="2000" smtClean="0"/>
              <a:t>.</a:t>
            </a:r>
          </a:p>
          <a:p>
            <a:pPr>
              <a:lnSpc>
                <a:spcPct val="90000"/>
              </a:lnSpc>
            </a:pPr>
            <a:r>
              <a:rPr lang="es-BO" sz="2000" smtClean="0"/>
              <a:t>Se necesita para un archivo. La vida útil de los sistemas de procesamiento de palabras pueden ser mucho menor que el tiempo de vida del software que está documentando. Un estándar de archivo puede ser definido para asegurar que el documento es accesible en el futuro.</a:t>
            </a:r>
            <a:r>
              <a:rPr lang="en-GB" sz="2000" smtClean="0"/>
              <a:t>.</a:t>
            </a:r>
          </a:p>
          <a:p>
            <a:pPr>
              <a:lnSpc>
                <a:spcPct val="90000"/>
              </a:lnSpc>
            </a:pPr>
            <a:endParaRPr lang="en-GB" sz="2000" smtClean="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lIns="90840" tIns="44623" rIns="90840" bIns="44623"/>
          <a:lstStyle/>
          <a:p>
            <a:r>
              <a:rPr lang="en-GB" smtClean="0"/>
              <a:t>Planificación de la calidad </a:t>
            </a:r>
          </a:p>
        </p:txBody>
      </p:sp>
      <p:sp>
        <p:nvSpPr>
          <p:cNvPr id="28675" name="Rectangle 3"/>
          <p:cNvSpPr>
            <a:spLocks noGrp="1" noChangeArrowheads="1"/>
          </p:cNvSpPr>
          <p:nvPr>
            <p:ph type="body" idx="1"/>
          </p:nvPr>
        </p:nvSpPr>
        <p:spPr>
          <a:noFill/>
        </p:spPr>
        <p:txBody>
          <a:bodyPr lIns="90840" tIns="44623" rIns="90840" bIns="44623"/>
          <a:lstStyle/>
          <a:p>
            <a:r>
              <a:rPr lang="es-BO" smtClean="0"/>
              <a:t>Un plan de calidad establece las cualidades de los productos deseados, cómo se evalúan estos y define los atributos de calidad más importantes</a:t>
            </a:r>
            <a:r>
              <a:rPr lang="en-GB" smtClean="0"/>
              <a:t>.</a:t>
            </a:r>
          </a:p>
          <a:p>
            <a:r>
              <a:rPr lang="es-BO" smtClean="0"/>
              <a:t>El plan de calidad debe definir el proceso de evaluación de la calidad</a:t>
            </a:r>
            <a:r>
              <a:rPr lang="en-GB" smtClean="0"/>
              <a:t>.</a:t>
            </a:r>
          </a:p>
          <a:p>
            <a:r>
              <a:rPr lang="es-BO" smtClean="0"/>
              <a:t>Se deben establecer normas de organización que deben aplicarse y en caso necesario, definir nuevas normas a ser utilizadas</a:t>
            </a:r>
            <a:r>
              <a:rPr lang="en-GB" smtClean="0"/>
              <a: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Planes de Calidad </a:t>
            </a:r>
          </a:p>
        </p:txBody>
      </p:sp>
      <p:sp>
        <p:nvSpPr>
          <p:cNvPr id="29699" name="Rectangle 3"/>
          <p:cNvSpPr>
            <a:spLocks noGrp="1" noChangeArrowheads="1"/>
          </p:cNvSpPr>
          <p:nvPr>
            <p:ph type="body" idx="1"/>
          </p:nvPr>
        </p:nvSpPr>
        <p:spPr/>
        <p:txBody>
          <a:bodyPr/>
          <a:lstStyle/>
          <a:p>
            <a:r>
              <a:rPr lang="es-BO" smtClean="0"/>
              <a:t>Estructura del plan de calidad</a:t>
            </a:r>
            <a:endParaRPr lang="en-GB" smtClean="0"/>
          </a:p>
          <a:p>
            <a:pPr lvl="1"/>
            <a:r>
              <a:rPr lang="en-GB" smtClean="0"/>
              <a:t>Introducción de productos;</a:t>
            </a:r>
          </a:p>
          <a:p>
            <a:pPr lvl="1"/>
            <a:r>
              <a:rPr lang="en-GB" smtClean="0"/>
              <a:t>Planes de productos;</a:t>
            </a:r>
          </a:p>
          <a:p>
            <a:pPr lvl="1"/>
            <a:r>
              <a:rPr lang="en-GB" smtClean="0"/>
              <a:t>Descripciones de procesos;</a:t>
            </a:r>
          </a:p>
          <a:p>
            <a:pPr lvl="1"/>
            <a:r>
              <a:rPr lang="en-GB" smtClean="0"/>
              <a:t>Objetivos de calidad;</a:t>
            </a:r>
          </a:p>
          <a:p>
            <a:pPr lvl="1"/>
            <a:r>
              <a:rPr lang="es-BO" smtClean="0"/>
              <a:t>Riesgos y gestión de riesgos</a:t>
            </a:r>
            <a:r>
              <a:rPr lang="en-GB" smtClean="0"/>
              <a:t>.</a:t>
            </a:r>
          </a:p>
          <a:p>
            <a:r>
              <a:rPr lang="es-BO" smtClean="0"/>
              <a:t>Los planes de calidad debe ser cortos, documentos concisos.</a:t>
            </a:r>
            <a:endParaRPr lang="en-GB" smtClean="0"/>
          </a:p>
          <a:p>
            <a:pPr lvl="1"/>
            <a:r>
              <a:rPr lang="es-BO" smtClean="0"/>
              <a:t>Si son demasiado largos, nadie los leerá</a:t>
            </a:r>
            <a:r>
              <a:rPr lang="en-GB" smtClean="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lIns="90840" tIns="44623" rIns="90840" bIns="44623"/>
          <a:lstStyle/>
          <a:p>
            <a:r>
              <a:rPr lang="es-BO" smtClean="0"/>
              <a:t>Atributos de calidad de software </a:t>
            </a:r>
            <a:endParaRPr lang="en-GB" smtClean="0"/>
          </a:p>
        </p:txBody>
      </p:sp>
      <p:pic>
        <p:nvPicPr>
          <p:cNvPr id="30723" name="Picture 7"/>
          <p:cNvPicPr>
            <a:picLocks noChangeAspect="1" noChangeArrowheads="1"/>
          </p:cNvPicPr>
          <p:nvPr/>
        </p:nvPicPr>
        <p:blipFill>
          <a:blip r:embed="rId3" cstate="print"/>
          <a:srcRect/>
          <a:stretch>
            <a:fillRect/>
          </a:stretch>
        </p:blipFill>
        <p:spPr bwMode="auto">
          <a:xfrm>
            <a:off x="304800" y="1828800"/>
            <a:ext cx="8458200" cy="4038600"/>
          </a:xfrm>
          <a:prstGeom prst="rect">
            <a:avLst/>
          </a:prstGeom>
          <a:noFill/>
          <a:ln w="12700">
            <a:noFill/>
            <a:miter lim="800000"/>
            <a:headEnd/>
            <a:tailEnd/>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p:txBody>
          <a:bodyPr lIns="90720" tIns="44640" rIns="90720" bIns="44640"/>
          <a:lstStyle/>
          <a:p>
            <a:pPr>
              <a:tabLst>
                <a:tab pos="0" algn="l"/>
                <a:tab pos="960438" algn="l"/>
                <a:tab pos="1922463" algn="l"/>
                <a:tab pos="2884488" algn="l"/>
                <a:tab pos="3846513" algn="l"/>
                <a:tab pos="4808538" algn="l"/>
                <a:tab pos="5770563" algn="l"/>
                <a:tab pos="6732588" algn="l"/>
                <a:tab pos="7694613" algn="l"/>
                <a:tab pos="8656638" algn="l"/>
                <a:tab pos="9618663" algn="l"/>
                <a:tab pos="10580688" algn="l"/>
              </a:tabLst>
            </a:pPr>
            <a:r>
              <a:rPr lang="en-US" smtClean="0"/>
              <a:t>Temas cubiertos</a:t>
            </a:r>
          </a:p>
        </p:txBody>
      </p:sp>
      <p:sp>
        <p:nvSpPr>
          <p:cNvPr id="5123" name="Rectangle 2"/>
          <p:cNvSpPr>
            <a:spLocks noGrp="1" noChangeArrowheads="1"/>
          </p:cNvSpPr>
          <p:nvPr>
            <p:ph type="body" idx="1"/>
          </p:nvPr>
        </p:nvSpPr>
        <p:spPr>
          <a:xfrm>
            <a:off x="914400" y="1752600"/>
            <a:ext cx="7804150" cy="4130675"/>
          </a:xfrm>
        </p:spPr>
        <p:txBody>
          <a:bodyPr lIns="90720" tIns="44640" rIns="90720" bIns="44640"/>
          <a:lstStyle/>
          <a:p>
            <a:pPr marL="487363" indent="-487363">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s-BO" smtClean="0"/>
              <a:t>La calidad del proceso y el producto</a:t>
            </a:r>
          </a:p>
          <a:p>
            <a:pPr marL="487363" indent="-487363">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s-BO" smtClean="0"/>
              <a:t>Garantía de calidad y estándares</a:t>
            </a:r>
          </a:p>
          <a:p>
            <a:pPr marL="487363" indent="-487363">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s-BO" smtClean="0"/>
              <a:t>La planificación de la calidad</a:t>
            </a:r>
          </a:p>
          <a:p>
            <a:pPr marL="487363" indent="-487363">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s-BO" smtClean="0"/>
              <a:t>Control de calidad</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smtClean="0"/>
              <a:t>Control de calidad </a:t>
            </a:r>
          </a:p>
        </p:txBody>
      </p:sp>
      <p:sp>
        <p:nvSpPr>
          <p:cNvPr id="31747" name="Rectangle 3"/>
          <p:cNvSpPr>
            <a:spLocks noGrp="1" noChangeArrowheads="1"/>
          </p:cNvSpPr>
          <p:nvPr>
            <p:ph type="body" idx="1"/>
          </p:nvPr>
        </p:nvSpPr>
        <p:spPr/>
        <p:txBody>
          <a:bodyPr/>
          <a:lstStyle/>
          <a:p>
            <a:r>
              <a:rPr lang="es-BO" smtClean="0"/>
              <a:t>Esto supone comprobar el proceso de desarrollo de software para garantizar que los procedimientos y las normas se están cumpliendo</a:t>
            </a:r>
            <a:r>
              <a:rPr lang="en-GB" smtClean="0"/>
              <a:t>.</a:t>
            </a:r>
          </a:p>
          <a:p>
            <a:r>
              <a:rPr lang="es-BO" smtClean="0"/>
              <a:t>Hay dos enfoques para el control de calidad</a:t>
            </a:r>
            <a:endParaRPr lang="en-GB" smtClean="0"/>
          </a:p>
          <a:p>
            <a:pPr lvl="1"/>
            <a:r>
              <a:rPr lang="en-GB" smtClean="0"/>
              <a:t>Controles de calidad;</a:t>
            </a:r>
          </a:p>
          <a:p>
            <a:pPr lvl="1"/>
            <a:r>
              <a:rPr lang="es-BO" smtClean="0"/>
              <a:t>La evaluación automatizada de software y software de medición</a:t>
            </a:r>
            <a:r>
              <a:rPr lang="en-GB" smtClean="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p:spPr>
        <p:txBody>
          <a:bodyPr lIns="90840" tIns="44623" rIns="90840" bIns="44623"/>
          <a:lstStyle/>
          <a:p>
            <a:r>
              <a:rPr lang="en-GB" smtClean="0"/>
              <a:t>Controles de calidad </a:t>
            </a:r>
          </a:p>
        </p:txBody>
      </p:sp>
      <p:sp>
        <p:nvSpPr>
          <p:cNvPr id="32771" name="Rectangle 3"/>
          <p:cNvSpPr>
            <a:spLocks noGrp="1" noChangeArrowheads="1"/>
          </p:cNvSpPr>
          <p:nvPr>
            <p:ph type="body" idx="1"/>
          </p:nvPr>
        </p:nvSpPr>
        <p:spPr>
          <a:noFill/>
        </p:spPr>
        <p:txBody>
          <a:bodyPr lIns="90840" tIns="44623" rIns="90840" bIns="44623"/>
          <a:lstStyle/>
          <a:p>
            <a:r>
              <a:rPr lang="es-BO" sz="2400" smtClean="0"/>
              <a:t>Este es el principal método de validación de la calidad de un proceso o de un producto</a:t>
            </a:r>
            <a:r>
              <a:rPr lang="en-GB" sz="2400" smtClean="0"/>
              <a:t>.</a:t>
            </a:r>
          </a:p>
          <a:p>
            <a:r>
              <a:rPr lang="es-BO" sz="2400" smtClean="0"/>
              <a:t>Un grupo examina la totalidad o parte de un proceso o sistema y su documentación para encontrar los problemas potenciales</a:t>
            </a:r>
            <a:r>
              <a:rPr lang="en-GB" sz="2400" smtClean="0"/>
              <a:t>.</a:t>
            </a:r>
          </a:p>
          <a:p>
            <a:r>
              <a:rPr lang="es-BO" sz="2400" smtClean="0"/>
              <a:t>Existen diferentes tipos de examen con diferentes objetivos</a:t>
            </a:r>
            <a:endParaRPr lang="en-GB" sz="2400" smtClean="0"/>
          </a:p>
          <a:p>
            <a:pPr lvl="1"/>
            <a:r>
              <a:rPr lang="es-BO" sz="2000" smtClean="0"/>
              <a:t>Inspecciones para la eliminación de defectos (de productos); </a:t>
            </a:r>
          </a:p>
          <a:p>
            <a:pPr lvl="1"/>
            <a:r>
              <a:rPr lang="es-BO" sz="2000" smtClean="0"/>
              <a:t>Valoraciones de la evaluación de progreso (producto y proceso); </a:t>
            </a:r>
          </a:p>
          <a:p>
            <a:pPr lvl="1"/>
            <a:r>
              <a:rPr lang="es-BO" sz="2000" smtClean="0"/>
              <a:t>controles de calidad (producto y normas). </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lIns="90840" tIns="44623" rIns="90840" bIns="44623"/>
          <a:lstStyle/>
          <a:p>
            <a:r>
              <a:rPr lang="en-GB" smtClean="0"/>
              <a:t>Tipos de revisión </a:t>
            </a:r>
          </a:p>
        </p:txBody>
      </p:sp>
      <p:pic>
        <p:nvPicPr>
          <p:cNvPr id="33795" name="Picture 7"/>
          <p:cNvPicPr>
            <a:picLocks noChangeAspect="1" noChangeArrowheads="1"/>
          </p:cNvPicPr>
          <p:nvPr/>
        </p:nvPicPr>
        <p:blipFill>
          <a:blip r:embed="rId2" cstate="print"/>
          <a:srcRect/>
          <a:stretch>
            <a:fillRect/>
          </a:stretch>
        </p:blipFill>
        <p:spPr bwMode="auto">
          <a:xfrm>
            <a:off x="304800" y="1676400"/>
            <a:ext cx="8615363" cy="3657600"/>
          </a:xfrm>
          <a:prstGeom prst="rect">
            <a:avLst/>
          </a:prstGeom>
          <a:noFill/>
          <a:ln w="12700">
            <a:noFill/>
            <a:miter lim="800000"/>
            <a:headEnd/>
            <a:tailEnd/>
          </a:ln>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p:spPr>
        <p:txBody>
          <a:bodyPr lIns="90840" tIns="44623" rIns="90840" bIns="44623"/>
          <a:lstStyle/>
          <a:p>
            <a:r>
              <a:rPr lang="es-BO" sz="2400" smtClean="0"/>
              <a:t>Un grupo de personas que examinan detenidamente la totalidad o parte de un sistema de software y su documentación asociada</a:t>
            </a:r>
            <a:r>
              <a:rPr lang="en-GB" sz="2400" smtClean="0"/>
              <a:t>.</a:t>
            </a:r>
          </a:p>
          <a:p>
            <a:r>
              <a:rPr lang="es-BO" sz="2400" smtClean="0"/>
              <a:t>Código, diseños, especificaciones, planes de prueba, normas, etc, todo puede ser revisado</a:t>
            </a:r>
            <a:r>
              <a:rPr lang="en-GB" sz="2400" smtClean="0"/>
              <a:t>.</a:t>
            </a:r>
          </a:p>
          <a:p>
            <a:r>
              <a:rPr lang="es-BO" sz="2400" smtClean="0"/>
              <a:t>Software o documentos pueden ser "firmado" en un examen que significa el progreso a la siguiente fase de desarrollo siendo aprobada por la dirección</a:t>
            </a:r>
            <a:r>
              <a:rPr lang="en-GB" sz="2400" smtClean="0"/>
              <a:t>.</a:t>
            </a:r>
          </a:p>
        </p:txBody>
      </p:sp>
      <p:sp>
        <p:nvSpPr>
          <p:cNvPr id="34819" name="Rectangle 3"/>
          <p:cNvSpPr>
            <a:spLocks noGrp="1" noChangeArrowheads="1"/>
          </p:cNvSpPr>
          <p:nvPr>
            <p:ph type="title"/>
          </p:nvPr>
        </p:nvSpPr>
        <p:spPr>
          <a:noFill/>
        </p:spPr>
        <p:txBody>
          <a:bodyPr lIns="90840" tIns="44623" rIns="90840" bIns="44623"/>
          <a:lstStyle/>
          <a:p>
            <a:r>
              <a:rPr lang="en-GB" smtClean="0"/>
              <a:t>Controles de calidad </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p:spPr>
        <p:txBody>
          <a:bodyPr lIns="90840" tIns="44623" rIns="90840" bIns="44623"/>
          <a:lstStyle/>
          <a:p>
            <a:r>
              <a:rPr lang="es-BO" smtClean="0"/>
              <a:t>Revisar funciones</a:t>
            </a:r>
          </a:p>
        </p:txBody>
      </p:sp>
      <p:sp>
        <p:nvSpPr>
          <p:cNvPr id="35843" name="Rectangle 3"/>
          <p:cNvSpPr>
            <a:spLocks noGrp="1" noChangeArrowheads="1"/>
          </p:cNvSpPr>
          <p:nvPr>
            <p:ph type="body" idx="1"/>
          </p:nvPr>
        </p:nvSpPr>
        <p:spPr>
          <a:noFill/>
        </p:spPr>
        <p:txBody>
          <a:bodyPr lIns="90840" tIns="44623" rIns="90840" bIns="44623"/>
          <a:lstStyle/>
          <a:p>
            <a:r>
              <a:rPr lang="es-BO" smtClean="0"/>
              <a:t>La función de calidad - es parte del proceso general de gestión de la calidad</a:t>
            </a:r>
            <a:r>
              <a:rPr lang="en-GB" smtClean="0"/>
              <a:t>.</a:t>
            </a:r>
          </a:p>
          <a:p>
            <a:r>
              <a:rPr lang="es-BO" smtClean="0"/>
              <a:t>Función de gestión del proyecto - proporcionan información para administradores de proyectos</a:t>
            </a:r>
            <a:r>
              <a:rPr lang="en-GB" smtClean="0"/>
              <a:t>.</a:t>
            </a:r>
          </a:p>
          <a:p>
            <a:r>
              <a:rPr lang="es-BO" smtClean="0"/>
              <a:t>La formación y la función de comunicación - conocimiento del producto se transmite entre los miembros del equipo de desarrollo</a:t>
            </a:r>
            <a:r>
              <a:rPr lang="en-GB" smtClean="0"/>
              <a:t>.</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p:spPr>
        <p:txBody>
          <a:bodyPr lIns="90840" tIns="44623" rIns="90840" bIns="44623"/>
          <a:lstStyle/>
          <a:p>
            <a:r>
              <a:rPr lang="en-GB" smtClean="0"/>
              <a:t>Controles de calidad </a:t>
            </a:r>
          </a:p>
        </p:txBody>
      </p:sp>
      <p:sp>
        <p:nvSpPr>
          <p:cNvPr id="36867" name="Rectangle 3"/>
          <p:cNvSpPr>
            <a:spLocks noGrp="1" noChangeArrowheads="1"/>
          </p:cNvSpPr>
          <p:nvPr>
            <p:ph type="body" idx="1"/>
          </p:nvPr>
        </p:nvSpPr>
        <p:spPr>
          <a:noFill/>
        </p:spPr>
        <p:txBody>
          <a:bodyPr lIns="90840" tIns="44623" rIns="90840" bIns="44623"/>
          <a:lstStyle/>
          <a:p>
            <a:r>
              <a:rPr lang="es-BO" smtClean="0"/>
              <a:t>El objetivo es el descubrimiento de los defectos del sistema y las incoherencias</a:t>
            </a:r>
            <a:r>
              <a:rPr lang="en-GB" smtClean="0"/>
              <a:t>.</a:t>
            </a:r>
          </a:p>
          <a:p>
            <a:r>
              <a:rPr lang="es-BO" smtClean="0"/>
              <a:t>Todos los documentos producidos en el proceso pueden ser revisados</a:t>
            </a:r>
            <a:r>
              <a:rPr lang="en-GB" smtClean="0"/>
              <a:t>.</a:t>
            </a:r>
          </a:p>
          <a:p>
            <a:r>
              <a:rPr lang="es-BO" smtClean="0"/>
              <a:t>Los equipos de examen deberían ser relativamente pequeños y las revisiones deben ser bastante cortas</a:t>
            </a:r>
            <a:r>
              <a:rPr lang="en-GB" smtClean="0"/>
              <a:t>.</a:t>
            </a:r>
          </a:p>
          <a:p>
            <a:r>
              <a:rPr lang="es-BO" smtClean="0"/>
              <a:t>Records siempre deben mantener los controles de calidad</a:t>
            </a:r>
            <a:r>
              <a:rPr lang="en-GB" smtClean="0"/>
              <a:t>.</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p:spPr>
        <p:txBody>
          <a:bodyPr lIns="90840" tIns="44623" rIns="90840" bIns="44623"/>
          <a:lstStyle/>
          <a:p>
            <a:pPr>
              <a:lnSpc>
                <a:spcPct val="90000"/>
              </a:lnSpc>
            </a:pPr>
            <a:r>
              <a:rPr lang="es-BO" sz="2400" smtClean="0"/>
              <a:t>Observaciones formuladas durante el examen debe ser clasificada</a:t>
            </a:r>
            <a:endParaRPr lang="en-GB" sz="2400" smtClean="0"/>
          </a:p>
          <a:p>
            <a:pPr lvl="1">
              <a:lnSpc>
                <a:spcPct val="90000"/>
              </a:lnSpc>
            </a:pPr>
            <a:r>
              <a:rPr lang="es-BO" sz="2000" smtClean="0"/>
              <a:t>Ninguna acción. Es necesario no modificar el software o la documentación</a:t>
            </a:r>
            <a:r>
              <a:rPr lang="en-GB" sz="2000" smtClean="0"/>
              <a:t>;</a:t>
            </a:r>
          </a:p>
          <a:p>
            <a:pPr lvl="1">
              <a:lnSpc>
                <a:spcPct val="90000"/>
              </a:lnSpc>
            </a:pPr>
            <a:r>
              <a:rPr lang="es-BO" sz="2000" smtClean="0"/>
              <a:t>Consulte para su reparación. El diseñador o programador debe corregir un error identificado</a:t>
            </a:r>
            <a:r>
              <a:rPr lang="en-GB" sz="2000" smtClean="0"/>
              <a:t>;</a:t>
            </a:r>
          </a:p>
          <a:p>
            <a:pPr lvl="1">
              <a:lnSpc>
                <a:spcPct val="90000"/>
              </a:lnSpc>
            </a:pPr>
            <a:r>
              <a:rPr lang="es-BO" sz="2000" smtClean="0"/>
              <a:t>Reconsiderar el diseño de conjunto. El problema identificado en la revisión de los impactos en otras partes del diseño. Algunos criterios generales deben hacerse de la manera más costo-efectiva de resolver el problema</a:t>
            </a:r>
            <a:r>
              <a:rPr lang="en-GB" sz="2000" smtClean="0"/>
              <a:t>;</a:t>
            </a:r>
          </a:p>
          <a:p>
            <a:pPr>
              <a:lnSpc>
                <a:spcPct val="90000"/>
              </a:lnSpc>
            </a:pPr>
            <a:r>
              <a:rPr lang="es-BO" sz="2400" smtClean="0"/>
              <a:t>Requisitos y errores de especificación puede tener que ser referente al cliente</a:t>
            </a:r>
            <a:r>
              <a:rPr lang="en-GB" sz="2400" smtClean="0"/>
              <a:t>.</a:t>
            </a:r>
          </a:p>
        </p:txBody>
      </p:sp>
      <p:sp>
        <p:nvSpPr>
          <p:cNvPr id="37891" name="Rectangle 3"/>
          <p:cNvSpPr>
            <a:spLocks noGrp="1" noChangeArrowheads="1"/>
          </p:cNvSpPr>
          <p:nvPr>
            <p:ph type="title"/>
          </p:nvPr>
        </p:nvSpPr>
        <p:spPr>
          <a:noFill/>
        </p:spPr>
        <p:txBody>
          <a:bodyPr lIns="90840" tIns="44623" rIns="90840" bIns="44623"/>
          <a:lstStyle/>
          <a:p>
            <a:r>
              <a:rPr lang="en-GB" smtClean="0"/>
              <a:t>Revisión de resultados </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81000" y="263525"/>
            <a:ext cx="8266113" cy="1108075"/>
          </a:xfrm>
        </p:spPr>
        <p:txBody>
          <a:bodyPr/>
          <a:lstStyle/>
          <a:p>
            <a:r>
              <a:rPr lang="es-BO" smtClean="0"/>
              <a:t>Medición y métricas del software </a:t>
            </a:r>
            <a:endParaRPr lang="en-GB" smtClean="0"/>
          </a:p>
        </p:txBody>
      </p:sp>
      <p:sp>
        <p:nvSpPr>
          <p:cNvPr id="38915" name="Rectangle 3"/>
          <p:cNvSpPr>
            <a:spLocks noGrp="1" noChangeArrowheads="1"/>
          </p:cNvSpPr>
          <p:nvPr>
            <p:ph type="body" idx="1"/>
          </p:nvPr>
        </p:nvSpPr>
        <p:spPr/>
        <p:txBody>
          <a:bodyPr/>
          <a:lstStyle/>
          <a:p>
            <a:r>
              <a:rPr lang="es-BO" sz="2400" smtClean="0"/>
              <a:t>Medición del software se refiere a un valor numérico que se deriva de un atributo y a su vez de un producto de software o proceso</a:t>
            </a:r>
            <a:r>
              <a:rPr lang="en-GB" sz="2400" smtClean="0"/>
              <a:t>.</a:t>
            </a:r>
          </a:p>
          <a:p>
            <a:r>
              <a:rPr lang="es-BO" sz="2400" smtClean="0"/>
              <a:t>Esto permite al objetivo comprensión entre técnicas y procesos.</a:t>
            </a:r>
          </a:p>
          <a:p>
            <a:r>
              <a:rPr lang="es-BO" sz="2400" smtClean="0"/>
              <a:t>Algunas compañías han introducido programas de métricas que recogen medidas en sus procesos de gestión de calidad. Sin embargo muchas organizaciones todavía no lo utilizan sistemáticamente.</a:t>
            </a:r>
          </a:p>
          <a:p>
            <a:r>
              <a:rPr lang="es-BO" sz="2400" smtClean="0"/>
              <a:t> En esta área existen unos pocos estándares establecidos.</a:t>
            </a:r>
          </a:p>
          <a:p>
            <a:pPr>
              <a:buFont typeface="Zapf Dingbats" charset="2"/>
              <a:buNone/>
            </a:pPr>
            <a:endParaRPr lang="en-GB" sz="240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p:spPr>
        <p:txBody>
          <a:bodyPr lIns="90840" tIns="44623" rIns="90840" bIns="44623"/>
          <a:lstStyle/>
          <a:p>
            <a:pPr>
              <a:lnSpc>
                <a:spcPct val="90000"/>
              </a:lnSpc>
              <a:buFont typeface="Zapf Dingbats" charset="2"/>
              <a:buNone/>
            </a:pPr>
            <a:endParaRPr lang="en-GB" sz="2400" smtClean="0"/>
          </a:p>
          <a:p>
            <a:pPr>
              <a:lnSpc>
                <a:spcPct val="90000"/>
              </a:lnSpc>
            </a:pPr>
            <a:r>
              <a:rPr lang="es-BO" sz="2400" smtClean="0"/>
              <a:t>Cualquier tipo de medida que se refiere a un sistema de software, proceso o documentación relacionada con</a:t>
            </a:r>
            <a:endParaRPr lang="en-GB" sz="2400" smtClean="0"/>
          </a:p>
          <a:p>
            <a:pPr lvl="1">
              <a:lnSpc>
                <a:spcPct val="90000"/>
              </a:lnSpc>
            </a:pPr>
            <a:r>
              <a:rPr lang="es-BO" sz="2000" smtClean="0"/>
              <a:t>Líneas de código en un programa, el índice de Niebla, el número de días-persona para desarrollar un componente</a:t>
            </a:r>
            <a:r>
              <a:rPr lang="en-GB" sz="2000" smtClean="0"/>
              <a:t>.</a:t>
            </a:r>
          </a:p>
          <a:p>
            <a:pPr>
              <a:lnSpc>
                <a:spcPct val="90000"/>
              </a:lnSpc>
            </a:pPr>
            <a:r>
              <a:rPr lang="es-BO" sz="2400" smtClean="0"/>
              <a:t>Permitir el software y el proceso de software para cuantificar</a:t>
            </a:r>
            <a:r>
              <a:rPr lang="en-GB" sz="2400" smtClean="0"/>
              <a:t>.</a:t>
            </a:r>
          </a:p>
          <a:p>
            <a:pPr>
              <a:lnSpc>
                <a:spcPct val="90000"/>
              </a:lnSpc>
            </a:pPr>
            <a:r>
              <a:rPr lang="es-BO" sz="2400" smtClean="0"/>
              <a:t>Puede ser utilizado para predecir los atributos del producto o para controlar el proceso de software</a:t>
            </a:r>
            <a:r>
              <a:rPr lang="en-GB" sz="2400" smtClean="0"/>
              <a:t>.</a:t>
            </a:r>
          </a:p>
          <a:p>
            <a:pPr>
              <a:lnSpc>
                <a:spcPct val="90000"/>
              </a:lnSpc>
            </a:pPr>
            <a:r>
              <a:rPr lang="es-BO" sz="2400" smtClean="0"/>
              <a:t>Métricas de productos se pueden utilizar para las predicciones en general o para identificar los componentes anómalos</a:t>
            </a:r>
            <a:r>
              <a:rPr lang="en-GB" sz="2400" smtClean="0"/>
              <a:t>.</a:t>
            </a:r>
          </a:p>
        </p:txBody>
      </p:sp>
      <p:sp>
        <p:nvSpPr>
          <p:cNvPr id="39939" name="Rectangle 3"/>
          <p:cNvSpPr>
            <a:spLocks noGrp="1" noChangeArrowheads="1"/>
          </p:cNvSpPr>
          <p:nvPr>
            <p:ph type="title"/>
          </p:nvPr>
        </p:nvSpPr>
        <p:spPr>
          <a:xfrm>
            <a:off x="381000" y="263525"/>
            <a:ext cx="8342313" cy="1108075"/>
          </a:xfrm>
          <a:noFill/>
        </p:spPr>
        <p:txBody>
          <a:bodyPr lIns="90840" tIns="44623" rIns="90840" bIns="44623"/>
          <a:lstStyle/>
          <a:p>
            <a:r>
              <a:rPr lang="en-GB" smtClean="0"/>
              <a:t>Métricas de software </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p:spPr>
        <p:txBody>
          <a:bodyPr lIns="90840" tIns="44623" rIns="90840" bIns="44623"/>
          <a:lstStyle/>
          <a:p>
            <a:r>
              <a:rPr lang="es-BO" smtClean="0"/>
              <a:t>Métricas de predicción y control</a:t>
            </a:r>
          </a:p>
        </p:txBody>
      </p:sp>
      <p:pic>
        <p:nvPicPr>
          <p:cNvPr id="40963" name="Picture 7"/>
          <p:cNvPicPr>
            <a:picLocks noChangeAspect="1" noChangeArrowheads="1"/>
          </p:cNvPicPr>
          <p:nvPr/>
        </p:nvPicPr>
        <p:blipFill>
          <a:blip r:embed="rId3" cstate="print"/>
          <a:srcRect/>
          <a:stretch>
            <a:fillRect/>
          </a:stretch>
        </p:blipFill>
        <p:spPr bwMode="auto">
          <a:xfrm>
            <a:off x="381000" y="1600200"/>
            <a:ext cx="8458200" cy="4773613"/>
          </a:xfrm>
          <a:prstGeom prst="rect">
            <a:avLst/>
          </a:prstGeom>
          <a:noFill/>
          <a:ln w="12700">
            <a:noFill/>
            <a:miter lim="800000"/>
            <a:headEnd/>
            <a:tailEnd/>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p:txBody>
          <a:bodyPr lIns="90720" tIns="44640" rIns="90720" bIns="44640"/>
          <a:lstStyle/>
          <a:p>
            <a:pPr>
              <a:tabLst>
                <a:tab pos="0" algn="l"/>
                <a:tab pos="960438" algn="l"/>
                <a:tab pos="1922463" algn="l"/>
                <a:tab pos="2884488" algn="l"/>
                <a:tab pos="3846513" algn="l"/>
                <a:tab pos="4808538" algn="l"/>
                <a:tab pos="5770563" algn="l"/>
                <a:tab pos="6732588" algn="l"/>
                <a:tab pos="7694613" algn="l"/>
                <a:tab pos="8656638" algn="l"/>
                <a:tab pos="9618663" algn="l"/>
                <a:tab pos="10580688" algn="l"/>
              </a:tabLst>
            </a:pPr>
            <a:r>
              <a:rPr lang="en-US" smtClean="0"/>
              <a:t>Gestión de calidad de software</a:t>
            </a:r>
          </a:p>
        </p:txBody>
      </p:sp>
      <p:sp>
        <p:nvSpPr>
          <p:cNvPr id="6147" name="Rectangle 2"/>
          <p:cNvSpPr>
            <a:spLocks noGrp="1" noChangeArrowheads="1"/>
          </p:cNvSpPr>
          <p:nvPr>
            <p:ph type="body" idx="1"/>
          </p:nvPr>
        </p:nvSpPr>
        <p:spPr/>
        <p:txBody>
          <a:bodyPr lIns="90720" tIns="44640" rIns="90720" bIns="44640"/>
          <a:lstStyle/>
          <a:p>
            <a:pPr marL="487363" indent="-487363">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s-BO" smtClean="0"/>
              <a:t>Preocupados por asegurar que el nivel requerido de calidad se logre en un producto de software.</a:t>
            </a:r>
          </a:p>
          <a:p>
            <a:pPr marL="487363" indent="-487363">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s-BO" smtClean="0"/>
              <a:t>Implica la definición de normas de calidad, procedimientos apropiados y garantizar que estos se sigan.</a:t>
            </a:r>
          </a:p>
          <a:p>
            <a:pPr marL="487363" indent="-487363">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s-BO" smtClean="0"/>
              <a:t>Se debe tratar de crear una "cultura de calidad", donde la calidad es vista como responsabilidad de todos.</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p:spPr>
        <p:txBody>
          <a:bodyPr lIns="90840" tIns="44623" rIns="90840" bIns="44623"/>
          <a:lstStyle/>
          <a:p>
            <a:r>
              <a:rPr lang="es-BO" sz="2400" smtClean="0"/>
              <a:t>Una propiedad del software se puede medir</a:t>
            </a:r>
            <a:r>
              <a:rPr lang="en-GB" sz="2400" smtClean="0"/>
              <a:t>.</a:t>
            </a:r>
          </a:p>
          <a:p>
            <a:r>
              <a:rPr lang="es-BO" sz="2400" smtClean="0"/>
              <a:t>La relación que existe entre lo que podemos medir y lo que queremos saber. Sólo podemos medir atributos internos, pero son a menudo más interesados en los atributos externos de software</a:t>
            </a:r>
            <a:r>
              <a:rPr lang="en-GB" sz="2400" smtClean="0"/>
              <a:t>.</a:t>
            </a:r>
          </a:p>
          <a:p>
            <a:r>
              <a:rPr lang="es-BO" sz="2400" smtClean="0"/>
              <a:t>Esta relación se ha formalizado y validado</a:t>
            </a:r>
            <a:r>
              <a:rPr lang="en-GB" sz="2400" smtClean="0"/>
              <a:t>.</a:t>
            </a:r>
          </a:p>
          <a:p>
            <a:r>
              <a:rPr lang="es-BO" sz="2400" smtClean="0"/>
              <a:t>Puede ser difícil de relacionar lo que se puede medir con los atributos deseables de calidad externa</a:t>
            </a:r>
            <a:r>
              <a:rPr lang="en-GB" sz="2400" smtClean="0"/>
              <a:t>.</a:t>
            </a:r>
          </a:p>
        </p:txBody>
      </p:sp>
      <p:sp>
        <p:nvSpPr>
          <p:cNvPr id="41987" name="Rectangle 3"/>
          <p:cNvSpPr>
            <a:spLocks noGrp="1" noChangeArrowheads="1"/>
          </p:cNvSpPr>
          <p:nvPr>
            <p:ph type="title"/>
          </p:nvPr>
        </p:nvSpPr>
        <p:spPr>
          <a:noFill/>
        </p:spPr>
        <p:txBody>
          <a:bodyPr lIns="90840" tIns="44623" rIns="90840" bIns="44623"/>
          <a:lstStyle/>
          <a:p>
            <a:r>
              <a:rPr lang="en-GB" smtClean="0"/>
              <a:t>Supuestos Métrica </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p:spPr>
        <p:txBody>
          <a:bodyPr lIns="90840" tIns="44623" rIns="90840" bIns="44623"/>
          <a:lstStyle/>
          <a:p>
            <a:r>
              <a:rPr lang="en-GB" smtClean="0"/>
              <a:t>Atributos internos y externos </a:t>
            </a:r>
          </a:p>
        </p:txBody>
      </p:sp>
      <p:pic>
        <p:nvPicPr>
          <p:cNvPr id="43011" name="Picture 6"/>
          <p:cNvPicPr>
            <a:picLocks noChangeAspect="1" noChangeArrowheads="1"/>
          </p:cNvPicPr>
          <p:nvPr/>
        </p:nvPicPr>
        <p:blipFill>
          <a:blip r:embed="rId2" cstate="print"/>
          <a:srcRect/>
          <a:stretch>
            <a:fillRect/>
          </a:stretch>
        </p:blipFill>
        <p:spPr bwMode="auto">
          <a:xfrm>
            <a:off x="228600" y="1524000"/>
            <a:ext cx="8686800" cy="4865688"/>
          </a:xfrm>
          <a:prstGeom prst="rect">
            <a:avLst/>
          </a:prstGeom>
          <a:noFill/>
          <a:ln w="12700">
            <a:noFill/>
            <a:miter lim="800000"/>
            <a:headEnd/>
            <a:tailEnd/>
          </a:ln>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smtClean="0"/>
              <a:t>Proceso de medición </a:t>
            </a:r>
          </a:p>
        </p:txBody>
      </p:sp>
      <p:sp>
        <p:nvSpPr>
          <p:cNvPr id="44035" name="Rectangle 3"/>
          <p:cNvSpPr>
            <a:spLocks noGrp="1" noChangeArrowheads="1"/>
          </p:cNvSpPr>
          <p:nvPr>
            <p:ph type="body" idx="1"/>
          </p:nvPr>
        </p:nvSpPr>
        <p:spPr/>
        <p:txBody>
          <a:bodyPr/>
          <a:lstStyle/>
          <a:p>
            <a:r>
              <a:rPr lang="es-BO" smtClean="0"/>
              <a:t>Un proceso de medición de software puede ser parte de un proceso de control de calidad</a:t>
            </a:r>
            <a:r>
              <a:rPr lang="en-GB" smtClean="0"/>
              <a:t>.</a:t>
            </a:r>
          </a:p>
          <a:p>
            <a:r>
              <a:rPr lang="es-BO" smtClean="0"/>
              <a:t>Los datos recopilados durante este proceso deben mantenerse como un recurso de organización</a:t>
            </a:r>
            <a:r>
              <a:rPr lang="en-GB" smtClean="0"/>
              <a:t>.</a:t>
            </a:r>
          </a:p>
          <a:p>
            <a:r>
              <a:rPr lang="es-BO" smtClean="0"/>
              <a:t>Una vez que una base de datos de medición se ha establecido comparaciones entre los proyectos a ser posible</a:t>
            </a:r>
            <a:r>
              <a:rPr lang="en-GB" smtClean="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p:spPr>
        <p:txBody>
          <a:bodyPr lIns="90840" tIns="44623" rIns="90840" bIns="44623"/>
          <a:lstStyle/>
          <a:p>
            <a:r>
              <a:rPr lang="es-BO" smtClean="0"/>
              <a:t>Proceso de medición del producto </a:t>
            </a:r>
          </a:p>
        </p:txBody>
      </p:sp>
      <p:pic>
        <p:nvPicPr>
          <p:cNvPr id="45059" name="Picture 7"/>
          <p:cNvPicPr>
            <a:picLocks noChangeAspect="1" noChangeArrowheads="1"/>
          </p:cNvPicPr>
          <p:nvPr/>
        </p:nvPicPr>
        <p:blipFill>
          <a:blip r:embed="rId2" cstate="print"/>
          <a:srcRect/>
          <a:stretch>
            <a:fillRect/>
          </a:stretch>
        </p:blipFill>
        <p:spPr bwMode="auto">
          <a:xfrm>
            <a:off x="533400" y="1752600"/>
            <a:ext cx="8305800" cy="4038600"/>
          </a:xfrm>
          <a:prstGeom prst="rect">
            <a:avLst/>
          </a:prstGeom>
          <a:noFill/>
          <a:ln w="12700">
            <a:noFill/>
            <a:miter lim="800000"/>
            <a:headEnd/>
            <a:tailEnd/>
          </a:ln>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p:spPr>
        <p:txBody>
          <a:bodyPr lIns="90840" tIns="44623" rIns="90840" bIns="44623"/>
          <a:lstStyle/>
          <a:p>
            <a:r>
              <a:rPr lang="en-GB" smtClean="0"/>
              <a:t>Recopilación de datos </a:t>
            </a:r>
          </a:p>
        </p:txBody>
      </p:sp>
      <p:sp>
        <p:nvSpPr>
          <p:cNvPr id="46083" name="Rectangle 3"/>
          <p:cNvSpPr>
            <a:spLocks noGrp="1" noChangeArrowheads="1"/>
          </p:cNvSpPr>
          <p:nvPr>
            <p:ph type="body" idx="1"/>
          </p:nvPr>
        </p:nvSpPr>
        <p:spPr>
          <a:noFill/>
        </p:spPr>
        <p:txBody>
          <a:bodyPr lIns="90840" tIns="44623" rIns="90840" bIns="44623"/>
          <a:lstStyle/>
          <a:p>
            <a:r>
              <a:rPr lang="es-BO" smtClean="0"/>
              <a:t>Un programa de medición debería basarse en un conjunto de productos y procesos de datos</a:t>
            </a:r>
            <a:r>
              <a:rPr lang="en-GB" smtClean="0"/>
              <a:t>.</a:t>
            </a:r>
          </a:p>
          <a:p>
            <a:r>
              <a:rPr lang="es-BO" smtClean="0"/>
              <a:t>Los datos deben ser recogidos de inmediato (no en retrospectiva) y, si es posible, de forma automática</a:t>
            </a:r>
            <a:r>
              <a:rPr lang="en-GB" smtClean="0"/>
              <a:t>.</a:t>
            </a:r>
          </a:p>
          <a:p>
            <a:r>
              <a:rPr lang="es-BO" smtClean="0"/>
              <a:t>Tres tipos de recogida automática de datos</a:t>
            </a:r>
            <a:endParaRPr lang="en-GB" smtClean="0"/>
          </a:p>
          <a:p>
            <a:pPr lvl="1"/>
            <a:r>
              <a:rPr lang="en-GB" smtClean="0"/>
              <a:t>Análisis de productos estáticos;</a:t>
            </a:r>
          </a:p>
          <a:p>
            <a:pPr lvl="1"/>
            <a:r>
              <a:rPr lang="en-GB" smtClean="0"/>
              <a:t>Análisis de productos dinámicos;</a:t>
            </a:r>
          </a:p>
          <a:p>
            <a:pPr lvl="1"/>
            <a:r>
              <a:rPr lang="es-BO" smtClean="0"/>
              <a:t>Proceso de recopilación de datos</a:t>
            </a:r>
            <a:r>
              <a:rPr lang="en-GB" smtClean="0"/>
              <a:t>.</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p:spPr>
        <p:txBody>
          <a:bodyPr lIns="90840" tIns="44623" rIns="90840" bIns="44623"/>
          <a:lstStyle/>
          <a:p>
            <a:r>
              <a:rPr lang="en-GB" smtClean="0"/>
              <a:t>Exactitud de los datos</a:t>
            </a:r>
          </a:p>
        </p:txBody>
      </p:sp>
      <p:sp>
        <p:nvSpPr>
          <p:cNvPr id="47107" name="Rectangle 3"/>
          <p:cNvSpPr>
            <a:spLocks noGrp="1" noChangeArrowheads="1"/>
          </p:cNvSpPr>
          <p:nvPr>
            <p:ph type="body" idx="1"/>
          </p:nvPr>
        </p:nvSpPr>
        <p:spPr>
          <a:noFill/>
        </p:spPr>
        <p:txBody>
          <a:bodyPr lIns="90840" tIns="44623" rIns="90840" bIns="44623"/>
          <a:lstStyle/>
          <a:p>
            <a:r>
              <a:rPr lang="en-GB" smtClean="0"/>
              <a:t>No recopilar datos innecesarios </a:t>
            </a:r>
          </a:p>
          <a:p>
            <a:pPr lvl="1"/>
            <a:r>
              <a:rPr lang="es-BO" smtClean="0"/>
              <a:t>Las preguntas a ser respondidas debe ser decididas de antemano y los datos necesarios identificados</a:t>
            </a:r>
            <a:r>
              <a:rPr lang="en-GB" smtClean="0"/>
              <a:t>.</a:t>
            </a:r>
          </a:p>
          <a:p>
            <a:r>
              <a:rPr lang="es-BO" smtClean="0"/>
              <a:t>Dile a la gente por qué los datos están siendo recogidos</a:t>
            </a:r>
            <a:r>
              <a:rPr lang="en-GB" smtClean="0"/>
              <a:t>.  </a:t>
            </a:r>
          </a:p>
          <a:p>
            <a:pPr lvl="1"/>
            <a:r>
              <a:rPr lang="es-BO" smtClean="0"/>
              <a:t>No debe ser parte de la evaluación del personal</a:t>
            </a:r>
            <a:r>
              <a:rPr lang="en-GB" smtClean="0"/>
              <a:t>.</a:t>
            </a:r>
          </a:p>
          <a:p>
            <a:r>
              <a:rPr lang="es-BO" smtClean="0"/>
              <a:t>No confíe en la memoria</a:t>
            </a:r>
            <a:r>
              <a:rPr lang="en-GB" smtClean="0"/>
              <a:t> </a:t>
            </a:r>
          </a:p>
          <a:p>
            <a:pPr lvl="1"/>
            <a:r>
              <a:rPr lang="es-BO" smtClean="0"/>
              <a:t>Recopilar datos cuando son generados no después de que el proyecto ha terminado.</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p:spPr>
        <p:txBody>
          <a:bodyPr lIns="90840" tIns="44623" rIns="90840" bIns="44623"/>
          <a:lstStyle/>
          <a:p>
            <a:r>
              <a:rPr lang="es-BO" sz="2400" smtClean="0"/>
              <a:t>Una métrica de calidad debe ser un factor predictivo de la calidad del producto</a:t>
            </a:r>
            <a:r>
              <a:rPr lang="en-GB" sz="2400" smtClean="0"/>
              <a:t>.</a:t>
            </a:r>
          </a:p>
          <a:p>
            <a:r>
              <a:rPr lang="es-BO" sz="2400" smtClean="0"/>
              <a:t>Clases de métricas de productos</a:t>
            </a:r>
            <a:endParaRPr lang="en-GB" sz="2400" smtClean="0"/>
          </a:p>
          <a:p>
            <a:pPr lvl="1"/>
            <a:r>
              <a:rPr lang="es-BO" sz="2000" smtClean="0"/>
              <a:t>Las métricas dinámicas son recogidas por las mediciones hechas de un programa en ejecución</a:t>
            </a:r>
            <a:r>
              <a:rPr lang="en-GB" sz="2000" smtClean="0"/>
              <a:t>;</a:t>
            </a:r>
          </a:p>
          <a:p>
            <a:pPr lvl="1"/>
            <a:r>
              <a:rPr lang="es-BO" sz="2000" smtClean="0"/>
              <a:t>Las métricas estáticas son recogidas por las mediciones realizadas del sistema de representaciones</a:t>
            </a:r>
            <a:r>
              <a:rPr lang="en-GB" sz="2000" smtClean="0"/>
              <a:t>;</a:t>
            </a:r>
          </a:p>
          <a:p>
            <a:pPr lvl="1"/>
            <a:r>
              <a:rPr lang="es-BO" sz="2000" smtClean="0"/>
              <a:t>Las métricas dinámicas ayudan a evaluar la eficiencia y la fiabilidad</a:t>
            </a:r>
            <a:r>
              <a:rPr lang="en-GB" sz="2000" smtClean="0"/>
              <a:t>; </a:t>
            </a:r>
            <a:r>
              <a:rPr lang="es-BO" sz="2000" smtClean="0"/>
              <a:t>mediciones estáticas ayudan a evaluar la complejidad, la comprensión y la mantenibilidad </a:t>
            </a:r>
            <a:r>
              <a:rPr lang="en-GB" sz="2000" smtClean="0"/>
              <a:t>.</a:t>
            </a:r>
          </a:p>
        </p:txBody>
      </p:sp>
      <p:sp>
        <p:nvSpPr>
          <p:cNvPr id="48131" name="Rectangle 3"/>
          <p:cNvSpPr>
            <a:spLocks noGrp="1" noChangeArrowheads="1"/>
          </p:cNvSpPr>
          <p:nvPr>
            <p:ph type="title"/>
          </p:nvPr>
        </p:nvSpPr>
        <p:spPr>
          <a:noFill/>
        </p:spPr>
        <p:txBody>
          <a:bodyPr lIns="90840" tIns="44623" rIns="90840" bIns="44623"/>
          <a:lstStyle/>
          <a:p>
            <a:r>
              <a:rPr lang="en-GB" smtClean="0"/>
              <a:t>Métricas de productos</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smtClean="0"/>
              <a:t>Dinámica y estática métricas</a:t>
            </a:r>
          </a:p>
        </p:txBody>
      </p:sp>
      <p:sp>
        <p:nvSpPr>
          <p:cNvPr id="49155" name="Rectangle 3"/>
          <p:cNvSpPr>
            <a:spLocks noGrp="1" noChangeArrowheads="1"/>
          </p:cNvSpPr>
          <p:nvPr>
            <p:ph type="body" idx="1"/>
          </p:nvPr>
        </p:nvSpPr>
        <p:spPr/>
        <p:txBody>
          <a:bodyPr/>
          <a:lstStyle/>
          <a:p>
            <a:r>
              <a:rPr lang="es-BO" sz="2400" smtClean="0"/>
              <a:t>Métricas dinámicas están estrechamente relacionadas con los atributos de calidad de software</a:t>
            </a:r>
            <a:endParaRPr lang="en-GB" sz="2400" smtClean="0"/>
          </a:p>
          <a:p>
            <a:pPr lvl="1"/>
            <a:r>
              <a:rPr lang="es-BO" sz="2000" smtClean="0"/>
              <a:t>Es relativamente fácil de medir el tiempo de respuesta de un sistema (atributo de rendimiento) o el número de fracasos (atributo de fiabilidad)</a:t>
            </a:r>
            <a:r>
              <a:rPr lang="en-GB" sz="2000" smtClean="0"/>
              <a:t>.</a:t>
            </a:r>
          </a:p>
          <a:p>
            <a:r>
              <a:rPr lang="es-BO" sz="2400" smtClean="0"/>
              <a:t>Las métricas estáticas tienen una relación indirecta con los atributos de calidad</a:t>
            </a:r>
            <a:endParaRPr lang="en-GB" sz="2400" smtClean="0"/>
          </a:p>
          <a:p>
            <a:pPr lvl="1"/>
            <a:r>
              <a:rPr lang="es-BO" sz="2000" smtClean="0"/>
              <a:t>Es necesario tratar de obtener una relación entre estos parámetros y propiedades tales como la complejidad, la comprensión y la mantenibilidad</a:t>
            </a:r>
            <a:r>
              <a:rPr lang="en-GB" sz="2000" smtClean="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s-BO" smtClean="0"/>
              <a:t>Métricas estadísticas de un producto de software</a:t>
            </a:r>
          </a:p>
        </p:txBody>
      </p:sp>
      <p:pic>
        <p:nvPicPr>
          <p:cNvPr id="50179" name="Picture 7"/>
          <p:cNvPicPr>
            <a:picLocks noChangeAspect="1" noChangeArrowheads="1"/>
          </p:cNvPicPr>
          <p:nvPr/>
        </p:nvPicPr>
        <p:blipFill>
          <a:blip r:embed="rId2" cstate="print"/>
          <a:srcRect/>
          <a:stretch>
            <a:fillRect/>
          </a:stretch>
        </p:blipFill>
        <p:spPr bwMode="auto">
          <a:xfrm>
            <a:off x="609600" y="1447800"/>
            <a:ext cx="8229600" cy="5029200"/>
          </a:xfrm>
          <a:prstGeom prst="rect">
            <a:avLst/>
          </a:prstGeom>
          <a:noFill/>
          <a:ln w="12700">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s-BO" smtClean="0"/>
              <a:t>Métricas orientadas a objetos</a:t>
            </a:r>
          </a:p>
        </p:txBody>
      </p:sp>
      <p:pic>
        <p:nvPicPr>
          <p:cNvPr id="51203" name="Picture 9"/>
          <p:cNvPicPr>
            <a:picLocks noChangeAspect="1" noChangeArrowheads="1"/>
          </p:cNvPicPr>
          <p:nvPr/>
        </p:nvPicPr>
        <p:blipFill>
          <a:blip r:embed="rId2" cstate="print"/>
          <a:srcRect/>
          <a:stretch>
            <a:fillRect/>
          </a:stretch>
        </p:blipFill>
        <p:spPr bwMode="auto">
          <a:xfrm>
            <a:off x="304800" y="1676400"/>
            <a:ext cx="8686800" cy="4343400"/>
          </a:xfrm>
          <a:prstGeom prst="rect">
            <a:avLst/>
          </a:prstGeom>
          <a:noFill/>
          <a:ln w="12700">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p:txBody>
          <a:bodyPr lIns="90720" tIns="44640" rIns="90720" bIns="44640"/>
          <a:lstStyle/>
          <a:p>
            <a:pPr>
              <a:tabLst>
                <a:tab pos="0" algn="l"/>
                <a:tab pos="960438" algn="l"/>
                <a:tab pos="1922463" algn="l"/>
                <a:tab pos="2884488" algn="l"/>
                <a:tab pos="3846513" algn="l"/>
                <a:tab pos="4808538" algn="l"/>
                <a:tab pos="5770563" algn="l"/>
                <a:tab pos="6732588" algn="l"/>
                <a:tab pos="7694613" algn="l"/>
                <a:tab pos="8656638" algn="l"/>
                <a:tab pos="9618663" algn="l"/>
                <a:tab pos="10580688" algn="l"/>
              </a:tabLst>
            </a:pPr>
            <a:r>
              <a:rPr lang="en-US" smtClean="0"/>
              <a:t>¿Qué es calidad?</a:t>
            </a:r>
          </a:p>
        </p:txBody>
      </p:sp>
      <p:sp>
        <p:nvSpPr>
          <p:cNvPr id="7171" name="Rectangle 2"/>
          <p:cNvSpPr>
            <a:spLocks noGrp="1" noChangeArrowheads="1"/>
          </p:cNvSpPr>
          <p:nvPr>
            <p:ph type="body" idx="1"/>
          </p:nvPr>
        </p:nvSpPr>
        <p:spPr>
          <a:xfrm>
            <a:off x="760413" y="1828800"/>
            <a:ext cx="7804150" cy="4130675"/>
          </a:xfrm>
        </p:spPr>
        <p:txBody>
          <a:bodyPr lIns="90720" tIns="44640" rIns="90720" bIns="44640"/>
          <a:lstStyle/>
          <a:p>
            <a:pPr marL="487363" indent="-487363">
              <a:spcBef>
                <a:spcPts val="600"/>
              </a:spcBef>
              <a:tabLst>
                <a:tab pos="471488" algn="l"/>
                <a:tab pos="1433513" algn="l"/>
                <a:tab pos="2395538" algn="l"/>
                <a:tab pos="3357563" algn="l"/>
                <a:tab pos="4319588" algn="l"/>
                <a:tab pos="5281613" algn="l"/>
                <a:tab pos="6243638" algn="l"/>
                <a:tab pos="7205663" algn="l"/>
                <a:tab pos="8167688" algn="l"/>
                <a:tab pos="9129713" algn="l"/>
                <a:tab pos="10093325" algn="l"/>
              </a:tabLst>
            </a:pPr>
            <a:endParaRPr lang="en-US" sz="2400" smtClean="0"/>
          </a:p>
          <a:p>
            <a:pPr marL="487363" indent="-487363">
              <a:spcBef>
                <a:spcPts val="600"/>
              </a:spcBef>
              <a:buClr>
                <a:srgbClr val="FFFFFF"/>
              </a:buClr>
              <a:buFont typeface="Zapf Dingbats" charset="2"/>
              <a:buChar char=""/>
              <a:tabLst>
                <a:tab pos="471488" algn="l"/>
                <a:tab pos="1433513" algn="l"/>
                <a:tab pos="2395538" algn="l"/>
                <a:tab pos="3357563" algn="l"/>
                <a:tab pos="4319588" algn="l"/>
                <a:tab pos="5281613" algn="l"/>
                <a:tab pos="6243638" algn="l"/>
                <a:tab pos="7205663" algn="l"/>
                <a:tab pos="8167688" algn="l"/>
                <a:tab pos="9129713" algn="l"/>
                <a:tab pos="10093325" algn="l"/>
              </a:tabLst>
            </a:pPr>
            <a:r>
              <a:rPr lang="es-BO" sz="2400" smtClean="0"/>
              <a:t>Calidad, de manera simple, significa que un producto debe cumplir con sus especificaciones.</a:t>
            </a:r>
          </a:p>
          <a:p>
            <a:pPr marL="487363" indent="-487363">
              <a:spcBef>
                <a:spcPts val="600"/>
              </a:spcBef>
              <a:buClr>
                <a:srgbClr val="FFFFFF"/>
              </a:buClr>
              <a:buFont typeface="Zapf Dingbats" charset="2"/>
              <a:buChar char=""/>
              <a:tabLst>
                <a:tab pos="471488" algn="l"/>
                <a:tab pos="1433513" algn="l"/>
                <a:tab pos="2395538" algn="l"/>
                <a:tab pos="3357563" algn="l"/>
                <a:tab pos="4319588" algn="l"/>
                <a:tab pos="5281613" algn="l"/>
                <a:tab pos="6243638" algn="l"/>
                <a:tab pos="7205663" algn="l"/>
                <a:tab pos="8167688" algn="l"/>
                <a:tab pos="9129713" algn="l"/>
                <a:tab pos="10093325" algn="l"/>
              </a:tabLst>
            </a:pPr>
            <a:r>
              <a:rPr lang="es-BO" sz="2400" smtClean="0"/>
              <a:t>Esto es problemático para sistemas de software</a:t>
            </a:r>
          </a:p>
          <a:p>
            <a:pPr marL="1087438" lvl="1">
              <a:buClr>
                <a:srgbClr val="FFFFFF"/>
              </a:buClr>
              <a:tabLst>
                <a:tab pos="471488" algn="l"/>
                <a:tab pos="1433513" algn="l"/>
                <a:tab pos="2395538" algn="l"/>
                <a:tab pos="3357563" algn="l"/>
                <a:tab pos="4319588" algn="l"/>
                <a:tab pos="5281613" algn="l"/>
                <a:tab pos="6243638" algn="l"/>
                <a:tab pos="7205663" algn="l"/>
                <a:tab pos="8167688" algn="l"/>
                <a:tab pos="9129713" algn="l"/>
                <a:tab pos="10093325" algn="l"/>
              </a:tabLst>
            </a:pPr>
            <a:r>
              <a:rPr lang="es-BO" sz="2000" smtClean="0"/>
              <a:t>Hay una tensión entre los requerimientos de calidad del cliente (eficacia, fiabilidad, etc) y los requerimientos de calidad del desarrollador (de mantenimiento, reutilización, etc).</a:t>
            </a:r>
          </a:p>
          <a:p>
            <a:pPr marL="1087438" lvl="1">
              <a:buClr>
                <a:srgbClr val="FFFFFF"/>
              </a:buClr>
              <a:tabLst>
                <a:tab pos="471488" algn="l"/>
                <a:tab pos="1433513" algn="l"/>
                <a:tab pos="2395538" algn="l"/>
                <a:tab pos="3357563" algn="l"/>
                <a:tab pos="4319588" algn="l"/>
                <a:tab pos="5281613" algn="l"/>
                <a:tab pos="6243638" algn="l"/>
                <a:tab pos="7205663" algn="l"/>
                <a:tab pos="8167688" algn="l"/>
                <a:tab pos="9129713" algn="l"/>
                <a:tab pos="10093325" algn="l"/>
              </a:tabLst>
            </a:pPr>
            <a:r>
              <a:rPr lang="es-BO" sz="2000" smtClean="0"/>
              <a:t>Algunos requisitos de calidad son difíciles de especificar de forma inequívoca.</a:t>
            </a:r>
          </a:p>
          <a:p>
            <a:pPr marL="1087438" lvl="1">
              <a:buClr>
                <a:srgbClr val="FFFFFF"/>
              </a:buClr>
              <a:tabLst>
                <a:tab pos="471488" algn="l"/>
                <a:tab pos="1433513" algn="l"/>
                <a:tab pos="2395538" algn="l"/>
                <a:tab pos="3357563" algn="l"/>
                <a:tab pos="4319588" algn="l"/>
                <a:tab pos="5281613" algn="l"/>
                <a:tab pos="6243638" algn="l"/>
                <a:tab pos="7205663" algn="l"/>
                <a:tab pos="8167688" algn="l"/>
                <a:tab pos="9129713" algn="l"/>
                <a:tab pos="10093325" algn="l"/>
              </a:tabLst>
            </a:pPr>
            <a:r>
              <a:rPr lang="es-BO" sz="2000" smtClean="0"/>
              <a:t>Las especificaciones de software generalmente son incompletas y a menudo inconsistentes.</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p:spPr>
        <p:txBody>
          <a:bodyPr lIns="90840" tIns="44623" rIns="90840" bIns="44623"/>
          <a:lstStyle/>
          <a:p>
            <a:r>
              <a:rPr lang="en-GB" smtClean="0"/>
              <a:t>Análisis de medidas </a:t>
            </a:r>
          </a:p>
        </p:txBody>
      </p:sp>
      <p:sp>
        <p:nvSpPr>
          <p:cNvPr id="52227" name="Rectangle 3"/>
          <p:cNvSpPr>
            <a:spLocks noGrp="1" noChangeArrowheads="1"/>
          </p:cNvSpPr>
          <p:nvPr>
            <p:ph type="body" idx="1"/>
          </p:nvPr>
        </p:nvSpPr>
        <p:spPr>
          <a:noFill/>
        </p:spPr>
        <p:txBody>
          <a:bodyPr lIns="90840" tIns="44623" rIns="90840" bIns="44623"/>
          <a:lstStyle/>
          <a:p>
            <a:r>
              <a:rPr lang="es-BO" smtClean="0"/>
              <a:t>El significado de los datos no siempre es obvio</a:t>
            </a:r>
            <a:r>
              <a:rPr lang="en-GB" smtClean="0"/>
              <a:t> </a:t>
            </a:r>
          </a:p>
          <a:p>
            <a:pPr lvl="1"/>
            <a:r>
              <a:rPr lang="es-BO" smtClean="0"/>
              <a:t>Analizar los datos recogidos es una tarea muy difícil.</a:t>
            </a:r>
            <a:endParaRPr lang="en-GB" smtClean="0"/>
          </a:p>
          <a:p>
            <a:r>
              <a:rPr lang="es-BO" smtClean="0"/>
              <a:t>Profesionales de la estadística deben consultar si está disponible</a:t>
            </a:r>
            <a:r>
              <a:rPr lang="en-GB" smtClean="0"/>
              <a:t>.</a:t>
            </a:r>
          </a:p>
          <a:p>
            <a:r>
              <a:rPr lang="es-BO" smtClean="0"/>
              <a:t>El análisis de datos debe tener en cuenta las circunstancias locales</a:t>
            </a:r>
            <a:r>
              <a:rPr lang="en-GB" smtClean="0"/>
              <a:t>.</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smtClean="0"/>
              <a:t>Medición de sorpresas</a:t>
            </a:r>
          </a:p>
        </p:txBody>
      </p:sp>
      <p:sp>
        <p:nvSpPr>
          <p:cNvPr id="53251" name="Rectangle 3"/>
          <p:cNvSpPr>
            <a:spLocks noGrp="1" noChangeArrowheads="1"/>
          </p:cNvSpPr>
          <p:nvPr>
            <p:ph type="body" idx="1"/>
          </p:nvPr>
        </p:nvSpPr>
        <p:spPr/>
        <p:txBody>
          <a:bodyPr/>
          <a:lstStyle/>
          <a:p>
            <a:r>
              <a:rPr lang="es-BO" smtClean="0"/>
              <a:t>Reducir el número de defectos en un programa conduce a un mayor número de llamadas al servicio técnico</a:t>
            </a:r>
            <a:endParaRPr lang="en-GB" smtClean="0"/>
          </a:p>
          <a:p>
            <a:pPr lvl="1"/>
            <a:r>
              <a:rPr lang="es-BO" smtClean="0"/>
              <a:t>El programa es ahora considerado como más fiable y así tiene un mercado más amplio más diverso. El porcentaje de usuarios que llaman a la mesa de ayuda puede haber disminuido, pero el total puede aumentar</a:t>
            </a:r>
            <a:r>
              <a:rPr lang="en-GB" smtClean="0"/>
              <a:t>;</a:t>
            </a:r>
          </a:p>
          <a:p>
            <a:pPr lvl="1"/>
            <a:r>
              <a:rPr lang="es-BO" smtClean="0"/>
              <a:t>Un sistema más fiable se utiliza de una manera diferente de un sistema donde los usuarios evitan las fallas. Esto conduce a más llamadas de ayuda</a:t>
            </a:r>
            <a:r>
              <a:rPr lang="en-GB" smtClean="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noFill/>
        </p:spPr>
        <p:txBody>
          <a:bodyPr lIns="90840" tIns="44623" rIns="90840" bIns="44623"/>
          <a:lstStyle/>
          <a:p>
            <a:r>
              <a:rPr lang="en-GB" smtClean="0"/>
              <a:t>Puntos clave </a:t>
            </a:r>
          </a:p>
        </p:txBody>
      </p:sp>
      <p:sp>
        <p:nvSpPr>
          <p:cNvPr id="54275" name="Rectangle 3"/>
          <p:cNvSpPr>
            <a:spLocks noGrp="1" noChangeArrowheads="1"/>
          </p:cNvSpPr>
          <p:nvPr>
            <p:ph type="body" idx="1"/>
          </p:nvPr>
        </p:nvSpPr>
        <p:spPr>
          <a:noFill/>
        </p:spPr>
        <p:txBody>
          <a:bodyPr lIns="90840" tIns="44623" rIns="90840" bIns="44623"/>
          <a:lstStyle/>
          <a:p>
            <a:pPr>
              <a:lnSpc>
                <a:spcPct val="90000"/>
              </a:lnSpc>
            </a:pPr>
            <a:r>
              <a:rPr lang="es-BO" smtClean="0"/>
              <a:t>Gestión de la calidad de software se ocupa de asegurar que el software cumple con sus estándares requeridos</a:t>
            </a:r>
            <a:r>
              <a:rPr lang="en-GB" smtClean="0"/>
              <a:t>.</a:t>
            </a:r>
          </a:p>
          <a:p>
            <a:pPr>
              <a:lnSpc>
                <a:spcPct val="90000"/>
              </a:lnSpc>
            </a:pPr>
            <a:r>
              <a:rPr lang="es-BO" smtClean="0"/>
              <a:t>Los procedimientos de garantía de calidad deben estar documentados en un manual de calidad de organización</a:t>
            </a:r>
            <a:r>
              <a:rPr lang="en-GB" smtClean="0"/>
              <a:t>.</a:t>
            </a:r>
          </a:p>
          <a:p>
            <a:pPr>
              <a:lnSpc>
                <a:spcPct val="90000"/>
              </a:lnSpc>
            </a:pPr>
            <a:r>
              <a:rPr lang="es-BO" smtClean="0"/>
              <a:t>Estándares de software son una encapsulación de las mejores prácticas</a:t>
            </a:r>
            <a:r>
              <a:rPr lang="en-GB" smtClean="0"/>
              <a:t>.</a:t>
            </a:r>
          </a:p>
          <a:p>
            <a:pPr>
              <a:lnSpc>
                <a:spcPct val="90000"/>
              </a:lnSpc>
            </a:pPr>
            <a:r>
              <a:rPr lang="es-BO" smtClean="0"/>
              <a:t>Las revisiones son el método más ampliamente utilizado para evaluar la calidad del software</a:t>
            </a:r>
            <a:r>
              <a:rPr lang="en-GB" smtClean="0"/>
              <a:t>.</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p:spPr>
        <p:txBody>
          <a:bodyPr lIns="90840" tIns="44623" rIns="90840" bIns="44623"/>
          <a:lstStyle/>
          <a:p>
            <a:r>
              <a:rPr lang="en-GB" smtClean="0"/>
              <a:t>Puntos clave </a:t>
            </a:r>
          </a:p>
        </p:txBody>
      </p:sp>
      <p:sp>
        <p:nvSpPr>
          <p:cNvPr id="55299" name="Rectangle 3"/>
          <p:cNvSpPr>
            <a:spLocks noGrp="1" noChangeArrowheads="1"/>
          </p:cNvSpPr>
          <p:nvPr>
            <p:ph type="body" idx="1"/>
          </p:nvPr>
        </p:nvSpPr>
        <p:spPr>
          <a:noFill/>
        </p:spPr>
        <p:txBody>
          <a:bodyPr lIns="90840" tIns="44623" rIns="90840" bIns="44623"/>
          <a:lstStyle/>
          <a:p>
            <a:r>
              <a:rPr lang="es-BO" smtClean="0"/>
              <a:t>La medición de software recopila información tanto sobre el proceso del software y el producto de software</a:t>
            </a:r>
            <a:r>
              <a:rPr lang="en-GB" smtClean="0"/>
              <a:t>.</a:t>
            </a:r>
          </a:p>
          <a:p>
            <a:r>
              <a:rPr lang="es-BO" smtClean="0"/>
              <a:t>La calidad métrica de producto debe ser usado para identificar los componentes potencialmente problemáticos</a:t>
            </a:r>
            <a:r>
              <a:rPr lang="en-GB" smtClean="0"/>
              <a:t>.</a:t>
            </a:r>
          </a:p>
          <a:p>
            <a:r>
              <a:rPr lang="es-BO" smtClean="0"/>
              <a:t>No hay ningún estándar métrico de software de aplicación universal</a:t>
            </a:r>
            <a:r>
              <a:rPr lang="en-GB" smtClean="0"/>
              <a: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lIns="90720" tIns="44640" rIns="90720" bIns="44640"/>
          <a:lstStyle/>
          <a:p>
            <a:pPr>
              <a:tabLst>
                <a:tab pos="0" algn="l"/>
                <a:tab pos="960438" algn="l"/>
                <a:tab pos="1922463" algn="l"/>
                <a:tab pos="2884488" algn="l"/>
                <a:tab pos="3846513" algn="l"/>
                <a:tab pos="4808538" algn="l"/>
                <a:tab pos="5770563" algn="l"/>
                <a:tab pos="6732588" algn="l"/>
                <a:tab pos="7694613" algn="l"/>
                <a:tab pos="8656638" algn="l"/>
                <a:tab pos="9618663" algn="l"/>
                <a:tab pos="10580688" algn="l"/>
              </a:tabLst>
            </a:pPr>
            <a:r>
              <a:rPr lang="es-BO" smtClean="0"/>
              <a:t>El compromiso de calidad</a:t>
            </a:r>
          </a:p>
        </p:txBody>
      </p:sp>
      <p:sp>
        <p:nvSpPr>
          <p:cNvPr id="8195" name="Rectangle 2"/>
          <p:cNvSpPr>
            <a:spLocks noGrp="1" noChangeArrowheads="1"/>
          </p:cNvSpPr>
          <p:nvPr>
            <p:ph type="body" idx="1"/>
          </p:nvPr>
        </p:nvSpPr>
        <p:spPr/>
        <p:txBody>
          <a:bodyPr lIns="90720" tIns="44640" rIns="90720" bIns="44640"/>
          <a:lstStyle/>
          <a:p>
            <a:pPr marL="487363" indent="-487363">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s-BO" smtClean="0"/>
              <a:t>No podemos esperar a que las especificaciones mejoren antes de prestar atención a la gestión de la calidad.</a:t>
            </a:r>
          </a:p>
          <a:p>
            <a:pPr marL="487363" indent="-487363">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s-BO" smtClean="0"/>
              <a:t>Debemos poner los procedimientos de gestión de la calidad en su lugar para mejorar la calidad, a pesar de que especificación sea imperfecta.</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669925" y="-698500"/>
            <a:ext cx="7804150" cy="1922463"/>
          </a:xfrm>
        </p:spPr>
        <p:txBody>
          <a:bodyPr/>
          <a:lstStyle/>
          <a:p>
            <a:pPr>
              <a:tabLst>
                <a:tab pos="0" algn="l"/>
                <a:tab pos="960438" algn="l"/>
                <a:tab pos="1922463" algn="l"/>
                <a:tab pos="2884488" algn="l"/>
                <a:tab pos="3846513" algn="l"/>
                <a:tab pos="4808538" algn="l"/>
                <a:tab pos="5770563" algn="l"/>
                <a:tab pos="6732588" algn="l"/>
                <a:tab pos="7694613" algn="l"/>
                <a:tab pos="8656638" algn="l"/>
                <a:tab pos="9618663" algn="l"/>
                <a:tab pos="10580688" algn="l"/>
              </a:tabLst>
            </a:pPr>
            <a:r>
              <a:rPr lang="en-US" smtClean="0"/>
              <a:t/>
            </a:r>
            <a:br>
              <a:rPr lang="en-US" smtClean="0"/>
            </a:br>
            <a:r>
              <a:rPr lang="en-US" smtClean="0"/>
              <a:t>Ámbito de aplicación de la gestión de la calidad</a:t>
            </a:r>
          </a:p>
        </p:txBody>
      </p:sp>
      <p:sp>
        <p:nvSpPr>
          <p:cNvPr id="9219" name="Rectangle 2"/>
          <p:cNvSpPr>
            <a:spLocks noGrp="1" noChangeArrowheads="1"/>
          </p:cNvSpPr>
          <p:nvPr>
            <p:ph type="body" idx="1"/>
          </p:nvPr>
        </p:nvSpPr>
        <p:spPr/>
        <p:txBody>
          <a:bodyPr/>
          <a:lstStyle/>
          <a:p>
            <a:pPr marL="487363" indent="-487363">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s-BO" smtClean="0"/>
              <a:t>La gestión de la calidad es particularmente importante para sistemas grandes y complejos. La documentación de calidad es un registro de progresos que apoya la continuidad del desarrollo a medida que el equipo de desarrollo va cambiando.</a:t>
            </a:r>
          </a:p>
          <a:p>
            <a:pPr marL="487363" indent="-487363">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s-BO" smtClean="0"/>
              <a:t>Para los pequeños sistemas la gestión de calidad necesita menos documentación y debería centrarse en establecer una cultura de calidad.</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669925" y="-85725"/>
            <a:ext cx="7804150" cy="1308100"/>
          </a:xfrm>
        </p:spPr>
        <p:txBody>
          <a:bodyPr lIns="90720" tIns="44640" rIns="90720" bIns="44640"/>
          <a:lstStyle/>
          <a:p>
            <a:pPr>
              <a:tabLst>
                <a:tab pos="0" algn="l"/>
                <a:tab pos="960438" algn="l"/>
                <a:tab pos="1922463" algn="l"/>
                <a:tab pos="2884488" algn="l"/>
                <a:tab pos="3846513" algn="l"/>
                <a:tab pos="4808538" algn="l"/>
                <a:tab pos="5770563" algn="l"/>
                <a:tab pos="6732588" algn="l"/>
                <a:tab pos="7694613" algn="l"/>
                <a:tab pos="8656638" algn="l"/>
                <a:tab pos="9618663" algn="l"/>
                <a:tab pos="10580688" algn="l"/>
              </a:tabLst>
            </a:pPr>
            <a:r>
              <a:rPr lang="en-US" smtClean="0"/>
              <a:t>Las actividades de gestión de calidad</a:t>
            </a:r>
          </a:p>
        </p:txBody>
      </p:sp>
      <p:sp>
        <p:nvSpPr>
          <p:cNvPr id="10243" name="Rectangle 2"/>
          <p:cNvSpPr>
            <a:spLocks noGrp="1" noChangeArrowheads="1"/>
          </p:cNvSpPr>
          <p:nvPr>
            <p:ph type="body" idx="1"/>
          </p:nvPr>
        </p:nvSpPr>
        <p:spPr/>
        <p:txBody>
          <a:bodyPr lIns="90720" tIns="44640" rIns="90720" bIns="44640"/>
          <a:lstStyle/>
          <a:p>
            <a:pPr marL="487363" indent="-487363">
              <a:lnSpc>
                <a:spcPct val="90000"/>
              </a:lnSpc>
              <a:spcBef>
                <a:spcPts val="600"/>
              </a:spcBef>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sz="2400" smtClean="0"/>
              <a:t>Garantía de calidad</a:t>
            </a:r>
          </a:p>
          <a:p>
            <a:pPr marL="1087438" lvl="1">
              <a:spcBef>
                <a:spcPts val="700"/>
              </a:spcBef>
              <a:buClr>
                <a:srgbClr val="FFFFFF"/>
              </a:buCl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sz="2000" smtClean="0"/>
              <a:t>Establecer procedimientos de organización y normas de calidad.</a:t>
            </a:r>
          </a:p>
          <a:p>
            <a:pPr marL="487363" indent="-487363">
              <a:lnSpc>
                <a:spcPct val="90000"/>
              </a:lnSpc>
              <a:spcBef>
                <a:spcPts val="600"/>
              </a:spcBef>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sz="2400" smtClean="0"/>
              <a:t>La planificación de la calidad</a:t>
            </a:r>
          </a:p>
          <a:p>
            <a:pPr marL="1087438" lvl="1">
              <a:spcBef>
                <a:spcPts val="700"/>
              </a:spcBef>
              <a:buClr>
                <a:srgbClr val="FFFFFF"/>
              </a:buCl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sz="2000" smtClean="0"/>
              <a:t>Seleccionar los procedimientos y estandares aplicables para un proyecto determinado y modificar estas según sea requerido.</a:t>
            </a:r>
          </a:p>
          <a:p>
            <a:pPr marL="487363" indent="-487363">
              <a:lnSpc>
                <a:spcPct val="90000"/>
              </a:lnSpc>
              <a:spcBef>
                <a:spcPts val="600"/>
              </a:spcBef>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sz="2400" smtClean="0"/>
              <a:t>Control de calidad</a:t>
            </a:r>
          </a:p>
          <a:p>
            <a:pPr marL="1087438" lvl="1">
              <a:spcBef>
                <a:spcPts val="700"/>
              </a:spcBef>
              <a:buClr>
                <a:srgbClr val="FFFFFF"/>
              </a:buCl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sz="2000" smtClean="0"/>
              <a:t>Asegurar que los procedimientos y estandares son seguidos por el equipo de desarrollo de software.</a:t>
            </a:r>
          </a:p>
          <a:p>
            <a:pPr marL="487363" indent="-487363">
              <a:lnSpc>
                <a:spcPct val="90000"/>
              </a:lnSpc>
              <a:spcBef>
                <a:spcPts val="600"/>
              </a:spcBef>
              <a:buClr>
                <a:srgbClr val="FFFFFF"/>
              </a:buClr>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sz="2400" smtClean="0"/>
              <a:t>La gestión de calidad debe estar separada de la gestión de proyectos para garantizar la independencia.</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p:txBody>
          <a:bodyPr/>
          <a:lstStyle/>
          <a:p>
            <a:pPr>
              <a:tabLst>
                <a:tab pos="0" algn="l"/>
                <a:tab pos="960438" algn="l"/>
                <a:tab pos="1922463" algn="l"/>
                <a:tab pos="2884488" algn="l"/>
                <a:tab pos="3846513" algn="l"/>
                <a:tab pos="4808538" algn="l"/>
                <a:tab pos="5770563" algn="l"/>
                <a:tab pos="6732588" algn="l"/>
                <a:tab pos="7694613" algn="l"/>
                <a:tab pos="8656638" algn="l"/>
                <a:tab pos="9618663" algn="l"/>
                <a:tab pos="10580688" algn="l"/>
              </a:tabLst>
            </a:pPr>
            <a:r>
              <a:rPr lang="es-BO" sz="2400" smtClean="0"/>
              <a:t>Gestión de calidad y de desarrollo de software </a:t>
            </a:r>
            <a:endParaRPr lang="en-US" sz="2400" smtClean="0"/>
          </a:p>
        </p:txBody>
      </p:sp>
      <p:pic>
        <p:nvPicPr>
          <p:cNvPr id="11267" name="Picture 2"/>
          <p:cNvPicPr>
            <a:picLocks noChangeAspect="1" noChangeArrowheads="1"/>
          </p:cNvPicPr>
          <p:nvPr/>
        </p:nvPicPr>
        <p:blipFill>
          <a:blip r:embed="rId3" cstate="print"/>
          <a:srcRect/>
          <a:stretch>
            <a:fillRect/>
          </a:stretch>
        </p:blipFill>
        <p:spPr bwMode="auto">
          <a:xfrm>
            <a:off x="457200" y="1828800"/>
            <a:ext cx="8388350" cy="3886200"/>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rkA4">
  <a:themeElements>
    <a:clrScheme name="">
      <a:dk1>
        <a:srgbClr val="919191"/>
      </a:dk1>
      <a:lt1>
        <a:srgbClr val="FFFFFF"/>
      </a:lt1>
      <a:dk2>
        <a:srgbClr val="000080"/>
      </a:dk2>
      <a:lt2>
        <a:srgbClr val="FFFFFF"/>
      </a:lt2>
      <a:accent1>
        <a:srgbClr val="FC0128"/>
      </a:accent1>
      <a:accent2>
        <a:srgbClr val="063DE8"/>
      </a:accent2>
      <a:accent3>
        <a:srgbClr val="AAAAC0"/>
      </a:accent3>
      <a:accent4>
        <a:srgbClr val="DADADA"/>
      </a:accent4>
      <a:accent5>
        <a:srgbClr val="FDAAAC"/>
      </a:accent5>
      <a:accent6>
        <a:srgbClr val="0536D2"/>
      </a:accent6>
      <a:hlink>
        <a:srgbClr val="00DFCA"/>
      </a:hlink>
      <a:folHlink>
        <a:srgbClr val="EAEC5E"/>
      </a:folHlink>
    </a:clrScheme>
    <a:fontScheme name="DarkA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charset="0"/>
          </a:defRPr>
        </a:defPPr>
      </a:lstStyle>
    </a:lnDef>
  </a:objectDefaults>
  <a:extraClrSchemeLst>
    <a:extraClrScheme>
      <a:clrScheme name="DarkA4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A4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A4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A4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A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A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A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HD:Users:sommervi:WebSites:SE7:Presentations:DarkA4.pot</Template>
  <TotalTime>861</TotalTime>
  <Pages>55</Pages>
  <Words>2665</Words>
  <Application>Microsoft Office PowerPoint</Application>
  <PresentationFormat>Presentación en pantalla (4:3)</PresentationFormat>
  <Paragraphs>219</Paragraphs>
  <Slides>53</Slides>
  <Notes>31</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53</vt:i4>
      </vt:variant>
    </vt:vector>
  </HeadingPairs>
  <TitlesOfParts>
    <vt:vector size="59" baseType="lpstr">
      <vt:lpstr>Times</vt:lpstr>
      <vt:lpstr>Arial</vt:lpstr>
      <vt:lpstr>Zapf Dingbats</vt:lpstr>
      <vt:lpstr>Monotype Sorts</vt:lpstr>
      <vt:lpstr>DarkA4</vt:lpstr>
      <vt:lpstr>Microsoft Office Word 97 - 2003 Document</vt:lpstr>
      <vt:lpstr> Gestión de la Calidad</vt:lpstr>
      <vt:lpstr>Objetivos</vt:lpstr>
      <vt:lpstr>Temas cubiertos</vt:lpstr>
      <vt:lpstr>Gestión de calidad de software</vt:lpstr>
      <vt:lpstr>¿Qué es calidad?</vt:lpstr>
      <vt:lpstr>El compromiso de calidad</vt:lpstr>
      <vt:lpstr> Ámbito de aplicación de la gestión de la calidad</vt:lpstr>
      <vt:lpstr>Las actividades de gestión de calidad</vt:lpstr>
      <vt:lpstr>Gestión de calidad y de desarrollo de software </vt:lpstr>
      <vt:lpstr>La calidad del proceso y el producto</vt:lpstr>
      <vt:lpstr>Calidad basada en procesos</vt:lpstr>
      <vt:lpstr>Calidad basada en procesos</vt:lpstr>
      <vt:lpstr>La práctica calidad del proceso  </vt:lpstr>
      <vt:lpstr> Garantía de calidad y estándares</vt:lpstr>
      <vt:lpstr>La importancia de los estándares</vt:lpstr>
      <vt:lpstr>Los estándares del producto y el proceso</vt:lpstr>
      <vt:lpstr>Problemas con los estándares</vt:lpstr>
      <vt:lpstr>Desarrollo de estándares</vt:lpstr>
      <vt:lpstr>ISO 9000</vt:lpstr>
      <vt:lpstr>ISO 9001</vt:lpstr>
      <vt:lpstr>ISO 9000 certificación</vt:lpstr>
      <vt:lpstr>ISO 9000 y la gestión de calidad</vt:lpstr>
      <vt:lpstr>Estándares de documentación</vt:lpstr>
      <vt:lpstr>Proceso de documentacion</vt:lpstr>
      <vt:lpstr>Estándares de documentos </vt:lpstr>
      <vt:lpstr>Normas de intercambio de documentos </vt:lpstr>
      <vt:lpstr>Planificación de la calidad </vt:lpstr>
      <vt:lpstr>Planes de Calidad </vt:lpstr>
      <vt:lpstr>Atributos de calidad de software </vt:lpstr>
      <vt:lpstr>Control de calidad </vt:lpstr>
      <vt:lpstr>Controles de calidad </vt:lpstr>
      <vt:lpstr>Tipos de revisión </vt:lpstr>
      <vt:lpstr>Controles de calidad </vt:lpstr>
      <vt:lpstr>Revisar funciones</vt:lpstr>
      <vt:lpstr>Controles de calidad </vt:lpstr>
      <vt:lpstr>Revisión de resultados </vt:lpstr>
      <vt:lpstr>Medición y métricas del software </vt:lpstr>
      <vt:lpstr>Métricas de software </vt:lpstr>
      <vt:lpstr>Métricas de predicción y control</vt:lpstr>
      <vt:lpstr>Supuestos Métrica </vt:lpstr>
      <vt:lpstr>Atributos internos y externos </vt:lpstr>
      <vt:lpstr>Proceso de medición </vt:lpstr>
      <vt:lpstr>Proceso de medición del producto </vt:lpstr>
      <vt:lpstr>Recopilación de datos </vt:lpstr>
      <vt:lpstr>Exactitud de los datos</vt:lpstr>
      <vt:lpstr>Métricas de productos</vt:lpstr>
      <vt:lpstr>Dinámica y estática métricas</vt:lpstr>
      <vt:lpstr>Métricas estadísticas de un producto de software</vt:lpstr>
      <vt:lpstr>Métricas orientadas a objetos</vt:lpstr>
      <vt:lpstr>Análisis de medidas </vt:lpstr>
      <vt:lpstr>Medición de sorpresas</vt:lpstr>
      <vt:lpstr>Puntos clave </vt:lpstr>
      <vt:lpstr>Puntos clave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Management</dc:title>
  <dc:creator>lclap</dc:creator>
  <cp:lastModifiedBy>lclap</cp:lastModifiedBy>
  <cp:revision>67</cp:revision>
  <cp:lastPrinted>2004-04-23T15:41:55Z</cp:lastPrinted>
  <dcterms:created xsi:type="dcterms:W3CDTF">1995-12-05T14:01:45Z</dcterms:created>
  <dcterms:modified xsi:type="dcterms:W3CDTF">2016-02-25T20:53:52Z</dcterms:modified>
</cp:coreProperties>
</file>