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1" r:id="rId6"/>
    <p:sldId id="261" r:id="rId7"/>
    <p:sldId id="272" r:id="rId8"/>
    <p:sldId id="273" r:id="rId9"/>
    <p:sldId id="274" r:id="rId10"/>
    <p:sldId id="276" r:id="rId11"/>
    <p:sldId id="275" r:id="rId12"/>
    <p:sldId id="263" r:id="rId13"/>
    <p:sldId id="270" r:id="rId14"/>
    <p:sldId id="264" r:id="rId15"/>
    <p:sldId id="266" r:id="rId16"/>
    <p:sldId id="267" r:id="rId17"/>
  </p:sldIdLst>
  <p:sldSz cx="9144000" cy="6858000" type="screen4x3"/>
  <p:notesSz cx="6858000" cy="9199563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76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9A4A0EC-32C9-417C-B24E-D72791CCE0B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97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F359B8-C992-4DC5-A2E5-967340B0EDB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2/11/2016</a:t>
            </a:fld>
            <a:endParaRPr lang="en-US" sz="1600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2/11/2016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 smtClean="0"/>
              <a:t>Gestión de Proyectos de Software</a:t>
            </a: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6F64425-A56F-4201-825B-C801AE398B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mtClean="0"/>
              <a:t>INTRODUCCI</a:t>
            </a:r>
            <a:r>
              <a:rPr lang="es-CO" smtClean="0"/>
              <a:t>ÓN A LA </a:t>
            </a:r>
            <a:r>
              <a:rPr lang="es-ES_tradnl" smtClean="0"/>
              <a:t>CALIDAD DE SOFTWARE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Dr. Luis C. Santillán Hernández</a:t>
            </a:r>
            <a:endParaRPr lang="es-ES_tradnl" dirty="0" smtClean="0"/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1EB3AD-DB88-49CB-994D-D0BAD81970B3}" type="slidenum">
              <a:rPr lang="es-ES" smtClean="0"/>
              <a:pPr/>
              <a:t>1</a:t>
            </a:fld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Algunas características son (1/2)</a:t>
            </a:r>
            <a:endParaRPr lang="es-ES" smtClean="0"/>
          </a:p>
        </p:txBody>
      </p:sp>
      <p:sp>
        <p:nvSpPr>
          <p:cNvPr id="1229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5E50D-19CC-4FC5-9FCC-F529590F9F8D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12291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CO" smtClean="0"/>
              <a:t>Cumplir con los requisitos funcionales y de rendimiento.</a:t>
            </a:r>
          </a:p>
          <a:p>
            <a:pPr algn="just"/>
            <a:r>
              <a:rPr lang="es-CO" smtClean="0"/>
              <a:t>Mantenibilidad: el software se debe diseñar de tal manera que permita ajustarlo a los cambios en los requisitos del interesado. </a:t>
            </a:r>
          </a:p>
          <a:p>
            <a:pPr algn="just">
              <a:buFontTx/>
              <a:buNone/>
            </a:pPr>
            <a:r>
              <a:rPr lang="es-CO" smtClean="0"/>
              <a:t>	En software el cambio es inevitable!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Algunas características son (2/2)</a:t>
            </a:r>
            <a:endParaRPr lang="es-ES" smtClean="0"/>
          </a:p>
        </p:txBody>
      </p:sp>
      <p:sp>
        <p:nvSpPr>
          <p:cNvPr id="13316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FA4058A-7F66-48E7-A432-5B0B09FEDB7C}" type="datetime1">
              <a:rPr lang="en-US" smtClean="0"/>
              <a:pPr/>
              <a:t>2/11/2016</a:t>
            </a:fld>
            <a:endParaRPr lang="es-ES" smtClean="0"/>
          </a:p>
        </p:txBody>
      </p:sp>
      <p:sp>
        <p:nvSpPr>
          <p:cNvPr id="1331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553292-37AC-4561-83E4-6EAB99060069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13315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CO" sz="2800" smtClean="0"/>
              <a:t>Confiabilidad: incluye varias características como la seguridad, el control de fallos, etc. </a:t>
            </a:r>
          </a:p>
          <a:p>
            <a:pPr algn="just"/>
            <a:r>
              <a:rPr lang="es-CO" sz="2800" smtClean="0"/>
              <a:t>Eficiencia: tiene que ver con el uso adecuado de los recursos que necesita un sistema para su funcionamiento. </a:t>
            </a:r>
          </a:p>
          <a:p>
            <a:pPr algn="just"/>
            <a:r>
              <a:rPr lang="es-CO" sz="2800" smtClean="0"/>
              <a:t>Usabilidad: el software se debería utilizar sin un gran esfuerzo para los usuarios que posibilitaron la información para el diseño y documentación. </a:t>
            </a:r>
          </a:p>
          <a:p>
            <a:pPr algn="just"/>
            <a:endParaRPr lang="es-ES" sz="28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Defecto de software</a:t>
            </a:r>
            <a:endParaRPr lang="en-US" smtClean="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39F9E-EEE6-49C5-B610-D61EF4C6BC61}" type="slidenum">
              <a:rPr lang="es-ES" smtClean="0"/>
              <a:pPr/>
              <a:t>12</a:t>
            </a:fld>
            <a:endParaRPr lang="es-E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 smtClean="0"/>
              <a:t>Un defecto de software (</a:t>
            </a:r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 smtClean="0"/>
              <a:t>bug</a:t>
            </a:r>
            <a:r>
              <a:rPr lang="es-ES" dirty="0" smtClean="0"/>
              <a:t> en inglés), es el resultado de un fallo o deficiencia durante el proceso de creación de programas de ordenador o computador (software). Dicho fallo se puede presentar en cualquiera de las etapas del ciclo de vida del software.</a:t>
            </a:r>
          </a:p>
          <a:p>
            <a:endParaRPr lang="es-E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Error</a:t>
            </a:r>
            <a:endParaRPr lang="en-US" smtClean="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07BB24-410A-45EF-9203-2A1131322415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mtClean="0"/>
              <a:t>Es una equivocación cometida por un desarrollador. Algunos ejemplos de errores son: un error de tipeo, una malinterpretación de un requisito o de la funcionalidad de un método. El estándar 829 de la IEEE coincide con la definición de diccionario de error como “una idea falsa o equivocada”.</a:t>
            </a:r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Bug</a:t>
            </a:r>
            <a:endParaRPr lang="en-US" smtClean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994B3-C2B7-4EB9-9FFB-76A9A36B0F2D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En 1947, los creadores de Mark II informaron del primer caso de error en </a:t>
            </a:r>
            <a:r>
              <a:rPr lang="es-ES" dirty="0" smtClean="0"/>
              <a:t>una computadora </a:t>
            </a:r>
            <a:r>
              <a:rPr lang="es-ES" dirty="0" smtClean="0"/>
              <a:t>causado por un </a:t>
            </a:r>
            <a:r>
              <a:rPr lang="es-ES" dirty="0" smtClean="0">
                <a:solidFill>
                  <a:srgbClr val="FF0000"/>
                </a:solidFill>
              </a:rPr>
              <a:t>bicho</a:t>
            </a:r>
            <a:r>
              <a:rPr lang="es-ES" dirty="0" smtClean="0"/>
              <a:t>. </a:t>
            </a:r>
          </a:p>
          <a:p>
            <a:pPr algn="just"/>
            <a:r>
              <a:rPr lang="es-ES" dirty="0" smtClean="0"/>
              <a:t>El Mark II, ordenador sucesor de ASCC Mark I, construido en 1944, sufrió un fallo. Cuando se investigó ese fallo, se encontró que una polilla lo había provocado.</a:t>
            </a:r>
          </a:p>
          <a:p>
            <a:pPr algn="just"/>
            <a:endParaRPr lang="es-E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Tipos de error</a:t>
            </a:r>
            <a:endParaRPr lang="en-US" smtClean="0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FA0B6B-94F7-40DF-BF19-9D34E78E3D0A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smtClean="0"/>
              <a:t>Errores de código</a:t>
            </a:r>
          </a:p>
          <a:p>
            <a:r>
              <a:rPr lang="es-CO" smtClean="0"/>
              <a:t>Errores de procedimiento</a:t>
            </a:r>
          </a:p>
          <a:p>
            <a:r>
              <a:rPr lang="es-CO" smtClean="0"/>
              <a:t>Errores de documentación</a:t>
            </a:r>
          </a:p>
          <a:p>
            <a:r>
              <a:rPr lang="es-CO" smtClean="0"/>
              <a:t>Errores de datos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Causas de errores de software</a:t>
            </a:r>
            <a:endParaRPr lang="en-US" smtClean="0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8A4C20-4408-4E39-BDFB-3C4B852C64DE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Errores en la definición de requisitos</a:t>
            </a:r>
          </a:p>
          <a:p>
            <a:r>
              <a:rPr lang="en-US" sz="2400" smtClean="0"/>
              <a:t>Fallas de comunicación entre cliente-desarrollador</a:t>
            </a:r>
          </a:p>
          <a:p>
            <a:r>
              <a:rPr lang="en-US" sz="2400" smtClean="0"/>
              <a:t>Desviaciones deliberadas de los requisitos de software</a:t>
            </a:r>
          </a:p>
          <a:p>
            <a:r>
              <a:rPr lang="es-CO" sz="2400" smtClean="0"/>
              <a:t>Errores de diseño</a:t>
            </a:r>
          </a:p>
          <a:p>
            <a:r>
              <a:rPr lang="es-CO" sz="2400" smtClean="0"/>
              <a:t>Errores de programación</a:t>
            </a:r>
          </a:p>
          <a:p>
            <a:r>
              <a:rPr lang="en-US" sz="2400" smtClean="0"/>
              <a:t>Incumplimiento de las políticas de documentación y programación</a:t>
            </a:r>
          </a:p>
          <a:p>
            <a:r>
              <a:rPr lang="en-US" sz="2400" smtClean="0"/>
              <a:t>Dificultades del proceso de pruebas</a:t>
            </a:r>
          </a:p>
          <a:p>
            <a:r>
              <a:rPr lang="es-CO" sz="2400" smtClean="0"/>
              <a:t>Errores de procedimiento</a:t>
            </a:r>
          </a:p>
          <a:p>
            <a:r>
              <a:rPr lang="es-CO" sz="2400" smtClean="0"/>
              <a:t>Errores de documentación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580379D-548A-40FE-987A-A59B5C51F49F}" type="datetime1">
              <a:rPr lang="en-US" smtClean="0"/>
              <a:pPr/>
              <a:t>2/11/2016</a:t>
            </a:fld>
            <a:endParaRPr lang="es-ES" dirty="0" smtClean="0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414103-963C-4923-9CB8-F3EA056C37E6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307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s-CO" sz="6000" smtClean="0"/>
          </a:p>
          <a:p>
            <a:pPr algn="ctr">
              <a:buFontTx/>
              <a:buNone/>
            </a:pPr>
            <a:r>
              <a:rPr lang="es-CO" sz="6000" smtClean="0"/>
              <a:t>Qué es la calidad de software?</a:t>
            </a:r>
            <a:endParaRPr lang="en-US" sz="6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mtClean="0"/>
              <a:t>Definición de calidad de software: Pressman</a:t>
            </a:r>
            <a:endParaRPr lang="en-US" smtClean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87CD3-1BA2-4F81-BF25-A62C47C821D7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CO" sz="3600" smtClean="0"/>
              <a:t>Conformidad con los requisitos funcionales y de rendimiento, estándares explícitos de desarrollo y las características implícitas que se esperan de todo el software desarrollado profesionalmente.</a:t>
            </a:r>
            <a:endParaRPr lang="en-US" sz="3600" smtClean="0"/>
          </a:p>
          <a:p>
            <a:endParaRPr lang="en-US" sz="36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Definición de calidad de software: IEEE</a:t>
            </a:r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568" y="6375608"/>
            <a:ext cx="1981200" cy="365760"/>
          </a:xfrm>
          <a:noFill/>
        </p:spPr>
        <p:txBody>
          <a:bodyPr/>
          <a:lstStyle/>
          <a:p>
            <a:fld id="{B394F3BD-49F8-4D67-A36B-10FC018562EC}" type="slidenum">
              <a:rPr lang="es-ES" smtClean="0"/>
              <a:pPr/>
              <a:t>4</a:t>
            </a:fld>
            <a:endParaRPr lang="es-E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600" indent="-609600" algn="just" eaLnBrk="1" hangingPunct="1">
              <a:buFontTx/>
              <a:buAutoNum type="arabicPeriod"/>
            </a:pPr>
            <a:r>
              <a:rPr lang="es-CO" smtClean="0"/>
              <a:t>El nivel en el que un sistema, componente o proceso cumple con los requisitos especificados.</a:t>
            </a:r>
            <a:endParaRPr lang="en-US" smtClean="0"/>
          </a:p>
          <a:p>
            <a:pPr marL="609600" indent="-609600" algn="just" eaLnBrk="1" hangingPunct="1">
              <a:buFont typeface="Wingdings" pitchFamily="2" charset="2"/>
              <a:buAutoNum type="arabicPeriod"/>
            </a:pPr>
            <a:r>
              <a:rPr lang="es-CO" smtClean="0"/>
              <a:t>El nivel en el que un sistema, componente o proceso cumple las necesidades o expectativas del cliente o usuario.</a:t>
            </a:r>
            <a:endParaRPr lang="en-US" smtClean="0"/>
          </a:p>
          <a:p>
            <a:pPr marL="609600" indent="-609600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Definición de calidad de software: ISO</a:t>
            </a:r>
            <a:endParaRPr lang="en-US" smtClean="0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5EF193-ADAB-4DDD-9AAA-4E496379348D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s-CO" sz="4000" smtClean="0"/>
              <a:t>	La totalidad de características de un producto, proceso o servicio que cuenta con la habilidad de satisfacer necesidades explícitas o implícitas.</a:t>
            </a:r>
            <a:endParaRPr lang="en-US" sz="4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mtClean="0"/>
              <a:t>Definición de aseguramiento de calidad de software: IEEE</a:t>
            </a:r>
            <a:endParaRPr lang="en-US" smtClean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 de Software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7F1A8-2D33-48AE-9288-2BD12BA9F22B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s-CO" sz="2800" smtClean="0"/>
              <a:t>Un patrón planeado y sistemático de todas las acciones necesarias para generar la confianza adecuada que un elemento o producto cumple con los requisitos técnicos establecidos.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s-CO" sz="2800" smtClean="0"/>
              <a:t>Conjunto de actividades diseñadas para evaluar el proceso con el que los productos se desarrollan y producen. Es diferente al control de calidad.</a:t>
            </a:r>
            <a:endParaRPr lang="en-US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Calidad de software</a:t>
            </a:r>
            <a:endParaRPr lang="es-ES" smtClean="0"/>
          </a:p>
        </p:txBody>
      </p:sp>
      <p:sp>
        <p:nvSpPr>
          <p:cNvPr id="8196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endParaRPr lang="es-ES" dirty="0" smtClean="0"/>
          </a:p>
        </p:txBody>
      </p:sp>
      <p:sp>
        <p:nvSpPr>
          <p:cNvPr id="819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A8883B-8AE9-4C75-97D4-9AB752F85A25}" type="slidenum">
              <a:rPr lang="es-ES" smtClean="0"/>
              <a:pPr/>
              <a:t>7</a:t>
            </a:fld>
            <a:endParaRPr lang="es-ES" dirty="0" smtClean="0"/>
          </a:p>
        </p:txBody>
      </p:sp>
      <p:sp>
        <p:nvSpPr>
          <p:cNvPr id="8195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CO" smtClean="0"/>
              <a:t>Se puede decir que el software tiene calidad si cumple o excede las expectativas del usuario en cuanto a: </a:t>
            </a:r>
          </a:p>
          <a:p>
            <a:pPr lvl="1" algn="just">
              <a:buFontTx/>
              <a:buNone/>
            </a:pPr>
            <a:r>
              <a:rPr lang="es-CO" sz="2400" smtClean="0"/>
              <a:t>1. Funcionalidad (que sirva un propósito), </a:t>
            </a:r>
          </a:p>
          <a:p>
            <a:pPr lvl="1" algn="just">
              <a:buFontTx/>
              <a:buNone/>
            </a:pPr>
            <a:r>
              <a:rPr lang="es-CO" sz="2400" smtClean="0"/>
              <a:t>2. Ejecución (que sea práctico), </a:t>
            </a:r>
          </a:p>
          <a:p>
            <a:pPr lvl="1">
              <a:buFontTx/>
              <a:buNone/>
            </a:pPr>
            <a:r>
              <a:rPr lang="es-CO" sz="2400" smtClean="0"/>
              <a:t>3. Confiabilidad (que haga lo que debe), </a:t>
            </a:r>
          </a:p>
          <a:p>
            <a:pPr lvl="1" algn="just">
              <a:buFontTx/>
              <a:buNone/>
            </a:pPr>
            <a:r>
              <a:rPr lang="es-CO" sz="2400" smtClean="0"/>
              <a:t>4. Disponibilidad (que funcione bajo cualquier circunstancia) y </a:t>
            </a:r>
          </a:p>
          <a:p>
            <a:pPr lvl="1" algn="just">
              <a:buFontTx/>
              <a:buNone/>
            </a:pPr>
            <a:r>
              <a:rPr lang="es-CO" sz="2400" smtClean="0"/>
              <a:t>5. Apoyo, a un costo menor o igual al que el usuario está dispuesto a pagar. </a:t>
            </a:r>
          </a:p>
          <a:p>
            <a:endParaRPr lang="es-E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mtClean="0"/>
              <a:t>¿Cómo controlar la calidad del software? </a:t>
            </a:r>
            <a:endParaRPr lang="es-ES" smtClean="0"/>
          </a:p>
        </p:txBody>
      </p:sp>
      <p:sp>
        <p:nvSpPr>
          <p:cNvPr id="922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Calidadde Software</a:t>
            </a:r>
          </a:p>
        </p:txBody>
      </p:sp>
      <p:sp>
        <p:nvSpPr>
          <p:cNvPr id="922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B5C7F-9AB6-4866-AE95-B476E7CB4FDB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9219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mtClean="0"/>
              <a:t>La calidad del </a:t>
            </a:r>
            <a:r>
              <a:rPr lang="es-ES" i="1" smtClean="0"/>
              <a:t>software</a:t>
            </a:r>
            <a:r>
              <a:rPr lang="es-ES" smtClean="0"/>
              <a:t> es medible y varía de un sistema a otro o de un programa a otro </a:t>
            </a:r>
          </a:p>
          <a:p>
            <a:pPr>
              <a:buFontTx/>
              <a:buNone/>
            </a:pPr>
            <a:r>
              <a:rPr lang="es-CO" smtClean="0"/>
              <a:t>	Ejemplo:</a:t>
            </a:r>
          </a:p>
          <a:p>
            <a:pPr lvl="1"/>
            <a:r>
              <a:rPr lang="es-ES" smtClean="0"/>
              <a:t>Control de naves espaciales: confiable al nivel de "cero fallas“</a:t>
            </a:r>
          </a:p>
          <a:p>
            <a:pPr lvl="1"/>
            <a:r>
              <a:rPr lang="es-ES" smtClean="0"/>
              <a:t>Software hecho para ejecutarse una sola vez no requiere el mismo nivel de calidad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mtClean="0"/>
              <a:t>¿Cómo controlar la calidad del software?</a:t>
            </a:r>
            <a:endParaRPr lang="es-ES" smtClean="0"/>
          </a:p>
        </p:txBody>
      </p:sp>
      <p:sp>
        <p:nvSpPr>
          <p:cNvPr id="1126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Calidadde Software</a:t>
            </a:r>
          </a:p>
        </p:txBody>
      </p:sp>
      <p:sp>
        <p:nvSpPr>
          <p:cNvPr id="1127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A894D1-728F-42E2-B495-F7A549E7F847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11267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mtClean="0"/>
              <a:t>Varios autores definen las cualidades para medir la calidad del </a:t>
            </a:r>
            <a:r>
              <a:rPr lang="es-ES" i="1" smtClean="0"/>
              <a:t>software</a:t>
            </a:r>
            <a:r>
              <a:rPr lang="es-ES" smtClean="0"/>
              <a:t>, con diferentes denominaciones y agrupaciones. </a:t>
            </a:r>
          </a:p>
          <a:p>
            <a:pPr algn="just"/>
            <a:r>
              <a:rPr lang="es-ES" smtClean="0"/>
              <a:t>Todos los autores coinciden en que el </a:t>
            </a:r>
            <a:r>
              <a:rPr lang="es-ES" i="1" smtClean="0"/>
              <a:t>software</a:t>
            </a:r>
            <a:r>
              <a:rPr lang="es-ES" smtClean="0"/>
              <a:t> posee determinados índices medibles que son las bases para la calidad, el control y el perfeccionamiento de la productividad.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1158</TotalTime>
  <Words>715</Words>
  <Application>Microsoft Office PowerPoint</Application>
  <PresentationFormat>Presentación en pantalla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Origen</vt:lpstr>
      <vt:lpstr>INTRODUCCIÓN A LA CALIDAD DE SOFTWARE</vt:lpstr>
      <vt:lpstr>Diapositiva 2</vt:lpstr>
      <vt:lpstr>Definición de calidad de software: Pressman</vt:lpstr>
      <vt:lpstr>Definición de calidad de software: IEEE</vt:lpstr>
      <vt:lpstr>Definición de calidad de software: ISO</vt:lpstr>
      <vt:lpstr>Definición de aseguramiento de calidad de software: IEEE</vt:lpstr>
      <vt:lpstr>Calidad de software</vt:lpstr>
      <vt:lpstr>¿Cómo controlar la calidad del software? </vt:lpstr>
      <vt:lpstr>¿Cómo controlar la calidad del software?</vt:lpstr>
      <vt:lpstr>Algunas características son (1/2)</vt:lpstr>
      <vt:lpstr>Algunas características son (2/2)</vt:lpstr>
      <vt:lpstr>Defecto de software</vt:lpstr>
      <vt:lpstr>Error</vt:lpstr>
      <vt:lpstr>Bug</vt:lpstr>
      <vt:lpstr>Tipos de error</vt:lpstr>
      <vt:lpstr>Causas de errores de software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DEL SOFTWARE</dc:title>
  <dc:creator>Carlos Mario Zapata Jaramillo</dc:creator>
  <cp:lastModifiedBy>lclap</cp:lastModifiedBy>
  <cp:revision>84</cp:revision>
  <dcterms:created xsi:type="dcterms:W3CDTF">2003-03-11T03:35:19Z</dcterms:created>
  <dcterms:modified xsi:type="dcterms:W3CDTF">2016-02-12T06:29:58Z</dcterms:modified>
</cp:coreProperties>
</file>