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Default Extension="pdf" ContentType="application/pdf"/>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0"/>
  </p:notesMasterIdLst>
  <p:handoutMasterIdLst>
    <p:handoutMasterId r:id="rId81"/>
  </p:handoutMasterIdLst>
  <p:sldIdLst>
    <p:sldId id="256" r:id="rId2"/>
    <p:sldId id="276" r:id="rId3"/>
    <p:sldId id="277" r:id="rId4"/>
    <p:sldId id="278" r:id="rId5"/>
    <p:sldId id="280" r:id="rId6"/>
    <p:sldId id="257" r:id="rId7"/>
    <p:sldId id="258" r:id="rId8"/>
    <p:sldId id="281" r:id="rId9"/>
    <p:sldId id="282" r:id="rId10"/>
    <p:sldId id="285" r:id="rId11"/>
    <p:sldId id="286" r:id="rId12"/>
    <p:sldId id="287" r:id="rId13"/>
    <p:sldId id="259" r:id="rId14"/>
    <p:sldId id="310" r:id="rId15"/>
    <p:sldId id="288" r:id="rId16"/>
    <p:sldId id="289" r:id="rId17"/>
    <p:sldId id="311" r:id="rId18"/>
    <p:sldId id="261" r:id="rId19"/>
    <p:sldId id="316" r:id="rId20"/>
    <p:sldId id="318" r:id="rId21"/>
    <p:sldId id="312" r:id="rId22"/>
    <p:sldId id="313" r:id="rId23"/>
    <p:sldId id="291" r:id="rId24"/>
    <p:sldId id="314" r:id="rId25"/>
    <p:sldId id="262" r:id="rId26"/>
    <p:sldId id="319" r:id="rId27"/>
    <p:sldId id="264" r:id="rId28"/>
    <p:sldId id="315" r:id="rId29"/>
    <p:sldId id="320" r:id="rId30"/>
    <p:sldId id="265" r:id="rId31"/>
    <p:sldId id="338" r:id="rId32"/>
    <p:sldId id="321" r:id="rId33"/>
    <p:sldId id="324" r:id="rId34"/>
    <p:sldId id="323" r:id="rId35"/>
    <p:sldId id="266" r:id="rId36"/>
    <p:sldId id="322" r:id="rId37"/>
    <p:sldId id="325" r:id="rId38"/>
    <p:sldId id="332" r:id="rId39"/>
    <p:sldId id="331" r:id="rId40"/>
    <p:sldId id="326" r:id="rId41"/>
    <p:sldId id="268" r:id="rId42"/>
    <p:sldId id="302" r:id="rId43"/>
    <p:sldId id="269" r:id="rId44"/>
    <p:sldId id="303" r:id="rId45"/>
    <p:sldId id="304" r:id="rId46"/>
    <p:sldId id="333" r:id="rId47"/>
    <p:sldId id="270" r:id="rId48"/>
    <p:sldId id="340" r:id="rId49"/>
    <p:sldId id="339" r:id="rId50"/>
    <p:sldId id="341" r:id="rId51"/>
    <p:sldId id="342" r:id="rId52"/>
    <p:sldId id="335" r:id="rId53"/>
    <p:sldId id="343" r:id="rId54"/>
    <p:sldId id="344" r:id="rId55"/>
    <p:sldId id="336" r:id="rId56"/>
    <p:sldId id="345" r:id="rId57"/>
    <p:sldId id="346" r:id="rId58"/>
    <p:sldId id="305" r:id="rId59"/>
    <p:sldId id="271" r:id="rId60"/>
    <p:sldId id="306" r:id="rId61"/>
    <p:sldId id="272" r:id="rId62"/>
    <p:sldId id="292" r:id="rId63"/>
    <p:sldId id="294" r:id="rId64"/>
    <p:sldId id="293" r:id="rId65"/>
    <p:sldId id="273" r:id="rId66"/>
    <p:sldId id="295" r:id="rId67"/>
    <p:sldId id="296" r:id="rId68"/>
    <p:sldId id="297" r:id="rId69"/>
    <p:sldId id="298" r:id="rId70"/>
    <p:sldId id="299" r:id="rId71"/>
    <p:sldId id="301" r:id="rId72"/>
    <p:sldId id="347" r:id="rId73"/>
    <p:sldId id="348" r:id="rId74"/>
    <p:sldId id="274" r:id="rId75"/>
    <p:sldId id="349" r:id="rId76"/>
    <p:sldId id="350" r:id="rId77"/>
    <p:sldId id="275" r:id="rId78"/>
    <p:sldId id="309" r:id="rId7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9/28/2015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‹Nº›</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9/28/2015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‹Nº›</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pPr>
                <a:defRPr/>
              </a:pPr>
              <a:t>9/28/2015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pPr>
                <a:defRPr/>
              </a:pPr>
              <a:t>9/28/2015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pPr>
                <a:defRPr/>
              </a:pPr>
              <a:t>9/28/2015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pPr>
                <a:defRPr/>
              </a:pPr>
              <a:t>9/28/2015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pPr>
                <a:defRPr/>
              </a:pPr>
              <a:t>9/28/2015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pPr>
                <a:defRPr/>
              </a:pPr>
              <a:t>9/28/2015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pPr>
                <a:defRPr/>
              </a:pPr>
              <a:t>9/28/2015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pPr>
                <a:defRPr/>
              </a:pPr>
              <a:t>9/28/2015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pPr>
                <a:defRPr/>
              </a:pPr>
              <a:t>9/28/2015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pPr>
                <a:defRPr/>
              </a:pPr>
              <a:t>9/28/2015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pPr>
                <a:defRPr/>
              </a:pPr>
              <a:t>9/28/2015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pPr>
                <a:defRPr/>
              </a:pPr>
              <a:t>9/28/2015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‹Nº›</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package" Target="../embeddings/Documento_de_Microsoft_Office_Word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9.xml.rels><?xml version="1.0" encoding="UTF-8" standalone="yes"?>
<Relationships xmlns="http://schemas.openxmlformats.org/package/2006/relationships"><Relationship Id="rId3" Type="http://schemas.openxmlformats.org/officeDocument/2006/relationships/package" Target="../embeddings/Documento_de_Microsoft_Office_Word2.doc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package" Target="../embeddings/Documento_de_Microsoft_Office_Word3.docx"/><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9.xml.rels><?xml version="1.0" encoding="UTF-8" standalone="yes"?>
<Relationships xmlns="http://schemas.openxmlformats.org/package/2006/relationships"><Relationship Id="rId3" Type="http://schemas.openxmlformats.org/officeDocument/2006/relationships/package" Target="../embeddings/Documento_de_Microsoft_Office_Word4.docx"/><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d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d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pic>
        <p:nvPicPr>
          <p:cNvPr id="4" name="Picture 3" descr="4.3 Non-functionalR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smtClean="0"/>
              <a:t>The system’s operational domain imposes requirements on the system.</a:t>
            </a:r>
          </a:p>
          <a:p>
            <a:pPr lvl="1"/>
            <a:r>
              <a:rPr lang="en-GB" dirty="0" smtClean="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The software requirements document </a:t>
            </a:r>
            <a:endParaRPr lang="en-GB" dirty="0" smtClean="0"/>
          </a:p>
          <a:p>
            <a:r>
              <a:rPr lang="en-US" dirty="0" smtClean="0"/>
              <a:t>Requirements specification</a:t>
            </a:r>
            <a:endParaRPr lang="en-GB" dirty="0" smtClean="0"/>
          </a:p>
          <a:p>
            <a:r>
              <a:rPr lang="en-US" dirty="0" smtClean="0"/>
              <a:t>Requirements engineering processes</a:t>
            </a:r>
            <a:endParaRPr lang="en-GB" dirty="0" smtClean="0"/>
          </a:p>
          <a:p>
            <a:r>
              <a:rPr lang="en-US" dirty="0" smtClean="0"/>
              <a:t>Requirements elicitation and analysis</a:t>
            </a:r>
            <a:endParaRPr lang="en-GB" dirty="0" smtClean="0"/>
          </a:p>
          <a:p>
            <a:r>
              <a:rPr lang="en-US" dirty="0" smtClean="0"/>
              <a:t>Requirements validation</a:t>
            </a:r>
            <a:endParaRPr lang="en-GB" dirty="0" smtClean="0"/>
          </a:p>
          <a:p>
            <a:r>
              <a:rPr lang="en-US" dirty="0" smtClean="0"/>
              <a:t>Requirements management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a requirements document is a waste of time as requirements change so quickly.</a:t>
            </a:r>
          </a:p>
          <a:p>
            <a:r>
              <a:rPr lang="en-US" dirty="0" smtClean="0"/>
              <a:t>The document is therefore always out of date.</a:t>
            </a:r>
          </a:p>
          <a:p>
            <a:r>
              <a:rPr lang="en-US" dirty="0" smtClean="0"/>
              <a:t>Methods such as XP use incremental requirements engineering and express requirements as ‘user stories’ (discussed in Chapter 3).</a:t>
            </a:r>
          </a:p>
          <a:p>
            <a:r>
              <a:rPr lang="en-US" dirty="0" smtClean="0"/>
              <a:t>This is practical for business systems but problematic for systems that require a lot of pre-delivery analysis (e.g. critical systems) or systems developed by several teams.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nvGraphicFramePr>
        <p:xfrm>
          <a:off x="762000" y="1828800"/>
          <a:ext cx="7924800" cy="4480559"/>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2"/>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nvGraphicFramePr>
        <p:xfrm>
          <a:off x="685800" y="1595479"/>
          <a:ext cx="7924800" cy="4805321"/>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p:oleObj spid="_x0000_s131074" name="Document" r:id="rId3" imgW="5943381" imgH="3314578" progId="Word.Document.12">
              <p:embed/>
            </p:oleObj>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p:oleObj spid="_x0000_s130050" name="Document" r:id="rId3" imgW="5943381" imgH="4444836" progId="Word.Document.12">
              <p:embed/>
            </p:oleObj>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pic>
        <p:nvPicPr>
          <p:cNvPr id="4" name="Picture 3" descr="4.12 ReqEngSpira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74849" y="1417638"/>
            <a:ext cx="5510667" cy="47561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a:t>
            </a:r>
            <a:r>
              <a:rPr lang="en-GB" dirty="0" smtClean="0"/>
              <a:t> elicitation</a:t>
            </a:r>
            <a:endParaRPr lang="en-GB" dirty="0"/>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software requirements document is an agreed statement of the system requirements. It should be organized so that both system customers and software developers can use it.</a:t>
            </a:r>
            <a:endParaRPr lang="en-GB" dirty="0" smtClean="0"/>
          </a:p>
          <a:p>
            <a:r>
              <a:rPr lang="en-US" dirty="0" smtClean="0"/>
              <a:t>The requirements engineering process is an iterative process including requirements elicitation, specification and validation.</a:t>
            </a:r>
            <a:endParaRPr lang="en-GB" dirty="0" smtClean="0"/>
          </a:p>
          <a:p>
            <a:r>
              <a:rPr lang="en-US" dirty="0" smtClean="0"/>
              <a:t>Requirements elicitation and analysis is an iterative process that can be represented as a spiral of activities – requirements discovery, requirements classification and organization, requirements negotiation and requirements documentation.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3</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a:t>Normally a mix of closed and open-ended interviewing.</a:t>
            </a:r>
          </a:p>
          <a:p>
            <a:pPr>
              <a:lnSpc>
                <a:spcPct val="90000"/>
              </a:lnSpc>
            </a:pPr>
            <a:r>
              <a:rPr lang="en-US" sz="2400"/>
              <a:t>Interviews are good for getting an overall understanding of what stakeholders do and how they might interact with the system.</a:t>
            </a:r>
          </a:p>
          <a:p>
            <a:pPr>
              <a:lnSpc>
                <a:spcPct val="90000"/>
              </a:lnSpc>
            </a:pPr>
            <a:r>
              <a:rPr lang="en-US" sz="2400"/>
              <a:t>Interviews are not good for understanding domain requirements</a:t>
            </a:r>
          </a:p>
          <a:p>
            <a:pPr lvl="1">
              <a:lnSpc>
                <a:spcPct val="90000"/>
              </a:lnSpc>
            </a:pPr>
            <a:r>
              <a:rPr lang="en-US" sz="2000"/>
              <a:t>Requirements engineers cannot understand specific domain terminology;</a:t>
            </a:r>
          </a:p>
          <a:p>
            <a:pPr lvl="1">
              <a:lnSpc>
                <a:spcPct val="90000"/>
              </a:lnSpc>
            </a:pPr>
            <a:r>
              <a:rPr lang="en-US" sz="2000"/>
              <a:t>Some domain knowledge is so familiar that people find it hard to articulate or think that it isn’t worth articulating.</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457200" y="1905000"/>
          <a:ext cx="8229600" cy="4394200"/>
        </p:xfrm>
        <a:graphic>
          <a:graphicData uri="http://schemas.openxmlformats.org/presentationml/2006/ole">
            <p:oleObj spid="_x0000_s97282" name="Document" r:id="rId3" imgW="5943381" imgH="3505071" progId="Word.Document.12">
              <p:embed/>
            </p:oleObj>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304800" y="1776412"/>
          <a:ext cx="8534400" cy="4319588"/>
        </p:xfrm>
        <a:graphic>
          <a:graphicData uri="http://schemas.openxmlformats.org/presentationml/2006/ole">
            <p:oleObj spid="_x0000_s31746" name="Document" r:id="rId3" imgW="5943381" imgH="3936855" progId="Word.Document.12">
              <p:embed/>
            </p:oleObj>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pic>
        <p:nvPicPr>
          <p:cNvPr id="4" name="Picture 3" descr="4.1 UserSysReq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pic>
        <p:nvPicPr>
          <p:cNvPr id="4" name="Picture 3" descr="4.15 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7799" y="1828800"/>
            <a:ext cx="6555509" cy="38862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type="body"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pic>
        <p:nvPicPr>
          <p:cNvPr id="4" name="Picture 3" descr="4.16 Ethno-prototyp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2819400"/>
            <a:ext cx="7394864" cy="193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pic>
        <p:nvPicPr>
          <p:cNvPr id="4" name="Picture 3" descr="4.2 ReqRead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pic>
        <p:nvPicPr>
          <p:cNvPr id="4" name="Picture 3" descr="4.17 Req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FF0000"/>
                </a:solidFill>
              </a:rPr>
              <a:t>Traceability 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pic>
        <p:nvPicPr>
          <p:cNvPr id="4" name="Picture 3" descr="4.18 ReqChangeMa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You can use a range of techniques for requirements elicitation including interviews, scenarios, use-cases and ethnography.</a:t>
            </a:r>
          </a:p>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78</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4106</TotalTime>
  <Words>4906</Words>
  <Application>Microsoft Office PowerPoint</Application>
  <PresentationFormat>Presentación en pantalla (4:3)</PresentationFormat>
  <Paragraphs>549</Paragraphs>
  <Slides>78</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78</vt:i4>
      </vt:variant>
    </vt:vector>
  </HeadingPairs>
  <TitlesOfParts>
    <vt:vector size="80" baseType="lpstr">
      <vt:lpstr>SE9</vt:lpstr>
      <vt:lpstr>Document</vt:lpstr>
      <vt:lpstr>Chapter 4 – Requirements Engineering</vt:lpstr>
      <vt:lpstr>Topics covered</vt:lpstr>
      <vt:lpstr>Requirements engineering</vt:lpstr>
      <vt:lpstr>What is a requirement?</vt:lpstr>
      <vt:lpstr>Types of requirement</vt:lpstr>
      <vt:lpstr>User and system requirements </vt:lpstr>
      <vt:lpstr>Readers of different types of requirements specification </vt:lpstr>
      <vt:lpstr>Functional and non-functional requirements</vt:lpstr>
      <vt:lpstr>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Goals and requirements</vt:lpstr>
      <vt:lpstr>Usability requirements</vt:lpstr>
      <vt:lpstr>Metrics for specifying nonfunctional requirements</vt:lpstr>
      <vt:lpstr>Domain requirements</vt:lpstr>
      <vt:lpstr>Domain requirements problems</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Chapter 4 – Requirements Engineering</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Focused ethnography</vt:lpstr>
      <vt:lpstr>Ethnography and prototyping for requirements analysis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lclap</cp:lastModifiedBy>
  <cp:revision>20</cp:revision>
  <cp:lastPrinted>2010-01-11T10:54:43Z</cp:lastPrinted>
  <dcterms:created xsi:type="dcterms:W3CDTF">2010-01-08T19:43:52Z</dcterms:created>
  <dcterms:modified xsi:type="dcterms:W3CDTF">2015-09-28T21:00:20Z</dcterms:modified>
</cp:coreProperties>
</file>