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ms-office.legacyDiagramTex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59" r:id="rId6"/>
    <p:sldId id="258" r:id="rId7"/>
    <p:sldId id="260" r:id="rId8"/>
    <p:sldId id="261" r:id="rId9"/>
    <p:sldId id="262" r:id="rId10"/>
    <p:sldId id="263" r:id="rId11"/>
    <p:sldId id="273" r:id="rId12"/>
    <p:sldId id="274" r:id="rId13"/>
    <p:sldId id="264" r:id="rId14"/>
    <p:sldId id="266" r:id="rId15"/>
    <p:sldId id="267" r:id="rId16"/>
    <p:sldId id="269" r:id="rId17"/>
    <p:sldId id="270" r:id="rId18"/>
    <p:sldId id="265" r:id="rId19"/>
    <p:sldId id="268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/>
    <p:restoredTop sz="86410"/>
  </p:normalViewPr>
  <p:slideViewPr>
    <p:cSldViewPr>
      <p:cViewPr varScale="1">
        <p:scale>
          <a:sx n="59" d="100"/>
          <a:sy n="59" d="100"/>
        </p:scale>
        <p:origin x="-13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06/relationships/legacyDocTextInfo" Target="legacyDocTextInfo.bin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drawings/_rels/vmlDrawing2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15.bin"/><Relationship Id="rId3" Type="http://schemas.microsoft.com/office/2006/relationships/legacyDiagramText" Target="legacyDiagramText10.bin"/><Relationship Id="rId7" Type="http://schemas.microsoft.com/office/2006/relationships/legacyDiagramText" Target="legacyDiagramText14.bin"/><Relationship Id="rId2" Type="http://schemas.microsoft.com/office/2006/relationships/legacyDiagramText" Target="legacyDiagramText9.bin"/><Relationship Id="rId1" Type="http://schemas.microsoft.com/office/2006/relationships/legacyDiagramText" Target="legacyDiagramText8.bin"/><Relationship Id="rId6" Type="http://schemas.microsoft.com/office/2006/relationships/legacyDiagramText" Target="legacyDiagramText13.bin"/><Relationship Id="rId5" Type="http://schemas.microsoft.com/office/2006/relationships/legacyDiagramText" Target="legacyDiagramText12.bin"/><Relationship Id="rId4" Type="http://schemas.microsoft.com/office/2006/relationships/legacyDiagramText" Target="legacyDiagramText1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9BDB35-B275-4F33-910F-76294D533129}" type="datetimeFigureOut">
              <a:rPr lang="es-MX"/>
              <a:pPr>
                <a:defRPr/>
              </a:pPr>
              <a:t>22/06/2015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882E36-428A-4C9A-85A1-9B0EA08AB38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CD15E9-BE1B-4988-82E8-659299DA365F}" type="slidenum">
              <a:rPr lang="es-MX" smtClean="0"/>
              <a:pPr/>
              <a:t>10</a:t>
            </a:fld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4D51B-CC8E-4D76-A2EA-8900219F0D01}" type="slidenum">
              <a:rPr lang="es-MX" smtClean="0"/>
              <a:pPr/>
              <a:t>11</a:t>
            </a:fld>
            <a:endParaRPr lang="es-MX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Los valores por default corresponden a lo que se espera de una situación que construimos basados en la experiencia.</a:t>
            </a: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D0F3E2-17A8-46E7-9350-C2CEFF091029}" type="slidenum">
              <a:rPr lang="es-MX" smtClean="0"/>
              <a:pPr/>
              <a:t>12</a:t>
            </a:fld>
            <a:endParaRPr lang="es-MX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mtClean="0"/>
              <a:t>Marcos de instancia: Ejemplos particulares de los marcos de clase</a:t>
            </a:r>
          </a:p>
          <a:p>
            <a:r>
              <a:rPr lang="es-MX" smtClean="0"/>
              <a:t>Marcos de clase: Representan conceptos o entidades generales</a:t>
            </a:r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7227E6-750B-4E1D-AC3A-BB88C20B2473}" type="slidenum">
              <a:rPr lang="es-MX" smtClean="0"/>
              <a:pPr/>
              <a:t>13</a:t>
            </a:fld>
            <a:endParaRPr lang="es-MX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MX" sz="2400"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99549-59BF-447C-A492-8FBB35E9C789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A6265-8205-477E-A32E-ABA039FE52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2152-1CD4-48BD-B857-C61754818036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DD07-F31A-42DD-B02B-28234F8DF2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E8DCF-681D-4A75-8DF4-5E11BC332FF6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F539-4125-414A-A48B-91457BFB4C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5F88C-5C23-4876-A69D-15641E2920F9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9BA76-8F02-497E-8931-84511B7F40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B4D45-2703-4BE8-B837-A133EC8F7D8E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A2D08-3194-466E-A175-584D3E3B6A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BE754-6A91-481F-8D6C-E70F4913BE4D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A561F-BAC1-4BFC-84BD-4D6077DD85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2D916-51AD-4B53-87E8-65AFBCFD6EFC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8F480-1BF8-4C3A-AFF4-8781C0E9AE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D5093-DAE3-4A5E-BF02-E723B435BAB1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DE18-9F05-45A9-B27F-856A988DCA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E61D9-0499-489A-B3D6-4DAB585F4610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C3B0C-4707-4D88-AAA2-6BB1B33899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2C0CD-6D1B-4DBE-8233-94556A788809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F518B-15A5-4FBF-9BA3-504595E2E2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47B99-BED5-4B87-9C63-5F1CC98BA0AE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F90DA-8FD1-451A-B444-4E4B30DE74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MX" sz="2400">
              <a:latin typeface="Times New Roman" pitchFamily="18" charset="0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7545FB7-DAE7-43A3-BADD-AEA8758D5979}" type="datetimeFigureOut">
              <a:rPr lang="es-ES"/>
              <a:pPr>
                <a:defRPr/>
              </a:pPr>
              <a:t>22/06/2015</a:t>
            </a:fld>
            <a:endParaRPr lang="es-E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4BF437-C3D2-457E-8FFB-0E03F753C38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sz="4000" smtClean="0"/>
              <a:t>INGENIERÍA DEL CONOCIMIENTO</a:t>
            </a:r>
            <a:endParaRPr lang="es-ES" sz="40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55738" y="3908425"/>
            <a:ext cx="6223000" cy="16525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MX" sz="2800" smtClean="0"/>
              <a:t>Representación no formal del conocimiento</a:t>
            </a:r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673100"/>
          </a:xfrm>
        </p:spPr>
        <p:txBody>
          <a:bodyPr anchor="ctr"/>
          <a:lstStyle/>
          <a:p>
            <a:pPr eaLnBrk="1" hangingPunct="1"/>
            <a:r>
              <a:rPr lang="es-MX" sz="3400" smtClean="0"/>
              <a:t>Marcos (frames)</a:t>
            </a:r>
            <a:endParaRPr lang="es-ES" sz="34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85938"/>
            <a:ext cx="8229600" cy="4811712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defRPr/>
            </a:pPr>
            <a:r>
              <a:rPr lang="es-MX" sz="2600" dirty="0" smtClean="0"/>
              <a:t>Es una colección de atributos que definen el estado de un objeto y su relación con otros objetos</a:t>
            </a:r>
          </a:p>
          <a:p>
            <a:pPr algn="just" eaLnBrk="1" hangingPunct="1">
              <a:defRPr/>
            </a:pPr>
            <a:r>
              <a:rPr lang="es-MX" sz="2600" dirty="0" smtClean="0"/>
              <a:t>Estructura para representar objetos que son comunes a una situación dada, como los estereotipos (ejemplos típicos)</a:t>
            </a:r>
          </a:p>
          <a:p>
            <a:pPr algn="just" eaLnBrk="1" hangingPunct="1">
              <a:defRPr/>
            </a:pPr>
            <a:r>
              <a:rPr lang="es-MX" sz="2600" dirty="0" smtClean="0"/>
              <a:t>Estructura para organizar el conocimiento con énfasis en el conocimiento por omisión</a:t>
            </a:r>
          </a:p>
          <a:p>
            <a:pPr algn="just" eaLnBrk="1" hangingPunct="1">
              <a:defRPr/>
            </a:pPr>
            <a:r>
              <a:rPr lang="es-MX" sz="2600" dirty="0" smtClean="0"/>
              <a:t>Son muy útiles para simular conocimiento de sentido común (área de muy difícil manejo en Computación)</a:t>
            </a:r>
          </a:p>
          <a:p>
            <a:pPr algn="just" eaLnBrk="1" hangingPunct="1">
              <a:defRPr/>
            </a:pPr>
            <a:r>
              <a:rPr lang="es-MX" sz="2600" dirty="0" smtClean="0"/>
              <a:t>Representa conocimiento relacionado con un tema concreto que cuenta con mucho conocimiento predeterminado</a:t>
            </a:r>
          </a:p>
          <a:p>
            <a:pPr algn="just" eaLnBrk="1" hangingPunct="1">
              <a:defRPr/>
            </a:pPr>
            <a:r>
              <a:rPr lang="es-MX" sz="2600" dirty="0" smtClean="0"/>
              <a:t>Es análogo a un registro (estructura en C) (slots y </a:t>
            </a:r>
            <a:r>
              <a:rPr lang="es-MX" sz="2600" dirty="0" err="1" smtClean="0"/>
              <a:t>fillers</a:t>
            </a:r>
            <a:r>
              <a:rPr lang="es-MX" sz="2600" dirty="0" smtClean="0"/>
              <a:t>)</a:t>
            </a:r>
          </a:p>
          <a:p>
            <a:pPr algn="just" eaLnBrk="1" hangingPunct="1">
              <a:defRPr/>
            </a:pPr>
            <a:endParaRPr lang="es-MX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673100"/>
          </a:xfrm>
        </p:spPr>
        <p:txBody>
          <a:bodyPr anchor="ctr"/>
          <a:lstStyle/>
          <a:p>
            <a:pPr eaLnBrk="1" hangingPunct="1"/>
            <a:r>
              <a:rPr lang="es-MX" sz="3400" smtClean="0"/>
              <a:t>Marcos (frames)</a:t>
            </a:r>
            <a:endParaRPr lang="es-ES" sz="3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85938"/>
            <a:ext cx="8229600" cy="4738687"/>
          </a:xfrm>
        </p:spPr>
        <p:txBody>
          <a:bodyPr/>
          <a:lstStyle/>
          <a:p>
            <a:pPr algn="just" eaLnBrk="1" hangingPunct="1"/>
            <a:r>
              <a:rPr lang="es-MX" sz="2600" smtClean="0"/>
              <a:t>Cada marco representa una clase de elementos de la misma manera que un nodo en una red semántica</a:t>
            </a:r>
          </a:p>
          <a:p>
            <a:pPr algn="just" eaLnBrk="1" hangingPunct="1"/>
            <a:r>
              <a:rPr lang="es-MX" sz="2600" smtClean="0"/>
              <a:t>Consiste en una serie de slots (ranuras) que representan una propiedad o atributo del elemento. El slot nos da un lugar para colocar sistemáticamente un componente de nuestras experiencias anteriores con relación a las clases de elementos representados</a:t>
            </a:r>
          </a:p>
          <a:p>
            <a:pPr algn="just" eaLnBrk="1" hangingPunct="1"/>
            <a:r>
              <a:rPr lang="es-MX" sz="2600" smtClean="0"/>
              <a:t>Se les pueden dar valores y tipos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673100"/>
          </a:xfrm>
        </p:spPr>
        <p:txBody>
          <a:bodyPr anchor="ctr"/>
          <a:lstStyle/>
          <a:p>
            <a:pPr eaLnBrk="1" hangingPunct="1"/>
            <a:r>
              <a:rPr lang="es-MX" sz="3400" smtClean="0"/>
              <a:t>Marcos (frames)</a:t>
            </a:r>
            <a:endParaRPr lang="es-ES" sz="34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85938"/>
            <a:ext cx="8229600" cy="473868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s-MX" sz="2600" dirty="0" smtClean="0"/>
              <a:t>La información varía dependiendo del contexto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MX" sz="2600" dirty="0" smtClean="0"/>
              <a:t>Los </a:t>
            </a:r>
            <a:r>
              <a:rPr lang="es-MX" sz="2600" dirty="0" err="1" smtClean="0"/>
              <a:t>fillers</a:t>
            </a:r>
            <a:r>
              <a:rPr lang="es-MX" sz="2600" dirty="0" smtClean="0"/>
              <a:t> (rellenos) pueden ser valores, como una propiedad en la ranura del nombre o un rango de valores, como la ranura de tipos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MX" sz="2600" dirty="0" smtClean="0"/>
              <a:t>Se pueden tener </a:t>
            </a:r>
            <a:r>
              <a:rPr lang="es-MX" sz="2600" dirty="0" err="1" smtClean="0"/>
              <a:t>fillers</a:t>
            </a:r>
            <a:r>
              <a:rPr lang="es-MX" sz="2600" dirty="0" smtClean="0"/>
              <a:t> (rellenos)  que sean resultado de un procedimiento adjunto (hacen llamadas a </a:t>
            </a:r>
            <a:r>
              <a:rPr lang="es-MX" sz="2600" dirty="0" err="1" smtClean="0"/>
              <a:t>proc</a:t>
            </a:r>
            <a:r>
              <a:rPr lang="es-MX" sz="26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200" dirty="0" smtClean="0"/>
              <a:t>Es-necesario </a:t>
            </a:r>
            <a:r>
              <a:rPr lang="es-MX" sz="2200" dirty="0" err="1" smtClean="0"/>
              <a:t>proc</a:t>
            </a:r>
            <a:r>
              <a:rPr lang="es-MX" sz="2200" dirty="0" smtClean="0"/>
              <a:t> que se ejecutarán cuando se necesita un valor de relleno pero no hay ninguno presente o el valor por default no es adecuado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200" dirty="0" smtClean="0"/>
              <a:t>Si-añadido se ejecuta cuando se agrega un valor de una ranura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200" dirty="0" smtClean="0"/>
              <a:t>Si-es-eliminado se ejecuta cada vez que se elimina un valor de una ranura. Generalmente cuando un valor es obsoleto</a:t>
            </a:r>
          </a:p>
          <a:p>
            <a:pPr eaLnBrk="1" hangingPunct="1">
              <a:defRPr/>
            </a:pPr>
            <a:endParaRPr lang="es-MX" sz="2600" dirty="0" smtClean="0"/>
          </a:p>
          <a:p>
            <a:pPr eaLnBrk="1" hangingPunct="1">
              <a:defRPr/>
            </a:pPr>
            <a:endParaRPr lang="es-E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720725"/>
          </a:xfrm>
        </p:spPr>
        <p:txBody>
          <a:bodyPr anchor="ctr"/>
          <a:lstStyle/>
          <a:p>
            <a:pPr eaLnBrk="1" hangingPunct="1"/>
            <a:r>
              <a:rPr lang="es-MX" smtClean="0"/>
              <a:t>Marcos</a:t>
            </a:r>
            <a:endParaRPr lang="es-E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229600" cy="2016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2600" smtClean="0"/>
              <a:t>Schemata</a:t>
            </a:r>
            <a:endParaRPr lang="es-ES" sz="2600" smtClean="0"/>
          </a:p>
        </p:txBody>
      </p:sp>
      <p:graphicFrame>
        <p:nvGraphicFramePr>
          <p:cNvPr id="10267" name="Group 27"/>
          <p:cNvGraphicFramePr>
            <a:graphicFrameLocks noGrp="1"/>
          </p:cNvGraphicFramePr>
          <p:nvPr/>
        </p:nvGraphicFramePr>
        <p:xfrm>
          <a:off x="500063" y="1928813"/>
          <a:ext cx="8137525" cy="3556000"/>
        </p:xfrm>
        <a:graphic>
          <a:graphicData uri="http://schemas.openxmlformats.org/drawingml/2006/table">
            <a:tbl>
              <a:tblPr/>
              <a:tblGrid>
                <a:gridCol w="4068762"/>
                <a:gridCol w="4068763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Nombre </a:t>
                      </a:r>
                      <a:endParaRPr kumimoji="0" lang="es-E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Propiedad</a:t>
                      </a:r>
                      <a:endParaRPr kumimoji="0" lang="es-E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especialización de</a:t>
                      </a:r>
                      <a:endParaRPr kumimoji="0" lang="es-E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una-clase-de-objeto</a:t>
                      </a:r>
                      <a:endParaRPr kumimoji="0" lang="es-E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tipos</a:t>
                      </a:r>
                      <a:endParaRPr kumimoji="0" lang="es-E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(coche,bote, casa)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Si-añadido. Proc. AÑADE-PROPIEDAD</a:t>
                      </a:r>
                      <a:endParaRPr kumimoji="0" lang="es-E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dueño</a:t>
                      </a:r>
                      <a:endParaRPr kumimoji="0" lang="es-E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default: gobierno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si-requerido. Proc ENCUENTRA-DUEÑO</a:t>
                      </a:r>
                      <a:endParaRPr kumimoji="0" lang="es-E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ubicación</a:t>
                      </a:r>
                      <a:endParaRPr kumimoji="0" lang="es-E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(casa, trabajo, móvil)</a:t>
                      </a:r>
                      <a:endParaRPr kumimoji="0" lang="es-E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673100"/>
          </a:xfrm>
        </p:spPr>
        <p:txBody>
          <a:bodyPr anchor="ctr"/>
          <a:lstStyle/>
          <a:p>
            <a:pPr eaLnBrk="1" hangingPunct="1"/>
            <a:r>
              <a:rPr lang="es-MX" sz="3400" smtClean="0"/>
              <a:t>Dependencia conceptual</a:t>
            </a:r>
            <a:endParaRPr lang="es-ES" sz="34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85875"/>
            <a:ext cx="8229600" cy="50720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es-MX" sz="2600" dirty="0" smtClean="0"/>
          </a:p>
          <a:p>
            <a:pPr eaLnBrk="1" hangingPunct="1">
              <a:defRPr/>
            </a:pPr>
            <a:r>
              <a:rPr lang="es-ES" sz="2600" dirty="0" smtClean="0"/>
              <a:t>Representación de las acciones utilizando un pequeño conjunto de primitivas semánticas</a:t>
            </a:r>
          </a:p>
          <a:p>
            <a:pPr eaLnBrk="1" hangingPunct="1">
              <a:defRPr/>
            </a:pPr>
            <a:r>
              <a:rPr lang="es-ES" sz="2600" dirty="0" smtClean="0"/>
              <a:t>Representación del significado de frases de lenguaje natural</a:t>
            </a:r>
          </a:p>
          <a:p>
            <a:pPr eaLnBrk="1" hangingPunct="1">
              <a:defRPr/>
            </a:pPr>
            <a:r>
              <a:rPr lang="es-ES" sz="2600" dirty="0" smtClean="0"/>
              <a:t>La aplicación inicial era para representar y razonar sobre el lenguaje natural</a:t>
            </a:r>
          </a:p>
          <a:p>
            <a:pPr eaLnBrk="1" hangingPunct="1">
              <a:defRPr/>
            </a:pPr>
            <a:r>
              <a:rPr lang="es-ES" sz="2600" dirty="0" smtClean="0"/>
              <a:t>Requiere que la representación sea única</a:t>
            </a:r>
          </a:p>
          <a:p>
            <a:pPr eaLnBrk="1" hangingPunct="1">
              <a:defRPr/>
            </a:pPr>
            <a:r>
              <a:rPr lang="es-ES" sz="2600" dirty="0" smtClean="0"/>
              <a:t>Objetivos:</a:t>
            </a:r>
          </a:p>
          <a:p>
            <a:pPr lvl="1" eaLnBrk="1" hangingPunct="1">
              <a:defRPr/>
            </a:pPr>
            <a:r>
              <a:rPr lang="es-ES" sz="2200" dirty="0" smtClean="0"/>
              <a:t>Facilitar la realización de inferencias a partir de las frases</a:t>
            </a:r>
          </a:p>
          <a:p>
            <a:pPr lvl="1" eaLnBrk="1" hangingPunct="1">
              <a:defRPr/>
            </a:pPr>
            <a:r>
              <a:rPr lang="es-ES" sz="2200" dirty="0" smtClean="0"/>
              <a:t>Independencia del idioma y del uso</a:t>
            </a:r>
            <a:endParaRPr lang="es-ES" dirty="0" smtClean="0"/>
          </a:p>
          <a:p>
            <a:pPr eaLnBrk="1" hangingPunct="1">
              <a:defRPr/>
            </a:pPr>
            <a:endParaRPr lang="es-E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673100"/>
          </a:xfrm>
        </p:spPr>
        <p:txBody>
          <a:bodyPr anchor="ctr"/>
          <a:lstStyle/>
          <a:p>
            <a:pPr eaLnBrk="1" hangingPunct="1"/>
            <a:r>
              <a:rPr lang="es-MX" smtClean="0"/>
              <a:t>Dependencia conceptual</a:t>
            </a:r>
            <a:endParaRPr lang="es-E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357313"/>
            <a:ext cx="8229600" cy="5000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s-MX" sz="25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500" dirty="0" smtClean="0"/>
              <a:t>Componentes básicos del universo: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500" dirty="0" smtClean="0"/>
              <a:t>- Entidades: actores, acciones y sus propiedades respectivas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500" dirty="0" smtClean="0"/>
              <a:t>- Acciones: combinación </a:t>
            </a:r>
            <a:r>
              <a:rPr lang="es-ES" sz="2500" smtClean="0"/>
              <a:t>de 11 </a:t>
            </a:r>
            <a:r>
              <a:rPr lang="es-ES" sz="2500" dirty="0" smtClean="0"/>
              <a:t>acciones elementales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500" dirty="0" smtClean="0"/>
              <a:t>- Casos conceptuales: objeto, receptor, instrumento,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500" dirty="0" smtClean="0"/>
              <a:t>- Tiempos conceptuales: presente, pasado, futuro, condicional, intemporal,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500" dirty="0" smtClean="0"/>
              <a:t>- Dependencia conceptual: relaciones entre los anteriores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500" dirty="0" smtClean="0"/>
              <a:t>- Utilización: sistemas de comprensión de textos (representación del significado de frases en lenguaje natural)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673100"/>
          </a:xfrm>
        </p:spPr>
        <p:txBody>
          <a:bodyPr anchor="ctr"/>
          <a:lstStyle/>
          <a:p>
            <a:pPr eaLnBrk="1" hangingPunct="1"/>
            <a:r>
              <a:rPr lang="es-MX" smtClean="0"/>
              <a:t>Dependencia conceptual</a:t>
            </a:r>
            <a:endParaRPr lang="es-E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00188"/>
            <a:ext cx="8229600" cy="47148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s-MX" sz="19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 dirty="0" smtClean="0"/>
              <a:t>Se supone que cualquier acción es reducible a una o más acciones primitivas: componentes básicos de una acción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 dirty="0" smtClean="0"/>
              <a:t>Acciones físicas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PROPEL aplicar fuerza a un objeto físico (empujar)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MOVE mover una parte del cuerpo por su dueño (patear)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INGEST un objeto animado ingiere algo (comer)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EXPEL un objeto animado expulsa algo (llorar)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GRASP agarrar un objeto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 dirty="0" smtClean="0"/>
              <a:t>Acciones que provocan cambios de estado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ATRANS transferencia abstracta -&gt; transferir una relación abstracta, por ejemplo, la posesión (dar)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PTRANS transferencia física -&gt; acción que cambia la posición de un objeto físico (ir)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 dirty="0" smtClean="0"/>
              <a:t>Acciones instrumento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SPEAK producir sonido (hablar)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ATTEND focalizar un órgano sensorial hacia un estímulo (escuchar)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 dirty="0" smtClean="0"/>
              <a:t>Acciones mentales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MTRANS transferencia de información mental (decir)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700" dirty="0" smtClean="0"/>
              <a:t>MBUILD construcción mental nueva a partir de información anterior (decidir)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673100"/>
          </a:xfrm>
        </p:spPr>
        <p:txBody>
          <a:bodyPr anchor="ctr"/>
          <a:lstStyle/>
          <a:p>
            <a:pPr eaLnBrk="1" hangingPunct="1"/>
            <a:r>
              <a:rPr lang="es-MX" smtClean="0"/>
              <a:t>Dependencia conceptual</a:t>
            </a:r>
            <a:endParaRPr lang="es-E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00188"/>
            <a:ext cx="8229600" cy="52149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s-MX" sz="21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100" dirty="0" err="1" smtClean="0"/>
              <a:t>Example</a:t>
            </a:r>
            <a:r>
              <a:rPr lang="es-ES" sz="2100" dirty="0" smtClean="0"/>
              <a:t> of </a:t>
            </a:r>
            <a:r>
              <a:rPr lang="es-ES" sz="2100" dirty="0" err="1" smtClean="0"/>
              <a:t>Perception</a:t>
            </a:r>
            <a:r>
              <a:rPr lang="es-ES" sz="2100" dirty="0" smtClean="0"/>
              <a:t>:</a:t>
            </a:r>
            <a:br>
              <a:rPr lang="es-ES" sz="2100" dirty="0" smtClean="0"/>
            </a:br>
            <a:r>
              <a:rPr lang="es-ES" sz="2100" dirty="0" smtClean="0"/>
              <a:t>"Robot </a:t>
            </a:r>
            <a:r>
              <a:rPr lang="es-ES" sz="2100" dirty="0" err="1" smtClean="0"/>
              <a:t>gives</a:t>
            </a:r>
            <a:r>
              <a:rPr lang="es-ES" sz="2100" dirty="0" smtClean="0"/>
              <a:t> </a:t>
            </a:r>
            <a:r>
              <a:rPr lang="es-ES" sz="2100" dirty="0" err="1" smtClean="0"/>
              <a:t>the</a:t>
            </a:r>
            <a:r>
              <a:rPr lang="es-ES" sz="2100" dirty="0" smtClean="0"/>
              <a:t> </a:t>
            </a:r>
            <a:r>
              <a:rPr lang="es-ES" sz="2100" dirty="0" err="1" smtClean="0"/>
              <a:t>newspaper</a:t>
            </a:r>
            <a:r>
              <a:rPr lang="es-ES" sz="2100" dirty="0" smtClean="0"/>
              <a:t> </a:t>
            </a:r>
            <a:r>
              <a:rPr lang="es-ES" sz="2100" dirty="0" err="1" smtClean="0"/>
              <a:t>to</a:t>
            </a:r>
            <a:r>
              <a:rPr lang="es-ES" sz="2100" dirty="0" smtClean="0"/>
              <a:t> </a:t>
            </a:r>
            <a:r>
              <a:rPr lang="es-ES" sz="2100" dirty="0" err="1" smtClean="0"/>
              <a:t>the</a:t>
            </a:r>
            <a:r>
              <a:rPr lang="es-ES" sz="2100" dirty="0" smtClean="0"/>
              <a:t> </a:t>
            </a:r>
            <a:r>
              <a:rPr lang="es-ES" sz="2100" dirty="0" err="1" smtClean="0"/>
              <a:t>father</a:t>
            </a:r>
            <a:r>
              <a:rPr lang="es-ES" sz="2100" dirty="0" smtClean="0"/>
              <a:t>"</a:t>
            </a:r>
            <a:br>
              <a:rPr lang="es-ES" sz="2100" dirty="0" smtClean="0"/>
            </a:br>
            <a:r>
              <a:rPr lang="es-ES" sz="2100" dirty="0" smtClean="0"/>
              <a:t/>
            </a:r>
            <a:br>
              <a:rPr lang="es-ES" sz="2100" dirty="0" smtClean="0"/>
            </a:br>
            <a:r>
              <a:rPr lang="es-ES" sz="2100" dirty="0" smtClean="0"/>
              <a:t>(PTRANS (ACTOR Robot) (OBJECT </a:t>
            </a:r>
            <a:r>
              <a:rPr lang="es-ES" sz="2100" dirty="0" err="1" smtClean="0"/>
              <a:t>newspaper</a:t>
            </a:r>
            <a:r>
              <a:rPr lang="es-ES" sz="2100" dirty="0" smtClean="0"/>
              <a:t>) (TO </a:t>
            </a:r>
            <a:r>
              <a:rPr lang="es-ES" sz="2100" dirty="0" err="1" smtClean="0"/>
              <a:t>father</a:t>
            </a:r>
            <a:r>
              <a:rPr lang="es-ES" sz="2100" dirty="0" smtClean="0"/>
              <a:t>) (FROM </a:t>
            </a:r>
            <a:r>
              <a:rPr lang="es-ES" sz="2100" dirty="0" err="1" smtClean="0"/>
              <a:t>newspaper's</a:t>
            </a:r>
            <a:r>
              <a:rPr lang="es-ES" sz="2100" dirty="0" smtClean="0"/>
              <a:t>-place)) </a:t>
            </a:r>
            <a:br>
              <a:rPr lang="es-ES" sz="2100" dirty="0" smtClean="0"/>
            </a:br>
            <a:r>
              <a:rPr lang="es-ES" sz="2100" dirty="0" smtClean="0"/>
              <a:t/>
            </a:r>
            <a:br>
              <a:rPr lang="es-ES" sz="2100" dirty="0" smtClean="0"/>
            </a:br>
            <a:r>
              <a:rPr lang="es-ES" sz="2100" dirty="0" err="1" smtClean="0"/>
              <a:t>The</a:t>
            </a:r>
            <a:r>
              <a:rPr lang="es-ES" sz="2100" dirty="0" smtClean="0"/>
              <a:t> </a:t>
            </a:r>
            <a:r>
              <a:rPr lang="es-ES" sz="2100" dirty="0" err="1" smtClean="0"/>
              <a:t>system</a:t>
            </a:r>
            <a:r>
              <a:rPr lang="es-ES" sz="2100" dirty="0" smtClean="0"/>
              <a:t> </a:t>
            </a:r>
            <a:r>
              <a:rPr lang="es-ES" sz="2100" dirty="0" err="1" smtClean="0"/>
              <a:t>needs</a:t>
            </a:r>
            <a:r>
              <a:rPr lang="es-ES" sz="2100" dirty="0" smtClean="0"/>
              <a:t> </a:t>
            </a:r>
            <a:r>
              <a:rPr lang="es-ES" sz="2100" dirty="0" err="1" smtClean="0"/>
              <a:t>to</a:t>
            </a:r>
            <a:r>
              <a:rPr lang="es-ES" sz="2100" dirty="0" smtClean="0"/>
              <a:t> do </a:t>
            </a:r>
            <a:r>
              <a:rPr lang="es-ES" sz="2100" dirty="0" err="1" smtClean="0"/>
              <a:t>the</a:t>
            </a:r>
            <a:r>
              <a:rPr lang="es-ES" sz="2100" dirty="0" smtClean="0"/>
              <a:t> </a:t>
            </a:r>
            <a:r>
              <a:rPr lang="es-ES" sz="2100" dirty="0" err="1" smtClean="0"/>
              <a:t>following</a:t>
            </a:r>
            <a:r>
              <a:rPr lang="es-ES" sz="2100" dirty="0" smtClean="0"/>
              <a:t> </a:t>
            </a:r>
            <a:r>
              <a:rPr lang="es-ES" sz="2100" dirty="0" err="1" smtClean="0"/>
              <a:t>to</a:t>
            </a:r>
            <a:r>
              <a:rPr lang="es-ES" sz="2100" dirty="0" smtClean="0"/>
              <a:t> </a:t>
            </a:r>
            <a:r>
              <a:rPr lang="es-ES" sz="2100" dirty="0" err="1" smtClean="0"/>
              <a:t>accomplish</a:t>
            </a:r>
            <a:r>
              <a:rPr lang="es-ES" sz="2100" dirty="0" smtClean="0"/>
              <a:t> </a:t>
            </a:r>
            <a:r>
              <a:rPr lang="es-ES" sz="2100" dirty="0" err="1" smtClean="0"/>
              <a:t>the</a:t>
            </a:r>
            <a:r>
              <a:rPr lang="es-ES" sz="2100" dirty="0" smtClean="0"/>
              <a:t> </a:t>
            </a:r>
            <a:r>
              <a:rPr lang="es-ES" sz="2100" dirty="0" err="1" smtClean="0"/>
              <a:t>requested</a:t>
            </a:r>
            <a:r>
              <a:rPr lang="es-ES" sz="2100" dirty="0" smtClean="0"/>
              <a:t> </a:t>
            </a:r>
            <a:r>
              <a:rPr lang="es-ES" sz="2100" dirty="0" err="1" smtClean="0"/>
              <a:t>order</a:t>
            </a:r>
            <a:r>
              <a:rPr lang="es-ES" sz="2100" dirty="0" smtClean="0"/>
              <a:t>, </a:t>
            </a:r>
            <a:r>
              <a:rPr lang="es-ES" sz="2100" dirty="0" err="1" smtClean="0"/>
              <a:t>first</a:t>
            </a:r>
            <a:r>
              <a:rPr lang="es-ES" sz="2100" dirty="0" smtClean="0"/>
              <a:t> </a:t>
            </a:r>
            <a:r>
              <a:rPr lang="es-ES" sz="2100" dirty="0" err="1" smtClean="0"/>
              <a:t>it</a:t>
            </a:r>
            <a:r>
              <a:rPr lang="es-ES" sz="2100" dirty="0" smtClean="0"/>
              <a:t> </a:t>
            </a:r>
            <a:r>
              <a:rPr lang="es-ES" sz="2100" dirty="0" err="1" smtClean="0"/>
              <a:t>needs</a:t>
            </a:r>
            <a:r>
              <a:rPr lang="es-ES" sz="2100" dirty="0" smtClean="0"/>
              <a:t> </a:t>
            </a:r>
            <a:r>
              <a:rPr lang="es-ES" sz="2100" dirty="0" err="1" smtClean="0"/>
              <a:t>to</a:t>
            </a:r>
            <a:r>
              <a:rPr lang="es-ES" sz="2100" dirty="0" smtClean="0"/>
              <a:t> </a:t>
            </a:r>
            <a:r>
              <a:rPr lang="es-ES" sz="2100" dirty="0" err="1" smtClean="0"/>
              <a:t>command</a:t>
            </a:r>
            <a:r>
              <a:rPr lang="es-ES" sz="2100" dirty="0" smtClean="0"/>
              <a:t> </a:t>
            </a:r>
            <a:r>
              <a:rPr lang="es-ES" sz="2100" dirty="0" err="1" smtClean="0"/>
              <a:t>the</a:t>
            </a:r>
            <a:r>
              <a:rPr lang="es-ES" sz="2100" dirty="0" smtClean="0"/>
              <a:t> Robot </a:t>
            </a:r>
            <a:r>
              <a:rPr lang="es-ES" sz="2100" dirty="0" err="1" smtClean="0"/>
              <a:t>to</a:t>
            </a:r>
            <a:r>
              <a:rPr lang="es-ES" sz="2100" dirty="0" smtClean="0"/>
              <a:t> </a:t>
            </a:r>
            <a:r>
              <a:rPr lang="es-ES" sz="2100" dirty="0" err="1" smtClean="0"/>
              <a:t>go</a:t>
            </a:r>
            <a:r>
              <a:rPr lang="es-ES" sz="2100" dirty="0" smtClean="0"/>
              <a:t> </a:t>
            </a:r>
            <a:r>
              <a:rPr lang="es-ES" sz="2100" dirty="0" err="1" smtClean="0"/>
              <a:t>for</a:t>
            </a:r>
            <a:r>
              <a:rPr lang="es-ES" sz="2100" dirty="0" smtClean="0"/>
              <a:t> </a:t>
            </a:r>
            <a:r>
              <a:rPr lang="es-ES" sz="2100" dirty="0" err="1" smtClean="0"/>
              <a:t>the</a:t>
            </a:r>
            <a:r>
              <a:rPr lang="es-ES" sz="2100" dirty="0" smtClean="0"/>
              <a:t> </a:t>
            </a:r>
            <a:r>
              <a:rPr lang="es-ES" sz="2100" dirty="0" err="1" smtClean="0"/>
              <a:t>object</a:t>
            </a:r>
            <a:r>
              <a:rPr lang="es-ES" sz="2100" dirty="0" smtClean="0"/>
              <a:t>, </a:t>
            </a:r>
            <a:r>
              <a:rPr lang="es-ES" sz="2100" dirty="0" err="1" smtClean="0"/>
              <a:t>to</a:t>
            </a:r>
            <a:r>
              <a:rPr lang="es-ES" sz="2100" dirty="0" smtClean="0"/>
              <a:t> pick </a:t>
            </a:r>
            <a:r>
              <a:rPr lang="es-ES" sz="2100" dirty="0" err="1" smtClean="0"/>
              <a:t>it</a:t>
            </a:r>
            <a:r>
              <a:rPr lang="es-ES" sz="2100" dirty="0" smtClean="0"/>
              <a:t> up, and </a:t>
            </a:r>
            <a:r>
              <a:rPr lang="es-ES" sz="2100" dirty="0" err="1" smtClean="0"/>
              <a:t>to</a:t>
            </a:r>
            <a:r>
              <a:rPr lang="es-ES" sz="2100" dirty="0" smtClean="0"/>
              <a:t> </a:t>
            </a:r>
            <a:r>
              <a:rPr lang="es-ES" sz="2100" dirty="0" err="1" smtClean="0"/>
              <a:t>deliver</a:t>
            </a:r>
            <a:r>
              <a:rPr lang="es-ES" sz="2100" dirty="0" smtClean="0"/>
              <a:t> </a:t>
            </a:r>
            <a:r>
              <a:rPr lang="es-ES" sz="2100" dirty="0" err="1" smtClean="0"/>
              <a:t>it</a:t>
            </a:r>
            <a:r>
              <a:rPr lang="es-ES" sz="2100" dirty="0" smtClean="0"/>
              <a:t> </a:t>
            </a:r>
            <a:r>
              <a:rPr lang="es-ES" sz="2100" dirty="0" err="1" smtClean="0"/>
              <a:t>to</a:t>
            </a:r>
            <a:r>
              <a:rPr lang="es-ES" sz="2100" dirty="0" smtClean="0"/>
              <a:t> </a:t>
            </a:r>
            <a:r>
              <a:rPr lang="es-ES" sz="2100" dirty="0" err="1" smtClean="0"/>
              <a:t>the</a:t>
            </a:r>
            <a:r>
              <a:rPr lang="es-ES" sz="2100" dirty="0" smtClean="0"/>
              <a:t> place in </a:t>
            </a:r>
            <a:r>
              <a:rPr lang="es-ES" sz="2100" dirty="0" err="1" smtClean="0"/>
              <a:t>which</a:t>
            </a:r>
            <a:r>
              <a:rPr lang="es-ES" sz="2100" dirty="0" smtClean="0"/>
              <a:t> </a:t>
            </a:r>
            <a:r>
              <a:rPr lang="es-ES" sz="2100" dirty="0" err="1" smtClean="0"/>
              <a:t>the</a:t>
            </a:r>
            <a:r>
              <a:rPr lang="es-ES" sz="2100" dirty="0" smtClean="0"/>
              <a:t> </a:t>
            </a:r>
            <a:r>
              <a:rPr lang="es-ES" sz="2100" dirty="0" err="1" smtClean="0"/>
              <a:t>father</a:t>
            </a:r>
            <a:r>
              <a:rPr lang="es-ES" sz="2100" dirty="0" smtClean="0"/>
              <a:t> </a:t>
            </a:r>
            <a:r>
              <a:rPr lang="es-ES" sz="2100" dirty="0" err="1" smtClean="0"/>
              <a:t>is</a:t>
            </a:r>
            <a:r>
              <a:rPr lang="es-ES" sz="2100" dirty="0" smtClean="0"/>
              <a:t>. </a:t>
            </a:r>
            <a:br>
              <a:rPr lang="es-ES" sz="2100" dirty="0" smtClean="0"/>
            </a:br>
            <a:r>
              <a:rPr lang="es-ES" sz="2100" dirty="0" smtClean="0"/>
              <a:t/>
            </a:r>
            <a:br>
              <a:rPr lang="es-ES" sz="2100" dirty="0" smtClean="0"/>
            </a:br>
            <a:r>
              <a:rPr lang="es-ES" sz="2100" dirty="0" err="1" smtClean="0"/>
              <a:t>These</a:t>
            </a:r>
            <a:r>
              <a:rPr lang="es-ES" sz="2100" dirty="0" smtClean="0"/>
              <a:t> </a:t>
            </a:r>
            <a:r>
              <a:rPr lang="es-ES" sz="2100" dirty="0" err="1" smtClean="0"/>
              <a:t>actions</a:t>
            </a:r>
            <a:r>
              <a:rPr lang="es-ES" sz="2100" dirty="0" smtClean="0"/>
              <a:t> are </a:t>
            </a:r>
            <a:r>
              <a:rPr lang="es-ES" sz="2100" dirty="0" err="1" smtClean="0"/>
              <a:t>represented</a:t>
            </a:r>
            <a:r>
              <a:rPr lang="es-ES" sz="2100" dirty="0" smtClean="0"/>
              <a:t> </a:t>
            </a:r>
            <a:r>
              <a:rPr lang="es-ES" sz="2100" dirty="0" err="1" smtClean="0"/>
              <a:t>by</a:t>
            </a:r>
            <a:r>
              <a:rPr lang="es-ES" sz="2100" dirty="0" smtClean="0"/>
              <a:t> </a:t>
            </a:r>
            <a:r>
              <a:rPr lang="es-ES" sz="2100" dirty="0" err="1" smtClean="0"/>
              <a:t>the</a:t>
            </a:r>
            <a:r>
              <a:rPr lang="es-ES" sz="2100" dirty="0" smtClean="0"/>
              <a:t> </a:t>
            </a:r>
            <a:r>
              <a:rPr lang="es-ES" sz="2100" dirty="0" err="1" smtClean="0"/>
              <a:t>following</a:t>
            </a:r>
            <a:r>
              <a:rPr lang="es-ES" sz="2100" dirty="0" smtClean="0"/>
              <a:t> </a:t>
            </a:r>
            <a:r>
              <a:rPr lang="es-ES" sz="2100" dirty="0" err="1" smtClean="0"/>
              <a:t>CDs</a:t>
            </a:r>
            <a:r>
              <a:rPr lang="es-ES" sz="2100" dirty="0" smtClean="0"/>
              <a:t>:</a:t>
            </a:r>
            <a:br>
              <a:rPr lang="es-ES" sz="2100" dirty="0" smtClean="0"/>
            </a:br>
            <a:r>
              <a:rPr lang="es-ES" sz="2100" dirty="0" smtClean="0"/>
              <a:t/>
            </a:r>
            <a:br>
              <a:rPr lang="es-ES" sz="2100" dirty="0" smtClean="0"/>
            </a:br>
            <a:r>
              <a:rPr lang="es-ES" sz="2100" dirty="0" smtClean="0"/>
              <a:t>(PTRANS (ACTOR Robot) (OBJECT Robot) (TO </a:t>
            </a:r>
            <a:r>
              <a:rPr lang="es-ES" sz="2100" dirty="0" err="1" smtClean="0"/>
              <a:t>newspaper's</a:t>
            </a:r>
            <a:r>
              <a:rPr lang="es-ES" sz="2100" dirty="0" smtClean="0"/>
              <a:t>-place) (FROM </a:t>
            </a:r>
            <a:r>
              <a:rPr lang="es-ES" sz="2100" dirty="0" err="1" smtClean="0"/>
              <a:t>Robot's</a:t>
            </a:r>
            <a:r>
              <a:rPr lang="es-ES" sz="2100" dirty="0" smtClean="0"/>
              <a:t>-place)) </a:t>
            </a:r>
            <a:br>
              <a:rPr lang="es-ES" sz="2100" dirty="0" smtClean="0"/>
            </a:br>
            <a:r>
              <a:rPr lang="es-ES" sz="2100" dirty="0" smtClean="0"/>
              <a:t>(GRASP (ACTOR Robot) (OBJECT </a:t>
            </a:r>
            <a:r>
              <a:rPr lang="es-ES" sz="2100" dirty="0" err="1" smtClean="0"/>
              <a:t>newspaper</a:t>
            </a:r>
            <a:r>
              <a:rPr lang="es-ES" sz="2100" dirty="0" smtClean="0"/>
              <a:t>) (TO </a:t>
            </a:r>
            <a:r>
              <a:rPr lang="es-ES" sz="2100" dirty="0" err="1" smtClean="0"/>
              <a:t>Robot's-hand</a:t>
            </a:r>
            <a:r>
              <a:rPr lang="es-ES" sz="2100" dirty="0" smtClean="0"/>
              <a:t>) (FROM </a:t>
            </a:r>
            <a:r>
              <a:rPr lang="es-ES" sz="2100" dirty="0" err="1" smtClean="0"/>
              <a:t>newspaper's</a:t>
            </a:r>
            <a:r>
              <a:rPr lang="es-ES" sz="2100" dirty="0" smtClean="0"/>
              <a:t>-place)) </a:t>
            </a:r>
            <a:br>
              <a:rPr lang="es-ES" sz="2100" dirty="0" smtClean="0"/>
            </a:br>
            <a:r>
              <a:rPr lang="es-ES" sz="2100" dirty="0" smtClean="0"/>
              <a:t>(PTRANS (ACTOR Robot) (OBJECT Robot) (TO </a:t>
            </a:r>
            <a:r>
              <a:rPr lang="es-ES" sz="2100" dirty="0" err="1" smtClean="0"/>
              <a:t>father's</a:t>
            </a:r>
            <a:r>
              <a:rPr lang="es-ES" sz="2100" dirty="0" smtClean="0"/>
              <a:t>-place) (FROM </a:t>
            </a:r>
            <a:r>
              <a:rPr lang="es-ES" sz="2100" dirty="0" err="1" smtClean="0"/>
              <a:t>newspaper's</a:t>
            </a:r>
            <a:r>
              <a:rPr lang="es-ES" sz="2100" dirty="0" smtClean="0"/>
              <a:t>-place)) </a:t>
            </a:r>
            <a:br>
              <a:rPr lang="es-ES" sz="2100" dirty="0" smtClean="0"/>
            </a:br>
            <a:endParaRPr lang="es-ES" sz="21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673100"/>
          </a:xfrm>
        </p:spPr>
        <p:txBody>
          <a:bodyPr anchor="ctr"/>
          <a:lstStyle/>
          <a:p>
            <a:pPr eaLnBrk="1" hangingPunct="1"/>
            <a:r>
              <a:rPr lang="es-MX" sz="3400" smtClean="0"/>
              <a:t>Guiones (scripts)</a:t>
            </a:r>
            <a:endParaRPr lang="es-ES" sz="34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836613"/>
            <a:ext cx="8085137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2500" smtClean="0"/>
              <a:t>Es una especialización del concepto gral. de marco</a:t>
            </a:r>
          </a:p>
          <a:p>
            <a:pPr eaLnBrk="1" hangingPunct="1">
              <a:lnSpc>
                <a:spcPct val="80000"/>
              </a:lnSpc>
            </a:pPr>
            <a:r>
              <a:rPr lang="es-MX" sz="2500" smtClean="0"/>
              <a:t>Es una estructura que se usa para guardar prototipos de secuencias de sucesos en un contexto en particular</a:t>
            </a:r>
          </a:p>
          <a:p>
            <a:pPr eaLnBrk="1" hangingPunct="1">
              <a:lnSpc>
                <a:spcPct val="80000"/>
              </a:lnSpc>
            </a:pPr>
            <a:r>
              <a:rPr lang="es-MX" sz="2500" smtClean="0"/>
              <a:t>Se pueden usar componentes: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smtClean="0"/>
              <a:t>Condiciones de entrada, condiciones que deben existir para que se aplique el guión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smtClean="0"/>
              <a:t>Resultados del guión. Condiciones que serán  verdaderas después de los eventos del guión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smtClean="0"/>
              <a:t>Utilería. Ranuras que presentan objetos involucrado en el guión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smtClean="0"/>
              <a:t>Papeles. Ranuras que representan agentes que realizan sucesos en el guión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smtClean="0"/>
              <a:t>Escenas Secuencias específicas de eventos</a:t>
            </a:r>
          </a:p>
          <a:p>
            <a:pPr eaLnBrk="1" hangingPunct="1">
              <a:lnSpc>
                <a:spcPct val="80000"/>
              </a:lnSpc>
            </a:pPr>
            <a:r>
              <a:rPr lang="es-MX" sz="2500" smtClean="0"/>
              <a:t>También se le puede agregar un tiempo  para el cuál el slot es válido</a:t>
            </a:r>
            <a:endParaRPr lang="es-ES" sz="25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5888"/>
            <a:ext cx="8229600" cy="633412"/>
          </a:xfrm>
        </p:spPr>
        <p:txBody>
          <a:bodyPr anchor="ctr"/>
          <a:lstStyle/>
          <a:p>
            <a:pPr eaLnBrk="1" hangingPunct="1"/>
            <a:r>
              <a:rPr lang="es-MX" sz="3400" smtClean="0"/>
              <a:t>Guiones (scripts)</a:t>
            </a:r>
            <a:endParaRPr lang="es-ES" sz="34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692150"/>
            <a:ext cx="8229600" cy="5522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1500" smtClean="0"/>
              <a:t>Razonamiento por guiones: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1300" smtClean="0"/>
              <a:t>-Los guiones se activan por coincidencia de nombre, precondiciones,papeles, etc.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1300" smtClean="0"/>
              <a:t>-Objetivo: inferir, por medio de razonamiento por defecto, conocimiento que no ha sido dado de forma explícita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sz="1500" smtClean="0">
              <a:latin typeface="TimesNewRoman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• NOMBRE: Cine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• PAPELES: cinéfilo, taquillero, portero, acomodador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• CONDICIONES DE ENTRADA: cinéfilo desea ver película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• PROPIEDADES: película, butaca, dinero, entrada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• ESCENAS: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	-Sacar entrada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300" smtClean="0">
                <a:latin typeface="TimesNewRoman" charset="0"/>
              </a:rPr>
              <a:t>	Cinéfilo MTRANS “deme butaca” a taquillero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300" smtClean="0">
                <a:latin typeface="TimesNewRoman" charset="0"/>
              </a:rPr>
              <a:t>	Cinéfilo ATRANS dinero a taquillero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300" smtClean="0">
                <a:latin typeface="TimesNewRoman" charset="0"/>
              </a:rPr>
              <a:t>	Taquillero ATRANS entrada a cinéfilo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700" smtClean="0">
                <a:latin typeface="TimesNewRoman" charset="0"/>
              </a:rPr>
              <a:t>	-Entrar en sala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300" smtClean="0">
                <a:latin typeface="TimesNewRoman" charset="0"/>
              </a:rPr>
              <a:t>	Cinéfilo ATRANS entrada a portero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	Portero ATRANS entrada a cinéfilo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	Cinéfilo PTRANS cinéfilo a sala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	-Acomodarse ...................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	-Ver película ..................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	-Salir de sala ..................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500" smtClean="0">
                <a:latin typeface="TimesNewRoman" charset="0"/>
              </a:rPr>
              <a:t>• RESULTADOS: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300" smtClean="0">
                <a:latin typeface="TimesNewRoman" charset="0"/>
              </a:rPr>
              <a:t>-Cinéfilo ha visto la película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300" smtClean="0">
                <a:latin typeface="TimesNewRoman" charset="0"/>
              </a:rPr>
              <a:t>-Taquillero tiene más dinero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1300" smtClean="0">
                <a:latin typeface="TimesNewRoman" charset="0"/>
              </a:rPr>
              <a:t>-Cinéfilo tiene menos dinero</a:t>
            </a:r>
            <a:endParaRPr lang="es-ES" sz="13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s-MX" sz="3400" dirty="0" smtClean="0"/>
              <a:t>Redes semánticas (redes de proposiciones, conceptuales o asociativas)</a:t>
            </a:r>
            <a:endParaRPr lang="es-ES" sz="34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MX" smtClean="0"/>
              <a:t>Representación gráfica de las relaciones entre los elementos de un dominio</a:t>
            </a:r>
          </a:p>
          <a:p>
            <a:pPr eaLnBrk="1" hangingPunct="1"/>
            <a:r>
              <a:rPr lang="es-MX" smtClean="0"/>
              <a:t>Se compone de nodos y enlaces (arcos)</a:t>
            </a:r>
          </a:p>
          <a:p>
            <a:pPr lvl="1" eaLnBrk="1" hangingPunct="1"/>
            <a:r>
              <a:rPr lang="es-MX" smtClean="0"/>
              <a:t>Los nodos representan a los elementos del dominio (nombres o conceptos)</a:t>
            </a:r>
          </a:p>
          <a:p>
            <a:pPr lvl="1" eaLnBrk="1" hangingPunct="1"/>
            <a:r>
              <a:rPr lang="es-MX" smtClean="0"/>
              <a:t>Los enlaces se muestran como vectores de un nodo a otro y expresan las relaciones binarias entre los nodos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s-MX" sz="3400" smtClean="0"/>
              <a:t>Redes semánticas (redes de proposiciones)</a:t>
            </a:r>
            <a:endParaRPr lang="es-ES" sz="34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391025"/>
          </a:xfrm>
        </p:spPr>
        <p:txBody>
          <a:bodyPr/>
          <a:lstStyle/>
          <a:p>
            <a:pPr eaLnBrk="1" hangingPunct="1"/>
            <a:r>
              <a:rPr lang="es-MX" smtClean="0"/>
              <a:t>Un arco y los dos nodos relacionados pueden representar</a:t>
            </a:r>
          </a:p>
          <a:p>
            <a:pPr lvl="1" eaLnBrk="1" hangingPunct="1"/>
            <a:r>
              <a:rPr lang="es-MX" smtClean="0"/>
              <a:t>Un predicado con dos argumentos (redes lógicas)</a:t>
            </a:r>
          </a:p>
          <a:p>
            <a:pPr lvl="1" eaLnBrk="1" hangingPunct="1"/>
            <a:r>
              <a:rPr lang="es-MX" smtClean="0"/>
              <a:t>Objetos, atributos y valores (redes conceptuales)</a:t>
            </a:r>
          </a:p>
          <a:p>
            <a:pPr lvl="1" eaLnBrk="1" hangingPunct="1"/>
            <a:r>
              <a:rPr lang="es-MX" smtClean="0"/>
              <a:t>Relaciones no binarias, como acciones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s-MX" sz="3400" smtClean="0"/>
              <a:t>Redes semánticas (redes de proposiciones)</a:t>
            </a:r>
            <a:endParaRPr lang="es-ES" sz="3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391025"/>
          </a:xfrm>
        </p:spPr>
        <p:txBody>
          <a:bodyPr/>
          <a:lstStyle/>
          <a:p>
            <a:pPr lvl="1" eaLnBrk="1" hangingPunct="1"/>
            <a:endParaRPr lang="es-MX" smtClean="0"/>
          </a:p>
          <a:p>
            <a:pPr eaLnBrk="1" hangingPunct="1"/>
            <a:r>
              <a:rPr lang="es-MX" smtClean="0"/>
              <a:t>El problema para utilizarlos como redes lógicas es representar la cuantificación, la negación, la implicación (reglas) y la disyunción</a:t>
            </a:r>
          </a:p>
          <a:p>
            <a:pPr eaLnBrk="1" hangingPunct="1"/>
            <a:r>
              <a:rPr lang="es-MX" smtClean="0"/>
              <a:t>En las redes conceptuales el problema es diferenciar  los tipos de relaciones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anchor="ctr"/>
          <a:lstStyle/>
          <a:p>
            <a:pPr eaLnBrk="1" hangingPunct="1"/>
            <a:r>
              <a:rPr lang="es-MX" sz="3400" smtClean="0"/>
              <a:t>Redes semánticas</a:t>
            </a:r>
            <a:endParaRPr lang="es-ES" sz="3400" smtClean="0"/>
          </a:p>
        </p:txBody>
      </p:sp>
      <p:graphicFrame>
        <p:nvGraphicFramePr>
          <p:cNvPr id="1026" name="Organization Chart 37"/>
          <p:cNvGraphicFramePr>
            <a:graphicFrameLocks/>
          </p:cNvGraphicFramePr>
          <p:nvPr>
            <p:ph idx="4294967295"/>
          </p:nvPr>
        </p:nvGraphicFramePr>
        <p:xfrm>
          <a:off x="468313" y="692150"/>
          <a:ext cx="8208962" cy="5832475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  <p:sp>
        <p:nvSpPr>
          <p:cNvPr id="1042" name="Text Box 51"/>
          <p:cNvSpPr txBox="1">
            <a:spLocks noChangeArrowheads="1"/>
          </p:cNvSpPr>
          <p:nvPr/>
        </p:nvSpPr>
        <p:spPr bwMode="auto">
          <a:xfrm>
            <a:off x="1187450" y="1844675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latin typeface="Arial" pitchFamily="34" charset="0"/>
              </a:rPr>
              <a:t>es-un-tipo-de</a:t>
            </a:r>
            <a:endParaRPr lang="es-ES">
              <a:latin typeface="Arial" pitchFamily="34" charset="0"/>
            </a:endParaRPr>
          </a:p>
        </p:txBody>
      </p:sp>
      <p:sp>
        <p:nvSpPr>
          <p:cNvPr id="1043" name="Text Box 52"/>
          <p:cNvSpPr txBox="1">
            <a:spLocks noChangeArrowheads="1"/>
          </p:cNvSpPr>
          <p:nvPr/>
        </p:nvSpPr>
        <p:spPr bwMode="auto">
          <a:xfrm>
            <a:off x="4572000" y="3644900"/>
            <a:ext cx="108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latin typeface="Arial" pitchFamily="34" charset="0"/>
              </a:rPr>
              <a:t>tiene-un</a:t>
            </a:r>
            <a:endParaRPr lang="es-E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s-MX" sz="3400" smtClean="0"/>
              <a:t>Redes semánticas (redes de proposiciones)</a:t>
            </a:r>
            <a:endParaRPr lang="es-ES" sz="3400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636588"/>
          </a:xfrm>
        </p:spPr>
        <p:txBody>
          <a:bodyPr/>
          <a:lstStyle/>
          <a:p>
            <a:pPr eaLnBrk="1" hangingPunct="1"/>
            <a:r>
              <a:rPr lang="es-MX" smtClean="0"/>
              <a:t>Tripleta SAV objeto-atributo-valor</a:t>
            </a:r>
            <a:endParaRPr lang="es-ES" smtClean="0"/>
          </a:p>
        </p:txBody>
      </p:sp>
      <p:graphicFrame>
        <p:nvGraphicFramePr>
          <p:cNvPr id="6179" name="Group 35"/>
          <p:cNvGraphicFramePr>
            <a:graphicFrameLocks noGrp="1"/>
          </p:cNvGraphicFramePr>
          <p:nvPr/>
        </p:nvGraphicFramePr>
        <p:xfrm>
          <a:off x="1619250" y="2349500"/>
          <a:ext cx="6096000" cy="413543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Avión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es-una-clase-de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Transporte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Tren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es-una-clase-de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Transporte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Coche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es-una-clase-de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Transporte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Coche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tiene-un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Motor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Coche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tiene-un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Volante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Coche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tiene-un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Ruedas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s-MX" sz="3400" smtClean="0"/>
              <a:t>Redes semánticas (redes de proposiciones)</a:t>
            </a:r>
            <a:endParaRPr lang="es-ES" sz="34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MX" smtClean="0"/>
              <a:t>Ventajas</a:t>
            </a:r>
          </a:p>
          <a:p>
            <a:pPr eaLnBrk="1" hangingPunct="1"/>
            <a:r>
              <a:rPr lang="es-MX" smtClean="0"/>
              <a:t>No depende del orden</a:t>
            </a:r>
          </a:p>
          <a:p>
            <a:pPr eaLnBrk="1" hangingPunct="1"/>
            <a:r>
              <a:rPr lang="es-MX" smtClean="0"/>
              <a:t>Se pueden relacionar varias redes semánticas entre sí 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anchor="ctr"/>
          <a:lstStyle/>
          <a:p>
            <a:pPr eaLnBrk="1" hangingPunct="1"/>
            <a:r>
              <a:rPr lang="es-MX" sz="3400" smtClean="0"/>
              <a:t>Redes semánticas (redes de proposiciones)</a:t>
            </a:r>
            <a:endParaRPr lang="es-ES" sz="3400" smtClean="0"/>
          </a:p>
        </p:txBody>
      </p:sp>
      <p:graphicFrame>
        <p:nvGraphicFramePr>
          <p:cNvPr id="2050" name="Organization Chart 3"/>
          <p:cNvGraphicFramePr>
            <a:graphicFrameLocks/>
          </p:cNvGraphicFramePr>
          <p:nvPr>
            <p:ph idx="4294967295"/>
          </p:nvPr>
        </p:nvGraphicFramePr>
        <p:xfrm>
          <a:off x="396875" y="620713"/>
          <a:ext cx="8351838" cy="6122987"/>
        </p:xfrm>
        <a:graphic>
          <a:graphicData uri="http://schemas.openxmlformats.org/drawingml/2006/compatibility">
            <com:legacyDrawing xmlns:com="http://schemas.openxmlformats.org/drawingml/2006/compatibility" spid="_x0000_s2050"/>
          </a:graphicData>
        </a:graphic>
      </p:graphicFrame>
      <p:sp>
        <p:nvSpPr>
          <p:cNvPr id="2067" name="Text Box 18"/>
          <p:cNvSpPr txBox="1">
            <a:spLocks noChangeArrowheads="1"/>
          </p:cNvSpPr>
          <p:nvPr/>
        </p:nvSpPr>
        <p:spPr bwMode="auto">
          <a:xfrm>
            <a:off x="5940425" y="2781300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latin typeface="Arial" pitchFamily="34" charset="0"/>
              </a:rPr>
              <a:t>padre-de</a:t>
            </a:r>
            <a:endParaRPr lang="es-ES">
              <a:latin typeface="Arial" pitchFamily="34" charset="0"/>
            </a:endParaRPr>
          </a:p>
        </p:txBody>
      </p:sp>
      <p:sp>
        <p:nvSpPr>
          <p:cNvPr id="2068" name="Text Box 19"/>
          <p:cNvSpPr txBox="1">
            <a:spLocks noChangeArrowheads="1"/>
          </p:cNvSpPr>
          <p:nvPr/>
        </p:nvSpPr>
        <p:spPr bwMode="auto">
          <a:xfrm>
            <a:off x="7235825" y="4437063"/>
            <a:ext cx="1296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latin typeface="Arial" pitchFamily="34" charset="0"/>
              </a:rPr>
              <a:t>padre-de</a:t>
            </a:r>
            <a:endParaRPr lang="es-ES">
              <a:latin typeface="Arial" pitchFamily="34" charset="0"/>
            </a:endParaRPr>
          </a:p>
        </p:txBody>
      </p:sp>
      <p:sp>
        <p:nvSpPr>
          <p:cNvPr id="2069" name="Text Box 28"/>
          <p:cNvSpPr txBox="1">
            <a:spLocks noChangeArrowheads="1"/>
          </p:cNvSpPr>
          <p:nvPr/>
        </p:nvSpPr>
        <p:spPr bwMode="auto">
          <a:xfrm>
            <a:off x="2987675" y="1557338"/>
            <a:ext cx="1296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latin typeface="Arial" pitchFamily="34" charset="0"/>
              </a:rPr>
              <a:t>esposo-de</a:t>
            </a:r>
            <a:endParaRPr lang="es-ES">
              <a:latin typeface="Arial" pitchFamily="34" charset="0"/>
            </a:endParaRPr>
          </a:p>
        </p:txBody>
      </p:sp>
      <p:sp>
        <p:nvSpPr>
          <p:cNvPr id="2070" name="Text Box 29"/>
          <p:cNvSpPr txBox="1">
            <a:spLocks noChangeArrowheads="1"/>
          </p:cNvSpPr>
          <p:nvPr/>
        </p:nvSpPr>
        <p:spPr bwMode="auto">
          <a:xfrm>
            <a:off x="1403350" y="3068638"/>
            <a:ext cx="1296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latin typeface="Arial" pitchFamily="34" charset="0"/>
              </a:rPr>
              <a:t>esposa-de</a:t>
            </a:r>
            <a:endParaRPr lang="es-ES">
              <a:latin typeface="Arial" pitchFamily="34" charset="0"/>
            </a:endParaRPr>
          </a:p>
        </p:txBody>
      </p:sp>
      <p:sp>
        <p:nvSpPr>
          <p:cNvPr id="2071" name="Text Box 31"/>
          <p:cNvSpPr txBox="1">
            <a:spLocks noChangeArrowheads="1"/>
          </p:cNvSpPr>
          <p:nvPr/>
        </p:nvSpPr>
        <p:spPr bwMode="auto">
          <a:xfrm>
            <a:off x="611188" y="5229225"/>
            <a:ext cx="720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latin typeface="Arial" pitchFamily="34" charset="0"/>
              </a:rPr>
              <a:t>silla</a:t>
            </a:r>
            <a:endParaRPr lang="es-ES">
              <a:latin typeface="Arial" pitchFamily="34" charset="0"/>
            </a:endParaRPr>
          </a:p>
        </p:txBody>
      </p:sp>
      <p:sp>
        <p:nvSpPr>
          <p:cNvPr id="2072" name="Text Box 32"/>
          <p:cNvSpPr txBox="1">
            <a:spLocks noChangeArrowheads="1"/>
          </p:cNvSpPr>
          <p:nvPr/>
        </p:nvSpPr>
        <p:spPr bwMode="auto">
          <a:xfrm>
            <a:off x="1835150" y="5084763"/>
            <a:ext cx="7207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latin typeface="Arial" pitchFamily="34" charset="0"/>
              </a:rPr>
              <a:t>El cielo</a:t>
            </a:r>
            <a:endParaRPr lang="es-ES">
              <a:latin typeface="Arial" pitchFamily="34" charset="0"/>
            </a:endParaRPr>
          </a:p>
        </p:txBody>
      </p:sp>
      <p:cxnSp>
        <p:nvCxnSpPr>
          <p:cNvPr id="2073" name="AutoShape 36"/>
          <p:cNvCxnSpPr>
            <a:cxnSpLocks noChangeShapeType="1"/>
            <a:stCxn id="2072" idx="2"/>
          </p:cNvCxnSpPr>
          <p:nvPr/>
        </p:nvCxnSpPr>
        <p:spPr bwMode="auto">
          <a:xfrm rot="5400000" flipH="1" flipV="1">
            <a:off x="2886869" y="4985544"/>
            <a:ext cx="58738" cy="1441450"/>
          </a:xfrm>
          <a:prstGeom prst="bentConnector3">
            <a:avLst>
              <a:gd name="adj1" fmla="val -38919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s-MX" sz="3400" smtClean="0"/>
              <a:t>Redes semánticas (redes de proposiciones)</a:t>
            </a:r>
            <a:endParaRPr lang="es-ES" sz="3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es-MX" sz="2600" smtClean="0"/>
              <a:t>Limitaciones</a:t>
            </a:r>
          </a:p>
          <a:p>
            <a:pPr eaLnBrk="1" hangingPunct="1"/>
            <a:r>
              <a:rPr lang="es-MX" sz="2600" smtClean="0"/>
              <a:t>No informa en qué contexto se encuentra</a:t>
            </a:r>
          </a:p>
          <a:p>
            <a:pPr eaLnBrk="1" hangingPunct="1"/>
            <a:r>
              <a:rPr lang="es-MX" sz="2600" smtClean="0"/>
              <a:t>Se tiene independencia del contexto a riesgo de perder el significado</a:t>
            </a:r>
          </a:p>
          <a:p>
            <a:pPr eaLnBrk="1" hangingPunct="1"/>
            <a:r>
              <a:rPr lang="es-MX" sz="2600" smtClean="0"/>
              <a:t>Se corre el riesgo de perder información</a:t>
            </a:r>
          </a:p>
          <a:p>
            <a:pPr eaLnBrk="1" hangingPunct="1"/>
            <a:r>
              <a:rPr lang="es-MX" sz="2600" smtClean="0"/>
              <a:t>Schemata Si __ tiene X  Entonces tome Y</a:t>
            </a:r>
          </a:p>
          <a:p>
            <a:pPr lvl="1" eaLnBrk="1" hangingPunct="1"/>
            <a:r>
              <a:rPr lang="es-MX" sz="2200" smtClean="0"/>
              <a:t>Si una persona tiene fiebre entonces tome una aspirina</a:t>
            </a:r>
          </a:p>
          <a:p>
            <a:pPr lvl="1" eaLnBrk="1" hangingPunct="1"/>
            <a:r>
              <a:rPr lang="es-MX" sz="2200" smtClean="0"/>
              <a:t>Si una persona tiene agua entonces tome una coca cola </a:t>
            </a:r>
            <a:endParaRPr lang="es-E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1442</TotalTime>
  <Words>1129</Words>
  <Application>Microsoft Office PowerPoint</Application>
  <PresentationFormat>Presentación en pantalla (4:3)</PresentationFormat>
  <Paragraphs>186</Paragraphs>
  <Slides>19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Verdana</vt:lpstr>
      <vt:lpstr>Arial</vt:lpstr>
      <vt:lpstr>Wingdings</vt:lpstr>
      <vt:lpstr>Calibri</vt:lpstr>
      <vt:lpstr>TimesNewRoman</vt:lpstr>
      <vt:lpstr>Perfil</vt:lpstr>
      <vt:lpstr>INGENIERÍA DEL CONOCIMIENTO</vt:lpstr>
      <vt:lpstr>Redes semánticas (redes de proposiciones, conceptuales o asociativas)</vt:lpstr>
      <vt:lpstr>Redes semánticas (redes de proposiciones)</vt:lpstr>
      <vt:lpstr>Redes semánticas (redes de proposiciones)</vt:lpstr>
      <vt:lpstr>Redes semánticas</vt:lpstr>
      <vt:lpstr>Redes semánticas (redes de proposiciones)</vt:lpstr>
      <vt:lpstr>Redes semánticas (redes de proposiciones)</vt:lpstr>
      <vt:lpstr>Redes semánticas (redes de proposiciones)</vt:lpstr>
      <vt:lpstr>Redes semánticas (redes de proposiciones)</vt:lpstr>
      <vt:lpstr>Marcos (frames)</vt:lpstr>
      <vt:lpstr>Marcos (frames)</vt:lpstr>
      <vt:lpstr>Marcos (frames)</vt:lpstr>
      <vt:lpstr>Marcos</vt:lpstr>
      <vt:lpstr>Dependencia conceptual</vt:lpstr>
      <vt:lpstr>Dependencia conceptual</vt:lpstr>
      <vt:lpstr>Dependencia conceptual</vt:lpstr>
      <vt:lpstr>Dependencia conceptual</vt:lpstr>
      <vt:lpstr>Guiones (scripts)</vt:lpstr>
      <vt:lpstr>Guiones (scripts)</vt:lpstr>
    </vt:vector>
  </TitlesOfParts>
  <Company>UNAM, FI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CONOCIMIENTO</dc:title>
  <dc:creator>JAIME ALFONSO REYES CORTES</dc:creator>
  <cp:lastModifiedBy>lclap</cp:lastModifiedBy>
  <cp:revision>116</cp:revision>
  <dcterms:created xsi:type="dcterms:W3CDTF">2008-03-03T05:09:39Z</dcterms:created>
  <dcterms:modified xsi:type="dcterms:W3CDTF">2015-06-22T06:56:34Z</dcterms:modified>
</cp:coreProperties>
</file>