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95605A7-45DF-4B83-B411-BA1D5025A765}" type="slidenum">
              <a:rPr lang="es-ES" altLang="en-US"/>
              <a:pPr/>
              <a:t>‹Nº›</a:t>
            </a:fld>
            <a:endParaRPr lang="es-ES" altLang="en-US"/>
          </a:p>
        </p:txBody>
      </p:sp>
      <p:sp>
        <p:nvSpPr>
          <p:cNvPr id="7066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6EC16-956D-47BF-98AB-4B6D1010982E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48ACF-1D90-4CE9-9F35-62DC164FA14E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A018CF-7F78-4508-AA85-D31E42FB8C52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0BE497-30B3-4677-A3C6-5E73DBCF97F4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9EA7C-63F6-4943-89E0-2E43697993FC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C9DB-FC92-4899-9F6A-037BB1248259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0202E-98EA-4AF1-99AB-06DC0F7B4D5D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07D59-B7FC-443F-9EB6-FA1725569646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DDB62-CFB5-4615-BFFF-24FA94C8FC62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8DEC0-F01B-48EE-9616-047911B8BDF9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6E4A3-9877-438B-812E-4F30F0C2A986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5E31-B417-4FEA-A538-08BC35A3958B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s-ES" alt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s-ES" altLang="en-US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5CC32FE9-6676-4310-88A1-CB7800DCE7DB}" type="slidenum">
              <a:rPr lang="es-ES" altLang="en-US"/>
              <a:pPr/>
              <a:t>‹Nº›</a:t>
            </a:fld>
            <a:endParaRPr lang="es-ES" altLang="en-US"/>
          </a:p>
        </p:txBody>
      </p:sp>
      <p:sp>
        <p:nvSpPr>
          <p:cNvPr id="6963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36838"/>
            <a:ext cx="7772400" cy="1470025"/>
          </a:xfrm>
        </p:spPr>
        <p:txBody>
          <a:bodyPr/>
          <a:lstStyle/>
          <a:p>
            <a:r>
              <a:rPr lang="en-US" sz="6300" b="1"/>
              <a:t>METHONTOLOGY</a:t>
            </a:r>
            <a:endParaRPr lang="es-ES" sz="63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/>
              <a:t>Principales componentes de modelado de ontologías (4)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133600"/>
            <a:ext cx="7859712" cy="1727200"/>
          </a:xfrm>
        </p:spPr>
        <p:txBody>
          <a:bodyPr/>
          <a:lstStyle/>
          <a:p>
            <a:pPr marL="609600" indent="-609600"/>
            <a:r>
              <a:rPr lang="es-ES" sz="2100"/>
              <a:t>Atributos de clase:</a:t>
            </a:r>
            <a:r>
              <a:rPr lang="es-ES" sz="2100" b="1" i="1"/>
              <a:t> </a:t>
            </a:r>
            <a:r>
              <a:rPr lang="es-ES" sz="2100"/>
              <a:t>Describen conceptos y toman su(s) valor(es) en el concepto en el cual se definen.  Estos atributos no se heredan ni a los subconceptos ni a las instancias. </a:t>
            </a:r>
          </a:p>
        </p:txBody>
      </p:sp>
      <p:graphicFrame>
        <p:nvGraphicFramePr>
          <p:cNvPr id="15398" name="Group 38"/>
          <p:cNvGraphicFramePr>
            <a:graphicFrameLocks noGrp="1"/>
          </p:cNvGraphicFramePr>
          <p:nvPr>
            <p:ph sz="half" idx="2"/>
          </p:nvPr>
        </p:nvGraphicFramePr>
        <p:xfrm>
          <a:off x="1908175" y="4005263"/>
          <a:ext cx="5472113" cy="1149350"/>
        </p:xfrm>
        <a:graphic>
          <a:graphicData uri="http://schemas.openxmlformats.org/drawingml/2006/table">
            <a:tbl>
              <a:tblPr/>
              <a:tblGrid>
                <a:gridCol w="2030413"/>
                <a:gridCol w="3441700"/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Atributos de clase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Persona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-"/>
                        <a:tabLst>
                          <a:tab pos="28575" algn="l"/>
                        </a:tabLst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Tipo de persona: Persona natural / Persona jurídica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/>
              <a:t>Principales componentes de modelado de ontologías (5)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100" b="1"/>
              <a:t>Axiomas formales:</a:t>
            </a:r>
            <a:r>
              <a:rPr lang="es-ES" sz="2100" b="1" i="1"/>
              <a:t> </a:t>
            </a:r>
            <a:r>
              <a:rPr lang="es-ES" sz="2100"/>
              <a:t>Expresiones lógicas que son siempre verdaderas y son utilizadas normalmente para especificar restricciones en la ontología. </a:t>
            </a:r>
          </a:p>
          <a:p>
            <a:pPr>
              <a:lnSpc>
                <a:spcPct val="80000"/>
              </a:lnSpc>
            </a:pPr>
            <a:endParaRPr lang="es-ES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/>
              <a:t>    Ejemplo: Una persona no puede ser el demandado y el demandante en el mismo juicio.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2100" b="1"/>
          </a:p>
          <a:p>
            <a:pPr>
              <a:lnSpc>
                <a:spcPct val="80000"/>
              </a:lnSpc>
            </a:pPr>
            <a:r>
              <a:rPr lang="es-ES" sz="2100" b="1"/>
              <a:t>Reglas:</a:t>
            </a:r>
            <a:r>
              <a:rPr lang="es-ES" sz="2100" b="1" i="1"/>
              <a:t> </a:t>
            </a:r>
            <a:r>
              <a:rPr lang="es-ES" sz="2100"/>
              <a:t>Son usadas generalmente para inferir conocimiento en la ontología, tales como valores de atributos, instancias de relaciones, etc. </a:t>
            </a:r>
          </a:p>
          <a:p>
            <a:pPr>
              <a:lnSpc>
                <a:spcPct val="80000"/>
              </a:lnSpc>
            </a:pPr>
            <a:endParaRPr lang="es-ES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/>
              <a:t>    Ejemplo: Un juicio donde el acusado es un menor de edad que tiene más de 14 años se celebra en un tribunal de menores.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Modelado conceptual de una ontología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 r="3566"/>
          <a:stretch>
            <a:fillRect/>
          </a:stretch>
        </p:blipFill>
        <p:spPr bwMode="auto">
          <a:xfrm>
            <a:off x="1979613" y="1557338"/>
            <a:ext cx="5400675" cy="442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4213" y="6180138"/>
            <a:ext cx="82819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CO" sz="1000">
                <a:latin typeface="Verdana" pitchFamily="34" charset="0"/>
              </a:rPr>
              <a:t>Tomado de: </a:t>
            </a:r>
            <a:r>
              <a:rPr lang="es-ES" sz="1000">
                <a:latin typeface="Verdana" pitchFamily="34" charset="0"/>
              </a:rPr>
              <a:t>Corcho O, Fernández-López M, Gómez-Pérez A, López-</a:t>
            </a:r>
          </a:p>
          <a:p>
            <a:pPr algn="ctr"/>
            <a:r>
              <a:rPr lang="es-ES" sz="1000">
                <a:latin typeface="Verdana" pitchFamily="34" charset="0"/>
              </a:rPr>
              <a:t>Cima Angel, Construcción de ontologías legales con la metodología</a:t>
            </a:r>
          </a:p>
          <a:p>
            <a:pPr algn="ctr"/>
            <a:r>
              <a:rPr lang="es-ES" sz="1000">
                <a:latin typeface="Verdana" pitchFamily="34" charset="0"/>
              </a:rPr>
              <a:t>METHONTOLOGY y la herramienta WebODE, Facultad de Informática. Universidad Politécnica de Madrid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/>
              <a:t>Tarea 1: Construir el glosario de términos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118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100"/>
              <a:t>Incluye todos los términos relevantes del dominio (conceptos, instancias, atributos, relaciones entre conceptos, etc.), sus descripciones en lenguaje natural, y sus sinónimos y acrónimos. </a:t>
            </a:r>
          </a:p>
        </p:txBody>
      </p:sp>
      <p:graphicFrame>
        <p:nvGraphicFramePr>
          <p:cNvPr id="19638" name="Group 182"/>
          <p:cNvGraphicFramePr>
            <a:graphicFrameLocks noGrp="1"/>
          </p:cNvGraphicFramePr>
          <p:nvPr>
            <p:ph sz="half" idx="2"/>
          </p:nvPr>
        </p:nvGraphicFramePr>
        <p:xfrm>
          <a:off x="755650" y="2924175"/>
          <a:ext cx="7920038" cy="2908301"/>
        </p:xfrm>
        <a:graphic>
          <a:graphicData uri="http://schemas.openxmlformats.org/drawingml/2006/table">
            <a:tbl>
              <a:tblPr/>
              <a:tblGrid>
                <a:gridCol w="1584325"/>
                <a:gridCol w="1147763"/>
                <a:gridCol w="1109662"/>
                <a:gridCol w="2908300"/>
                <a:gridCol w="1169988"/>
              </a:tblGrid>
              <a:tr h="531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Sinónimos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Acrónimos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Descripción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Tipo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edad de mayoría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 edad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La edad de mayoría de edad en España es 18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Constante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corte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Se refiere a la entidad que representa a una corte judicial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fecha de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nacimiento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Fecha de nacimiento de una persona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Atributo de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instancia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demandado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(juicio, persona)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La persona demandada en un juicio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Relación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/>
              <a:t>Tarea 2: Construir taxonomías de conceptos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1079500"/>
          </a:xfrm>
        </p:spPr>
        <p:txBody>
          <a:bodyPr/>
          <a:lstStyle/>
          <a:p>
            <a:r>
              <a:rPr lang="es-ES" sz="2100"/>
              <a:t>Seleccionar del glosario aquellos términos que son conceptos.  Esta taxonomía define la jerarquía entre los conceptos del dominio.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>
            <a:lum bright="-6000" contrast="12000"/>
          </a:blip>
          <a:srcRect/>
          <a:stretch>
            <a:fillRect/>
          </a:stretch>
        </p:blipFill>
        <p:spPr bwMode="auto">
          <a:xfrm>
            <a:off x="146050" y="2349500"/>
            <a:ext cx="8893175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4213" y="6180138"/>
            <a:ext cx="82819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CO" sz="1000">
                <a:latin typeface="Verdana" pitchFamily="34" charset="0"/>
              </a:rPr>
              <a:t>Tomado de: </a:t>
            </a:r>
            <a:r>
              <a:rPr lang="es-ES" sz="1000">
                <a:latin typeface="Verdana" pitchFamily="34" charset="0"/>
              </a:rPr>
              <a:t>Corcho O, Fernández-López M, Gómez-Pérez A, López-</a:t>
            </a:r>
          </a:p>
          <a:p>
            <a:pPr algn="ctr"/>
            <a:r>
              <a:rPr lang="es-ES" sz="1000">
                <a:latin typeface="Verdana" pitchFamily="34" charset="0"/>
              </a:rPr>
              <a:t>Cima Angel, Construcción de ontologías legales con la metodología</a:t>
            </a:r>
          </a:p>
          <a:p>
            <a:pPr algn="ctr"/>
            <a:r>
              <a:rPr lang="es-ES" sz="1000">
                <a:latin typeface="Verdana" pitchFamily="34" charset="0"/>
              </a:rPr>
              <a:t>METHONTOLOGY y la herramienta WebODE, Facultad de Informática. Universidad Politécnica de Madrid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/>
              <a:t>Tarea 3: Construir un diagrama de relaciones binarias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00175"/>
          </a:xfrm>
        </p:spPr>
        <p:txBody>
          <a:bodyPr/>
          <a:lstStyle/>
          <a:p>
            <a:r>
              <a:rPr lang="es-ES" sz="2100"/>
              <a:t>El objetivo de este diagrama es establecer las relaciones existentes entre conceptos de la ontología (o con otras ontologías existentes) y sus inversas.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3367088"/>
            <a:ext cx="8172450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84213" y="6165850"/>
            <a:ext cx="82819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CO" sz="1000">
                <a:latin typeface="Verdana" pitchFamily="34" charset="0"/>
              </a:rPr>
              <a:t>Tomado de: </a:t>
            </a:r>
            <a:r>
              <a:rPr lang="es-ES" sz="1000">
                <a:latin typeface="Verdana" pitchFamily="34" charset="0"/>
              </a:rPr>
              <a:t>Corcho O, Fernández-López M, Gómez-Pérez A, López-</a:t>
            </a:r>
          </a:p>
          <a:p>
            <a:pPr algn="ctr"/>
            <a:r>
              <a:rPr lang="es-ES" sz="1000">
                <a:latin typeface="Verdana" pitchFamily="34" charset="0"/>
              </a:rPr>
              <a:t>Cima Angel, Construcción de ontologías legales con la metodología</a:t>
            </a:r>
          </a:p>
          <a:p>
            <a:pPr algn="ctr"/>
            <a:r>
              <a:rPr lang="es-ES" sz="1000">
                <a:latin typeface="Verdana" pitchFamily="34" charset="0"/>
              </a:rPr>
              <a:t>METHONTOLOGY y la herramienta WebODE, Facultad de Informática. Universidad Politécnica de Madrid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/>
              <a:t>Tarea 4: Construir el diccionario de conceptos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1254125"/>
          </a:xfrm>
        </p:spPr>
        <p:txBody>
          <a:bodyPr/>
          <a:lstStyle/>
          <a:p>
            <a:r>
              <a:rPr lang="es-ES" sz="2200"/>
              <a:t>Especificar cuáles son las propiedades que describen cada concepto de la taxonomía, las relaciones del diagrama de relaciones binarias y las instancias de cada uno de los conceptos.</a:t>
            </a:r>
          </a:p>
        </p:txBody>
      </p:sp>
      <p:graphicFrame>
        <p:nvGraphicFramePr>
          <p:cNvPr id="23767" name="Group 215"/>
          <p:cNvGraphicFramePr>
            <a:graphicFrameLocks noGrp="1"/>
          </p:cNvGraphicFramePr>
          <p:nvPr>
            <p:ph sz="half" idx="2"/>
          </p:nvPr>
        </p:nvGraphicFramePr>
        <p:xfrm>
          <a:off x="539750" y="3213100"/>
          <a:ext cx="7920038" cy="2662239"/>
        </p:xfrm>
        <a:graphic>
          <a:graphicData uri="http://schemas.openxmlformats.org/drawingml/2006/table">
            <a:tbl>
              <a:tblPr/>
              <a:tblGrid>
                <a:gridCol w="1296988"/>
                <a:gridCol w="1870075"/>
                <a:gridCol w="1296987"/>
                <a:gridCol w="1736725"/>
                <a:gridCol w="1719263"/>
              </a:tblGrid>
              <a:tr h="4302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del concepto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Instancias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Atributos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 clase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Atributos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 instancia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Relaciones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 Constitucional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Audiencia Nacional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 Supremo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Audiencia Provincial de Albacete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número de miembros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localización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jurisdicción territorial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celebra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compañía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tipo de control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juicio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demandante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demandado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se celebra en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persona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es demandante de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es demandado en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/>
              <a:t>Tarea 5: Describir en detalle las relaciones binarias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218487" cy="1325562"/>
          </a:xfrm>
        </p:spPr>
        <p:txBody>
          <a:bodyPr/>
          <a:lstStyle/>
          <a:p>
            <a:r>
              <a:rPr lang="es-ES" sz="2100"/>
              <a:t>Para cada relación binaria se debe especificar: nombre, nombres de sus conceptos origen y destino, cardinalidad y relación inversa, si existe. </a:t>
            </a:r>
          </a:p>
        </p:txBody>
      </p:sp>
      <p:graphicFrame>
        <p:nvGraphicFramePr>
          <p:cNvPr id="25702" name="Group 102"/>
          <p:cNvGraphicFramePr>
            <a:graphicFrameLocks noGrp="1"/>
          </p:cNvGraphicFramePr>
          <p:nvPr>
            <p:ph sz="half" idx="2"/>
          </p:nvPr>
        </p:nvGraphicFramePr>
        <p:xfrm>
          <a:off x="827088" y="3141663"/>
          <a:ext cx="7931150" cy="2265363"/>
        </p:xfrm>
        <a:graphic>
          <a:graphicData uri="http://schemas.openxmlformats.org/drawingml/2006/table">
            <a:tbl>
              <a:tblPr/>
              <a:tblGrid>
                <a:gridCol w="1587500"/>
                <a:gridCol w="1317625"/>
                <a:gridCol w="1487487"/>
                <a:gridCol w="1817688"/>
                <a:gridCol w="1720850"/>
              </a:tblGrid>
              <a:tr h="755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Nombre de la relación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 origen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Cardinalidad máxima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 destino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Relación inversa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demandante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juicio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 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persona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es demandante en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demandado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juicio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persona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es demandado en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/>
              <a:t>Tarea 6: Describir en detalle los atributos de instancias</a:t>
            </a:r>
            <a:endParaRPr lang="es-ES" sz="29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1544638"/>
          </a:xfrm>
        </p:spPr>
        <p:txBody>
          <a:bodyPr/>
          <a:lstStyle/>
          <a:p>
            <a:r>
              <a:rPr lang="es-ES" sz="2200"/>
              <a:t>Por cada atributo de instancia se debe especificar: nombre, concepto al que pertenece, tipo de valor, rango de valores (para valores numéricos) y cardinalidad. </a:t>
            </a:r>
          </a:p>
        </p:txBody>
      </p:sp>
      <p:graphicFrame>
        <p:nvGraphicFramePr>
          <p:cNvPr id="27792" name="Group 144"/>
          <p:cNvGraphicFramePr>
            <a:graphicFrameLocks noGrp="1"/>
          </p:cNvGraphicFramePr>
          <p:nvPr>
            <p:ph sz="half" idx="2"/>
          </p:nvPr>
        </p:nvGraphicFramePr>
        <p:xfrm>
          <a:off x="827088" y="3141663"/>
          <a:ext cx="7705725" cy="2654302"/>
        </p:xfrm>
        <a:graphic>
          <a:graphicData uri="http://schemas.openxmlformats.org/drawingml/2006/table">
            <a:tbl>
              <a:tblPr/>
              <a:tblGrid>
                <a:gridCol w="1541462"/>
                <a:gridCol w="1282700"/>
                <a:gridCol w="1568450"/>
                <a:gridCol w="1639888"/>
                <a:gridCol w="1673225"/>
              </a:tblGrid>
              <a:tr h="849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Nombre del atributo de instancia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 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Tipo de valor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Rango de valores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Cardinalidad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número de miembros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Entero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1 ..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(1, 1)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localización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Cadena de caracteres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(1, 1)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jurisdicción territorial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Cadena de caracteres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--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(1, 1)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/>
              <a:t>Tarea 7: Describir en detalle los atributos de clase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147050" cy="1655762"/>
          </a:xfrm>
        </p:spPr>
        <p:txBody>
          <a:bodyPr/>
          <a:lstStyle/>
          <a:p>
            <a:r>
              <a:rPr lang="es-ES" sz="2100"/>
              <a:t>Para cada atributo de clase se debe especificar: nombre del atributo; nombre del concepto donde el atributo se define; tipo de valor; valor(es); unidad de medida y precisión del valor (en el caso de valores numéricos); cardinalidad. </a:t>
            </a:r>
          </a:p>
        </p:txBody>
      </p:sp>
      <p:graphicFrame>
        <p:nvGraphicFramePr>
          <p:cNvPr id="29800" name="Group 104"/>
          <p:cNvGraphicFramePr>
            <a:graphicFrameLocks noGrp="1"/>
          </p:cNvGraphicFramePr>
          <p:nvPr>
            <p:ph sz="half" idx="2"/>
          </p:nvPr>
        </p:nvGraphicFramePr>
        <p:xfrm>
          <a:off x="539750" y="3213100"/>
          <a:ext cx="7993063" cy="2449513"/>
        </p:xfrm>
        <a:graphic>
          <a:graphicData uri="http://schemas.openxmlformats.org/drawingml/2006/table">
            <a:tbl>
              <a:tblPr/>
              <a:tblGrid>
                <a:gridCol w="1598613"/>
                <a:gridCol w="1330325"/>
                <a:gridCol w="1751012"/>
                <a:gridCol w="1577975"/>
                <a:gridCol w="1735138"/>
              </a:tblGrid>
              <a:tr h="1003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Nombre del atributo de clase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 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Tipo de valor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Cardinalidad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Valores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tipo de control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compañía privada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[privado,público]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(1,2)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privado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tipo de control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compañía pública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[privado,público]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(1,2)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público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sz="3800"/>
              <a:t>Metodologías para Construcción de Ontologías</a:t>
            </a:r>
            <a:endParaRPr lang="es-ES" sz="3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2163"/>
            <a:ext cx="8229600" cy="4068762"/>
          </a:xfrm>
        </p:spPr>
        <p:txBody>
          <a:bodyPr/>
          <a:lstStyle/>
          <a:p>
            <a:r>
              <a:rPr lang="en-US" sz="2100"/>
              <a:t>Methontology</a:t>
            </a:r>
          </a:p>
          <a:p>
            <a:endParaRPr lang="en-US" sz="2100"/>
          </a:p>
          <a:p>
            <a:r>
              <a:rPr lang="en-US" sz="2100"/>
              <a:t>Grüninger and Fox’s</a:t>
            </a:r>
          </a:p>
          <a:p>
            <a:endParaRPr lang="en-US" sz="2100"/>
          </a:p>
          <a:p>
            <a:r>
              <a:rPr lang="en-US" sz="2100"/>
              <a:t>On-To-Knowledge</a:t>
            </a:r>
            <a:endParaRPr lang="es-E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/>
              <a:t>Tarea 8: Describir en detalle las constantes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844675"/>
            <a:ext cx="7786688" cy="1439863"/>
          </a:xfrm>
        </p:spPr>
        <p:txBody>
          <a:bodyPr/>
          <a:lstStyle/>
          <a:p>
            <a:r>
              <a:rPr lang="es-ES" sz="2100"/>
              <a:t>Para cada constante del glosario de términos se debe especificar: nombre, tipo de valor, valor y unidad de medida (para constantes numéricas).</a:t>
            </a:r>
          </a:p>
        </p:txBody>
      </p:sp>
      <p:graphicFrame>
        <p:nvGraphicFramePr>
          <p:cNvPr id="31801" name="Group 57"/>
          <p:cNvGraphicFramePr>
            <a:graphicFrameLocks noGrp="1"/>
          </p:cNvGraphicFramePr>
          <p:nvPr>
            <p:ph sz="half" idx="2"/>
          </p:nvPr>
        </p:nvGraphicFramePr>
        <p:xfrm>
          <a:off x="971550" y="3719513"/>
          <a:ext cx="7283450" cy="1554163"/>
        </p:xfrm>
        <a:graphic>
          <a:graphicData uri="http://schemas.openxmlformats.org/drawingml/2006/table">
            <a:tbl>
              <a:tblPr/>
              <a:tblGrid>
                <a:gridCol w="1844675"/>
                <a:gridCol w="1538288"/>
                <a:gridCol w="1785937"/>
                <a:gridCol w="2114550"/>
              </a:tblGrid>
              <a:tr h="717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Nombre 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Tipo de valor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Valor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Unidad de medidad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6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edad de mayoría de edad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Cardinal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18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año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/>
              <a:t>Tarea 9: Definir los axiomas formales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86688" cy="1400175"/>
          </a:xfrm>
        </p:spPr>
        <p:txBody>
          <a:bodyPr/>
          <a:lstStyle/>
          <a:p>
            <a:r>
              <a:rPr lang="es-ES" sz="2100"/>
              <a:t>Para realizar esta tarea  se debe identificar los axiomas formales (expresiones lógicas que son siempre verdaderas y son usadas normalmente para especificar restricciones en la ontología), que son necesarios en la ontología y describirlos de manera precisa. </a:t>
            </a:r>
          </a:p>
        </p:txBody>
      </p:sp>
      <p:graphicFrame>
        <p:nvGraphicFramePr>
          <p:cNvPr id="33881" name="Group 89"/>
          <p:cNvGraphicFramePr>
            <a:graphicFrameLocks noGrp="1"/>
          </p:cNvGraphicFramePr>
          <p:nvPr>
            <p:ph sz="half" idx="2"/>
          </p:nvPr>
        </p:nvGraphicFramePr>
        <p:xfrm>
          <a:off x="395288" y="3573463"/>
          <a:ext cx="8207375" cy="1941513"/>
        </p:xfrm>
        <a:graphic>
          <a:graphicData uri="http://schemas.openxmlformats.org/drawingml/2006/table">
            <a:tbl>
              <a:tblPr/>
              <a:tblGrid>
                <a:gridCol w="1511300"/>
                <a:gridCol w="1203325"/>
                <a:gridCol w="1800225"/>
                <a:gridCol w="1308100"/>
                <a:gridCol w="1306512"/>
                <a:gridCol w="1077913"/>
              </a:tblGrid>
              <a:tr h="466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Nombre del axioma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Descripción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Expresión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Conceptos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Relaciones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Variables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4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incompatibilidad acusado-demandante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una misma persona no puede ser el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acusado y el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demandante en el mismo juicio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 (existe(?X,?Y)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(persona(?X) y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juicio(?Y) y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demandado(?Y,?X) y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demandante(?Y,?X)))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persona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juicio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demandado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demandante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?X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?Y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/>
              <a:t>Tarea 10: Definir las reglas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96975"/>
            <a:ext cx="8785225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100"/>
              <a:t>Identificar qué reglas (usadas generalmente para inferir conocimiento en la ontología) se necesitan en la ontología, y posteriormente describirlas en la tabla de reglas.</a:t>
            </a:r>
          </a:p>
          <a:p>
            <a:pPr>
              <a:lnSpc>
                <a:spcPct val="90000"/>
              </a:lnSpc>
            </a:pPr>
            <a:endParaRPr lang="es-ES" sz="2100"/>
          </a:p>
          <a:p>
            <a:pPr>
              <a:lnSpc>
                <a:spcPct val="90000"/>
              </a:lnSpc>
            </a:pPr>
            <a:r>
              <a:rPr lang="es-ES" sz="2100"/>
              <a:t>METHONTOLOGY propone especificar las expresiones de las reglas utilizando el formato </a:t>
            </a:r>
            <a:r>
              <a:rPr lang="es-ES" sz="2100" i="1"/>
              <a:t>si &lt;condiciones&gt; entonces &lt;consecuencias o acciones&gt;</a:t>
            </a:r>
            <a:r>
              <a:rPr lang="es-ES" sz="2100"/>
              <a:t>.  </a:t>
            </a:r>
          </a:p>
        </p:txBody>
      </p:sp>
      <p:graphicFrame>
        <p:nvGraphicFramePr>
          <p:cNvPr id="35940" name="Group 100"/>
          <p:cNvGraphicFramePr>
            <a:graphicFrameLocks noGrp="1"/>
          </p:cNvGraphicFramePr>
          <p:nvPr>
            <p:ph sz="half" idx="2"/>
          </p:nvPr>
        </p:nvGraphicFramePr>
        <p:xfrm>
          <a:off x="539750" y="3759200"/>
          <a:ext cx="8281988" cy="2242503"/>
        </p:xfrm>
        <a:graphic>
          <a:graphicData uri="http://schemas.openxmlformats.org/drawingml/2006/table">
            <a:tbl>
              <a:tblPr/>
              <a:tblGrid>
                <a:gridCol w="1008063"/>
                <a:gridCol w="1116012"/>
                <a:gridCol w="1770063"/>
                <a:gridCol w="1093787"/>
                <a:gridCol w="952500"/>
                <a:gridCol w="1433513"/>
                <a:gridCol w="908050"/>
              </a:tblGrid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Nombre de la regla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Descripción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Expresión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Atributos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Relaciones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Variables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 de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menores para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menores de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edad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Un juicio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donde el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acusado es un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menor de edad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que tiene más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 14 años se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celebra en un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 de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menores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Si [menor de edad](?X) y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juicio(?Z) y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tribunal(?W) y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edad(?X, ?Y) y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?Y &gt; 14 y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[es demandado en](?X, ?Z) y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celebra(?W, ?Z)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entonces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[tribunal de menores](?W)]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menor de edad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juicio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 de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menores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edad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es demandado en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celebra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?X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?Y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?Z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?W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b="1"/>
              <a:t>Tarea 11: Describir instancias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59713" cy="1325563"/>
          </a:xfrm>
        </p:spPr>
        <p:txBody>
          <a:bodyPr/>
          <a:lstStyle/>
          <a:p>
            <a:r>
              <a:rPr lang="es-ES" sz="2100"/>
              <a:t>Para cada instancia se define: nombre, nombre del concepto al que pertenece y los valores de sus atributos de instancia, si se conocen. </a:t>
            </a:r>
          </a:p>
        </p:txBody>
      </p:sp>
      <p:graphicFrame>
        <p:nvGraphicFramePr>
          <p:cNvPr id="38041" name="Group 153"/>
          <p:cNvGraphicFramePr>
            <a:graphicFrameLocks noGrp="1"/>
          </p:cNvGraphicFramePr>
          <p:nvPr>
            <p:ph sz="half" idx="2"/>
          </p:nvPr>
        </p:nvGraphicFramePr>
        <p:xfrm>
          <a:off x="611188" y="3357563"/>
          <a:ext cx="8135937" cy="2192656"/>
        </p:xfrm>
        <a:graphic>
          <a:graphicData uri="http://schemas.openxmlformats.org/drawingml/2006/table">
            <a:tbl>
              <a:tblPr/>
              <a:tblGrid>
                <a:gridCol w="1873250"/>
                <a:gridCol w="1592262"/>
                <a:gridCol w="2886075"/>
                <a:gridCol w="1784350"/>
              </a:tblGrid>
              <a:tr h="455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Nombre de la </a:t>
                      </a: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,Bold"/>
                        </a:rPr>
                        <a:t>instancia</a:t>
                      </a:r>
                      <a:endParaRPr kumimoji="0" lang="es-E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,Bold"/>
                        </a:rPr>
                        <a:t>Nombre del 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,Bold"/>
                        </a:rPr>
                        <a:t>Atributo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,Bold"/>
                        </a:rPr>
                        <a:t>Valores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Audiencia Nacional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tribunal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localizaci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 pitchFamily="18" charset="0"/>
                          <a:cs typeface="TimesNewRoman" charset="0"/>
                        </a:rPr>
                        <a:t>ó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Madrid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jurisdicci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 pitchFamily="18" charset="0"/>
                          <a:cs typeface="TimesNewRoman" charset="0"/>
                        </a:rPr>
                        <a:t>ó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n territorial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Espa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 pitchFamily="18" charset="0"/>
                          <a:cs typeface="TimesNewRoman" charset="0"/>
                        </a:rPr>
                        <a:t>ñ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a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Tribunal Supremo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tribunal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jurisdicci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 pitchFamily="18" charset="0"/>
                          <a:cs typeface="TimesNewRoman" charset="0"/>
                        </a:rPr>
                        <a:t>ó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n territorial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Espa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 pitchFamily="18" charset="0"/>
                          <a:cs typeface="TimesNewRoman" charset="0"/>
                        </a:rPr>
                        <a:t>ñ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a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Tribunal Constitucional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tribunal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n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 pitchFamily="18" charset="0"/>
                          <a:cs typeface="TimesNewRoman" charset="0"/>
                        </a:rPr>
                        <a:t>ú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mero de miembros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12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jurisdicci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 pitchFamily="18" charset="0"/>
                          <a:cs typeface="TimesNewRoman" charset="0"/>
                        </a:rPr>
                        <a:t>ó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n territorial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Espa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 pitchFamily="18" charset="0"/>
                          <a:cs typeface="TimesNewRoman" charset="0"/>
                        </a:rPr>
                        <a:t>ñ</a:t>
                      </a: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NewRoman" charset="0"/>
                        </a:rPr>
                        <a:t>a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Referencias</a:t>
            </a:r>
            <a:endParaRPr lang="es-ES"/>
          </a:p>
        </p:txBody>
      </p:sp>
      <p:sp>
        <p:nvSpPr>
          <p:cNvPr id="59396" name="Text Box 4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100"/>
              <a:t>Corcho O, Fernández-López M, Gómez-Pérez A, López-Cima Angel, Construcción de ontologías legales con la metodología METHONTOLOGY y la herramienta WebODE, Facultad de Informática. Universidad Politécnica de Madrid</a:t>
            </a:r>
          </a:p>
          <a:p>
            <a:pPr>
              <a:lnSpc>
                <a:spcPct val="90000"/>
              </a:lnSpc>
            </a:pPr>
            <a:endParaRPr lang="es-ES" sz="2100"/>
          </a:p>
          <a:p>
            <a:pPr>
              <a:lnSpc>
                <a:spcPct val="90000"/>
              </a:lnSpc>
            </a:pPr>
            <a:r>
              <a:rPr lang="es-ES" sz="2100"/>
              <a:t>Gómez-Pérez A, Fernández-López M, Corcho O (2003) Ontological Engineering: with examples from the areas of nowledge management, e-commerce and the Semantic Web, Springer-Verlag, New York</a:t>
            </a:r>
          </a:p>
          <a:p>
            <a:pPr>
              <a:lnSpc>
                <a:spcPct val="90000"/>
              </a:lnSpc>
            </a:pPr>
            <a:endParaRPr lang="es-E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METHONTOLOGY</a:t>
            </a: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4525963"/>
          </a:xfrm>
        </p:spPr>
        <p:txBody>
          <a:bodyPr/>
          <a:lstStyle/>
          <a:p>
            <a:r>
              <a:rPr lang="es-ES" sz="2100"/>
              <a:t>Desarrollada dentro del Grupo de Ingeniería Ontológica de la Universidad Politécnica de Madrid.</a:t>
            </a:r>
          </a:p>
          <a:p>
            <a:endParaRPr lang="es-ES" sz="2100"/>
          </a:p>
          <a:p>
            <a:r>
              <a:rPr lang="es-ES" sz="2100"/>
              <a:t>Tiene sus raíces en las actividades identificadas por el proceso de desarrollo de software propuesto por la organización IEEE y en otras metodologías de ingeniería de conocimientos.</a:t>
            </a:r>
          </a:p>
          <a:p>
            <a:endParaRPr lang="es-ES" sz="2100"/>
          </a:p>
          <a:p>
            <a:r>
              <a:rPr lang="es-ES" sz="2100"/>
              <a:t>Propuesta para la construcción de ontologías por la Fundación de Agentes Físicos Inteligentes (FIPA).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Proceso de desarrollo de una ontología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412875"/>
            <a:ext cx="6626225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87450" y="6308725"/>
            <a:ext cx="6913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MX">
              <a:latin typeface="Verdana" pitchFamily="34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84213" y="6180138"/>
            <a:ext cx="82819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CO" sz="1000">
                <a:latin typeface="Verdana" pitchFamily="34" charset="0"/>
              </a:rPr>
              <a:t>Tomado de: </a:t>
            </a:r>
            <a:r>
              <a:rPr lang="es-ES" sz="1000">
                <a:latin typeface="Verdana" pitchFamily="34" charset="0"/>
              </a:rPr>
              <a:t>Gómez-Pérez A, Fernández-López M, Corcho O (2003) Ontological Engineering: with</a:t>
            </a:r>
          </a:p>
          <a:p>
            <a:pPr algn="ctr"/>
            <a:r>
              <a:rPr lang="es-ES" sz="1000">
                <a:latin typeface="Verdana" pitchFamily="34" charset="0"/>
              </a:rPr>
              <a:t>examples from the areas of knowledge management, e-commerce and the Semantic Web,</a:t>
            </a:r>
          </a:p>
          <a:p>
            <a:pPr algn="ctr"/>
            <a:r>
              <a:rPr lang="es-ES" sz="1000">
                <a:latin typeface="Verdana" pitchFamily="34" charset="0"/>
              </a:rPr>
              <a:t>Springer-Verlag, New York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Ciclo de vida de METHONTOLOGY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1111250"/>
          </a:xfrm>
        </p:spPr>
        <p:txBody>
          <a:bodyPr/>
          <a:lstStyle/>
          <a:p>
            <a:r>
              <a:rPr lang="es-ES" sz="2100"/>
              <a:t>Orden de las actividades a desarrollar </a:t>
            </a:r>
          </a:p>
          <a:p>
            <a:r>
              <a:rPr lang="es-ES" sz="2100"/>
              <a:t>Basado en prototipos evolutivos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 l="23372" t="15413" r="21542" b="22090"/>
          <a:stretch>
            <a:fillRect/>
          </a:stretch>
        </p:blipFill>
        <p:spPr bwMode="auto">
          <a:xfrm>
            <a:off x="2339975" y="2420938"/>
            <a:ext cx="5040313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39825"/>
          </a:xfrm>
        </p:spPr>
        <p:txBody>
          <a:bodyPr/>
          <a:lstStyle/>
          <a:p>
            <a:r>
              <a:rPr lang="es-ES" sz="3800"/>
              <a:t>Proceso de desarrollo de la metodología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72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100"/>
              <a:t>Cómo llevar a cabo las actividades que conforman cada prototipo del ciclo de vida de la ontología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2276475"/>
            <a:ext cx="6119813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84213" y="6180138"/>
            <a:ext cx="82819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CO" sz="1000">
                <a:latin typeface="Verdana" pitchFamily="34" charset="0"/>
              </a:rPr>
              <a:t>Tomado de: </a:t>
            </a:r>
            <a:r>
              <a:rPr lang="es-ES" sz="1000">
                <a:latin typeface="Verdana" pitchFamily="34" charset="0"/>
              </a:rPr>
              <a:t>Corcho O, Fernández-López M, Gómez-Pérez A, López-</a:t>
            </a:r>
          </a:p>
          <a:p>
            <a:pPr algn="ctr"/>
            <a:r>
              <a:rPr lang="es-ES" sz="1000">
                <a:latin typeface="Verdana" pitchFamily="34" charset="0"/>
              </a:rPr>
              <a:t>Cima Angel, Construcción de ontologías legales con la metodología</a:t>
            </a:r>
          </a:p>
          <a:p>
            <a:pPr algn="ctr"/>
            <a:r>
              <a:rPr lang="es-ES" sz="1000">
                <a:latin typeface="Verdana" pitchFamily="34" charset="0"/>
              </a:rPr>
              <a:t>METHONTOLOGY y la herramienta WebODE, Facultad de Informática. Universidad Politécnica de Madrid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/>
              <a:t>Principales componentes de modelado de ontologías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424862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/>
              <a:t>   METHONTOLOGY propone conceptualizar una ontología usando un conjunto de representaciones intermedias tabulares y gráficas, las cuales permiten modelar los principales componentes. Estos componentes son:</a:t>
            </a:r>
          </a:p>
          <a:p>
            <a:pPr>
              <a:lnSpc>
                <a:spcPct val="80000"/>
              </a:lnSpc>
            </a:pPr>
            <a:endParaRPr lang="es-ES" sz="2100" b="1"/>
          </a:p>
          <a:p>
            <a:pPr>
              <a:lnSpc>
                <a:spcPct val="80000"/>
              </a:lnSpc>
            </a:pPr>
            <a:r>
              <a:rPr lang="es-ES" sz="2100" b="1"/>
              <a:t>Conceptos: </a:t>
            </a:r>
            <a:r>
              <a:rPr lang="es-ES" sz="2100"/>
              <a:t>Son objetos o entidades, considerados desde un punto de vista amplio. Ejemplo, en el dominio legal son conceptos: persona física, tribunal, menor de edad, etc.</a:t>
            </a:r>
          </a:p>
          <a:p>
            <a:pPr>
              <a:lnSpc>
                <a:spcPct val="80000"/>
              </a:lnSpc>
            </a:pPr>
            <a:endParaRPr lang="es-ES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/>
              <a:t>    Los conceptos de una ontología están normalmente organizados en taxonomías en las cuales se pueden aplicar mecanismos de herencia.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21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/>
              <a:t>Principales componentes de modelado de ontologías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74825"/>
            <a:ext cx="8075612" cy="1108075"/>
          </a:xfrm>
        </p:spPr>
        <p:txBody>
          <a:bodyPr/>
          <a:lstStyle/>
          <a:p>
            <a:r>
              <a:rPr lang="es-ES" sz="2100" b="1"/>
              <a:t>Relaciones: </a:t>
            </a:r>
            <a:r>
              <a:rPr lang="es-ES" sz="2100"/>
              <a:t>Representan un tipo de asociación entre conceptos del dominio. </a:t>
            </a:r>
          </a:p>
          <a:p>
            <a:endParaRPr lang="es-ES" sz="2100"/>
          </a:p>
        </p:txBody>
      </p:sp>
      <p:graphicFrame>
        <p:nvGraphicFramePr>
          <p:cNvPr id="9298" name="Group 82"/>
          <p:cNvGraphicFramePr>
            <a:graphicFrameLocks noGrp="1"/>
          </p:cNvGraphicFramePr>
          <p:nvPr>
            <p:ph sz="quarter" idx="3"/>
          </p:nvPr>
        </p:nvGraphicFramePr>
        <p:xfrm>
          <a:off x="1187450" y="3000375"/>
          <a:ext cx="7283450" cy="930276"/>
        </p:xfrm>
        <a:graphic>
          <a:graphicData uri="http://schemas.openxmlformats.org/drawingml/2006/table">
            <a:tbl>
              <a:tblPr/>
              <a:tblGrid>
                <a:gridCol w="2427288"/>
                <a:gridCol w="2427287"/>
                <a:gridCol w="2428875"/>
              </a:tblGrid>
              <a:tr h="465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Relación Binaria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Juicio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Se celebra en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Juzgado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01" name="Rectangle 85"/>
          <p:cNvSpPr>
            <a:spLocks noChangeArrowheads="1"/>
          </p:cNvSpPr>
          <p:nvPr/>
        </p:nvSpPr>
        <p:spPr bwMode="auto">
          <a:xfrm>
            <a:off x="539750" y="4221163"/>
            <a:ext cx="8075613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s-ES" sz="2100" b="1"/>
              <a:t>Instancias:</a:t>
            </a:r>
            <a:r>
              <a:rPr lang="es-ES" sz="2100" b="1" i="1"/>
              <a:t> </a:t>
            </a:r>
            <a:r>
              <a:rPr lang="es-ES" sz="2100"/>
              <a:t>Representar individuos en la ontología.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s-ES" sz="2100"/>
          </a:p>
        </p:txBody>
      </p:sp>
      <p:graphicFrame>
        <p:nvGraphicFramePr>
          <p:cNvPr id="9328" name="Group 112"/>
          <p:cNvGraphicFramePr>
            <a:graphicFrameLocks noGrp="1"/>
          </p:cNvGraphicFramePr>
          <p:nvPr>
            <p:ph sz="quarter" idx="2"/>
          </p:nvPr>
        </p:nvGraphicFramePr>
        <p:xfrm>
          <a:off x="971550" y="4941888"/>
          <a:ext cx="7632700" cy="1081088"/>
        </p:xfrm>
        <a:graphic>
          <a:graphicData uri="http://schemas.openxmlformats.org/drawingml/2006/table">
            <a:tbl>
              <a:tblPr/>
              <a:tblGrid>
                <a:gridCol w="2544763"/>
                <a:gridCol w="5087937"/>
              </a:tblGrid>
              <a:tr h="404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Instancias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>
                          <a:tab pos="139700" algn="l"/>
                        </a:tabLst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Audiencia Provincial de Albacete 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>
                          <a:tab pos="139700" algn="l"/>
                        </a:tabLst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Tribunal Constitucional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/>
              <a:t>Principales componentes de modelado de ontologías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424862" cy="2625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100" b="1"/>
              <a:t>Constantes:</a:t>
            </a:r>
            <a:r>
              <a:rPr lang="es-ES" sz="2100" b="1" i="1"/>
              <a:t> </a:t>
            </a:r>
            <a:r>
              <a:rPr lang="es-ES" sz="2100"/>
              <a:t>Valores numéricos que no cambian en un largo período de tiempo.</a:t>
            </a:r>
          </a:p>
          <a:p>
            <a:pPr>
              <a:lnSpc>
                <a:spcPct val="80000"/>
              </a:lnSpc>
            </a:pPr>
            <a:endParaRPr lang="es-ES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/>
              <a:t>   Ejemplo: en Colombia la mayoría  de edad es 18 años.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2100" b="1"/>
          </a:p>
          <a:p>
            <a:pPr>
              <a:lnSpc>
                <a:spcPct val="80000"/>
              </a:lnSpc>
            </a:pPr>
            <a:r>
              <a:rPr lang="es-ES" sz="2100" b="1"/>
              <a:t>Atributos:</a:t>
            </a:r>
            <a:r>
              <a:rPr lang="es-ES" sz="2100" b="1" i="1"/>
              <a:t> </a:t>
            </a:r>
            <a:r>
              <a:rPr lang="es-ES" sz="2100"/>
              <a:t>Describen propiedades. Se pueden distinguir dos tipos de atributos: </a:t>
            </a:r>
          </a:p>
          <a:p>
            <a:pPr>
              <a:lnSpc>
                <a:spcPct val="80000"/>
              </a:lnSpc>
            </a:pPr>
            <a:endParaRPr lang="es-ES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/>
              <a:t>   a) Atributos de instancia: Describen propiedades de las instancias de los conceptos, en las cuales toman su(s) valor(es). Estos atributos se definen en un concepto y se heredan a sus subconceptos e instancias.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100"/>
              <a:t>     </a:t>
            </a:r>
          </a:p>
        </p:txBody>
      </p:sp>
      <p:graphicFrame>
        <p:nvGraphicFramePr>
          <p:cNvPr id="13354" name="Group 42"/>
          <p:cNvGraphicFramePr>
            <a:graphicFrameLocks noGrp="1"/>
          </p:cNvGraphicFramePr>
          <p:nvPr>
            <p:ph sz="half" idx="2"/>
          </p:nvPr>
        </p:nvGraphicFramePr>
        <p:xfrm>
          <a:off x="2484438" y="5229225"/>
          <a:ext cx="4398962" cy="792163"/>
        </p:xfrm>
        <a:graphic>
          <a:graphicData uri="http://schemas.openxmlformats.org/drawingml/2006/table">
            <a:tbl>
              <a:tblPr/>
              <a:tblGrid>
                <a:gridCol w="1631950"/>
                <a:gridCol w="2767012"/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Concepto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Atributos de instancia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Persona natural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>
                          <a:tab pos="139700" algn="l"/>
                        </a:tabLst>
                      </a:pPr>
                      <a:r>
                        <a:rPr kumimoji="0" 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Número de cédula</a:t>
                      </a:r>
                      <a:endParaRPr kumimoji="0" 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rde">
  <a:themeElements>
    <a:clrScheme name="Bord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rd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127</TotalTime>
  <Words>1670</Words>
  <Application>Microsoft Office PowerPoint</Application>
  <PresentationFormat>Presentación en pantalla (4:3)</PresentationFormat>
  <Paragraphs>315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Garamond</vt:lpstr>
      <vt:lpstr>Times New Roman</vt:lpstr>
      <vt:lpstr>Wingdings</vt:lpstr>
      <vt:lpstr>Verdana</vt:lpstr>
      <vt:lpstr>TimesNewRoman</vt:lpstr>
      <vt:lpstr>TimesNewRoman,Bold</vt:lpstr>
      <vt:lpstr>Borde</vt:lpstr>
      <vt:lpstr>METHONTOLOGY</vt:lpstr>
      <vt:lpstr>Metodologías para Construcción de Ontologías</vt:lpstr>
      <vt:lpstr>METHONTOLOGY</vt:lpstr>
      <vt:lpstr>Proceso de desarrollo de una ontología</vt:lpstr>
      <vt:lpstr>Ciclo de vida de METHONTOLOGY</vt:lpstr>
      <vt:lpstr>Proceso de desarrollo de la metodología</vt:lpstr>
      <vt:lpstr>Principales componentes de modelado de ontologías (1)</vt:lpstr>
      <vt:lpstr>Principales componentes de modelado de ontologías (2)</vt:lpstr>
      <vt:lpstr>Principales componentes de modelado de ontologías (3)</vt:lpstr>
      <vt:lpstr>Principales componentes de modelado de ontologías (4)</vt:lpstr>
      <vt:lpstr>Principales componentes de modelado de ontologías (5)</vt:lpstr>
      <vt:lpstr>Modelado conceptual de una ontología</vt:lpstr>
      <vt:lpstr>Tarea 1: Construir el glosario de términos</vt:lpstr>
      <vt:lpstr>Tarea 2: Construir taxonomías de conceptos</vt:lpstr>
      <vt:lpstr>Tarea 3: Construir un diagrama de relaciones binarias</vt:lpstr>
      <vt:lpstr>Tarea 4: Construir el diccionario de conceptos</vt:lpstr>
      <vt:lpstr>Tarea 5: Describir en detalle las relaciones binarias</vt:lpstr>
      <vt:lpstr>Tarea 6: Describir en detalle los atributos de instancias</vt:lpstr>
      <vt:lpstr>Tarea 7: Describir en detalle los atributos de clase</vt:lpstr>
      <vt:lpstr>Tarea 8: Describir en detalle las constantes</vt:lpstr>
      <vt:lpstr>Tarea 9: Definir los axiomas formales</vt:lpstr>
      <vt:lpstr>Tarea 10: Definir las reglas</vt:lpstr>
      <vt:lpstr>Tarea 11: Describir instancias</vt:lpstr>
      <vt:lpstr>Referencias</vt:lpstr>
    </vt:vector>
  </TitlesOfParts>
  <Company>HOGAR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METHONTOLOGY</dc:title>
  <dc:creator>Caro</dc:creator>
  <cp:lastModifiedBy>lclap</cp:lastModifiedBy>
  <cp:revision>38</cp:revision>
  <dcterms:created xsi:type="dcterms:W3CDTF">2009-03-11T04:02:28Z</dcterms:created>
  <dcterms:modified xsi:type="dcterms:W3CDTF">2015-07-02T07:06:56Z</dcterms:modified>
</cp:coreProperties>
</file>