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5D00D-1B6F-4611-AE82-C97376633F3D}" type="datetimeFigureOut">
              <a:rPr lang="es-MX" smtClean="0"/>
              <a:pPr/>
              <a:t>03/07/2015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15B8-9091-453E-BD6D-ADB01C4DDD0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BA43E-3F49-4E20-AECC-BC57DDB5C510}" type="slidenum">
              <a:rPr lang="es-MX" smtClean="0"/>
              <a:pPr/>
              <a:t>7</a:t>
            </a:fld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51E6-CE88-4094-BF4C-8321DCF23E0E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D0969-EDF6-4965-BC35-09DDF98782BD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EFB2D-F05D-4A19-BB63-346DD1A59548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8A3F4-BEC6-45DA-820E-DAD6647037C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B3392-BD80-46F6-B0BA-F6F7BB483A43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C9A4A-D077-4831-8B8C-D8ABBAC0FD47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ADD83-2638-49A3-BE77-4D69CBA1913A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90D0D-D7C1-41AC-91B6-59D2E1F1301F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86FDA-A534-4F5F-B4B3-37717B7F3C82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5" name="4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FE8EE-D7E1-4387-816A-5D34B80A53ED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 userDrawn="1"/>
        </p:nvSpPr>
        <p:spPr>
          <a:xfrm>
            <a:off x="0" y="6669360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1F904-243C-4D5C-AE97-9D309B79697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E49FF2-011F-4C81-A581-08513D2CF989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0" y="6662738"/>
            <a:ext cx="9144000" cy="188912"/>
          </a:xfrm>
          <a:prstGeom prst="rect">
            <a:avLst/>
          </a:prstGeom>
          <a:solidFill>
            <a:srgbClr val="003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437063"/>
            <a:ext cx="4967288" cy="544512"/>
          </a:xfrm>
          <a:noFill/>
          <a:ln/>
        </p:spPr>
        <p:txBody>
          <a:bodyPr/>
          <a:lstStyle/>
          <a:p>
            <a:pPr algn="l"/>
            <a:r>
              <a:rPr lang="es-UY" sz="4000" b="1" dirty="0" smtClean="0">
                <a:solidFill>
                  <a:schemeClr val="tx1"/>
                </a:solidFill>
              </a:rPr>
              <a:t>Ingeniería Web	</a:t>
            </a:r>
            <a:endParaRPr lang="es-ES" sz="4000" b="1" dirty="0">
              <a:solidFill>
                <a:schemeClr val="tx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250825" y="5013325"/>
            <a:ext cx="496728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UY" b="1" dirty="0" smtClean="0"/>
              <a:t>Dr. Luis Carlos Santillán Hernández</a:t>
            </a:r>
            <a:endParaRPr lang="es-ES" b="1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475656" y="1052736"/>
            <a:ext cx="7056784" cy="172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r>
              <a:rPr lang="es-MX" sz="2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Ingeniería en Sistemas Computacionales.</a:t>
            </a:r>
          </a:p>
          <a:p>
            <a:pPr algn="r">
              <a:buFontTx/>
              <a:buNone/>
              <a:defRPr/>
            </a:pPr>
            <a:r>
              <a:rPr lang="es-MX" sz="2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Verano 2015</a:t>
            </a:r>
            <a:endParaRPr lang="es-MX" sz="2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>
              <a:buFontTx/>
              <a:buNone/>
              <a:defRPr/>
            </a:pPr>
            <a:endParaRPr lang="es-MX" sz="2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>
              <a:buFontTx/>
              <a:buNone/>
              <a:defRPr/>
            </a:pPr>
            <a:endParaRPr lang="es-MX" sz="2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r">
              <a:spcBef>
                <a:spcPct val="20000"/>
              </a:spcBef>
              <a:buFontTx/>
              <a:buNone/>
              <a:defRPr/>
            </a:pPr>
            <a:endParaRPr lang="es-MX" sz="2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r">
              <a:spcBef>
                <a:spcPct val="20000"/>
              </a:spcBef>
              <a:buFontTx/>
              <a:buNone/>
              <a:defRPr/>
            </a:pPr>
            <a:endParaRPr lang="es-MX" sz="2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La efectividad de cualquier proceso de ingeniería depende </a:t>
            </a:r>
            <a:r>
              <a:rPr lang="es-MX" sz="2200" dirty="0" smtClean="0"/>
              <a:t>de: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 smtClean="0"/>
              <a:t> Su adaptabilidad.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 smtClean="0"/>
              <a:t> La </a:t>
            </a:r>
            <a:r>
              <a:rPr lang="es-MX" sz="2000" dirty="0"/>
              <a:t>organización del equipo de trabajo del </a:t>
            </a:r>
            <a:r>
              <a:rPr lang="es-MX" sz="2000" dirty="0" smtClean="0"/>
              <a:t>proyecto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 </a:t>
            </a:r>
            <a:r>
              <a:rPr lang="es-MX" sz="2000" dirty="0" smtClean="0"/>
              <a:t>Los modos </a:t>
            </a:r>
            <a:r>
              <a:rPr lang="es-MX" sz="2000" dirty="0"/>
              <a:t>de comunicación entre Miembros del </a:t>
            </a:r>
            <a:r>
              <a:rPr lang="es-MX" sz="2000" dirty="0" smtClean="0"/>
              <a:t>equipo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 smtClean="0"/>
              <a:t> Las </a:t>
            </a:r>
            <a:r>
              <a:rPr lang="es-MX" sz="2000" dirty="0"/>
              <a:t>actividades </a:t>
            </a:r>
            <a:r>
              <a:rPr lang="es-MX" sz="2000" dirty="0" smtClean="0"/>
              <a:t>de ingeniería </a:t>
            </a:r>
            <a:r>
              <a:rPr lang="es-MX" sz="2000" dirty="0"/>
              <a:t>y las tareas que deben </a:t>
            </a:r>
            <a:r>
              <a:rPr lang="es-MX" sz="2000" dirty="0" smtClean="0"/>
              <a:t>realizarse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 </a:t>
            </a:r>
            <a:r>
              <a:rPr lang="es-MX" sz="2000" dirty="0" smtClean="0"/>
              <a:t>La </a:t>
            </a:r>
            <a:r>
              <a:rPr lang="es-MX" sz="2000" dirty="0"/>
              <a:t>información que se recolecte </a:t>
            </a:r>
            <a:r>
              <a:rPr lang="es-MX" sz="2000" dirty="0" smtClean="0"/>
              <a:t>y se cree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 </a:t>
            </a:r>
            <a:r>
              <a:rPr lang="es-MX" sz="2000" dirty="0" smtClean="0"/>
              <a:t>Los </a:t>
            </a:r>
            <a:r>
              <a:rPr lang="es-MX" sz="2000" dirty="0"/>
              <a:t>métodos empleados para producir un producto de alta calidad</a:t>
            </a:r>
          </a:p>
          <a:p>
            <a:r>
              <a:rPr lang="es-MX" sz="2000" dirty="0"/>
              <a:t>deben estar adaptados a la gente que realiza el trabajo, el plazo y las</a:t>
            </a:r>
          </a:p>
          <a:p>
            <a:r>
              <a:rPr lang="es-MX" sz="2000" dirty="0"/>
              <a:t>restricciones del proyecto, y al problema que se quiere resolver.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Antes de definir un marco de trabajo de proceso para la Web se </a:t>
            </a:r>
            <a:r>
              <a:rPr lang="es-MX" sz="2800" dirty="0" smtClean="0"/>
              <a:t>debe reconocer </a:t>
            </a:r>
            <a:r>
              <a:rPr lang="es-MX" sz="2800" dirty="0"/>
              <a:t>que</a:t>
            </a:r>
            <a:r>
              <a:rPr lang="es-MX" sz="2800" dirty="0" smtClean="0"/>
              <a:t>:</a:t>
            </a:r>
          </a:p>
          <a:p>
            <a:endParaRPr lang="es-MX" sz="2800" dirty="0" smtClean="0"/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Las </a:t>
            </a:r>
            <a:r>
              <a:rPr lang="es-MX" sz="2400" dirty="0"/>
              <a:t>WebApps con frecuencia se entregan de manera incremental.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Los </a:t>
            </a:r>
            <a:r>
              <a:rPr lang="es-MX" sz="2400" dirty="0"/>
              <a:t>cambios ocurrirán frecuentemente.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Los </a:t>
            </a:r>
            <a:r>
              <a:rPr lang="es-MX" sz="2400" dirty="0"/>
              <a:t>plazos son </a:t>
            </a:r>
            <a:r>
              <a:rPr lang="es-MX" sz="2400" dirty="0" smtClean="0"/>
              <a:t>cortos.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605322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Fase de construcción de una aplicación Web</a:t>
            </a:r>
            <a:endParaRPr lang="es-MX" sz="2000" dirty="0"/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531" y="1628800"/>
            <a:ext cx="7688893" cy="440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u="sng" dirty="0"/>
              <a:t>Comunicación con el cliente</a:t>
            </a:r>
            <a:r>
              <a:rPr lang="es-MX" sz="2200" b="1" dirty="0"/>
              <a:t>: </a:t>
            </a:r>
            <a:r>
              <a:rPr lang="es-MX" sz="2200" dirty="0"/>
              <a:t>La comunicación con el cliente se </a:t>
            </a:r>
            <a:r>
              <a:rPr lang="es-MX" sz="2200" dirty="0" smtClean="0"/>
              <a:t>caracteriza</a:t>
            </a:r>
            <a:r>
              <a:rPr lang="es-MX" sz="2200" b="1" dirty="0" smtClean="0"/>
              <a:t> </a:t>
            </a:r>
            <a:r>
              <a:rPr lang="es-MX" sz="2200" dirty="0" smtClean="0"/>
              <a:t>por </a:t>
            </a:r>
            <a:r>
              <a:rPr lang="es-MX" sz="2200" dirty="0"/>
              <a:t>medio de dos grandes tareas</a:t>
            </a:r>
            <a:r>
              <a:rPr lang="es-MX" sz="2200" b="1" dirty="0"/>
              <a:t>: el análisis del negocio y la formulación</a:t>
            </a:r>
            <a:r>
              <a:rPr lang="es-MX" sz="2200" dirty="0"/>
              <a:t>. </a:t>
            </a:r>
            <a:r>
              <a:rPr lang="es-MX" sz="2200" dirty="0" smtClean="0"/>
              <a:t>El análisis </a:t>
            </a:r>
            <a:r>
              <a:rPr lang="es-MX" sz="2200" dirty="0"/>
              <a:t>del negocio define el contexto empresarial-organizativo para </a:t>
            </a:r>
            <a:r>
              <a:rPr lang="es-MX" sz="2200" dirty="0" smtClean="0"/>
              <a:t>las WebApps </a:t>
            </a:r>
            <a:r>
              <a:rPr lang="es-MX" sz="2200" dirty="0"/>
              <a:t>y otras aplicaciones de negocio. La formulación es una actividad </a:t>
            </a:r>
            <a:r>
              <a:rPr lang="es-MX" sz="2200" dirty="0" smtClean="0"/>
              <a:t>de recopilación </a:t>
            </a:r>
            <a:r>
              <a:rPr lang="es-MX" sz="2200" dirty="0"/>
              <a:t>de requisitos que </a:t>
            </a:r>
            <a:r>
              <a:rPr lang="es-MX" sz="2200" dirty="0" smtClean="0"/>
              <a:t>involucran </a:t>
            </a:r>
            <a:r>
              <a:rPr lang="es-MX" sz="2200" dirty="0"/>
              <a:t>a todos los participantes</a:t>
            </a:r>
            <a:r>
              <a:rPr lang="es-MX" sz="2200" dirty="0" smtClean="0"/>
              <a:t>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b="1" u="sng" dirty="0"/>
              <a:t>Planeación: </a:t>
            </a:r>
            <a:r>
              <a:rPr lang="es-MX" sz="2200" dirty="0"/>
              <a:t>Se crea el plan del proyecto para el </a:t>
            </a:r>
            <a:r>
              <a:rPr lang="es-MX" sz="2200" dirty="0" smtClean="0"/>
              <a:t>incremento </a:t>
            </a:r>
            <a:r>
              <a:rPr lang="es-MX" sz="2200" dirty="0"/>
              <a:t>de la WebApp. </a:t>
            </a:r>
            <a:r>
              <a:rPr lang="es-MX" sz="2200" dirty="0" smtClean="0"/>
              <a:t>El plan </a:t>
            </a:r>
            <a:r>
              <a:rPr lang="es-MX" sz="2200" dirty="0"/>
              <a:t>consiste de una definición de tareas y un calendario de plazos respecto </a:t>
            </a:r>
            <a:r>
              <a:rPr lang="es-MX" sz="2200" dirty="0" smtClean="0"/>
              <a:t>al período </a:t>
            </a:r>
            <a:r>
              <a:rPr lang="es-MX" sz="2200" dirty="0"/>
              <a:t>establecido para el desarrollo del proyecto.</a:t>
            </a: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u="sng" dirty="0"/>
              <a:t>Modelado: </a:t>
            </a:r>
            <a:r>
              <a:rPr lang="es-MX" sz="2200" dirty="0"/>
              <a:t>Las labores convencionales de análisis diseño de la ingeniería </a:t>
            </a:r>
            <a:r>
              <a:rPr lang="es-MX" sz="2200" dirty="0" smtClean="0"/>
              <a:t>del software </a:t>
            </a:r>
            <a:r>
              <a:rPr lang="es-MX" sz="2200" dirty="0"/>
              <a:t>se adaptan al desarrollo de las WebApp, se mezclan y luego </a:t>
            </a:r>
            <a:r>
              <a:rPr lang="es-MX" sz="2200" dirty="0" smtClean="0"/>
              <a:t>se funden </a:t>
            </a:r>
            <a:r>
              <a:rPr lang="es-MX" sz="2200" dirty="0"/>
              <a:t>en una actividad de modelado de la Web. El intento es </a:t>
            </a:r>
            <a:r>
              <a:rPr lang="es-MX" sz="2200" dirty="0" smtClean="0"/>
              <a:t>desarrollar análisis </a:t>
            </a:r>
            <a:r>
              <a:rPr lang="es-MX" sz="2200" dirty="0"/>
              <a:t>rápido y modelos de diseño que definan requisitos y al mismo </a:t>
            </a:r>
            <a:r>
              <a:rPr lang="es-MX" sz="2200" dirty="0" smtClean="0"/>
              <a:t>tiempo representen </a:t>
            </a:r>
            <a:r>
              <a:rPr lang="es-MX" sz="2200" dirty="0"/>
              <a:t>una WebApp que los satisfará</a:t>
            </a:r>
            <a:r>
              <a:rPr lang="es-MX" sz="2200" dirty="0" smtClean="0"/>
              <a:t>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b="1" u="sng" dirty="0"/>
              <a:t>Construcción:</a:t>
            </a:r>
            <a:r>
              <a:rPr lang="es-MX" sz="2200" b="1" dirty="0"/>
              <a:t> </a:t>
            </a:r>
            <a:r>
              <a:rPr lang="es-MX" sz="2200" dirty="0"/>
              <a:t>Las herramientas y la tecnología Web se aplican para </a:t>
            </a:r>
            <a:r>
              <a:rPr lang="es-MX" sz="2200" dirty="0" smtClean="0"/>
              <a:t>construir la </a:t>
            </a:r>
            <a:r>
              <a:rPr lang="es-MX" sz="2200" dirty="0"/>
              <a:t>WebApp que se ha modelado. Una vez que se construye el incremento </a:t>
            </a:r>
            <a:r>
              <a:rPr lang="es-MX" sz="2200" dirty="0" smtClean="0"/>
              <a:t>de WebApp </a:t>
            </a:r>
            <a:r>
              <a:rPr lang="es-MX" sz="2200" dirty="0"/>
              <a:t>se dirige a una serie de pruebas rápidas para asegurar que </a:t>
            </a:r>
            <a:r>
              <a:rPr lang="es-MX" sz="2200" dirty="0" smtClean="0"/>
              <a:t>se descubran </a:t>
            </a:r>
            <a:r>
              <a:rPr lang="es-MX" sz="2200" dirty="0"/>
              <a:t>los errores en el diseño.</a:t>
            </a: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200" b="1" u="sng" dirty="0"/>
              <a:t>Despliegue:</a:t>
            </a:r>
            <a:r>
              <a:rPr lang="es-MX" sz="2200" b="1" dirty="0"/>
              <a:t> </a:t>
            </a:r>
            <a:r>
              <a:rPr lang="es-MX" sz="2200" dirty="0"/>
              <a:t>Las WebApp se configuran para su ambiente operativo, </a:t>
            </a:r>
            <a:r>
              <a:rPr lang="es-MX" sz="2200" dirty="0" smtClean="0"/>
              <a:t>se entrega </a:t>
            </a:r>
            <a:r>
              <a:rPr lang="es-MX" sz="2200" dirty="0"/>
              <a:t>a los usuarios finales y luego comienza un período de evaluación. </a:t>
            </a:r>
            <a:r>
              <a:rPr lang="es-MX" sz="2200" dirty="0" smtClean="0"/>
              <a:t>La retroalimentación </a:t>
            </a:r>
            <a:r>
              <a:rPr lang="es-MX" sz="2200" dirty="0"/>
              <a:t>acerca de la evaluación para realizar los </a:t>
            </a:r>
            <a:r>
              <a:rPr lang="es-MX" sz="2200" dirty="0" smtClean="0"/>
              <a:t>procesos respectivos</a:t>
            </a:r>
            <a:r>
              <a:rPr lang="es-MX" sz="2200" dirty="0"/>
              <a:t>.</a:t>
            </a: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u="sng" dirty="0"/>
              <a:t>Mejores prácticas en la Ingeniería </a:t>
            </a:r>
            <a:r>
              <a:rPr lang="es-MX" sz="2400" b="1" u="sng" dirty="0" smtClean="0"/>
              <a:t>Web:</a:t>
            </a:r>
          </a:p>
          <a:p>
            <a:pPr>
              <a:buFont typeface="Arial" pitchFamily="34" charset="0"/>
              <a:buChar char="•"/>
            </a:pPr>
            <a:r>
              <a:rPr lang="es-MX" sz="2200" dirty="0"/>
              <a:t> </a:t>
            </a:r>
            <a:r>
              <a:rPr lang="es-MX" sz="2200" dirty="0" smtClean="0"/>
              <a:t>Tomar </a:t>
            </a:r>
            <a:r>
              <a:rPr lang="es-MX" sz="2200" dirty="0"/>
              <a:t>tiempo para entender las necesidades del negocio y los objetivos </a:t>
            </a:r>
            <a:r>
              <a:rPr lang="es-MX" sz="2200" dirty="0" smtClean="0"/>
              <a:t>de producto</a:t>
            </a:r>
            <a:r>
              <a:rPr lang="es-MX" sz="2200" dirty="0"/>
              <a:t>, incluso si los detalles de la WebApp son vagos</a:t>
            </a:r>
            <a:r>
              <a:rPr lang="es-MX" sz="2200" dirty="0" smtClean="0"/>
              <a:t>.</a:t>
            </a:r>
          </a:p>
          <a:p>
            <a:endParaRPr lang="es-MX" sz="2200" dirty="0"/>
          </a:p>
          <a:p>
            <a:pPr>
              <a:buFont typeface="Arial" pitchFamily="34" charset="0"/>
              <a:buChar char="•"/>
            </a:pPr>
            <a:r>
              <a:rPr lang="es-MX" sz="2200" dirty="0"/>
              <a:t> </a:t>
            </a:r>
            <a:r>
              <a:rPr lang="es-MX" sz="2200" dirty="0" smtClean="0"/>
              <a:t>Describir </a:t>
            </a:r>
            <a:r>
              <a:rPr lang="es-MX" sz="2200" dirty="0"/>
              <a:t>cómo interactuarán los usuarios con la WebApp aplicando </a:t>
            </a:r>
            <a:r>
              <a:rPr lang="es-MX" sz="2200" dirty="0" smtClean="0"/>
              <a:t>un enfoque </a:t>
            </a:r>
            <a:r>
              <a:rPr lang="es-MX" sz="2200" dirty="0"/>
              <a:t>basado en escenarios</a:t>
            </a:r>
            <a:r>
              <a:rPr lang="es-MX" sz="2200" dirty="0" smtClean="0"/>
              <a:t>.</a:t>
            </a:r>
          </a:p>
          <a:p>
            <a:endParaRPr lang="es-MX" sz="2200" dirty="0"/>
          </a:p>
          <a:p>
            <a:pPr>
              <a:buFont typeface="Arial" pitchFamily="34" charset="0"/>
              <a:buChar char="•"/>
            </a:pPr>
            <a:r>
              <a:rPr lang="es-MX" sz="2200" dirty="0"/>
              <a:t> </a:t>
            </a:r>
            <a:r>
              <a:rPr lang="es-MX" sz="2200" dirty="0" smtClean="0"/>
              <a:t>Desarrollar </a:t>
            </a:r>
            <a:r>
              <a:rPr lang="es-MX" sz="2200" dirty="0"/>
              <a:t>un plan del proyecto, incluso si es muy breve</a:t>
            </a:r>
            <a:r>
              <a:rPr lang="es-MX" sz="2200" dirty="0" smtClean="0"/>
              <a:t>.</a:t>
            </a:r>
          </a:p>
          <a:p>
            <a:endParaRPr lang="es-MX" sz="2200" dirty="0"/>
          </a:p>
          <a:p>
            <a:pPr>
              <a:buFont typeface="Arial" pitchFamily="34" charset="0"/>
              <a:buChar char="•"/>
            </a:pPr>
            <a:r>
              <a:rPr lang="es-MX" sz="2200" dirty="0"/>
              <a:t> </a:t>
            </a:r>
            <a:r>
              <a:rPr lang="es-MX" sz="2200" dirty="0" smtClean="0"/>
              <a:t>Utilizar </a:t>
            </a:r>
            <a:r>
              <a:rPr lang="es-MX" sz="2200" dirty="0"/>
              <a:t>algún tiempo para modelar lo que se construirá</a:t>
            </a:r>
            <a:r>
              <a:rPr lang="es-MX" sz="2200" dirty="0" smtClean="0"/>
              <a:t>.</a:t>
            </a:r>
          </a:p>
          <a:p>
            <a:endParaRPr lang="es-MX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280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u="sng" dirty="0"/>
              <a:t>Mejores prácticas en la Ingeniería </a:t>
            </a:r>
            <a:r>
              <a:rPr lang="es-MX" sz="2400" b="1" u="sng" dirty="0" smtClean="0"/>
              <a:t>Web:</a:t>
            </a:r>
          </a:p>
          <a:p>
            <a:pPr>
              <a:buFont typeface="Arial" pitchFamily="34" charset="0"/>
              <a:buChar char="•"/>
            </a:pPr>
            <a:r>
              <a:rPr lang="es-MX" sz="2200" dirty="0"/>
              <a:t>Revisar la consistencia y calidad de los modelos</a:t>
            </a:r>
            <a:r>
              <a:rPr lang="es-MX" sz="2200" dirty="0" smtClean="0"/>
              <a:t>.</a:t>
            </a:r>
          </a:p>
          <a:p>
            <a:endParaRPr lang="es-MX" sz="2200" dirty="0"/>
          </a:p>
          <a:p>
            <a:pPr>
              <a:buFont typeface="Arial" pitchFamily="34" charset="0"/>
              <a:buChar char="•"/>
            </a:pPr>
            <a:r>
              <a:rPr lang="es-MX" sz="2200" dirty="0" smtClean="0"/>
              <a:t>Utilizar </a:t>
            </a:r>
            <a:r>
              <a:rPr lang="es-MX" sz="2200" dirty="0"/>
              <a:t>herramientas y tecnología que permitan construir el sistema con </a:t>
            </a:r>
            <a:r>
              <a:rPr lang="es-MX" sz="2200" dirty="0" smtClean="0"/>
              <a:t>tantos componentes </a:t>
            </a:r>
            <a:r>
              <a:rPr lang="es-MX" sz="2200" dirty="0"/>
              <a:t>reutilizables</a:t>
            </a:r>
            <a:r>
              <a:rPr lang="es-MX" sz="2200" dirty="0" smtClean="0"/>
              <a:t>.</a:t>
            </a:r>
          </a:p>
          <a:p>
            <a:endParaRPr lang="es-MX" sz="2200" dirty="0"/>
          </a:p>
          <a:p>
            <a:pPr>
              <a:buFont typeface="Arial" pitchFamily="34" charset="0"/>
              <a:buChar char="•"/>
            </a:pPr>
            <a:r>
              <a:rPr lang="es-MX" sz="2200" dirty="0" smtClean="0"/>
              <a:t>No </a:t>
            </a:r>
            <a:r>
              <a:rPr lang="es-MX" sz="2200" dirty="0"/>
              <a:t>apoyarse en usuarios anteriores para depurar la </a:t>
            </a:r>
            <a:r>
              <a:rPr lang="es-MX" sz="2200" dirty="0" err="1"/>
              <a:t>webApp</a:t>
            </a:r>
            <a:r>
              <a:rPr lang="es-MX" sz="2200" dirty="0"/>
              <a:t>.</a:t>
            </a:r>
            <a:endParaRPr lang="es-MX" sz="22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 l="11622" t="29531" b="37985"/>
          <a:stretch>
            <a:fillRect/>
          </a:stretch>
        </p:blipFill>
        <p:spPr bwMode="auto">
          <a:xfrm>
            <a:off x="0" y="2564904"/>
            <a:ext cx="9144000" cy="18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600" b="1" dirty="0" smtClean="0">
                <a:solidFill>
                  <a:schemeClr val="bg1"/>
                </a:solidFill>
              </a:rPr>
              <a:t>Atributos de los Sistemas y Aplicaciones Basados en Web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Intensidad de red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dirty="0" smtClean="0"/>
              <a:t>Internet, intranet…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Concurrencia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Carga impredecible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Desempeño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dirty="0" smtClean="0"/>
              <a:t>Espera prolongada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Disponibilidad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dirty="0" smtClean="0"/>
              <a:t>24/7/365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Gobernada por los datos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dirty="0" smtClean="0"/>
              <a:t>Texto, gráficos, audio y video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dirty="0" smtClean="0"/>
              <a:t>Sensibilidad al contenido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dirty="0" smtClean="0"/>
              <a:t>Calidad y naturaleza estética</a:t>
            </a: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1116013" y="0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3600" b="0">
                <a:solidFill>
                  <a:schemeClr val="bg1"/>
                </a:solidFill>
              </a:rPr>
              <a:t>Instituto Tecnológico de Culiacán</a:t>
            </a:r>
            <a:r>
              <a:rPr lang="es-MX" sz="4400" b="0">
                <a:solidFill>
                  <a:schemeClr val="tx2"/>
                </a:solidFill>
              </a:rPr>
              <a:t> </a:t>
            </a:r>
            <a:endParaRPr lang="es-ES" sz="4400" b="0">
              <a:solidFill>
                <a:schemeClr val="tx2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069758"/>
          <a:ext cx="8208912" cy="552759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08169"/>
                <a:gridCol w="2104447"/>
                <a:gridCol w="4896296"/>
              </a:tblGrid>
              <a:tr h="362338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Unidad</a:t>
                      </a:r>
                      <a:endParaRPr lang="es-MX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Subtema</a:t>
                      </a:r>
                      <a:endParaRPr lang="es-MX" dirty="0"/>
                    </a:p>
                  </a:txBody>
                  <a:tcPr/>
                </a:tc>
              </a:tr>
              <a:tr h="102058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s-MX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Ingeniería Web</a:t>
                      </a:r>
                      <a:endParaRPr lang="es-MX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¿Qué es Ingeniería Web?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Los componentes de la ingeniería Web.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Ingeniería Web mejores prácticas.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132003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s-MX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 proceso de ingeniería Web</a:t>
                      </a:r>
                    </a:p>
                    <a:p>
                      <a:endParaRPr lang="es-MX" sz="1800" kern="1200" baseline="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Definición 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 </a:t>
                      </a:r>
                      <a:r>
                        <a:rPr lang="es-MX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framework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</a:p>
                    <a:p>
                      <a:pPr marL="742950" lvl="1" indent="-285750" algn="l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Flujo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proceso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incremental</a:t>
                      </a:r>
                    </a:p>
                    <a:p>
                      <a:pPr marL="742950" lvl="1" indent="-285750" algn="l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Acciones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genéricas y tareas para el </a:t>
                      </a:r>
                      <a:r>
                        <a:rPr lang="es-MX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framework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MX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WebE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</a:p>
                    <a:p>
                      <a:pPr marL="742950" lvl="1" indent="-285750" algn="l">
                        <a:buFont typeface="Wingdings" pitchFamily="2" charset="2"/>
                        <a:buChar char="Ø"/>
                      </a:pPr>
                      <a:r>
                        <a:rPr lang="en-US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Actividades</a:t>
                      </a:r>
                      <a:r>
                        <a:rPr lang="en-US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protectoras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276964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s-MX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Comunicación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 actividad de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comunicación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Formulación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Descubrimiento.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Identificando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incrementos de aplicaciones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Web.</a:t>
                      </a:r>
                    </a:p>
                    <a:p>
                      <a:pPr marL="742950" lvl="1" indent="-285750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Negociación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600" b="1" dirty="0" smtClean="0">
                <a:solidFill>
                  <a:schemeClr val="bg1"/>
                </a:solidFill>
              </a:rPr>
              <a:t>Atributos de los Sistemas y Aplicaciones Basados en Web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2400" dirty="0" smtClean="0"/>
              <a:t>Evolución continua</a:t>
            </a:r>
          </a:p>
          <a:p>
            <a:pPr lvl="1" eaLnBrk="1" hangingPunct="1"/>
            <a:r>
              <a:rPr lang="es-MX" sz="2400" dirty="0" smtClean="0"/>
              <a:t>Enfoque incremental</a:t>
            </a:r>
          </a:p>
          <a:p>
            <a:pPr eaLnBrk="1" hangingPunct="1"/>
            <a:r>
              <a:rPr lang="es-MX" sz="2400" dirty="0" smtClean="0"/>
              <a:t>Inmediatez</a:t>
            </a:r>
          </a:p>
          <a:p>
            <a:pPr lvl="1" eaLnBrk="1" hangingPunct="1"/>
            <a:r>
              <a:rPr lang="es-MX" sz="2400" dirty="0" smtClean="0"/>
              <a:t>Poner software en el mercado rápidamente</a:t>
            </a:r>
          </a:p>
          <a:p>
            <a:pPr eaLnBrk="1" hangingPunct="1"/>
            <a:r>
              <a:rPr lang="es-MX" sz="2400" dirty="0" smtClean="0"/>
              <a:t>Seguridad</a:t>
            </a:r>
          </a:p>
          <a:p>
            <a:pPr eaLnBrk="1" hangingPunct="1"/>
            <a:r>
              <a:rPr lang="es-MX" sz="2400" dirty="0" smtClean="0"/>
              <a:t>Estética</a:t>
            </a:r>
          </a:p>
          <a:p>
            <a:pPr lvl="1" eaLnBrk="1" hangingPunct="1"/>
            <a:r>
              <a:rPr lang="es-MX" sz="2400" dirty="0" smtClean="0"/>
              <a:t>Presentación y disposición de los elementos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b="1" dirty="0" smtClean="0">
                <a:solidFill>
                  <a:schemeClr val="bg1"/>
                </a:solidFill>
              </a:rPr>
              <a:t>Categorías de Aplicaciones</a:t>
            </a:r>
            <a:endParaRPr lang="es-ES" b="1" dirty="0" smtClean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705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Informativo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Contenido de sólo lectura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Descarga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Personalizable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Interacción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Cuartos de chat, anuncios o mensajería instantánea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Entrada del usuario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La entrada con base en formularios…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Orientada a transacciones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Realizar pedidos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Orientada a servicios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Asesoría en trámites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Portal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Canaliza al usuario hacia  otros servicios web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Acceso a una base de datos</a:t>
            </a:r>
          </a:p>
          <a:p>
            <a:pPr eaLnBrk="1" hangingPunct="1">
              <a:lnSpc>
                <a:spcPct val="80000"/>
              </a:lnSpc>
            </a:pPr>
            <a:r>
              <a:rPr lang="es-MX" sz="1800" dirty="0" smtClean="0"/>
              <a:t>Almacén de datos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1600" dirty="0" smtClean="0"/>
              <a:t>Colección de grandes bases de datos</a:t>
            </a:r>
            <a:endParaRPr lang="es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600" b="1" dirty="0" smtClean="0">
                <a:solidFill>
                  <a:schemeClr val="bg1"/>
                </a:solidFill>
              </a:rPr>
              <a:t>Estratos de la Ingeniería de WebApp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Modelos de Proceso</a:t>
            </a:r>
          </a:p>
          <a:p>
            <a:pPr lvl="1" eaLnBrk="1" hangingPunct="1"/>
            <a:r>
              <a:rPr lang="es-MX" dirty="0" smtClean="0"/>
              <a:t>Los modelos de procesos </a:t>
            </a:r>
            <a:r>
              <a:rPr lang="es-MX" dirty="0" err="1" smtClean="0"/>
              <a:t>IWeb</a:t>
            </a:r>
            <a:r>
              <a:rPr lang="es-MX" dirty="0" smtClean="0"/>
              <a:t> adoptan la filosofía de desarrollo ágil</a:t>
            </a:r>
          </a:p>
          <a:p>
            <a:pPr lvl="1" eaLnBrk="1" hangingPunct="1"/>
            <a:r>
              <a:rPr lang="es-MX" dirty="0" smtClean="0"/>
              <a:t>Reducir el ciclo de desarrollo</a:t>
            </a:r>
          </a:p>
          <a:p>
            <a:pPr eaLnBrk="1" hangingPunct="1"/>
            <a:r>
              <a:rPr lang="es-MX" dirty="0" smtClean="0"/>
              <a:t>Métodos de IS</a:t>
            </a:r>
          </a:p>
          <a:p>
            <a:pPr lvl="2" eaLnBrk="1" hangingPunct="1"/>
            <a:r>
              <a:rPr lang="es-MX" dirty="0" smtClean="0"/>
              <a:t>Conjunto de labores técnicas para construir una WebApp de alta  calidad</a:t>
            </a:r>
          </a:p>
          <a:p>
            <a:pPr eaLnBrk="1" hangingPunct="1"/>
            <a:r>
              <a:rPr lang="es-MX" dirty="0" smtClean="0"/>
              <a:t>Herramientas y Tecnología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000" b="1" dirty="0" smtClean="0">
                <a:solidFill>
                  <a:schemeClr val="bg1"/>
                </a:solidFill>
              </a:rPr>
              <a:t>Estratos de la Ingeniería Web </a:t>
            </a:r>
            <a:endParaRPr lang="es-E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368" y="2337792"/>
            <a:ext cx="685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600" b="1" dirty="0" smtClean="0">
                <a:solidFill>
                  <a:schemeClr val="bg1"/>
                </a:solidFill>
              </a:rPr>
              <a:t>Estratos de la Ingeniería de WebApp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dirty="0" smtClean="0"/>
              <a:t>Proceso</a:t>
            </a:r>
          </a:p>
          <a:p>
            <a:pPr lvl="1" eaLnBrk="1" hangingPunct="1">
              <a:lnSpc>
                <a:spcPct val="90000"/>
              </a:lnSpc>
            </a:pPr>
            <a:r>
              <a:rPr lang="es-MX" dirty="0" smtClean="0"/>
              <a:t>A pesar de la rapidez de los ciclos de desarrollo es importante que:</a:t>
            </a:r>
          </a:p>
          <a:p>
            <a:pPr lvl="2" eaLnBrk="1" hangingPunct="1">
              <a:lnSpc>
                <a:spcPct val="90000"/>
              </a:lnSpc>
            </a:pPr>
            <a:r>
              <a:rPr lang="es-MX" dirty="0" smtClean="0"/>
              <a:t>Adopte el cambio</a:t>
            </a:r>
          </a:p>
          <a:p>
            <a:pPr lvl="2" eaLnBrk="1" hangingPunct="1">
              <a:lnSpc>
                <a:spcPct val="90000"/>
              </a:lnSpc>
            </a:pPr>
            <a:r>
              <a:rPr lang="es-MX" dirty="0" smtClean="0"/>
              <a:t>Aliente la creatividad y la independencia del equipo de desarrollo y fortalezca la interacción con los accionistas de la WebApp</a:t>
            </a:r>
          </a:p>
          <a:p>
            <a:pPr lvl="2" eaLnBrk="1" hangingPunct="1">
              <a:lnSpc>
                <a:spcPct val="90000"/>
              </a:lnSpc>
            </a:pPr>
            <a:r>
              <a:rPr lang="es-MX" dirty="0" smtClean="0"/>
              <a:t>Construya sistemas que utilicen pequeños equipos de desarrollo</a:t>
            </a:r>
          </a:p>
          <a:p>
            <a:pPr lvl="2" eaLnBrk="1" hangingPunct="1">
              <a:lnSpc>
                <a:spcPct val="90000"/>
              </a:lnSpc>
            </a:pPr>
            <a:r>
              <a:rPr lang="es-MX" dirty="0" smtClean="0"/>
              <a:t>Subraye el desarrollo evolutivo o incremental mediante el uso de cortos ciclos de desarrollo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600" b="1" dirty="0" smtClean="0">
                <a:solidFill>
                  <a:schemeClr val="bg1"/>
                </a:solidFill>
              </a:rPr>
              <a:t>Estratos de la Ingeniería de WebApp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MX" dirty="0" smtClean="0"/>
              <a:t>Categorías de Métodos:</a:t>
            </a:r>
          </a:p>
          <a:p>
            <a:pPr lvl="1" algn="just" eaLnBrk="1" hangingPunct="1"/>
            <a:r>
              <a:rPr lang="es-MX" b="1" dirty="0" smtClean="0"/>
              <a:t>Métodos de comunicación</a:t>
            </a:r>
            <a:r>
              <a:rPr lang="es-MX" dirty="0" smtClean="0"/>
              <a:t>: facilita la comunicación entre ingenieros Web y los demás participantes. Recolección de requisitos. Evaluación de incrementos</a:t>
            </a:r>
          </a:p>
          <a:p>
            <a:pPr lvl="1" algn="just" eaLnBrk="1" hangingPunct="1"/>
            <a:r>
              <a:rPr lang="es-MX" b="1" dirty="0" smtClean="0"/>
              <a:t>Métodos de análisis de requisitos</a:t>
            </a:r>
            <a:r>
              <a:rPr lang="es-MX" dirty="0" smtClean="0"/>
              <a:t>: proporcionan una base para comprender la función que proporcionará al usuario final y los modos de interacción que cada clase de usuario requerirá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600" b="1" dirty="0" smtClean="0">
                <a:solidFill>
                  <a:schemeClr val="bg1"/>
                </a:solidFill>
              </a:rPr>
              <a:t>Estratos de la Ingeniería de WebApp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MX" sz="2800" b="1" dirty="0" smtClean="0"/>
              <a:t>Métodos de diseño</a:t>
            </a:r>
            <a:r>
              <a:rPr lang="es-MX" sz="2800" dirty="0" smtClean="0"/>
              <a:t>: técnicas de  diseño que abordan el contenido, la aplicación, la arquitectura de información, …</a:t>
            </a:r>
          </a:p>
          <a:p>
            <a:pPr algn="just" eaLnBrk="1" hangingPunct="1"/>
            <a:r>
              <a:rPr lang="es-MX" sz="2800" b="1" dirty="0" smtClean="0"/>
              <a:t>Métodos de prueba</a:t>
            </a:r>
            <a:r>
              <a:rPr lang="es-MX" sz="2800" dirty="0" smtClean="0"/>
              <a:t>: incorporan revisiones técnicas formales, pruebas de navegación, de seguridad, etc.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4"/>
          <p:cNvSpPr>
            <a:spLocks noChangeArrowheads="1"/>
          </p:cNvSpPr>
          <p:nvPr/>
        </p:nvSpPr>
        <p:spPr bwMode="auto">
          <a:xfrm>
            <a:off x="1116013" y="0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3600" b="0">
                <a:solidFill>
                  <a:schemeClr val="bg1"/>
                </a:solidFill>
              </a:rPr>
              <a:t>Instituto Tecnológico de Culiacán</a:t>
            </a:r>
            <a:r>
              <a:rPr lang="es-MX" sz="4400" b="0">
                <a:solidFill>
                  <a:schemeClr val="tx2"/>
                </a:solidFill>
              </a:rPr>
              <a:t> </a:t>
            </a:r>
            <a:endParaRPr lang="es-ES" sz="4400" b="0">
              <a:solidFill>
                <a:schemeClr val="tx2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196752"/>
          <a:ext cx="8208912" cy="52781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08169"/>
                <a:gridCol w="2392231"/>
                <a:gridCol w="460851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Unidad</a:t>
                      </a:r>
                      <a:endParaRPr lang="es-MX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Tema</a:t>
                      </a:r>
                      <a:endParaRPr lang="es-MX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Subtema</a:t>
                      </a:r>
                      <a:endParaRPr lang="es-MX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Planificación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Entendiendo el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alcance.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Refinando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las actividades de </a:t>
                      </a:r>
                      <a:r>
                        <a:rPr lang="es-MX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framework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Construyendo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 equipo </a:t>
                      </a:r>
                      <a:r>
                        <a:rPr lang="es-MX" sz="1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WebE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Gestionando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el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riesgo.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Desarrollando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una programación (calendario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Gestionando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calidad.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Gestionando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los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cambios.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Seguimiento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 </a:t>
                      </a: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proyecto.</a:t>
                      </a:r>
                    </a:p>
                    <a:p>
                      <a:pPr marL="742950" lvl="1" indent="-285750" algn="just">
                        <a:buFont typeface="Wingdings" pitchFamily="2" charset="2"/>
                        <a:buChar char="Ø"/>
                      </a:pPr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Subcontratación 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s-MX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outsourcing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del trabajo </a:t>
                      </a:r>
                      <a:r>
                        <a:rPr lang="es-MX" sz="18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WebE</a:t>
                      </a:r>
                      <a:r>
                        <a:rPr lang="es-MX" sz="18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 actividad del modelado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El modelado como un concepto.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2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Los modelos que creamos.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Frameworks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modelado.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Lenguajes de modelado.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Métodos de modelado existentes.</a:t>
                      </a:r>
                      <a:endParaRPr lang="es-MX" sz="4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4"/>
          <p:cNvSpPr>
            <a:spLocks noChangeArrowheads="1"/>
          </p:cNvSpPr>
          <p:nvPr/>
        </p:nvSpPr>
        <p:spPr bwMode="auto">
          <a:xfrm>
            <a:off x="971600" y="216247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3600" b="0" dirty="0">
                <a:solidFill>
                  <a:schemeClr val="bg1"/>
                </a:solidFill>
              </a:rPr>
              <a:t>Instituto Tecnológico de Culiacán</a:t>
            </a:r>
            <a:r>
              <a:rPr lang="es-MX" sz="4400" b="0" dirty="0">
                <a:solidFill>
                  <a:schemeClr val="tx2"/>
                </a:solidFill>
              </a:rPr>
              <a:t> </a:t>
            </a:r>
            <a:endParaRPr lang="es-ES" sz="4400" b="0" dirty="0">
              <a:solidFill>
                <a:schemeClr val="tx2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988840"/>
          <a:ext cx="8208912" cy="3479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08169"/>
                <a:gridCol w="3184319"/>
                <a:gridCol w="3816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Unidad</a:t>
                      </a:r>
                      <a:endParaRPr lang="es-MX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Subtema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Análisis del modelado para aplicaciones Web.</a:t>
                      </a:r>
                      <a:endParaRPr lang="es-MX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Entendiendo el análisis en el contexto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WebE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Análisis modelado para aplicaciones Web.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Entendiendo a los usuarios.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 modelo de contenido.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 modelo de interacción.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 modelo funcional.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 modelo de configuración.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Análisis de la relación de navegación.</a:t>
                      </a:r>
                      <a:endParaRPr lang="es-MX" sz="3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4"/>
          <p:cNvSpPr>
            <a:spLocks noChangeArrowheads="1"/>
          </p:cNvSpPr>
          <p:nvPr/>
        </p:nvSpPr>
        <p:spPr bwMode="auto">
          <a:xfrm>
            <a:off x="899592" y="72231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3600" b="0" dirty="0">
                <a:solidFill>
                  <a:schemeClr val="bg1"/>
                </a:solidFill>
              </a:rPr>
              <a:t>Instituto Tecnológico de Culiacán</a:t>
            </a:r>
            <a:r>
              <a:rPr lang="es-MX" sz="4400" b="0" dirty="0">
                <a:solidFill>
                  <a:schemeClr val="tx2"/>
                </a:solidFill>
              </a:rPr>
              <a:t> </a:t>
            </a:r>
            <a:endParaRPr lang="es-ES" sz="4400" b="0" dirty="0">
              <a:solidFill>
                <a:schemeClr val="tx2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855690"/>
          <a:ext cx="8208912" cy="566965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08169"/>
                <a:gridCol w="3184319"/>
                <a:gridCol w="3816424"/>
              </a:tblGrid>
              <a:tr h="366134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Unidad</a:t>
                      </a:r>
                      <a:endParaRPr lang="es-MX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Subtema</a:t>
                      </a:r>
                      <a:endParaRPr lang="es-MX" dirty="0"/>
                    </a:p>
                  </a:txBody>
                  <a:tcPr/>
                </a:tc>
              </a:tr>
              <a:tr h="2256991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s-MX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Diseño de aplicaciones Web</a:t>
                      </a:r>
                      <a:endParaRPr lang="es-MX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Diseño para aplicaciones Web.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Objetivos de diseño.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Diseño y calidad de aplicaciones web.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diseño de procesos.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Diseño inicial de la arquitectura conceptual.</a:t>
                      </a:r>
                    </a:p>
                    <a:p>
                      <a:pPr lvl="1" algn="just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Diseño inicial de la arquitectura técnica.</a:t>
                      </a:r>
                      <a:endParaRPr lang="es-MX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979227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endParaRPr lang="es-MX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Construcción y despliegue</a:t>
                      </a:r>
                      <a:endParaRPr lang="es-MX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Construcción y despliegue dentro del proceso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WebE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Construcción.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Principios de construcción y conceptos.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Despliegue.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Construcción y el uso de componentes.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Guía de diseño a nivel de componentes.</a:t>
                      </a:r>
                    </a:p>
                    <a:p>
                      <a:pPr lvl="1">
                        <a:buFont typeface="Wingdings" pitchFamily="2" charset="2"/>
                        <a:buChar char="Ø"/>
                      </a:pP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Pasos para el diseño de componentes.</a:t>
                      </a:r>
                      <a:endParaRPr lang="es-MX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4"/>
          <p:cNvSpPr>
            <a:spLocks noChangeArrowheads="1"/>
          </p:cNvSpPr>
          <p:nvPr/>
        </p:nvSpPr>
        <p:spPr bwMode="auto">
          <a:xfrm>
            <a:off x="1116013" y="0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3600" b="0">
                <a:solidFill>
                  <a:schemeClr val="bg1"/>
                </a:solidFill>
              </a:rPr>
              <a:t>Instituto Tecnológico de Culiacán</a:t>
            </a:r>
            <a:r>
              <a:rPr lang="es-MX" sz="4400" b="0">
                <a:solidFill>
                  <a:schemeClr val="tx2"/>
                </a:solidFill>
              </a:rPr>
              <a:t> </a:t>
            </a:r>
            <a:endParaRPr lang="es-ES" sz="4400" b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288" y="1846759"/>
            <a:ext cx="835342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1800" b="0" dirty="0">
                <a:latin typeface="Tahoma" pitchFamily="34" charset="0"/>
                <a:cs typeface="Tahoma" pitchFamily="34" charset="0"/>
              </a:rPr>
              <a:t>Objetivo general del curso (competencia específica a desarrollar en el curso).</a:t>
            </a:r>
          </a:p>
          <a:p>
            <a:pPr>
              <a:buFontTx/>
              <a:buNone/>
            </a:pPr>
            <a:r>
              <a:rPr lang="es-MX" sz="1800" dirty="0"/>
              <a:t>Desarrollar aplicaciones basadas en la Web utilizando métodos y técnicas de Ingeniería Web.</a:t>
            </a:r>
          </a:p>
          <a:p>
            <a:pPr algn="just">
              <a:buFontTx/>
              <a:buNone/>
            </a:pPr>
            <a:r>
              <a:rPr lang="es-MX" sz="1800" b="0" dirty="0">
                <a:latin typeface="Tahoma" pitchFamily="34" charset="0"/>
                <a:cs typeface="Tahoma" pitchFamily="34" charset="0"/>
              </a:rPr>
              <a:t>Competencia previas:</a:t>
            </a:r>
          </a:p>
          <a:p>
            <a:pPr algn="just">
              <a:buFontTx/>
              <a:buNone/>
            </a:pPr>
            <a:r>
              <a:rPr lang="es-ES" sz="1800" dirty="0"/>
              <a:t>Desarrollar aplicaciones web que involucre lenguajes de marcas, de presentación, del lado del cliente, del lado del servidor, con la integración de servicios web</a:t>
            </a:r>
            <a:endParaRPr lang="es-MX" sz="1800" b="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4"/>
          <p:cNvSpPr>
            <a:spLocks noChangeArrowheads="1"/>
          </p:cNvSpPr>
          <p:nvPr/>
        </p:nvSpPr>
        <p:spPr bwMode="auto">
          <a:xfrm>
            <a:off x="1116013" y="0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MX" sz="3600" b="0" dirty="0">
                <a:solidFill>
                  <a:schemeClr val="bg1"/>
                </a:solidFill>
              </a:rPr>
              <a:t>Instituto Tecnológico de Culiacán</a:t>
            </a:r>
            <a:r>
              <a:rPr lang="es-MX" sz="4400" b="0" dirty="0">
                <a:solidFill>
                  <a:schemeClr val="tx2"/>
                </a:solidFill>
              </a:rPr>
              <a:t> </a:t>
            </a:r>
            <a:endParaRPr lang="es-ES" sz="4400" b="0" dirty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180280" y="1812900"/>
            <a:ext cx="8712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MX" sz="1800" dirty="0">
                <a:latin typeface="Tahoma" pitchFamily="34" charset="0"/>
                <a:cs typeface="Tahoma" pitchFamily="34" charset="0"/>
              </a:rPr>
              <a:t>Bibliografía</a:t>
            </a:r>
          </a:p>
          <a:p>
            <a:r>
              <a:rPr lang="en-US" sz="1800" dirty="0"/>
              <a:t>Roger Pressman, David Lowe. </a:t>
            </a:r>
            <a:r>
              <a:rPr lang="en-US" sz="1800" i="1" dirty="0"/>
              <a:t>Web Engineering: A </a:t>
            </a:r>
            <a:r>
              <a:rPr lang="en-US" sz="1800" i="1" dirty="0" err="1"/>
              <a:t>Practioner´s</a:t>
            </a:r>
            <a:r>
              <a:rPr lang="en-US" sz="1800" i="1" dirty="0"/>
              <a:t> </a:t>
            </a:r>
            <a:r>
              <a:rPr lang="en-US" sz="1800" i="1" dirty="0" err="1"/>
              <a:t>Aproach</a:t>
            </a:r>
            <a:r>
              <a:rPr lang="en-US" sz="1800" dirty="0"/>
              <a:t>. McGraw Hill. ISBN 0073523291</a:t>
            </a:r>
          </a:p>
          <a:p>
            <a:r>
              <a:rPr lang="en-US" sz="1800" dirty="0" err="1"/>
              <a:t>Kappel</a:t>
            </a:r>
            <a:r>
              <a:rPr lang="en-US" sz="1800" dirty="0"/>
              <a:t> </a:t>
            </a:r>
            <a:r>
              <a:rPr lang="en-US" sz="1800" dirty="0" err="1"/>
              <a:t>Gerti</a:t>
            </a:r>
            <a:r>
              <a:rPr lang="en-US" sz="1800" dirty="0"/>
              <a:t>, Birgit </a:t>
            </a:r>
            <a:r>
              <a:rPr lang="en-US" sz="1800" dirty="0" err="1"/>
              <a:t>Pryyill</a:t>
            </a:r>
            <a:r>
              <a:rPr lang="en-US" sz="1800" dirty="0"/>
              <a:t>. </a:t>
            </a:r>
            <a:r>
              <a:rPr lang="en-US" sz="1800" i="1" dirty="0"/>
              <a:t>Web Engineering: the discipline of systematic development of Web Applications</a:t>
            </a:r>
            <a:r>
              <a:rPr lang="en-US" sz="1800" dirty="0"/>
              <a:t>. John Wiley &amp; Sons. ISBN 0470015543</a:t>
            </a:r>
            <a:endParaRPr lang="es-MX" sz="1800" dirty="0"/>
          </a:p>
          <a:p>
            <a:r>
              <a:rPr lang="es-MX" sz="1800" dirty="0" err="1"/>
              <a:t>Rossi</a:t>
            </a:r>
            <a:r>
              <a:rPr lang="es-MX" sz="1800" dirty="0"/>
              <a:t> Gustavo, Pastor Oscar,  </a:t>
            </a:r>
            <a:r>
              <a:rPr lang="es-MX" sz="1800" dirty="0" err="1"/>
              <a:t>Schwabe</a:t>
            </a:r>
            <a:r>
              <a:rPr lang="es-MX" sz="1800" dirty="0"/>
              <a:t> Daniel, </a:t>
            </a:r>
            <a:r>
              <a:rPr lang="es-MX" sz="1800" dirty="0" err="1"/>
              <a:t>Olsina</a:t>
            </a:r>
            <a:r>
              <a:rPr lang="es-MX" sz="1800" dirty="0"/>
              <a:t> Luis. </a:t>
            </a:r>
            <a:r>
              <a:rPr lang="en-US" sz="1800" i="1" dirty="0"/>
              <a:t>Web Engineering: </a:t>
            </a:r>
            <a:r>
              <a:rPr lang="en-US" sz="1800" i="1" dirty="0" err="1"/>
              <a:t>Modelling</a:t>
            </a:r>
            <a:r>
              <a:rPr lang="en-US" sz="1800" i="1" dirty="0"/>
              <a:t> and Implementing Web applications</a:t>
            </a:r>
            <a:r>
              <a:rPr lang="en-US" sz="1800" dirty="0"/>
              <a:t>. 2010 Springer. ISBN </a:t>
            </a:r>
            <a:r>
              <a:rPr lang="es-MX" sz="1800" dirty="0"/>
              <a:t>184996677X</a:t>
            </a:r>
          </a:p>
          <a:p>
            <a:r>
              <a:rPr lang="en-US" sz="1800" dirty="0" err="1"/>
              <a:t>Conallen</a:t>
            </a:r>
            <a:r>
              <a:rPr lang="en-US" sz="1800" dirty="0"/>
              <a:t> Jim. </a:t>
            </a:r>
            <a:r>
              <a:rPr lang="en-US" sz="1800" i="1" dirty="0"/>
              <a:t>Building Web applications  with UML. </a:t>
            </a:r>
            <a:r>
              <a:rPr lang="en-US" sz="1800" dirty="0"/>
              <a:t>Addison Wesley. 2</a:t>
            </a:r>
            <a:r>
              <a:rPr lang="en-US" sz="1800" baseline="30000" dirty="0"/>
              <a:t>nd</a:t>
            </a:r>
            <a:r>
              <a:rPr lang="en-US" sz="1800" dirty="0"/>
              <a:t> Ed. ISBN 0201730383</a:t>
            </a:r>
            <a:endParaRPr lang="es-MX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79512" y="1772816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1800" b="1" dirty="0">
                <a:latin typeface="+mn-lt"/>
                <a:cs typeface="+mn-cs"/>
              </a:rPr>
              <a:t>¿Qué se requiere para ejecutar una aplicación Web típica?</a:t>
            </a:r>
          </a:p>
        </p:txBody>
      </p:sp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358900" y="4077866"/>
            <a:ext cx="2016125" cy="1922462"/>
            <a:chOff x="179388" y="3573463"/>
            <a:chExt cx="2016125" cy="1922462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50825" y="5157788"/>
              <a:ext cx="1441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1600" b="1" dirty="0">
                  <a:latin typeface="+mn-lt"/>
                  <a:cs typeface="+mn-cs"/>
                </a:rPr>
                <a:t>Navegador</a:t>
              </a:r>
              <a:endParaRPr lang="es-ES" sz="1600" b="1" dirty="0">
                <a:latin typeface="+mn-lt"/>
                <a:cs typeface="+mn-cs"/>
              </a:endParaRPr>
            </a:p>
          </p:txBody>
        </p:sp>
        <p:sp>
          <p:nvSpPr>
            <p:cNvPr id="3100" name="5 CuadroTexto"/>
            <p:cNvSpPr txBox="1">
              <a:spLocks noChangeArrowheads="1"/>
            </p:cNvSpPr>
            <p:nvPr/>
          </p:nvSpPr>
          <p:spPr bwMode="auto">
            <a:xfrm>
              <a:off x="323850" y="4797425"/>
              <a:ext cx="10080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400" b="1">
                  <a:latin typeface="Tahoma" pitchFamily="34" charset="0"/>
                  <a:cs typeface="Tahoma" pitchFamily="34" charset="0"/>
                </a:rPr>
                <a:t>Opera</a:t>
              </a:r>
            </a:p>
          </p:txBody>
        </p:sp>
        <p:sp>
          <p:nvSpPr>
            <p:cNvPr id="3101" name="6 CuadroTexto"/>
            <p:cNvSpPr txBox="1">
              <a:spLocks noChangeArrowheads="1"/>
            </p:cNvSpPr>
            <p:nvPr/>
          </p:nvSpPr>
          <p:spPr bwMode="auto">
            <a:xfrm>
              <a:off x="395288" y="4508500"/>
              <a:ext cx="936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400" b="1">
                  <a:latin typeface="Tahoma" pitchFamily="34" charset="0"/>
                  <a:cs typeface="Tahoma" pitchFamily="34" charset="0"/>
                </a:rPr>
                <a:t>Safari</a:t>
              </a:r>
            </a:p>
          </p:txBody>
        </p:sp>
        <p:sp>
          <p:nvSpPr>
            <p:cNvPr id="3102" name="7 CuadroTexto"/>
            <p:cNvSpPr txBox="1">
              <a:spLocks noChangeArrowheads="1"/>
            </p:cNvSpPr>
            <p:nvPr/>
          </p:nvSpPr>
          <p:spPr bwMode="auto">
            <a:xfrm>
              <a:off x="323850" y="4221163"/>
              <a:ext cx="18716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400" b="1">
                  <a:latin typeface="Tahoma" pitchFamily="34" charset="0"/>
                  <a:cs typeface="Tahoma" pitchFamily="34" charset="0"/>
                </a:rPr>
                <a:t>Konqueror</a:t>
              </a:r>
            </a:p>
          </p:txBody>
        </p:sp>
        <p:sp>
          <p:nvSpPr>
            <p:cNvPr id="3103" name="8 CuadroTexto"/>
            <p:cNvSpPr txBox="1">
              <a:spLocks noChangeArrowheads="1"/>
            </p:cNvSpPr>
            <p:nvPr/>
          </p:nvSpPr>
          <p:spPr bwMode="auto">
            <a:xfrm>
              <a:off x="323850" y="3860800"/>
              <a:ext cx="18716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400" b="1">
                  <a:latin typeface="Tahoma" pitchFamily="34" charset="0"/>
                  <a:cs typeface="Tahoma" pitchFamily="34" charset="0"/>
                </a:rPr>
                <a:t>Mozilla Firefox</a:t>
              </a:r>
            </a:p>
          </p:txBody>
        </p:sp>
        <p:sp>
          <p:nvSpPr>
            <p:cNvPr id="3104" name="9 CuadroTexto"/>
            <p:cNvSpPr txBox="1">
              <a:spLocks noChangeArrowheads="1"/>
            </p:cNvSpPr>
            <p:nvPr/>
          </p:nvSpPr>
          <p:spPr bwMode="auto">
            <a:xfrm>
              <a:off x="323850" y="3573463"/>
              <a:ext cx="18716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400" b="1">
                  <a:latin typeface="Tahoma" pitchFamily="34" charset="0"/>
                  <a:cs typeface="Tahoma" pitchFamily="34" charset="0"/>
                </a:rPr>
                <a:t>Google chrome</a:t>
              </a:r>
            </a:p>
          </p:txBody>
        </p:sp>
        <p:cxnSp>
          <p:nvCxnSpPr>
            <p:cNvPr id="3105" name="11 Conector recto"/>
            <p:cNvCxnSpPr>
              <a:cxnSpLocks noChangeShapeType="1"/>
            </p:cNvCxnSpPr>
            <p:nvPr/>
          </p:nvCxnSpPr>
          <p:spPr bwMode="auto">
            <a:xfrm>
              <a:off x="179388" y="5157788"/>
              <a:ext cx="18002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079" name="14 CuadroTexto"/>
          <p:cNvSpPr txBox="1">
            <a:spLocks noChangeArrowheads="1"/>
          </p:cNvSpPr>
          <p:nvPr/>
        </p:nvSpPr>
        <p:spPr bwMode="auto">
          <a:xfrm>
            <a:off x="2748087" y="5209257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Apache</a:t>
            </a:r>
          </a:p>
        </p:txBody>
      </p:sp>
      <p:grpSp>
        <p:nvGrpSpPr>
          <p:cNvPr id="3" name="23 Grupo"/>
          <p:cNvGrpSpPr>
            <a:grpSpLocks/>
          </p:cNvGrpSpPr>
          <p:nvPr/>
        </p:nvGrpSpPr>
        <p:grpSpPr bwMode="auto">
          <a:xfrm>
            <a:off x="2613150" y="5662191"/>
            <a:ext cx="1851025" cy="338137"/>
            <a:chOff x="2433638" y="5157788"/>
            <a:chExt cx="1851025" cy="338137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505075" y="5157788"/>
              <a:ext cx="177958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1600" b="1" dirty="0">
                  <a:latin typeface="+mn-lt"/>
                  <a:cs typeface="+mn-cs"/>
                </a:rPr>
                <a:t>Servidores WEB</a:t>
              </a:r>
              <a:endParaRPr lang="es-ES" sz="1600" b="1" dirty="0">
                <a:latin typeface="+mn-lt"/>
                <a:cs typeface="+mn-cs"/>
              </a:endParaRPr>
            </a:p>
          </p:txBody>
        </p:sp>
        <p:cxnSp>
          <p:nvCxnSpPr>
            <p:cNvPr id="3098" name="15 Conector recto"/>
            <p:cNvCxnSpPr>
              <a:cxnSpLocks noChangeShapeType="1"/>
            </p:cNvCxnSpPr>
            <p:nvPr/>
          </p:nvCxnSpPr>
          <p:spPr bwMode="auto">
            <a:xfrm>
              <a:off x="2433638" y="5157788"/>
              <a:ext cx="18002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081" name="16 CuadroTexto"/>
          <p:cNvSpPr txBox="1">
            <a:spLocks noChangeArrowheads="1"/>
          </p:cNvSpPr>
          <p:nvPr/>
        </p:nvSpPr>
        <p:spPr bwMode="auto">
          <a:xfrm>
            <a:off x="2714750" y="4921920"/>
            <a:ext cx="3024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Internet Information Services</a:t>
            </a:r>
          </a:p>
        </p:txBody>
      </p:sp>
      <p:sp>
        <p:nvSpPr>
          <p:cNvPr id="3082" name="13 CuadroTexto"/>
          <p:cNvSpPr txBox="1">
            <a:spLocks noChangeArrowheads="1"/>
          </p:cNvSpPr>
          <p:nvPr/>
        </p:nvSpPr>
        <p:spPr bwMode="auto">
          <a:xfrm>
            <a:off x="6070725" y="5301828"/>
            <a:ext cx="1489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SQL Server</a:t>
            </a:r>
          </a:p>
        </p:txBody>
      </p:sp>
      <p:sp>
        <p:nvSpPr>
          <p:cNvPr id="3083" name="14 CuadroTexto"/>
          <p:cNvSpPr txBox="1">
            <a:spLocks noChangeArrowheads="1"/>
          </p:cNvSpPr>
          <p:nvPr/>
        </p:nvSpPr>
        <p:spPr bwMode="auto">
          <a:xfrm>
            <a:off x="6142162" y="5012903"/>
            <a:ext cx="1633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MySQL</a:t>
            </a:r>
          </a:p>
        </p:txBody>
      </p:sp>
      <p:grpSp>
        <p:nvGrpSpPr>
          <p:cNvPr id="4" name="24 Grupo"/>
          <p:cNvGrpSpPr>
            <a:grpSpLocks/>
          </p:cNvGrpSpPr>
          <p:nvPr/>
        </p:nvGrpSpPr>
        <p:grpSpPr bwMode="auto">
          <a:xfrm>
            <a:off x="5926262" y="5662191"/>
            <a:ext cx="1800225" cy="338137"/>
            <a:chOff x="5746626" y="5157192"/>
            <a:chExt cx="1800225" cy="338137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6156201" y="5157192"/>
              <a:ext cx="105886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1600" b="1" dirty="0">
                  <a:latin typeface="+mn-lt"/>
                  <a:cs typeface="+mn-cs"/>
                </a:rPr>
                <a:t>SGBD</a:t>
              </a:r>
              <a:endParaRPr lang="es-ES" sz="1600" b="1" dirty="0">
                <a:latin typeface="+mn-lt"/>
                <a:cs typeface="+mn-cs"/>
              </a:endParaRPr>
            </a:p>
          </p:txBody>
        </p:sp>
        <p:cxnSp>
          <p:nvCxnSpPr>
            <p:cNvPr id="3096" name="15 Conector recto"/>
            <p:cNvCxnSpPr>
              <a:cxnSpLocks noChangeShapeType="1"/>
            </p:cNvCxnSpPr>
            <p:nvPr/>
          </p:nvCxnSpPr>
          <p:spPr bwMode="auto">
            <a:xfrm>
              <a:off x="5746626" y="5157713"/>
              <a:ext cx="180022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085" name="16 CuadroTexto"/>
          <p:cNvSpPr txBox="1">
            <a:spLocks noChangeArrowheads="1"/>
          </p:cNvSpPr>
          <p:nvPr/>
        </p:nvSpPr>
        <p:spPr bwMode="auto">
          <a:xfrm>
            <a:off x="6119937" y="4725566"/>
            <a:ext cx="3024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Postgres</a:t>
            </a:r>
          </a:p>
        </p:txBody>
      </p:sp>
      <p:sp>
        <p:nvSpPr>
          <p:cNvPr id="3086" name="16 CuadroTexto"/>
          <p:cNvSpPr txBox="1">
            <a:spLocks noChangeArrowheads="1"/>
          </p:cNvSpPr>
          <p:nvPr/>
        </p:nvSpPr>
        <p:spPr bwMode="auto">
          <a:xfrm>
            <a:off x="3814887" y="2420516"/>
            <a:ext cx="1296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Java Script</a:t>
            </a:r>
          </a:p>
        </p:txBody>
      </p:sp>
      <p:sp>
        <p:nvSpPr>
          <p:cNvPr id="3087" name="16 CuadroTexto"/>
          <p:cNvSpPr txBox="1">
            <a:spLocks noChangeArrowheads="1"/>
          </p:cNvSpPr>
          <p:nvPr/>
        </p:nvSpPr>
        <p:spPr bwMode="auto">
          <a:xfrm>
            <a:off x="2663950" y="2780878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VB asp</a:t>
            </a:r>
          </a:p>
        </p:txBody>
      </p:sp>
      <p:sp>
        <p:nvSpPr>
          <p:cNvPr id="3088" name="16 CuadroTexto"/>
          <p:cNvSpPr txBox="1">
            <a:spLocks noChangeArrowheads="1"/>
          </p:cNvSpPr>
          <p:nvPr/>
        </p:nvSpPr>
        <p:spPr bwMode="auto">
          <a:xfrm>
            <a:off x="2735387" y="3141241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Ajax</a:t>
            </a:r>
          </a:p>
        </p:txBody>
      </p:sp>
      <p:sp>
        <p:nvSpPr>
          <p:cNvPr id="3089" name="16 CuadroTexto"/>
          <p:cNvSpPr txBox="1">
            <a:spLocks noChangeArrowheads="1"/>
          </p:cNvSpPr>
          <p:nvPr/>
        </p:nvSpPr>
        <p:spPr bwMode="auto">
          <a:xfrm>
            <a:off x="2663950" y="2420516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HTML</a:t>
            </a:r>
          </a:p>
        </p:txBody>
      </p:sp>
      <p:sp>
        <p:nvSpPr>
          <p:cNvPr id="3090" name="16 CuadroTexto"/>
          <p:cNvSpPr txBox="1">
            <a:spLocks noChangeArrowheads="1"/>
          </p:cNvSpPr>
          <p:nvPr/>
        </p:nvSpPr>
        <p:spPr bwMode="auto">
          <a:xfrm>
            <a:off x="3887912" y="2780878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T-SQL</a:t>
            </a:r>
          </a:p>
        </p:txBody>
      </p:sp>
      <p:sp>
        <p:nvSpPr>
          <p:cNvPr id="3091" name="16 CuadroTexto"/>
          <p:cNvSpPr txBox="1">
            <a:spLocks noChangeArrowheads="1"/>
          </p:cNvSpPr>
          <p:nvPr/>
        </p:nvSpPr>
        <p:spPr bwMode="auto">
          <a:xfrm>
            <a:off x="3814887" y="3141241"/>
            <a:ext cx="1296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PHP</a:t>
            </a:r>
          </a:p>
        </p:txBody>
      </p:sp>
      <p:sp>
        <p:nvSpPr>
          <p:cNvPr id="3092" name="16 CuadroTexto"/>
          <p:cNvSpPr txBox="1">
            <a:spLocks noChangeArrowheads="1"/>
          </p:cNvSpPr>
          <p:nvPr/>
        </p:nvSpPr>
        <p:spPr bwMode="auto">
          <a:xfrm>
            <a:off x="2590925" y="3573041"/>
            <a:ext cx="1296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Angular</a:t>
            </a:r>
          </a:p>
        </p:txBody>
      </p:sp>
      <p:sp>
        <p:nvSpPr>
          <p:cNvPr id="3093" name="16 CuadroTexto"/>
          <p:cNvSpPr txBox="1">
            <a:spLocks noChangeArrowheads="1"/>
          </p:cNvSpPr>
          <p:nvPr/>
        </p:nvSpPr>
        <p:spPr bwMode="auto">
          <a:xfrm>
            <a:off x="3814887" y="3573041"/>
            <a:ext cx="2736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Java Script Object Notation</a:t>
            </a:r>
          </a:p>
        </p:txBody>
      </p:sp>
      <p:sp>
        <p:nvSpPr>
          <p:cNvPr id="3094" name="16 CuadroTexto"/>
          <p:cNvSpPr txBox="1">
            <a:spLocks noChangeArrowheads="1"/>
          </p:cNvSpPr>
          <p:nvPr/>
        </p:nvSpPr>
        <p:spPr bwMode="auto">
          <a:xfrm>
            <a:off x="6480300" y="3573041"/>
            <a:ext cx="1296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 b="1">
                <a:latin typeface="Tahoma" pitchFamily="34" charset="0"/>
                <a:cs typeface="Tahoma" pitchFamily="34" charset="0"/>
              </a:rPr>
              <a:t>(JSON)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83568" y="332656"/>
            <a:ext cx="7623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" sz="4400" b="1" dirty="0" smtClean="0">
                <a:solidFill>
                  <a:schemeClr val="bg1"/>
                </a:solidFill>
              </a:rPr>
              <a:t>1. Ingeniería Web </a:t>
            </a:r>
            <a:endParaRPr lang="es-ES" sz="4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15616" y="2420888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“Es </a:t>
            </a:r>
            <a:r>
              <a:rPr lang="es-MX" sz="3200" dirty="0"/>
              <a:t>el proceso para crear, </a:t>
            </a:r>
            <a:r>
              <a:rPr lang="es-MX" sz="3200" dirty="0" smtClean="0"/>
              <a:t>implementar </a:t>
            </a:r>
            <a:r>
              <a:rPr lang="es-MX" sz="3200" dirty="0"/>
              <a:t>y mantener aplicaciones y sistemas </a:t>
            </a:r>
            <a:r>
              <a:rPr lang="es-MX" sz="3200" dirty="0" smtClean="0"/>
              <a:t>Web de </a:t>
            </a:r>
            <a:r>
              <a:rPr lang="es-MX" sz="3200" dirty="0"/>
              <a:t>alta </a:t>
            </a:r>
            <a:r>
              <a:rPr lang="es-MX" sz="3200" dirty="0" smtClean="0"/>
              <a:t>calidad”</a:t>
            </a:r>
            <a:endParaRPr lang="es-MX" sz="3200" dirty="0"/>
          </a:p>
        </p:txBody>
      </p:sp>
      <p:pic>
        <p:nvPicPr>
          <p:cNvPr id="147460" name="Picture 4" descr="http://1.bp.blogspot.com/-wLONNwmTs0I/UL0UNbSMG2I/AAAAAAAAAFw/3YfkiazzLZ4/s1600/web-desig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221088"/>
            <a:ext cx="2088232" cy="1566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1432</Words>
  <Application>Microsoft Office PowerPoint</Application>
  <PresentationFormat>Presentación en pantalla (4:3)</PresentationFormat>
  <Paragraphs>229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Diseño predeterminado</vt:lpstr>
      <vt:lpstr>Ingeniería Web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Atributos de los Sistemas y Aplicaciones Basados en Web</vt:lpstr>
      <vt:lpstr>Atributos de los Sistemas y Aplicaciones Basados en Web</vt:lpstr>
      <vt:lpstr>Categorías de Aplicaciones</vt:lpstr>
      <vt:lpstr>Estratos de la Ingeniería de WebApp</vt:lpstr>
      <vt:lpstr>Diapositiva 23</vt:lpstr>
      <vt:lpstr>Estratos de la Ingeniería de WebApp</vt:lpstr>
      <vt:lpstr>Estratos de la Ingeniería de WebApp</vt:lpstr>
      <vt:lpstr>Estratos de la Ingeniería de WebApp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lclap</cp:lastModifiedBy>
  <cp:revision>659</cp:revision>
  <dcterms:created xsi:type="dcterms:W3CDTF">2010-05-23T14:28:12Z</dcterms:created>
  <dcterms:modified xsi:type="dcterms:W3CDTF">2015-07-03T20:34:47Z</dcterms:modified>
</cp:coreProperties>
</file>