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85" r:id="rId3"/>
    <p:sldId id="297" r:id="rId4"/>
    <p:sldId id="287" r:id="rId5"/>
    <p:sldId id="288" r:id="rId6"/>
    <p:sldId id="289" r:id="rId7"/>
    <p:sldId id="290" r:id="rId8"/>
    <p:sldId id="296" r:id="rId9"/>
    <p:sldId id="291" r:id="rId10"/>
    <p:sldId id="292" r:id="rId11"/>
    <p:sldId id="294" r:id="rId12"/>
    <p:sldId id="295" r:id="rId13"/>
    <p:sldId id="298" r:id="rId14"/>
    <p:sldId id="299" r:id="rId15"/>
    <p:sldId id="300" r:id="rId16"/>
    <p:sldId id="301" r:id="rId17"/>
    <p:sldId id="302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78C0-A3AE-4764-96AD-41A2C3FC8D04}" type="datetimeFigureOut">
              <a:rPr lang="es-MX" smtClean="0"/>
              <a:pPr/>
              <a:t>29/09/2014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E7637-CE76-4174-873C-DDA45F5E0C6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DEC85-3406-49EF-99E5-151FC22BE854}" type="slidenum">
              <a:rPr lang="es-ES"/>
              <a:pPr/>
              <a:t>13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1715" y="684374"/>
            <a:ext cx="2596174" cy="3424796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17B73-1323-4101-9576-F5CAFE034C14}" type="slidenum">
              <a:rPr lang="es-ES"/>
              <a:pPr/>
              <a:t>14</a:t>
            </a:fld>
            <a:endParaRPr lang="es-E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4213"/>
            <a:ext cx="4564062" cy="3424237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90696-E2C3-4BA1-8EDC-B50912A80E49}" type="slidenum">
              <a:rPr lang="es-ES"/>
              <a:pPr/>
              <a:t>15</a:t>
            </a:fld>
            <a:endParaRPr lang="es-E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4213"/>
            <a:ext cx="4564062" cy="3424237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1FC6D-9905-4DE1-9D8C-EFF857CEF35A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6A1CA-ECFC-4EA6-AA5A-25D8913D9634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47B67B-AA19-43F6-94E1-79973CC5C2E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C9350-4CF9-4FEB-9A61-86824CAB9C0A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08EF3-883C-4C17-8B24-6901BB5EFCC3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E196-2804-4A72-92CD-96F67A410D2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1448-ECDF-4EDC-ACE6-4902B3BA1DD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D41A-8A55-42A6-90B1-E762ADBF5DA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03A8C-2BAD-4395-B59F-ED64AE16E81A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A5C74-5CCE-4CD1-8DAB-9DAE12E10475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F5582-FC2C-4182-A361-95E8DFFD66D3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D9ABF-0A11-4C6E-BCB3-D7CC80B45C4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C07AB-C3A3-478C-9489-B89A889E94B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3B941060-677B-4511-AD0C-FA1D325A683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Intérpretes</a:t>
            </a:r>
            <a:endParaRPr lang="es-E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</a:pPr>
            <a:r>
              <a:rPr lang="es-ES" dirty="0" smtClean="0"/>
              <a:t>Análisis Léxico</a:t>
            </a:r>
          </a:p>
          <a:p>
            <a:pPr eaLnBrk="1" hangingPunct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928662" y="857232"/>
            <a:ext cx="7772400" cy="42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 b="1" u="sng" dirty="0" smtClean="0"/>
              <a:t>Diagrama de Transiciones (DT)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Diferencias entre un DT y un Autómata (AFD)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Un AFD sólo dice si la cadena de caracteres pertenece al lenguaje o no; un DT debe funcionar como un analizador léxico, debe retornar el </a:t>
            </a:r>
            <a:r>
              <a:rPr lang="es-MX" sz="1800" dirty="0" err="1" smtClean="0"/>
              <a:t>token</a:t>
            </a:r>
            <a:r>
              <a:rPr lang="es-MX" sz="1800" dirty="0" smtClean="0"/>
              <a:t> leído y debe dejar el buffer de entrada listo para el siguiente llamado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Un DT no puede tener estados de absorción ni de error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De los estados de aceptación de un DT no deben salir transiciones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En el caso de las tiras no específicas, necesitamos otro estado al que ir cuando se lea un </a:t>
            </a:r>
            <a:r>
              <a:rPr lang="es-MX" sz="1800" dirty="0" err="1" smtClean="0"/>
              <a:t>caracter</a:t>
            </a:r>
            <a:r>
              <a:rPr lang="es-MX" sz="1800" dirty="0" smtClean="0"/>
              <a:t> que no pueda formar parte del patrón (caracteres de retroceso, se indican con un * o más dependiendo el número de caracteres de retroceso)</a:t>
            </a:r>
          </a:p>
          <a:p>
            <a:pPr>
              <a:spcBef>
                <a:spcPct val="50000"/>
              </a:spcBef>
            </a:pPr>
            <a:r>
              <a:rPr lang="es-MX" sz="1600" dirty="0" smtClean="0"/>
              <a:t>Ejemplo: Reconocedor de enteros sin signo</a:t>
            </a:r>
            <a:endParaRPr lang="es-MX" sz="1600" dirty="0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041525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  <a:endParaRPr lang="es-MX" sz="1400"/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3048000" y="56276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  <a:endParaRPr lang="es-MX" sz="1400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441325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  <a:endParaRPr lang="es-MX" sz="1400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53594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  <a:endParaRPr lang="es-MX" sz="1400"/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639445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  <a:endParaRPr lang="es-MX" sz="1400"/>
          </a:p>
        </p:txBody>
      </p:sp>
      <p:sp>
        <p:nvSpPr>
          <p:cNvPr id="25609" name="Oval 12"/>
          <p:cNvSpPr>
            <a:spLocks noChangeArrowheads="1"/>
          </p:cNvSpPr>
          <p:nvPr/>
        </p:nvSpPr>
        <p:spPr bwMode="auto">
          <a:xfrm>
            <a:off x="2057400" y="56276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0" name="Oval 13"/>
          <p:cNvSpPr>
            <a:spLocks noChangeArrowheads="1"/>
          </p:cNvSpPr>
          <p:nvPr/>
        </p:nvSpPr>
        <p:spPr bwMode="auto">
          <a:xfrm>
            <a:off x="3048000" y="56276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1" name="Oval 14"/>
          <p:cNvSpPr>
            <a:spLocks noChangeArrowheads="1"/>
          </p:cNvSpPr>
          <p:nvPr/>
        </p:nvSpPr>
        <p:spPr bwMode="auto">
          <a:xfrm>
            <a:off x="4413250" y="5715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2" name="Oval 15"/>
          <p:cNvSpPr>
            <a:spLocks noChangeArrowheads="1"/>
          </p:cNvSpPr>
          <p:nvPr/>
        </p:nvSpPr>
        <p:spPr bwMode="auto">
          <a:xfrm>
            <a:off x="5359400" y="5715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3" name="Oval 16"/>
          <p:cNvSpPr>
            <a:spLocks noChangeArrowheads="1"/>
          </p:cNvSpPr>
          <p:nvPr/>
        </p:nvSpPr>
        <p:spPr bwMode="auto">
          <a:xfrm>
            <a:off x="6394450" y="5715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4" name="Oval 17"/>
          <p:cNvSpPr>
            <a:spLocks noChangeArrowheads="1"/>
          </p:cNvSpPr>
          <p:nvPr/>
        </p:nvSpPr>
        <p:spPr bwMode="auto">
          <a:xfrm>
            <a:off x="2971800" y="55514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5" name="Oval 18"/>
          <p:cNvSpPr>
            <a:spLocks noChangeArrowheads="1"/>
          </p:cNvSpPr>
          <p:nvPr/>
        </p:nvSpPr>
        <p:spPr bwMode="auto">
          <a:xfrm>
            <a:off x="631825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6" name="Text Box 19"/>
          <p:cNvSpPr txBox="1">
            <a:spLocks noChangeArrowheads="1"/>
          </p:cNvSpPr>
          <p:nvPr/>
        </p:nvSpPr>
        <p:spPr bwMode="auto">
          <a:xfrm>
            <a:off x="2362200" y="5475288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[0-9]</a:t>
            </a:r>
            <a:endParaRPr lang="es-MX" sz="1400"/>
          </a:p>
        </p:txBody>
      </p:sp>
      <p:sp>
        <p:nvSpPr>
          <p:cNvPr id="25617" name="Line 20"/>
          <p:cNvSpPr>
            <a:spLocks noChangeShapeType="1"/>
          </p:cNvSpPr>
          <p:nvPr/>
        </p:nvSpPr>
        <p:spPr bwMode="auto">
          <a:xfrm>
            <a:off x="2286000" y="57800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5618" name="Line 21"/>
          <p:cNvSpPr>
            <a:spLocks noChangeShapeType="1"/>
          </p:cNvSpPr>
          <p:nvPr/>
        </p:nvSpPr>
        <p:spPr bwMode="auto">
          <a:xfrm>
            <a:off x="464185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5619" name="Line 23"/>
          <p:cNvSpPr>
            <a:spLocks noChangeShapeType="1"/>
          </p:cNvSpPr>
          <p:nvPr/>
        </p:nvSpPr>
        <p:spPr bwMode="auto">
          <a:xfrm>
            <a:off x="563245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3200400" y="5170488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[0-9]</a:t>
            </a:r>
            <a:endParaRPr lang="es-MX" sz="1400"/>
          </a:p>
        </p:txBody>
      </p:sp>
      <p:sp>
        <p:nvSpPr>
          <p:cNvPr id="25621" name="Text Box 25"/>
          <p:cNvSpPr txBox="1">
            <a:spLocks noChangeArrowheads="1"/>
          </p:cNvSpPr>
          <p:nvPr/>
        </p:nvSpPr>
        <p:spPr bwMode="auto">
          <a:xfrm>
            <a:off x="4713288" y="5562600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[0-9]</a:t>
            </a:r>
            <a:endParaRPr lang="es-MX" sz="1400"/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5480050" y="5257800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[0-9]</a:t>
            </a:r>
            <a:endParaRPr lang="es-MX" sz="1400"/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5772150" y="55626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otro</a:t>
            </a:r>
            <a:endParaRPr lang="es-MX" sz="1400"/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6623050" y="556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</a:t>
            </a:r>
            <a:endParaRPr lang="es-MX" sz="1400"/>
          </a:p>
        </p:txBody>
      </p:sp>
      <p:cxnSp>
        <p:nvCxnSpPr>
          <p:cNvPr id="25625" name="AutoShape 30"/>
          <p:cNvCxnSpPr>
            <a:cxnSpLocks noChangeShapeType="1"/>
            <a:stCxn id="25614" idx="7"/>
            <a:endCxn id="25614" idx="1"/>
          </p:cNvCxnSpPr>
          <p:nvPr/>
        </p:nvCxnSpPr>
        <p:spPr bwMode="auto">
          <a:xfrm rot="-5400000" flipH="1" flipV="1">
            <a:off x="3161507" y="5472906"/>
            <a:ext cx="1588" cy="269875"/>
          </a:xfrm>
          <a:prstGeom prst="curvedConnector3">
            <a:avLst>
              <a:gd name="adj1" fmla="val -179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6" name="AutoShape 31"/>
          <p:cNvCxnSpPr>
            <a:cxnSpLocks noChangeShapeType="1"/>
            <a:endCxn id="25612" idx="2"/>
          </p:cNvCxnSpPr>
          <p:nvPr/>
        </p:nvCxnSpPr>
        <p:spPr bwMode="auto">
          <a:xfrm rot="10800000" flipV="1">
            <a:off x="5359400" y="5789613"/>
            <a:ext cx="238125" cy="39687"/>
          </a:xfrm>
          <a:prstGeom prst="curvedConnector5">
            <a:avLst>
              <a:gd name="adj1" fmla="val 2000"/>
              <a:gd name="adj2" fmla="val -860005"/>
              <a:gd name="adj3" fmla="val 132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7" name="Text Box 32"/>
          <p:cNvSpPr txBox="1">
            <a:spLocks noChangeArrowheads="1"/>
          </p:cNvSpPr>
          <p:nvPr/>
        </p:nvSpPr>
        <p:spPr bwMode="auto">
          <a:xfrm>
            <a:off x="6934200" y="5715000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/>
              <a:t>Num_entero</a:t>
            </a:r>
            <a:endParaRPr lang="es-MX" sz="1400" dirty="0"/>
          </a:p>
        </p:txBody>
      </p:sp>
      <p:sp>
        <p:nvSpPr>
          <p:cNvPr id="25628" name="Text Box 33"/>
          <p:cNvSpPr txBox="1">
            <a:spLocks noChangeArrowheads="1"/>
          </p:cNvSpPr>
          <p:nvPr/>
        </p:nvSpPr>
        <p:spPr bwMode="auto">
          <a:xfrm>
            <a:off x="2438400" y="6019800"/>
            <a:ext cx="54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AFD</a:t>
            </a:r>
            <a:endParaRPr lang="es-MX" sz="1400" b="1"/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5334000" y="6096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DT</a:t>
            </a:r>
            <a:endParaRPr lang="es-MX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066800" y="1179513"/>
            <a:ext cx="79248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 b="1" dirty="0" smtClean="0"/>
              <a:t>Pasos a seguir en la primera solución: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Iniciar la tabla de símbolos con todas las palabras reservadas, PR, (por orden </a:t>
            </a:r>
            <a:r>
              <a:rPr lang="es-MX" sz="1800" dirty="0" err="1" smtClean="0"/>
              <a:t>alfabetico</a:t>
            </a:r>
            <a:r>
              <a:rPr lang="es-MX" sz="1800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Cuando encuentra un </a:t>
            </a:r>
            <a:r>
              <a:rPr lang="es-MX" sz="1800" dirty="0" err="1" smtClean="0"/>
              <a:t>token</a:t>
            </a:r>
            <a:r>
              <a:rPr lang="es-MX" sz="1800" dirty="0" smtClean="0"/>
              <a:t> id, ir a la tabla donde se encuentran las PR y revisar si el </a:t>
            </a:r>
            <a:r>
              <a:rPr lang="es-MX" sz="1800" dirty="0" err="1" smtClean="0"/>
              <a:t>token</a:t>
            </a:r>
            <a:r>
              <a:rPr lang="es-MX" sz="1800" dirty="0" smtClean="0"/>
              <a:t> es una PR, si la encuentra entonces el </a:t>
            </a:r>
            <a:r>
              <a:rPr lang="es-MX" sz="1800" dirty="0" err="1" smtClean="0"/>
              <a:t>token</a:t>
            </a:r>
            <a:r>
              <a:rPr lang="es-MX" sz="1800" dirty="0" smtClean="0"/>
              <a:t> es una PR; sino la encuentra, entonces el </a:t>
            </a:r>
            <a:r>
              <a:rPr lang="es-MX" sz="1800" dirty="0" err="1" smtClean="0"/>
              <a:t>token</a:t>
            </a:r>
            <a:r>
              <a:rPr lang="es-MX" sz="1800" dirty="0" smtClean="0"/>
              <a:t> es un identificador el cual será añadido a la tabla de símbolos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Segunda solución: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Se utilizarán formalmente expresiones regulares y diagramas de transición.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Problema: una PR puede ser un prefijo de un ID</a:t>
            </a:r>
            <a:endParaRPr lang="es-MX" sz="1600" dirty="0" smtClean="0"/>
          </a:p>
          <a:p>
            <a:pPr>
              <a:spcBef>
                <a:spcPct val="50000"/>
              </a:spcBef>
            </a:pPr>
            <a:r>
              <a:rPr lang="es-MX" sz="1600" dirty="0" smtClean="0"/>
              <a:t>Ejemplo: </a:t>
            </a:r>
            <a:endParaRPr lang="es-MX" sz="1600" dirty="0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581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  <a:endParaRPr lang="es-MX" sz="1400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4527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  <a:endParaRPr lang="es-MX" sz="1400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5626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  <a:endParaRPr lang="es-MX" sz="1400"/>
          </a:p>
        </p:txBody>
      </p:sp>
      <p:sp>
        <p:nvSpPr>
          <p:cNvPr id="27655" name="Oval 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6" name="Oval 10"/>
          <p:cNvSpPr>
            <a:spLocks noChangeArrowheads="1"/>
          </p:cNvSpPr>
          <p:nvPr/>
        </p:nvSpPr>
        <p:spPr bwMode="auto">
          <a:xfrm>
            <a:off x="4527550" y="5029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7" name="Oval 11"/>
          <p:cNvSpPr>
            <a:spLocks noChangeArrowheads="1"/>
          </p:cNvSpPr>
          <p:nvPr/>
        </p:nvSpPr>
        <p:spPr bwMode="auto">
          <a:xfrm>
            <a:off x="5562600" y="5029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8" name="Oval 12"/>
          <p:cNvSpPr>
            <a:spLocks noChangeArrowheads="1"/>
          </p:cNvSpPr>
          <p:nvPr/>
        </p:nvSpPr>
        <p:spPr bwMode="auto">
          <a:xfrm>
            <a:off x="54864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>
            <a:off x="38100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>
            <a:off x="48006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3881438" y="4876800"/>
            <a:ext cx="517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L-’i’</a:t>
            </a:r>
            <a:endParaRPr lang="es-MX" sz="1400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4725988" y="4724400"/>
            <a:ext cx="455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L|D</a:t>
            </a:r>
            <a:endParaRPr lang="es-MX" sz="1400"/>
          </a:p>
        </p:txBody>
      </p:sp>
      <p:sp>
        <p:nvSpPr>
          <p:cNvPr id="27663" name="Text Box 17"/>
          <p:cNvSpPr txBox="1">
            <a:spLocks noChangeArrowheads="1"/>
          </p:cNvSpPr>
          <p:nvPr/>
        </p:nvSpPr>
        <p:spPr bwMode="auto">
          <a:xfrm>
            <a:off x="5029200" y="49530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otro</a:t>
            </a:r>
            <a:endParaRPr lang="es-MX" sz="1400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57912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</a:t>
            </a:r>
            <a:endParaRPr lang="es-MX" sz="1400"/>
          </a:p>
        </p:txBody>
      </p:sp>
      <p:cxnSp>
        <p:nvCxnSpPr>
          <p:cNvPr id="27665" name="AutoShape 19"/>
          <p:cNvCxnSpPr>
            <a:cxnSpLocks noChangeShapeType="1"/>
            <a:endCxn id="27656" idx="2"/>
          </p:cNvCxnSpPr>
          <p:nvPr/>
        </p:nvCxnSpPr>
        <p:spPr bwMode="auto">
          <a:xfrm rot="10800000" flipV="1">
            <a:off x="4527550" y="5103813"/>
            <a:ext cx="238125" cy="39687"/>
          </a:xfrm>
          <a:prstGeom prst="curvedConnector5">
            <a:avLst>
              <a:gd name="adj1" fmla="val 2000"/>
              <a:gd name="adj2" fmla="val -860005"/>
              <a:gd name="adj3" fmla="val 132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66" name="Text Box 21"/>
          <p:cNvSpPr txBox="1">
            <a:spLocks noChangeArrowheads="1"/>
          </p:cNvSpPr>
          <p:nvPr/>
        </p:nvSpPr>
        <p:spPr bwMode="auto">
          <a:xfrm>
            <a:off x="1142976" y="6072206"/>
            <a:ext cx="220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L=</a:t>
            </a:r>
            <a:r>
              <a:rPr lang="en-US" sz="1600" dirty="0" err="1"/>
              <a:t>letra</a:t>
            </a:r>
            <a:r>
              <a:rPr lang="en-US" sz="1600" dirty="0"/>
              <a:t> D=</a:t>
            </a:r>
            <a:r>
              <a:rPr lang="en-US" sz="1600" dirty="0" err="1"/>
              <a:t>digito</a:t>
            </a:r>
            <a:r>
              <a:rPr lang="en-US" sz="1600" dirty="0"/>
              <a:t> </a:t>
            </a:r>
            <a:r>
              <a:rPr lang="en-US" sz="1600" dirty="0" err="1"/>
              <a:t>otro</a:t>
            </a:r>
            <a:r>
              <a:rPr lang="en-US" sz="1600" dirty="0"/>
              <a:t>=</a:t>
            </a:r>
            <a:r>
              <a:rPr lang="en-US" sz="1600" dirty="0" err="1"/>
              <a:t>Caracteres</a:t>
            </a:r>
            <a:r>
              <a:rPr lang="en-US" sz="1600" dirty="0"/>
              <a:t>-{L,D}</a:t>
            </a:r>
            <a:endParaRPr lang="es-MX" sz="1600" dirty="0"/>
          </a:p>
        </p:txBody>
      </p:sp>
      <p:sp>
        <p:nvSpPr>
          <p:cNvPr id="27667" name="Text Box 23"/>
          <p:cNvSpPr txBox="1">
            <a:spLocks noChangeArrowheads="1"/>
          </p:cNvSpPr>
          <p:nvPr/>
        </p:nvSpPr>
        <p:spPr bwMode="auto">
          <a:xfrm>
            <a:off x="6096000" y="4876800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Id</a:t>
            </a:r>
            <a:endParaRPr lang="es-MX" sz="1400"/>
          </a:p>
        </p:txBody>
      </p:sp>
      <p:sp>
        <p:nvSpPr>
          <p:cNvPr id="27668" name="Text Box 24"/>
          <p:cNvSpPr txBox="1">
            <a:spLocks noChangeArrowheads="1"/>
          </p:cNvSpPr>
          <p:nvPr/>
        </p:nvSpPr>
        <p:spPr bwMode="auto">
          <a:xfrm>
            <a:off x="4495800" y="556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  <a:endParaRPr lang="es-MX" sz="1400"/>
          </a:p>
        </p:txBody>
      </p:sp>
      <p:sp>
        <p:nvSpPr>
          <p:cNvPr id="27669" name="Oval 25"/>
          <p:cNvSpPr>
            <a:spLocks noChangeArrowheads="1"/>
          </p:cNvSpPr>
          <p:nvPr/>
        </p:nvSpPr>
        <p:spPr bwMode="auto">
          <a:xfrm>
            <a:off x="4495800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cxnSp>
        <p:nvCxnSpPr>
          <p:cNvPr id="27670" name="AutoShape 26"/>
          <p:cNvCxnSpPr>
            <a:cxnSpLocks noChangeShapeType="1"/>
            <a:stCxn id="27655" idx="4"/>
            <a:endCxn id="27669" idx="2"/>
          </p:cNvCxnSpPr>
          <p:nvPr/>
        </p:nvCxnSpPr>
        <p:spPr bwMode="auto">
          <a:xfrm rot="16200000" flipH="1">
            <a:off x="3886200" y="5067300"/>
            <a:ext cx="419100" cy="800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71" name="Text Box 27"/>
          <p:cNvSpPr txBox="1">
            <a:spLocks noChangeArrowheads="1"/>
          </p:cNvSpPr>
          <p:nvPr/>
        </p:nvSpPr>
        <p:spPr bwMode="auto">
          <a:xfrm>
            <a:off x="3962400" y="5302250"/>
            <a:ext cx="377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‘i’</a:t>
            </a:r>
            <a:endParaRPr lang="es-MX" sz="1600"/>
          </a:p>
        </p:txBody>
      </p:sp>
      <p:sp>
        <p:nvSpPr>
          <p:cNvPr id="27672" name="Text Box 28"/>
          <p:cNvSpPr txBox="1">
            <a:spLocks noChangeArrowheads="1"/>
          </p:cNvSpPr>
          <p:nvPr/>
        </p:nvSpPr>
        <p:spPr bwMode="auto">
          <a:xfrm>
            <a:off x="5954713" y="556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  <a:endParaRPr lang="es-MX" sz="1400"/>
          </a:p>
        </p:txBody>
      </p:sp>
      <p:sp>
        <p:nvSpPr>
          <p:cNvPr id="27673" name="Oval 29"/>
          <p:cNvSpPr>
            <a:spLocks noChangeArrowheads="1"/>
          </p:cNvSpPr>
          <p:nvPr/>
        </p:nvSpPr>
        <p:spPr bwMode="auto">
          <a:xfrm>
            <a:off x="5954713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74" name="Text Box 30"/>
          <p:cNvSpPr txBox="1">
            <a:spLocks noChangeArrowheads="1"/>
          </p:cNvSpPr>
          <p:nvPr/>
        </p:nvSpPr>
        <p:spPr bwMode="auto">
          <a:xfrm>
            <a:off x="6869113" y="556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  <a:endParaRPr lang="es-MX" sz="1400"/>
          </a:p>
        </p:txBody>
      </p:sp>
      <p:sp>
        <p:nvSpPr>
          <p:cNvPr id="27675" name="Oval 31"/>
          <p:cNvSpPr>
            <a:spLocks noChangeArrowheads="1"/>
          </p:cNvSpPr>
          <p:nvPr/>
        </p:nvSpPr>
        <p:spPr bwMode="auto">
          <a:xfrm>
            <a:off x="6869113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76" name="Oval 32"/>
          <p:cNvSpPr>
            <a:spLocks noChangeArrowheads="1"/>
          </p:cNvSpPr>
          <p:nvPr/>
        </p:nvSpPr>
        <p:spPr bwMode="auto">
          <a:xfrm>
            <a:off x="6792913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77" name="Text Box 33"/>
          <p:cNvSpPr txBox="1">
            <a:spLocks noChangeArrowheads="1"/>
          </p:cNvSpPr>
          <p:nvPr/>
        </p:nvSpPr>
        <p:spPr bwMode="auto">
          <a:xfrm>
            <a:off x="7097713" y="5334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</a:t>
            </a:r>
            <a:endParaRPr lang="es-MX" sz="1400"/>
          </a:p>
        </p:txBody>
      </p:sp>
      <p:sp>
        <p:nvSpPr>
          <p:cNvPr id="27678" name="Line 34"/>
          <p:cNvSpPr>
            <a:spLocks noChangeShapeType="1"/>
          </p:cNvSpPr>
          <p:nvPr/>
        </p:nvSpPr>
        <p:spPr bwMode="auto">
          <a:xfrm>
            <a:off x="47244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79" name="Line 35"/>
          <p:cNvSpPr>
            <a:spLocks noChangeShapeType="1"/>
          </p:cNvSpPr>
          <p:nvPr/>
        </p:nvSpPr>
        <p:spPr bwMode="auto">
          <a:xfrm>
            <a:off x="6183313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80" name="Text Box 36"/>
          <p:cNvSpPr txBox="1">
            <a:spLocks noChangeArrowheads="1"/>
          </p:cNvSpPr>
          <p:nvPr/>
        </p:nvSpPr>
        <p:spPr bwMode="auto">
          <a:xfrm>
            <a:off x="5097463" y="5378450"/>
            <a:ext cx="388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‘f’</a:t>
            </a:r>
            <a:endParaRPr lang="es-MX" sz="1600"/>
          </a:p>
        </p:txBody>
      </p:sp>
      <p:sp>
        <p:nvSpPr>
          <p:cNvPr id="27681" name="Text Box 37"/>
          <p:cNvSpPr txBox="1">
            <a:spLocks noChangeArrowheads="1"/>
          </p:cNvSpPr>
          <p:nvPr/>
        </p:nvSpPr>
        <p:spPr bwMode="auto">
          <a:xfrm>
            <a:off x="6259513" y="5334000"/>
            <a:ext cx="512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otro</a:t>
            </a:r>
            <a:endParaRPr lang="es-MX" sz="1600"/>
          </a:p>
        </p:txBody>
      </p:sp>
      <p:sp>
        <p:nvSpPr>
          <p:cNvPr id="27682" name="Line 38"/>
          <p:cNvSpPr>
            <a:spLocks noChangeShapeType="1"/>
          </p:cNvSpPr>
          <p:nvPr/>
        </p:nvSpPr>
        <p:spPr bwMode="auto">
          <a:xfrm flipH="1">
            <a:off x="4267200" y="579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83" name="Line 39"/>
          <p:cNvSpPr>
            <a:spLocks noChangeShapeType="1"/>
          </p:cNvSpPr>
          <p:nvPr/>
        </p:nvSpPr>
        <p:spPr bwMode="auto">
          <a:xfrm>
            <a:off x="4648200" y="579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84" name="Line 40"/>
          <p:cNvSpPr>
            <a:spLocks noChangeShapeType="1"/>
          </p:cNvSpPr>
          <p:nvPr/>
        </p:nvSpPr>
        <p:spPr bwMode="auto">
          <a:xfrm>
            <a:off x="6030913" y="5791200"/>
            <a:ext cx="4460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85" name="Text Box 42"/>
          <p:cNvSpPr txBox="1">
            <a:spLocks noChangeArrowheads="1"/>
          </p:cNvSpPr>
          <p:nvPr/>
        </p:nvSpPr>
        <p:spPr bwMode="auto">
          <a:xfrm>
            <a:off x="4114800" y="60198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 1</a:t>
            </a:r>
            <a:endParaRPr lang="es-MX" sz="1600"/>
          </a:p>
        </p:txBody>
      </p:sp>
      <p:sp>
        <p:nvSpPr>
          <p:cNvPr id="27686" name="Text Box 43"/>
          <p:cNvSpPr txBox="1">
            <a:spLocks noChangeArrowheads="1"/>
          </p:cNvSpPr>
          <p:nvPr/>
        </p:nvSpPr>
        <p:spPr bwMode="auto">
          <a:xfrm>
            <a:off x="3651250" y="5715000"/>
            <a:ext cx="768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L-‘f’|D</a:t>
            </a:r>
            <a:endParaRPr lang="es-MX" sz="1600"/>
          </a:p>
        </p:txBody>
      </p:sp>
      <p:sp>
        <p:nvSpPr>
          <p:cNvPr id="27687" name="Text Box 44"/>
          <p:cNvSpPr txBox="1">
            <a:spLocks noChangeArrowheads="1"/>
          </p:cNvSpPr>
          <p:nvPr/>
        </p:nvSpPr>
        <p:spPr bwMode="auto">
          <a:xfrm>
            <a:off x="4651375" y="5683250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otro</a:t>
            </a:r>
            <a:endParaRPr lang="es-MX" sz="1600"/>
          </a:p>
        </p:txBody>
      </p:sp>
      <p:sp>
        <p:nvSpPr>
          <p:cNvPr id="27688" name="Text Box 45"/>
          <p:cNvSpPr txBox="1">
            <a:spLocks noChangeArrowheads="1"/>
          </p:cNvSpPr>
          <p:nvPr/>
        </p:nvSpPr>
        <p:spPr bwMode="auto">
          <a:xfrm>
            <a:off x="4648200" y="598805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a 2</a:t>
            </a:r>
            <a:endParaRPr lang="es-MX" sz="1600" dirty="0"/>
          </a:p>
        </p:txBody>
      </p:sp>
      <p:sp>
        <p:nvSpPr>
          <p:cNvPr id="27689" name="Text Box 46"/>
          <p:cNvSpPr txBox="1">
            <a:spLocks noChangeArrowheads="1"/>
          </p:cNvSpPr>
          <p:nvPr/>
        </p:nvSpPr>
        <p:spPr bwMode="auto">
          <a:xfrm>
            <a:off x="7402513" y="5410200"/>
            <a:ext cx="598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PR_if</a:t>
            </a:r>
            <a:endParaRPr lang="es-MX" sz="1400"/>
          </a:p>
        </p:txBody>
      </p:sp>
      <p:sp>
        <p:nvSpPr>
          <p:cNvPr id="27690" name="Text Box 47"/>
          <p:cNvSpPr txBox="1">
            <a:spLocks noChangeArrowheads="1"/>
          </p:cNvSpPr>
          <p:nvPr/>
        </p:nvSpPr>
        <p:spPr bwMode="auto">
          <a:xfrm>
            <a:off x="5791200" y="58674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L|D</a:t>
            </a:r>
            <a:endParaRPr lang="es-MX" sz="1600"/>
          </a:p>
        </p:txBody>
      </p:sp>
      <p:sp>
        <p:nvSpPr>
          <p:cNvPr id="27691" name="Text Box 48"/>
          <p:cNvSpPr txBox="1">
            <a:spLocks noChangeArrowheads="1"/>
          </p:cNvSpPr>
          <p:nvPr/>
        </p:nvSpPr>
        <p:spPr bwMode="auto">
          <a:xfrm>
            <a:off x="6553200" y="59436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 1</a:t>
            </a:r>
            <a:endParaRPr lang="es-MX" sz="1600"/>
          </a:p>
        </p:txBody>
      </p:sp>
      <p:sp>
        <p:nvSpPr>
          <p:cNvPr id="27692" name="Text Box 49"/>
          <p:cNvSpPr txBox="1">
            <a:spLocks noChangeArrowheads="1"/>
          </p:cNvSpPr>
          <p:nvPr/>
        </p:nvSpPr>
        <p:spPr bwMode="auto">
          <a:xfrm>
            <a:off x="1071538" y="5429264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DT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revisa</a:t>
            </a:r>
            <a:r>
              <a:rPr lang="en-US" sz="1600" dirty="0"/>
              <a:t> la PR ‘if’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7848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Tabla de transición</a:t>
            </a:r>
          </a:p>
          <a:p>
            <a:pPr>
              <a:spcBef>
                <a:spcPct val="50000"/>
              </a:spcBef>
            </a:pPr>
            <a:r>
              <a:rPr lang="en-US" sz="1800"/>
              <a:t>Forma general</a:t>
            </a:r>
            <a:endParaRPr lang="es-MX" sz="1800"/>
          </a:p>
        </p:txBody>
      </p:sp>
      <p:graphicFrame>
        <p:nvGraphicFramePr>
          <p:cNvPr id="60485" name="Group 69"/>
          <p:cNvGraphicFramePr>
            <a:graphicFrameLocks noGrp="1"/>
          </p:cNvGraphicFramePr>
          <p:nvPr/>
        </p:nvGraphicFramePr>
        <p:xfrm>
          <a:off x="3124200" y="1752600"/>
          <a:ext cx="3352800" cy="914718"/>
        </p:xfrm>
        <a:graphic>
          <a:graphicData uri="http://schemas.openxmlformats.org/drawingml/2006/table">
            <a:tbl>
              <a:tblPr/>
              <a:tblGrid>
                <a:gridCol w="762000"/>
                <a:gridCol w="990600"/>
                <a:gridCol w="657225"/>
                <a:gridCol w="942975"/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Estado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token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retroceso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99" name="Group 83"/>
          <p:cNvGraphicFramePr>
            <a:graphicFrameLocks noGrp="1"/>
          </p:cNvGraphicFramePr>
          <p:nvPr/>
        </p:nvGraphicFramePr>
        <p:xfrm>
          <a:off x="3886200" y="1371600"/>
          <a:ext cx="990600" cy="381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Entradas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9" name="Text Box 84"/>
          <p:cNvSpPr txBox="1">
            <a:spLocks noChangeArrowheads="1"/>
          </p:cNvSpPr>
          <p:nvPr/>
        </p:nvSpPr>
        <p:spPr bwMode="auto">
          <a:xfrm>
            <a:off x="1219200" y="2819400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Ejemplo: Obtener la tabla de transicion para el DT anterior</a:t>
            </a:r>
            <a:endParaRPr lang="es-MX" sz="1600"/>
          </a:p>
        </p:txBody>
      </p:sp>
      <p:graphicFrame>
        <p:nvGraphicFramePr>
          <p:cNvPr id="60674" name="Group 258"/>
          <p:cNvGraphicFramePr>
            <a:graphicFrameLocks noGrp="1"/>
          </p:cNvGraphicFramePr>
          <p:nvPr/>
        </p:nvGraphicFramePr>
        <p:xfrm>
          <a:off x="2286000" y="3276600"/>
          <a:ext cx="4876800" cy="2682240"/>
        </p:xfrm>
        <a:graphic>
          <a:graphicData uri="http://schemas.openxmlformats.org/drawingml/2006/table">
            <a:tbl>
              <a:tblPr/>
              <a:tblGrid>
                <a:gridCol w="884238"/>
                <a:gridCol w="411162"/>
                <a:gridCol w="457200"/>
                <a:gridCol w="381000"/>
                <a:gridCol w="381000"/>
                <a:gridCol w="609600"/>
                <a:gridCol w="762000"/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Entradas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Estado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‘i’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‘f’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otro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token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retroceso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PR_if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78" name="Text Box 259"/>
          <p:cNvSpPr txBox="1">
            <a:spLocks noChangeArrowheads="1"/>
          </p:cNvSpPr>
          <p:nvPr/>
        </p:nvSpPr>
        <p:spPr bwMode="auto">
          <a:xfrm>
            <a:off x="1752600" y="6096000"/>
            <a:ext cx="6488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while ((Estado!= Final) || Error) Estado=</a:t>
            </a:r>
            <a:r>
              <a:rPr lang="en-US" sz="1600" dirty="0" err="1"/>
              <a:t>TablaTransiciones</a:t>
            </a:r>
            <a:r>
              <a:rPr lang="en-US" sz="1600" dirty="0"/>
              <a:t>[Estado, </a:t>
            </a:r>
            <a:r>
              <a:rPr lang="en-US" sz="1600" dirty="0" err="1"/>
              <a:t>Entrada</a:t>
            </a:r>
            <a:r>
              <a:rPr lang="en-US" sz="1600" dirty="0"/>
              <a:t>];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5291667" y="2431073"/>
            <a:ext cx="1202267" cy="6242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Representación de los Autómatas Finitos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719667" y="1850781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94834" y="1940902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1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112434" y="1940902"/>
            <a:ext cx="114454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Estado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368800" y="2057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668434" y="1888148"/>
            <a:ext cx="159639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Transición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09600" y="27432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837267" y="2483827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112434" y="2573948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1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5393267" y="2483827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668434" y="2584939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1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026834" y="2521195"/>
            <a:ext cx="122950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s-ES" sz="2400"/>
              <a:t>Estado </a:t>
            </a:r>
          </a:p>
          <a:p>
            <a:pPr algn="ctr" defTabSz="762000"/>
            <a:r>
              <a:rPr lang="es-ES" sz="2400"/>
              <a:t>inicial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684434" y="2415687"/>
            <a:ext cx="122950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s-ES" sz="2400"/>
              <a:t>Estado </a:t>
            </a:r>
          </a:p>
          <a:p>
            <a:pPr algn="ctr" defTabSz="762000"/>
            <a:r>
              <a:rPr lang="es-ES" sz="2400"/>
              <a:t>final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04800" y="4747846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1227667" y="4488473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502834" y="457859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1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2235200" y="4747846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3259667" y="4488473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534834" y="457859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2</a:t>
            </a: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267200" y="4747846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5190067" y="4488473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5465234" y="457859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3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6197600" y="4747846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7018867" y="4435719"/>
            <a:ext cx="1202267" cy="6242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7120467" y="4488473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7395634" y="4589585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4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7620000" y="4009292"/>
            <a:ext cx="0" cy="4220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58" name="Arc 30"/>
          <p:cNvSpPr>
            <a:spLocks/>
          </p:cNvSpPr>
          <p:nvPr/>
        </p:nvSpPr>
        <p:spPr bwMode="auto">
          <a:xfrm>
            <a:off x="7213600" y="3799377"/>
            <a:ext cx="406400" cy="21101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59" name="Arc 31"/>
          <p:cNvSpPr>
            <a:spLocks/>
          </p:cNvSpPr>
          <p:nvPr/>
        </p:nvSpPr>
        <p:spPr bwMode="auto">
          <a:xfrm>
            <a:off x="5590117" y="3799377"/>
            <a:ext cx="406400" cy="21101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488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H="1">
            <a:off x="5994400" y="3798277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5588000" y="4009292"/>
            <a:ext cx="0" cy="4747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2518833" y="4314825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a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550834" y="4367579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b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6379634" y="347076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d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6379633" y="4367579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c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1828800" y="5328139"/>
            <a:ext cx="589280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s-ES" sz="2400"/>
              <a:t>Acepta las secuencias: abc(dc)</a:t>
            </a:r>
            <a:r>
              <a:rPr lang="es-ES" sz="2400" baseline="30000"/>
              <a:t>*</a:t>
            </a:r>
          </a:p>
          <a:p>
            <a:pPr defTabSz="762000">
              <a:spcBef>
                <a:spcPct val="50000"/>
              </a:spcBef>
            </a:pPr>
            <a:r>
              <a:rPr lang="es-ES" sz="2400" baseline="30000"/>
              <a:t>Ej. abc, abcdc, abcdcdc, abcdcdc...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Ejemplo del Paso de AFND a AFD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3143240" y="235743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4368800" y="2110154"/>
            <a:ext cx="9144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449233" y="185736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a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29388" y="1857364"/>
            <a:ext cx="561463" cy="459410"/>
            <a:chOff x="3076" y="1746"/>
            <a:chExt cx="232" cy="232"/>
          </a:xfrm>
        </p:grpSpPr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3076" y="1746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>
              <a:off x="3100" y="1770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5689600" y="205740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5786166" y="1643050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b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90034" y="1835394"/>
            <a:ext cx="25551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Expresión: </a:t>
            </a:r>
            <a:r>
              <a:rPr lang="es-ES" sz="2400" dirty="0" err="1"/>
              <a:t>ab|ac</a:t>
            </a:r>
            <a:r>
              <a:rPr lang="es-ES" sz="2400" baseline="30000" dirty="0"/>
              <a:t>*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239808" y="2516788"/>
            <a:ext cx="689514" cy="555022"/>
            <a:chOff x="2543" y="2418"/>
            <a:chExt cx="232" cy="232"/>
          </a:xfrm>
        </p:grpSpPr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2543" y="2418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2567" y="2442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4368800" y="2479431"/>
            <a:ext cx="10160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4449233" y="2500306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a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5214942" y="1770529"/>
            <a:ext cx="494779" cy="5154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 sz="2400" dirty="0"/>
              <a:t>2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3786182" y="2071678"/>
            <a:ext cx="574153" cy="4711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 dirty="0"/>
              <a:t>1</a:t>
            </a:r>
          </a:p>
        </p:txBody>
      </p:sp>
      <p:sp>
        <p:nvSpPr>
          <p:cNvPr id="40979" name="Freeform 19"/>
          <p:cNvSpPr>
            <a:spLocks/>
          </p:cNvSpPr>
          <p:nvPr/>
        </p:nvSpPr>
        <p:spPr bwMode="auto">
          <a:xfrm>
            <a:off x="5429256" y="3039940"/>
            <a:ext cx="306917" cy="3176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144" y="288"/>
              </a:cxn>
              <a:cxn ang="0">
                <a:pos x="144" y="0"/>
              </a:cxn>
            </a:cxnLst>
            <a:rect l="0" t="0" r="r" b="b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5429256" y="3323883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c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6548967" y="1909030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/>
              <a:t>3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420784" y="2647584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/>
              <a:t>4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1096434" y="2310179"/>
            <a:ext cx="102431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AFND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928662" y="3857628"/>
            <a:ext cx="292895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lang="es-ES" sz="2400" dirty="0"/>
              <a:t>I	</a:t>
            </a:r>
            <a:r>
              <a:rPr lang="es-ES" sz="2400" dirty="0" smtClean="0"/>
              <a:t>   S</a:t>
            </a:r>
            <a:r>
              <a:rPr lang="es-ES" sz="2400" dirty="0"/>
              <a:t>	</a:t>
            </a:r>
            <a:r>
              <a:rPr lang="es-ES" sz="2400" dirty="0" smtClean="0"/>
              <a:t>   F</a:t>
            </a:r>
            <a:endParaRPr lang="es-ES" sz="2400" dirty="0"/>
          </a:p>
          <a:p>
            <a:pPr defTabSz="762000"/>
            <a:r>
              <a:rPr lang="es-ES" sz="2400" dirty="0"/>
              <a:t>1	</a:t>
            </a:r>
            <a:r>
              <a:rPr lang="es-ES" sz="2400" dirty="0" smtClean="0"/>
              <a:t>   a</a:t>
            </a:r>
            <a:r>
              <a:rPr lang="es-ES" sz="2400" dirty="0"/>
              <a:t>	</a:t>
            </a:r>
            <a:r>
              <a:rPr lang="es-ES" sz="2400" dirty="0" smtClean="0"/>
              <a:t>   2,4</a:t>
            </a:r>
            <a:endParaRPr lang="es-ES" sz="2400" dirty="0"/>
          </a:p>
          <a:p>
            <a:pPr defTabSz="762000"/>
            <a:r>
              <a:rPr lang="es-ES" sz="2400" dirty="0" smtClean="0"/>
              <a:t>2,4   </a:t>
            </a:r>
            <a:r>
              <a:rPr lang="es-ES" sz="2400" dirty="0"/>
              <a:t>	</a:t>
            </a:r>
            <a:r>
              <a:rPr lang="es-ES" sz="2400" dirty="0" smtClean="0"/>
              <a:t>   b</a:t>
            </a:r>
            <a:r>
              <a:rPr lang="es-ES" sz="2400" dirty="0"/>
              <a:t>	</a:t>
            </a:r>
            <a:r>
              <a:rPr lang="es-ES" sz="2400" dirty="0" smtClean="0"/>
              <a:t>   3</a:t>
            </a:r>
            <a:endParaRPr lang="es-ES" sz="2400" dirty="0"/>
          </a:p>
          <a:p>
            <a:pPr defTabSz="762000"/>
            <a:r>
              <a:rPr lang="es-ES" sz="2400" dirty="0"/>
              <a:t>2,4	</a:t>
            </a:r>
            <a:r>
              <a:rPr lang="es-ES" sz="2400" dirty="0" smtClean="0"/>
              <a:t>   c</a:t>
            </a:r>
            <a:r>
              <a:rPr lang="es-ES" sz="2400" dirty="0"/>
              <a:t>	</a:t>
            </a:r>
            <a:r>
              <a:rPr lang="es-ES" sz="2400" dirty="0" smtClean="0"/>
              <a:t>   4</a:t>
            </a:r>
            <a:endParaRPr lang="es-ES" sz="2400" dirty="0"/>
          </a:p>
          <a:p>
            <a:pPr defTabSz="762000"/>
            <a:r>
              <a:rPr lang="es-ES" sz="2400" dirty="0"/>
              <a:t>4	</a:t>
            </a:r>
            <a:r>
              <a:rPr lang="es-ES" sz="2400" dirty="0" smtClean="0"/>
              <a:t>   c</a:t>
            </a:r>
            <a:r>
              <a:rPr lang="es-ES" sz="2400" dirty="0"/>
              <a:t>	</a:t>
            </a:r>
            <a:r>
              <a:rPr lang="es-ES" sz="2400" dirty="0" smtClean="0"/>
              <a:t>   4</a:t>
            </a:r>
            <a:endParaRPr lang="es-ES" sz="2400" dirty="0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609600" y="3798277"/>
            <a:ext cx="314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727200" y="3587262"/>
            <a:ext cx="0" cy="226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2540000" y="3587262"/>
            <a:ext cx="0" cy="237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283634" y="3143248"/>
            <a:ext cx="384964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Tabla de Transiciones AFD</a:t>
            </a: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3352800" y="527538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V="1">
            <a:off x="5994400" y="4958862"/>
            <a:ext cx="9144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958543" y="4711598"/>
            <a:ext cx="613853" cy="574790"/>
            <a:chOff x="3220" y="4386"/>
            <a:chExt cx="232" cy="232"/>
          </a:xfrm>
        </p:grpSpPr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3220" y="4386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2" name="Oval 32"/>
            <p:cNvSpPr>
              <a:spLocks noChangeArrowheads="1"/>
            </p:cNvSpPr>
            <p:nvPr/>
          </p:nvSpPr>
          <p:spPr bwMode="auto">
            <a:xfrm>
              <a:off x="3244" y="4410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4470400" y="5275385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5973234" y="4789610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b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929454" y="5357826"/>
            <a:ext cx="624436" cy="580279"/>
            <a:chOff x="3215" y="5106"/>
            <a:chExt cx="232" cy="232"/>
          </a:xfrm>
        </p:grpSpPr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3215" y="5106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auto">
            <a:xfrm>
              <a:off x="3239" y="5130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5892800" y="5433646"/>
            <a:ext cx="10160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4550833" y="4895117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a</a:t>
            </a:r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3970867" y="4981966"/>
            <a:ext cx="529695" cy="5187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/>
              <a:t>1</a:t>
            </a:r>
          </a:p>
        </p:txBody>
      </p:sp>
      <p:sp>
        <p:nvSpPr>
          <p:cNvPr id="41002" name="Freeform 42"/>
          <p:cNvSpPr>
            <a:spLocks/>
          </p:cNvSpPr>
          <p:nvPr/>
        </p:nvSpPr>
        <p:spPr bwMode="auto">
          <a:xfrm>
            <a:off x="7072330" y="5897460"/>
            <a:ext cx="306917" cy="3176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144" y="288"/>
              </a:cxn>
              <a:cxn ang="0">
                <a:pos x="144" y="0"/>
              </a:cxn>
            </a:cxnLst>
            <a:rect l="0" t="0" r="r" b="b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089683" y="6161210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c</a:t>
            </a: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7115331" y="4810492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dirty="0"/>
              <a:t>3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7070361" y="5487918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dirty="0"/>
              <a:t>4</a:t>
            </a:r>
          </a:p>
        </p:txBody>
      </p:sp>
      <p:sp>
        <p:nvSpPr>
          <p:cNvPr id="41006" name="Oval 46"/>
          <p:cNvSpPr>
            <a:spLocks noChangeArrowheads="1"/>
          </p:cNvSpPr>
          <p:nvPr/>
        </p:nvSpPr>
        <p:spPr bwMode="auto">
          <a:xfrm>
            <a:off x="5291667" y="4872750"/>
            <a:ext cx="709093" cy="62424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/>
              <a:t>2,4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5973233" y="5580917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c</a:t>
            </a:r>
          </a:p>
        </p:txBody>
      </p:sp>
      <p:sp>
        <p:nvSpPr>
          <p:cNvPr id="41009" name="Oval 49"/>
          <p:cNvSpPr>
            <a:spLocks noChangeArrowheads="1"/>
          </p:cNvSpPr>
          <p:nvPr/>
        </p:nvSpPr>
        <p:spPr bwMode="auto">
          <a:xfrm>
            <a:off x="5342467" y="4929198"/>
            <a:ext cx="586855" cy="52642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642910" y="4286256"/>
            <a:ext cx="314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Ejemplo de Tabla de Transiciones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620434" y="3892794"/>
            <a:ext cx="316612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Tabla de Transiciones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428728" y="2479431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4267200" y="2162908"/>
            <a:ext cx="9144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59905" y="1863950"/>
            <a:ext cx="697979" cy="564918"/>
            <a:chOff x="2404" y="1842"/>
            <a:chExt cx="232" cy="232"/>
          </a:xfrm>
        </p:grpSpPr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2404" y="1842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2428" y="1866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743200" y="2479431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246034" y="1993656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b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49322" y="2644278"/>
            <a:ext cx="708562" cy="570408"/>
            <a:chOff x="2399" y="2562"/>
            <a:chExt cx="232" cy="232"/>
          </a:xfrm>
        </p:grpSpPr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2399" y="2562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2423" y="2586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4165600" y="2637692"/>
            <a:ext cx="10160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823633" y="209916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a</a:t>
            </a:r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2143109" y="2214554"/>
            <a:ext cx="490026" cy="47917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/>
              <a:t>1</a:t>
            </a:r>
          </a:p>
        </p:txBody>
      </p:sp>
      <p:sp>
        <p:nvSpPr>
          <p:cNvPr id="45073" name="Freeform 17"/>
          <p:cNvSpPr>
            <a:spLocks/>
          </p:cNvSpPr>
          <p:nvPr/>
        </p:nvSpPr>
        <p:spPr bwMode="auto">
          <a:xfrm>
            <a:off x="5336653" y="3182816"/>
            <a:ext cx="306917" cy="3176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144" y="288"/>
              </a:cxn>
              <a:cxn ang="0">
                <a:pos x="144" y="0"/>
              </a:cxn>
            </a:cxnLst>
            <a:rect l="0" t="0" r="r" b="b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357818" y="3466759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c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329381" y="1928802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dirty="0"/>
              <a:t>3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5329381" y="2714620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dirty="0"/>
              <a:t>4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4246033" y="2784964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c</a:t>
            </a:r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3575051" y="2143116"/>
            <a:ext cx="694267" cy="5715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/>
              <a:t>2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714612" y="4368820"/>
            <a:ext cx="28590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	a	b	c</a:t>
            </a:r>
          </a:p>
          <a:p>
            <a:pPr defTabSz="762000"/>
            <a:r>
              <a:rPr lang="es-ES" sz="2400" dirty="0"/>
              <a:t>1	2	</a:t>
            </a:r>
            <a:r>
              <a:rPr lang="es-ES" sz="2400" dirty="0" err="1"/>
              <a:t>Err</a:t>
            </a:r>
            <a:r>
              <a:rPr lang="es-ES" sz="2400" dirty="0"/>
              <a:t>	</a:t>
            </a:r>
            <a:r>
              <a:rPr lang="es-ES" sz="2400" dirty="0" err="1"/>
              <a:t>Err</a:t>
            </a:r>
            <a:endParaRPr lang="es-ES" sz="2400" dirty="0"/>
          </a:p>
          <a:p>
            <a:pPr defTabSz="762000"/>
            <a:r>
              <a:rPr lang="es-ES" sz="2400" dirty="0"/>
              <a:t>2	</a:t>
            </a:r>
            <a:r>
              <a:rPr lang="es-ES" sz="2400" dirty="0" err="1"/>
              <a:t>Err</a:t>
            </a:r>
            <a:r>
              <a:rPr lang="es-ES" sz="2400" dirty="0"/>
              <a:t>	3	4</a:t>
            </a:r>
          </a:p>
          <a:p>
            <a:pPr defTabSz="762000"/>
            <a:r>
              <a:rPr lang="es-ES" sz="2400" dirty="0"/>
              <a:t>3	</a:t>
            </a:r>
            <a:r>
              <a:rPr lang="es-ES" sz="2400" dirty="0" err="1"/>
              <a:t>Err</a:t>
            </a:r>
            <a:r>
              <a:rPr lang="es-ES" sz="2400" dirty="0"/>
              <a:t>	</a:t>
            </a:r>
            <a:r>
              <a:rPr lang="es-ES" sz="2400" dirty="0" err="1"/>
              <a:t>Err</a:t>
            </a:r>
            <a:r>
              <a:rPr lang="es-ES" sz="2400" dirty="0"/>
              <a:t>	</a:t>
            </a:r>
            <a:r>
              <a:rPr lang="es-ES" sz="2400" dirty="0" err="1"/>
              <a:t>Err</a:t>
            </a:r>
            <a:endParaRPr lang="es-ES" sz="2400" dirty="0"/>
          </a:p>
          <a:p>
            <a:pPr defTabSz="762000"/>
            <a:r>
              <a:rPr lang="es-ES" sz="2400" dirty="0"/>
              <a:t>4	</a:t>
            </a:r>
            <a:r>
              <a:rPr lang="es-ES" sz="2400" dirty="0" err="1"/>
              <a:t>Err</a:t>
            </a:r>
            <a:r>
              <a:rPr lang="es-ES" sz="2400" dirty="0"/>
              <a:t>	</a:t>
            </a:r>
            <a:r>
              <a:rPr lang="es-ES" sz="2400" dirty="0" err="1"/>
              <a:t>Err</a:t>
            </a:r>
            <a:r>
              <a:rPr lang="es-ES" sz="2400" dirty="0"/>
              <a:t>	4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0994"/>
            <a:ext cx="7772400" cy="304800"/>
          </a:xfrm>
          <a:noFill/>
        </p:spPr>
        <p:txBody>
          <a:bodyPr/>
          <a:lstStyle/>
          <a:p>
            <a:r>
              <a:rPr lang="es-ES_tradnl" dirty="0" smtClean="0"/>
              <a:t>Diseño de </a:t>
            </a:r>
            <a:r>
              <a:rPr lang="es-ES_tradnl" dirty="0" err="1" smtClean="0"/>
              <a:t>AFD’s</a:t>
            </a:r>
            <a:endParaRPr lang="es-ES_tradn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642918"/>
            <a:ext cx="8458200" cy="4114800"/>
          </a:xfrm>
          <a:noFill/>
        </p:spPr>
        <p:txBody>
          <a:bodyPr/>
          <a:lstStyle/>
          <a:p>
            <a:r>
              <a:rPr lang="es-ES_tradnl" sz="2300" dirty="0" smtClean="0"/>
              <a:t>Definir un AFD que acepte palabras que cumplan ciertas especificaciones.</a:t>
            </a:r>
          </a:p>
          <a:p>
            <a:pPr lvl="1"/>
            <a:r>
              <a:rPr lang="es-ES_tradnl" sz="2300" dirty="0" smtClean="0"/>
              <a:t>Correcto: </a:t>
            </a:r>
            <a:r>
              <a:rPr lang="es-ES_tradnl" sz="2300" b="0" dirty="0" smtClean="0"/>
              <a:t>que las palabras aceptadas por el AFD cumplan las especificaciones, es decir, que no “sobren” palabras.</a:t>
            </a:r>
          </a:p>
          <a:p>
            <a:pPr lvl="1"/>
            <a:r>
              <a:rPr lang="es-ES_tradnl" sz="2300" dirty="0" smtClean="0"/>
              <a:t>Completo:</a:t>
            </a:r>
            <a:r>
              <a:rPr lang="es-ES_tradnl" sz="2300" b="0" dirty="0" smtClean="0"/>
              <a:t> que toda palabra que cumpla las especificaciones sea aceptada por el AFD, es decir, que no “falten” palabras.</a:t>
            </a:r>
          </a:p>
          <a:p>
            <a:r>
              <a:rPr lang="es-ES_tradnl" sz="2300" b="0" dirty="0" smtClean="0"/>
              <a:t>Ejemplo: AFD que acepte palabras sobre {</a:t>
            </a:r>
            <a:r>
              <a:rPr lang="es-ES_tradnl" sz="2300" b="0" i="1" dirty="0" smtClean="0"/>
              <a:t>a</a:t>
            </a:r>
            <a:r>
              <a:rPr lang="es-ES_tradnl" sz="2300" b="0" dirty="0" smtClean="0"/>
              <a:t>, </a:t>
            </a:r>
            <a:r>
              <a:rPr lang="es-ES_tradnl" sz="2300" b="0" i="1" dirty="0" smtClean="0"/>
              <a:t>b</a:t>
            </a:r>
            <a:r>
              <a:rPr lang="es-ES_tradnl" sz="2300" b="0" dirty="0" smtClean="0"/>
              <a:t>} que no tengan varias </a:t>
            </a:r>
            <a:r>
              <a:rPr lang="es-ES_tradnl" sz="2300" b="0" i="1" dirty="0" err="1" smtClean="0"/>
              <a:t>a</a:t>
            </a:r>
            <a:r>
              <a:rPr lang="es-ES_tradnl" sz="2300" b="0" dirty="0" err="1" smtClean="0"/>
              <a:t>’s</a:t>
            </a:r>
            <a:r>
              <a:rPr lang="es-ES_tradnl" sz="2300" b="0" dirty="0" smtClean="0"/>
              <a:t> seguidas.</a:t>
            </a:r>
            <a:br>
              <a:rPr lang="es-ES_tradnl" sz="2300" b="0" dirty="0" smtClean="0"/>
            </a:br>
            <a:r>
              <a:rPr lang="es-ES_tradnl" sz="2300" b="0" dirty="0" smtClean="0"/>
              <a:t>El AFD de la figura no es</a:t>
            </a:r>
            <a:br>
              <a:rPr lang="es-ES_tradnl" sz="2300" b="0" dirty="0" smtClean="0"/>
            </a:br>
            <a:r>
              <a:rPr lang="es-ES_tradnl" sz="2300" b="0" dirty="0" smtClean="0"/>
              <a:t>correcto porque acepta “</a:t>
            </a:r>
            <a:r>
              <a:rPr lang="es-ES_tradnl" sz="2300" b="0" i="1" dirty="0" err="1" smtClean="0"/>
              <a:t>baa</a:t>
            </a:r>
            <a:r>
              <a:rPr lang="es-ES_tradnl" sz="2300" b="0" dirty="0" smtClean="0"/>
              <a:t>”,</a:t>
            </a:r>
            <a:br>
              <a:rPr lang="es-ES_tradnl" sz="2300" b="0" dirty="0" smtClean="0"/>
            </a:br>
            <a:r>
              <a:rPr lang="es-ES_tradnl" sz="2300" b="0" dirty="0" smtClean="0"/>
              <a:t>pero no acepta “</a:t>
            </a:r>
            <a:r>
              <a:rPr lang="es-ES_tradnl" sz="2300" b="0" i="1" dirty="0" err="1" smtClean="0"/>
              <a:t>ba</a:t>
            </a:r>
            <a:r>
              <a:rPr lang="es-ES_tradnl" sz="2300" b="0" dirty="0" smtClean="0"/>
              <a:t>”.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4635500" y="4863407"/>
            <a:ext cx="430213" cy="422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075488" y="4331594"/>
            <a:ext cx="428625" cy="4206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6489700" y="5900044"/>
            <a:ext cx="428625" cy="422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4284663" y="4780857"/>
            <a:ext cx="415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3200" i="0"/>
              <a:t>&gt;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4648200" y="4826894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0" i="0"/>
              <a:t>q</a:t>
            </a:r>
            <a:r>
              <a:rPr lang="es-ES_tradnl" sz="2000" b="0" i="0" baseline="-25000"/>
              <a:t>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7086600" y="4293494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0" i="0"/>
              <a:t>q</a:t>
            </a:r>
            <a:r>
              <a:rPr lang="es-ES_tradnl" sz="2000" b="0" i="0" baseline="-25000"/>
              <a:t>1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505575" y="587623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0" i="0"/>
              <a:t>q</a:t>
            </a:r>
            <a:r>
              <a:rPr lang="es-ES_tradnl" sz="2000" b="0" i="0" baseline="-25000"/>
              <a:t>2</a:t>
            </a:r>
          </a:p>
        </p:txBody>
      </p:sp>
      <p:sp>
        <p:nvSpPr>
          <p:cNvPr id="15372" name="Arc 11"/>
          <p:cNvSpPr>
            <a:spLocks/>
          </p:cNvSpPr>
          <p:nvPr/>
        </p:nvSpPr>
        <p:spPr bwMode="auto">
          <a:xfrm rot="-2220000">
            <a:off x="5057775" y="4090290"/>
            <a:ext cx="2179638" cy="1365250"/>
          </a:xfrm>
          <a:custGeom>
            <a:avLst/>
            <a:gdLst>
              <a:gd name="T0" fmla="*/ 0 w 22257"/>
              <a:gd name="T1" fmla="*/ 3413 h 21600"/>
              <a:gd name="T2" fmla="*/ 2179638 w 22257"/>
              <a:gd name="T3" fmla="*/ 982348 h 21600"/>
              <a:gd name="T4" fmla="*/ 149246 w 22257"/>
              <a:gd name="T5" fmla="*/ 1365250 h 21600"/>
              <a:gd name="T6" fmla="*/ 0 60000 65536"/>
              <a:gd name="T7" fmla="*/ 0 60000 65536"/>
              <a:gd name="T8" fmla="*/ 0 60000 65536"/>
              <a:gd name="T9" fmla="*/ 0 w 22257"/>
              <a:gd name="T10" fmla="*/ 0 h 21600"/>
              <a:gd name="T11" fmla="*/ 22257 w 2225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57" h="21600" fill="none" extrusionOk="0">
                <a:moveTo>
                  <a:pt x="-1" y="53"/>
                </a:moveTo>
                <a:cubicBezTo>
                  <a:pt x="507" y="17"/>
                  <a:pt x="1015" y="-1"/>
                  <a:pt x="1524" y="0"/>
                </a:cubicBezTo>
                <a:cubicBezTo>
                  <a:pt x="11120" y="0"/>
                  <a:pt x="19565" y="6330"/>
                  <a:pt x="22257" y="15541"/>
                </a:cubicBezTo>
              </a:path>
              <a:path w="22257" h="21600" stroke="0" extrusionOk="0">
                <a:moveTo>
                  <a:pt x="-1" y="53"/>
                </a:moveTo>
                <a:cubicBezTo>
                  <a:pt x="507" y="17"/>
                  <a:pt x="1015" y="-1"/>
                  <a:pt x="1524" y="0"/>
                </a:cubicBezTo>
                <a:cubicBezTo>
                  <a:pt x="11120" y="0"/>
                  <a:pt x="19565" y="6330"/>
                  <a:pt x="22257" y="15541"/>
                </a:cubicBezTo>
                <a:lnTo>
                  <a:pt x="1524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3" name="Arc 12"/>
          <p:cNvSpPr>
            <a:spLocks/>
          </p:cNvSpPr>
          <p:nvPr/>
        </p:nvSpPr>
        <p:spPr bwMode="auto">
          <a:xfrm rot="-2220000">
            <a:off x="5203825" y="4690369"/>
            <a:ext cx="1111250" cy="1738313"/>
          </a:xfrm>
          <a:custGeom>
            <a:avLst/>
            <a:gdLst>
              <a:gd name="T0" fmla="*/ 360504 w 21599"/>
              <a:gd name="T1" fmla="*/ 0 h 20432"/>
              <a:gd name="T2" fmla="*/ 1111250 w 21599"/>
              <a:gd name="T3" fmla="*/ 1720872 h 20432"/>
              <a:gd name="T4" fmla="*/ 0 w 21599"/>
              <a:gd name="T5" fmla="*/ 1738313 h 20432"/>
              <a:gd name="T6" fmla="*/ 0 60000 65536"/>
              <a:gd name="T7" fmla="*/ 0 60000 65536"/>
              <a:gd name="T8" fmla="*/ 0 60000 65536"/>
              <a:gd name="T9" fmla="*/ 0 w 21599"/>
              <a:gd name="T10" fmla="*/ 0 h 20432"/>
              <a:gd name="T11" fmla="*/ 21599 w 21599"/>
              <a:gd name="T12" fmla="*/ 20432 h 20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0432" fill="none" extrusionOk="0">
                <a:moveTo>
                  <a:pt x="7006" y="0"/>
                </a:moveTo>
                <a:cubicBezTo>
                  <a:pt x="15665" y="2969"/>
                  <a:pt x="21512" y="11073"/>
                  <a:pt x="21599" y="20226"/>
                </a:cubicBezTo>
              </a:path>
              <a:path w="21599" h="20432" stroke="0" extrusionOk="0">
                <a:moveTo>
                  <a:pt x="7006" y="0"/>
                </a:moveTo>
                <a:cubicBezTo>
                  <a:pt x="15665" y="2969"/>
                  <a:pt x="21512" y="11073"/>
                  <a:pt x="21599" y="20226"/>
                </a:cubicBezTo>
                <a:lnTo>
                  <a:pt x="0" y="20432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4" name="Arc 13"/>
          <p:cNvSpPr>
            <a:spLocks/>
          </p:cNvSpPr>
          <p:nvPr/>
        </p:nvSpPr>
        <p:spPr bwMode="auto">
          <a:xfrm rot="5940000">
            <a:off x="5356225" y="4599882"/>
            <a:ext cx="1084263" cy="2008187"/>
          </a:xfrm>
          <a:custGeom>
            <a:avLst/>
            <a:gdLst>
              <a:gd name="T0" fmla="*/ 1084263 w 21456"/>
              <a:gd name="T1" fmla="*/ 244635 h 20432"/>
              <a:gd name="T2" fmla="*/ 353992 w 21456"/>
              <a:gd name="T3" fmla="*/ 2008187 h 20432"/>
              <a:gd name="T4" fmla="*/ 0 w 21456"/>
              <a:gd name="T5" fmla="*/ 0 h 20432"/>
              <a:gd name="T6" fmla="*/ 0 60000 65536"/>
              <a:gd name="T7" fmla="*/ 0 60000 65536"/>
              <a:gd name="T8" fmla="*/ 0 60000 65536"/>
              <a:gd name="T9" fmla="*/ 0 w 21456"/>
              <a:gd name="T10" fmla="*/ 0 h 20432"/>
              <a:gd name="T11" fmla="*/ 21456 w 21456"/>
              <a:gd name="T12" fmla="*/ 20432 h 20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56" h="20432" fill="none" extrusionOk="0">
                <a:moveTo>
                  <a:pt x="21456" y="2489"/>
                </a:moveTo>
                <a:cubicBezTo>
                  <a:pt x="20497" y="10754"/>
                  <a:pt x="14876" y="17733"/>
                  <a:pt x="7005" y="20432"/>
                </a:cubicBezTo>
              </a:path>
              <a:path w="21456" h="20432" stroke="0" extrusionOk="0">
                <a:moveTo>
                  <a:pt x="21456" y="2489"/>
                </a:moveTo>
                <a:cubicBezTo>
                  <a:pt x="20497" y="10754"/>
                  <a:pt x="14876" y="17733"/>
                  <a:pt x="7005" y="20432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5" name="Arc 14"/>
          <p:cNvSpPr>
            <a:spLocks/>
          </p:cNvSpPr>
          <p:nvPr/>
        </p:nvSpPr>
        <p:spPr bwMode="auto">
          <a:xfrm rot="-1980000">
            <a:off x="7345363" y="4028382"/>
            <a:ext cx="809625" cy="460375"/>
          </a:xfrm>
          <a:custGeom>
            <a:avLst/>
            <a:gdLst>
              <a:gd name="T0" fmla="*/ 24520 w 37543"/>
              <a:gd name="T1" fmla="*/ 62588 h 43200"/>
              <a:gd name="T2" fmla="*/ 0 w 37543"/>
              <a:gd name="T3" fmla="*/ 385500 h 43200"/>
              <a:gd name="T4" fmla="*/ 343815 w 37543"/>
              <a:gd name="T5" fmla="*/ 230188 h 43200"/>
              <a:gd name="T6" fmla="*/ 0 60000 65536"/>
              <a:gd name="T7" fmla="*/ 0 60000 65536"/>
              <a:gd name="T8" fmla="*/ 0 60000 65536"/>
              <a:gd name="T9" fmla="*/ 0 w 37543"/>
              <a:gd name="T10" fmla="*/ 0 h 43200"/>
              <a:gd name="T11" fmla="*/ 37543 w 37543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543" h="43200" fill="none" extrusionOk="0">
                <a:moveTo>
                  <a:pt x="1136" y="5872"/>
                </a:moveTo>
                <a:cubicBezTo>
                  <a:pt x="5143" y="2100"/>
                  <a:pt x="10439" y="-1"/>
                  <a:pt x="15943" y="0"/>
                </a:cubicBezTo>
                <a:cubicBezTo>
                  <a:pt x="27872" y="0"/>
                  <a:pt x="37543" y="9670"/>
                  <a:pt x="37543" y="21600"/>
                </a:cubicBezTo>
                <a:cubicBezTo>
                  <a:pt x="37543" y="33529"/>
                  <a:pt x="27872" y="43200"/>
                  <a:pt x="15943" y="43200"/>
                </a:cubicBezTo>
                <a:cubicBezTo>
                  <a:pt x="9878" y="43200"/>
                  <a:pt x="4092" y="40650"/>
                  <a:pt x="0" y="36173"/>
                </a:cubicBezTo>
              </a:path>
              <a:path w="37543" h="43200" stroke="0" extrusionOk="0">
                <a:moveTo>
                  <a:pt x="1136" y="5872"/>
                </a:moveTo>
                <a:cubicBezTo>
                  <a:pt x="5143" y="2100"/>
                  <a:pt x="10439" y="-1"/>
                  <a:pt x="15943" y="0"/>
                </a:cubicBezTo>
                <a:cubicBezTo>
                  <a:pt x="27872" y="0"/>
                  <a:pt x="37543" y="9670"/>
                  <a:pt x="37543" y="21600"/>
                </a:cubicBezTo>
                <a:cubicBezTo>
                  <a:pt x="37543" y="33529"/>
                  <a:pt x="27872" y="43200"/>
                  <a:pt x="15943" y="43200"/>
                </a:cubicBezTo>
                <a:cubicBezTo>
                  <a:pt x="9878" y="43200"/>
                  <a:pt x="4092" y="40650"/>
                  <a:pt x="0" y="36173"/>
                </a:cubicBezTo>
                <a:lnTo>
                  <a:pt x="15943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6" name="Arc 15"/>
          <p:cNvSpPr>
            <a:spLocks/>
          </p:cNvSpPr>
          <p:nvPr/>
        </p:nvSpPr>
        <p:spPr bwMode="auto">
          <a:xfrm rot="5160000">
            <a:off x="6927056" y="4851501"/>
            <a:ext cx="795337" cy="469900"/>
          </a:xfrm>
          <a:custGeom>
            <a:avLst/>
            <a:gdLst>
              <a:gd name="T0" fmla="*/ 25597 w 37534"/>
              <a:gd name="T1" fmla="*/ 63067 h 43200"/>
              <a:gd name="T2" fmla="*/ 0 w 37534"/>
              <a:gd name="T3" fmla="*/ 393574 h 43200"/>
              <a:gd name="T4" fmla="*/ 337638 w 37534"/>
              <a:gd name="T5" fmla="*/ 234950 h 43200"/>
              <a:gd name="T6" fmla="*/ 0 60000 65536"/>
              <a:gd name="T7" fmla="*/ 0 60000 65536"/>
              <a:gd name="T8" fmla="*/ 0 60000 65536"/>
              <a:gd name="T9" fmla="*/ 0 w 37534"/>
              <a:gd name="T10" fmla="*/ 0 h 43200"/>
              <a:gd name="T11" fmla="*/ 37534 w 3753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534" h="43200" fill="none" extrusionOk="0">
                <a:moveTo>
                  <a:pt x="1207" y="5797"/>
                </a:moveTo>
                <a:cubicBezTo>
                  <a:pt x="5206" y="2071"/>
                  <a:pt x="10468" y="-1"/>
                  <a:pt x="15934" y="0"/>
                </a:cubicBezTo>
                <a:cubicBezTo>
                  <a:pt x="27863" y="0"/>
                  <a:pt x="37534" y="9670"/>
                  <a:pt x="37534" y="21600"/>
                </a:cubicBezTo>
                <a:cubicBezTo>
                  <a:pt x="37534" y="33529"/>
                  <a:pt x="27863" y="43200"/>
                  <a:pt x="15934" y="43200"/>
                </a:cubicBezTo>
                <a:cubicBezTo>
                  <a:pt x="9873" y="43200"/>
                  <a:pt x="4091" y="40653"/>
                  <a:pt x="-1" y="36183"/>
                </a:cubicBezTo>
              </a:path>
              <a:path w="37534" h="43200" stroke="0" extrusionOk="0">
                <a:moveTo>
                  <a:pt x="1207" y="5797"/>
                </a:moveTo>
                <a:cubicBezTo>
                  <a:pt x="5206" y="2071"/>
                  <a:pt x="10468" y="-1"/>
                  <a:pt x="15934" y="0"/>
                </a:cubicBezTo>
                <a:cubicBezTo>
                  <a:pt x="27863" y="0"/>
                  <a:pt x="37534" y="9670"/>
                  <a:pt x="37534" y="21600"/>
                </a:cubicBezTo>
                <a:cubicBezTo>
                  <a:pt x="37534" y="33529"/>
                  <a:pt x="27863" y="43200"/>
                  <a:pt x="15934" y="43200"/>
                </a:cubicBezTo>
                <a:cubicBezTo>
                  <a:pt x="9873" y="43200"/>
                  <a:pt x="4091" y="40653"/>
                  <a:pt x="-1" y="36183"/>
                </a:cubicBezTo>
                <a:lnTo>
                  <a:pt x="15934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7" name="Arc 16"/>
          <p:cNvSpPr>
            <a:spLocks/>
          </p:cNvSpPr>
          <p:nvPr/>
        </p:nvSpPr>
        <p:spPr bwMode="auto">
          <a:xfrm rot="-480000">
            <a:off x="6843713" y="5861944"/>
            <a:ext cx="820737" cy="460375"/>
          </a:xfrm>
          <a:custGeom>
            <a:avLst/>
            <a:gdLst>
              <a:gd name="T0" fmla="*/ 35729 w 38063"/>
              <a:gd name="T1" fmla="*/ 62588 h 43200"/>
              <a:gd name="T2" fmla="*/ 0 w 38063"/>
              <a:gd name="T3" fmla="*/ 379213 h 43200"/>
              <a:gd name="T4" fmla="*/ 354985 w 38063"/>
              <a:gd name="T5" fmla="*/ 230188 h 43200"/>
              <a:gd name="T6" fmla="*/ 0 60000 65536"/>
              <a:gd name="T7" fmla="*/ 0 60000 65536"/>
              <a:gd name="T8" fmla="*/ 0 60000 65536"/>
              <a:gd name="T9" fmla="*/ 0 w 38063"/>
              <a:gd name="T10" fmla="*/ 0 h 43200"/>
              <a:gd name="T11" fmla="*/ 38063 w 38063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063" h="43200" fill="none" extrusionOk="0">
                <a:moveTo>
                  <a:pt x="1656" y="5872"/>
                </a:moveTo>
                <a:cubicBezTo>
                  <a:pt x="5663" y="2100"/>
                  <a:pt x="10959" y="-1"/>
                  <a:pt x="16463" y="0"/>
                </a:cubicBezTo>
                <a:cubicBezTo>
                  <a:pt x="28392" y="0"/>
                  <a:pt x="38063" y="9670"/>
                  <a:pt x="38063" y="21600"/>
                </a:cubicBezTo>
                <a:cubicBezTo>
                  <a:pt x="38063" y="33529"/>
                  <a:pt x="28392" y="43200"/>
                  <a:pt x="16463" y="43200"/>
                </a:cubicBezTo>
                <a:cubicBezTo>
                  <a:pt x="10123" y="43200"/>
                  <a:pt x="4104" y="40415"/>
                  <a:pt x="0" y="35583"/>
                </a:cubicBezTo>
              </a:path>
              <a:path w="38063" h="43200" stroke="0" extrusionOk="0">
                <a:moveTo>
                  <a:pt x="1656" y="5872"/>
                </a:moveTo>
                <a:cubicBezTo>
                  <a:pt x="5663" y="2100"/>
                  <a:pt x="10959" y="-1"/>
                  <a:pt x="16463" y="0"/>
                </a:cubicBezTo>
                <a:cubicBezTo>
                  <a:pt x="28392" y="0"/>
                  <a:pt x="38063" y="9670"/>
                  <a:pt x="38063" y="21600"/>
                </a:cubicBezTo>
                <a:cubicBezTo>
                  <a:pt x="38063" y="33529"/>
                  <a:pt x="28392" y="43200"/>
                  <a:pt x="16463" y="43200"/>
                </a:cubicBezTo>
                <a:cubicBezTo>
                  <a:pt x="10123" y="43200"/>
                  <a:pt x="4104" y="40415"/>
                  <a:pt x="0" y="35583"/>
                </a:cubicBezTo>
                <a:lnTo>
                  <a:pt x="16463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892800" y="38362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a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7597775" y="38362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a</a:t>
            </a:r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7162800" y="50554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b</a:t>
            </a: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7620000" y="58174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b</a:t>
            </a:r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373688" y="57952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a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5903913" y="52078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b</a:t>
            </a:r>
          </a:p>
        </p:txBody>
      </p:sp>
      <p:sp>
        <p:nvSpPr>
          <p:cNvPr id="15384" name="Oval 23"/>
          <p:cNvSpPr>
            <a:spLocks noChangeArrowheads="1"/>
          </p:cNvSpPr>
          <p:nvPr/>
        </p:nvSpPr>
        <p:spPr bwMode="auto">
          <a:xfrm>
            <a:off x="6542088" y="5958782"/>
            <a:ext cx="323850" cy="317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5" name="Oval 24"/>
          <p:cNvSpPr>
            <a:spLocks noChangeArrowheads="1"/>
          </p:cNvSpPr>
          <p:nvPr/>
        </p:nvSpPr>
        <p:spPr bwMode="auto">
          <a:xfrm>
            <a:off x="7127875" y="4368107"/>
            <a:ext cx="323850" cy="3159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s-ES_tradnl"/>
          </a:p>
          <a:p>
            <a:r>
              <a:rPr lang="es-ES_tradnl" sz="1800"/>
              <a:t>  </a:t>
            </a:r>
            <a:fld id="{D439F789-3969-4DCC-B3AF-9A83CB0D716A}" type="slidenum">
              <a:rPr lang="es-ES_tradnl" sz="1800"/>
              <a:pPr/>
              <a:t>17</a:t>
            </a:fld>
            <a:endParaRPr lang="es-ES_tradnl" sz="18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2394"/>
            <a:ext cx="7772400" cy="533400"/>
          </a:xfrm>
          <a:noFill/>
        </p:spPr>
        <p:txBody>
          <a:bodyPr/>
          <a:lstStyle/>
          <a:p>
            <a:r>
              <a:rPr lang="es-ES_tradnl" dirty="0" smtClean="0"/>
              <a:t>Ejemplo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76304"/>
            <a:ext cx="9144000" cy="3124200"/>
          </a:xfrm>
          <a:noFill/>
        </p:spPr>
        <p:txBody>
          <a:bodyPr/>
          <a:lstStyle/>
          <a:p>
            <a:r>
              <a:rPr lang="es-ES_tradnl" sz="2800" dirty="0" smtClean="0"/>
              <a:t>Diseñar un AFD que reconozca palabras que contienen la cadena </a:t>
            </a:r>
            <a:r>
              <a:rPr lang="es-ES_tradnl" sz="2800" i="1" dirty="0" smtClean="0"/>
              <a:t>001</a:t>
            </a:r>
            <a:r>
              <a:rPr lang="es-ES_tradnl" sz="2800" dirty="0" smtClean="0"/>
              <a:t> como </a:t>
            </a:r>
            <a:r>
              <a:rPr lang="es-ES_tradnl" sz="2800" i="1" dirty="0" smtClean="0"/>
              <a:t>0010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1001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11111110011111</a:t>
            </a:r>
            <a:r>
              <a:rPr lang="es-ES_tradnl" sz="2800" dirty="0" smtClean="0"/>
              <a:t>, pero no como </a:t>
            </a:r>
            <a:r>
              <a:rPr lang="es-ES_tradnl" sz="2800" i="1" dirty="0" smtClean="0"/>
              <a:t>11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0000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1100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10101</a:t>
            </a:r>
            <a:r>
              <a:rPr lang="es-ES_tradnl" sz="2800" dirty="0" smtClean="0"/>
              <a:t>.</a:t>
            </a:r>
            <a:br>
              <a:rPr lang="es-ES_tradnl" sz="2800" dirty="0" smtClean="0"/>
            </a:br>
            <a:r>
              <a:rPr lang="es-ES_tradnl" sz="2800" dirty="0" smtClean="0"/>
              <a:t>Posibilidades:</a:t>
            </a:r>
          </a:p>
          <a:p>
            <a:pPr lvl="1"/>
            <a:r>
              <a:rPr lang="es-ES_tradnl" sz="2400" b="0" dirty="0" smtClean="0"/>
              <a:t>No hemos leído ningún símbolo. Estado </a:t>
            </a:r>
            <a:r>
              <a:rPr lang="es-ES_tradnl" sz="2400" b="0" i="1" dirty="0" smtClean="0"/>
              <a:t>q</a:t>
            </a:r>
            <a:r>
              <a:rPr lang="es-ES_tradnl" sz="2400" b="0" dirty="0" smtClean="0"/>
              <a:t>.</a:t>
            </a:r>
          </a:p>
          <a:p>
            <a:pPr lvl="1"/>
            <a:r>
              <a:rPr lang="es-ES_tradnl" sz="2400" b="0" dirty="0" smtClean="0"/>
              <a:t>Hemos leído un </a:t>
            </a:r>
            <a:r>
              <a:rPr lang="es-ES_tradnl" sz="2400" b="0" i="1" dirty="0" smtClean="0"/>
              <a:t>0</a:t>
            </a:r>
            <a:r>
              <a:rPr lang="es-ES_tradnl" sz="2400" b="0" dirty="0" smtClean="0"/>
              <a:t>. Estado </a:t>
            </a:r>
            <a:r>
              <a:rPr lang="es-ES_tradnl" sz="2400" b="0" i="1" dirty="0" smtClean="0"/>
              <a:t>q</a:t>
            </a:r>
            <a:r>
              <a:rPr lang="es-ES_tradnl" sz="2400" b="0" baseline="-25000" dirty="0" smtClean="0"/>
              <a:t>0</a:t>
            </a:r>
            <a:r>
              <a:rPr lang="es-ES_tradnl" sz="2400" b="0" dirty="0" smtClean="0"/>
              <a:t>.</a:t>
            </a:r>
          </a:p>
          <a:p>
            <a:pPr lvl="1"/>
            <a:r>
              <a:rPr lang="es-ES_tradnl" sz="2400" b="0" dirty="0" smtClean="0"/>
              <a:t>Hemos leído </a:t>
            </a:r>
            <a:r>
              <a:rPr lang="es-ES_tradnl" sz="2400" b="0" i="1" dirty="0" smtClean="0"/>
              <a:t>00</a:t>
            </a:r>
            <a:r>
              <a:rPr lang="es-ES_tradnl" sz="2400" b="0" dirty="0" smtClean="0"/>
              <a:t>. Estado </a:t>
            </a:r>
            <a:r>
              <a:rPr lang="es-ES_tradnl" sz="2400" b="0" i="1" dirty="0" smtClean="0"/>
              <a:t>q</a:t>
            </a:r>
            <a:r>
              <a:rPr lang="es-ES_tradnl" sz="2400" b="0" baseline="-25000" dirty="0" smtClean="0"/>
              <a:t>00</a:t>
            </a:r>
            <a:r>
              <a:rPr lang="es-ES_tradnl" sz="2400" b="0" dirty="0" smtClean="0"/>
              <a:t>.</a:t>
            </a:r>
          </a:p>
          <a:p>
            <a:pPr lvl="1"/>
            <a:r>
              <a:rPr lang="es-ES_tradnl" sz="2400" b="0" dirty="0" smtClean="0"/>
              <a:t>Hemos leído </a:t>
            </a:r>
            <a:r>
              <a:rPr lang="es-ES_tradnl" sz="2400" b="0" i="1" dirty="0" smtClean="0"/>
              <a:t>001</a:t>
            </a:r>
            <a:r>
              <a:rPr lang="es-ES_tradnl" sz="2400" b="0" dirty="0" smtClean="0"/>
              <a:t>. Estado </a:t>
            </a:r>
            <a:r>
              <a:rPr lang="es-ES_tradnl" sz="2400" b="0" i="1" dirty="0" smtClean="0"/>
              <a:t>q</a:t>
            </a:r>
            <a:r>
              <a:rPr lang="es-ES_tradnl" sz="2400" b="0" baseline="-25000" dirty="0" smtClean="0"/>
              <a:t>001</a:t>
            </a:r>
            <a:r>
              <a:rPr lang="es-ES_tradnl" sz="2400" b="0" dirty="0" smtClean="0"/>
              <a:t>.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1373188" y="5259388"/>
            <a:ext cx="758825" cy="682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7088188" y="5259388"/>
            <a:ext cx="758825" cy="682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5183188" y="5259388"/>
            <a:ext cx="758825" cy="682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3278188" y="5259388"/>
            <a:ext cx="758825" cy="682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1543050" y="5257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q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3429000" y="527208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q</a:t>
            </a:r>
            <a:r>
              <a:rPr lang="es-ES_tradnl" i="0" baseline="-25000"/>
              <a:t>0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5257800" y="5272088"/>
            <a:ext cx="603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q</a:t>
            </a:r>
            <a:r>
              <a:rPr lang="es-ES_tradnl" i="0" baseline="-25000"/>
              <a:t>00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7124700" y="5272088"/>
            <a:ext cx="723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q</a:t>
            </a:r>
            <a:r>
              <a:rPr lang="es-ES_tradnl" i="0" baseline="-25000"/>
              <a:t>001</a:t>
            </a:r>
          </a:p>
        </p:txBody>
      </p:sp>
      <p:sp>
        <p:nvSpPr>
          <p:cNvPr id="18445" name="Arc 12"/>
          <p:cNvSpPr>
            <a:spLocks/>
          </p:cNvSpPr>
          <p:nvPr/>
        </p:nvSpPr>
        <p:spPr bwMode="auto">
          <a:xfrm>
            <a:off x="1449388" y="4573588"/>
            <a:ext cx="685800" cy="744537"/>
          </a:xfrm>
          <a:custGeom>
            <a:avLst/>
            <a:gdLst>
              <a:gd name="T0" fmla="*/ 160242 w 43200"/>
              <a:gd name="T1" fmla="*/ 703139 h 42228"/>
              <a:gd name="T2" fmla="*/ 444595 w 43200"/>
              <a:gd name="T3" fmla="*/ 744537 h 42228"/>
              <a:gd name="T4" fmla="*/ 342900 w 43200"/>
              <a:gd name="T5" fmla="*/ 380837 h 42228"/>
              <a:gd name="T6" fmla="*/ 0 60000 65536"/>
              <a:gd name="T7" fmla="*/ 0 60000 65536"/>
              <a:gd name="T8" fmla="*/ 0 60000 65536"/>
              <a:gd name="T9" fmla="*/ 0 w 43200"/>
              <a:gd name="T10" fmla="*/ 0 h 42228"/>
              <a:gd name="T11" fmla="*/ 43200 w 43200"/>
              <a:gd name="T12" fmla="*/ 42228 h 42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228" fill="none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</a:path>
              <a:path w="43200" h="42228" stroke="0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2133600" y="5562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4038600" y="5562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5943600" y="5562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9" name="Arc 16"/>
          <p:cNvSpPr>
            <a:spLocks/>
          </p:cNvSpPr>
          <p:nvPr/>
        </p:nvSpPr>
        <p:spPr bwMode="auto">
          <a:xfrm rot="-1380000">
            <a:off x="1982788" y="5562600"/>
            <a:ext cx="1524000" cy="685800"/>
          </a:xfrm>
          <a:custGeom>
            <a:avLst/>
            <a:gdLst>
              <a:gd name="T0" fmla="*/ 1520825 w 21600"/>
              <a:gd name="T1" fmla="*/ 685800 h 21600"/>
              <a:gd name="T2" fmla="*/ 0 w 21600"/>
              <a:gd name="T3" fmla="*/ 0 h 21600"/>
              <a:gd name="T4" fmla="*/ 15240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55" y="21599"/>
                </a:moveTo>
                <a:cubicBezTo>
                  <a:pt x="9643" y="21575"/>
                  <a:pt x="0" y="11911"/>
                  <a:pt x="0" y="0"/>
                </a:cubicBezTo>
              </a:path>
              <a:path w="21600" h="21600" stroke="0" extrusionOk="0">
                <a:moveTo>
                  <a:pt x="21555" y="21599"/>
                </a:moveTo>
                <a:cubicBezTo>
                  <a:pt x="9643" y="21575"/>
                  <a:pt x="0" y="11911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50" name="Arc 17"/>
          <p:cNvSpPr>
            <a:spLocks/>
          </p:cNvSpPr>
          <p:nvPr/>
        </p:nvSpPr>
        <p:spPr bwMode="auto">
          <a:xfrm>
            <a:off x="5259388" y="4573588"/>
            <a:ext cx="685800" cy="744537"/>
          </a:xfrm>
          <a:custGeom>
            <a:avLst/>
            <a:gdLst>
              <a:gd name="T0" fmla="*/ 160242 w 43200"/>
              <a:gd name="T1" fmla="*/ 703139 h 42228"/>
              <a:gd name="T2" fmla="*/ 444595 w 43200"/>
              <a:gd name="T3" fmla="*/ 744537 h 42228"/>
              <a:gd name="T4" fmla="*/ 342900 w 43200"/>
              <a:gd name="T5" fmla="*/ 380837 h 42228"/>
              <a:gd name="T6" fmla="*/ 0 60000 65536"/>
              <a:gd name="T7" fmla="*/ 0 60000 65536"/>
              <a:gd name="T8" fmla="*/ 0 60000 65536"/>
              <a:gd name="T9" fmla="*/ 0 w 43200"/>
              <a:gd name="T10" fmla="*/ 0 h 42228"/>
              <a:gd name="T11" fmla="*/ 43200 w 43200"/>
              <a:gd name="T12" fmla="*/ 42228 h 42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228" fill="none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</a:path>
              <a:path w="43200" h="42228" stroke="0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51" name="Arc 18"/>
          <p:cNvSpPr>
            <a:spLocks/>
          </p:cNvSpPr>
          <p:nvPr/>
        </p:nvSpPr>
        <p:spPr bwMode="auto">
          <a:xfrm>
            <a:off x="7164388" y="4573588"/>
            <a:ext cx="685800" cy="744537"/>
          </a:xfrm>
          <a:custGeom>
            <a:avLst/>
            <a:gdLst>
              <a:gd name="T0" fmla="*/ 160242 w 43200"/>
              <a:gd name="T1" fmla="*/ 703139 h 42228"/>
              <a:gd name="T2" fmla="*/ 444595 w 43200"/>
              <a:gd name="T3" fmla="*/ 744537 h 42228"/>
              <a:gd name="T4" fmla="*/ 342900 w 43200"/>
              <a:gd name="T5" fmla="*/ 380837 h 42228"/>
              <a:gd name="T6" fmla="*/ 0 60000 65536"/>
              <a:gd name="T7" fmla="*/ 0 60000 65536"/>
              <a:gd name="T8" fmla="*/ 0 60000 65536"/>
              <a:gd name="T9" fmla="*/ 0 w 43200"/>
              <a:gd name="T10" fmla="*/ 0 h 42228"/>
              <a:gd name="T11" fmla="*/ 43200 w 43200"/>
              <a:gd name="T12" fmla="*/ 42228 h 42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228" fill="none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</a:path>
              <a:path w="43200" h="42228" stroke="0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52" name="AutoShape 19"/>
          <p:cNvSpPr>
            <a:spLocks noChangeArrowheads="1"/>
          </p:cNvSpPr>
          <p:nvPr/>
        </p:nvSpPr>
        <p:spPr bwMode="auto">
          <a:xfrm>
            <a:off x="915988" y="5487988"/>
            <a:ext cx="454025" cy="225425"/>
          </a:xfrm>
          <a:prstGeom prst="homePlate">
            <a:avLst>
              <a:gd name="adj" fmla="val 5037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1660525" y="42052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1</a:t>
            </a:r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2438400" y="585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1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2584450" y="52244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0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4343400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0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480050" y="42433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0</a:t>
            </a:r>
          </a:p>
        </p:txBody>
      </p:sp>
      <p:sp>
        <p:nvSpPr>
          <p:cNvPr id="18458" name="Rectangle 25"/>
          <p:cNvSpPr>
            <a:spLocks noChangeArrowheads="1"/>
          </p:cNvSpPr>
          <p:nvPr/>
        </p:nvSpPr>
        <p:spPr bwMode="auto">
          <a:xfrm>
            <a:off x="7315200" y="42322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0,1</a:t>
            </a:r>
          </a:p>
        </p:txBody>
      </p:sp>
      <p:sp>
        <p:nvSpPr>
          <p:cNvPr id="18459" name="Rectangle 26"/>
          <p:cNvSpPr>
            <a:spLocks noChangeArrowheads="1"/>
          </p:cNvSpPr>
          <p:nvPr/>
        </p:nvSpPr>
        <p:spPr bwMode="auto">
          <a:xfrm>
            <a:off x="6318250" y="5241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1</a:t>
            </a:r>
          </a:p>
        </p:txBody>
      </p:sp>
      <p:sp>
        <p:nvSpPr>
          <p:cNvPr id="18460" name="Oval 27"/>
          <p:cNvSpPr>
            <a:spLocks noChangeArrowheads="1"/>
          </p:cNvSpPr>
          <p:nvPr/>
        </p:nvSpPr>
        <p:spPr bwMode="auto">
          <a:xfrm>
            <a:off x="7123113" y="5300663"/>
            <a:ext cx="682625" cy="606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75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Análisis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Léxico</a:t>
            </a:r>
            <a:endParaRPr lang="es-ES" sz="2400" b="1" dirty="0"/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857224" y="1371600"/>
            <a:ext cx="76962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 err="1" smtClean="0"/>
              <a:t>Intérprete</a:t>
            </a:r>
            <a:r>
              <a:rPr lang="en-US" b="1" u="sng" dirty="0" smtClean="0"/>
              <a:t>:</a:t>
            </a:r>
          </a:p>
          <a:p>
            <a:r>
              <a:rPr lang="es-MX" dirty="0" smtClean="0"/>
              <a:t>Un </a:t>
            </a:r>
            <a:r>
              <a:rPr lang="es-MX" i="1" dirty="0" smtClean="0"/>
              <a:t>intérprete </a:t>
            </a:r>
            <a:r>
              <a:rPr lang="es-MX" i="1" dirty="0"/>
              <a:t>es otro </a:t>
            </a:r>
            <a:r>
              <a:rPr lang="es-MX" i="1" dirty="0" smtClean="0"/>
              <a:t>tipo común de </a:t>
            </a:r>
            <a:r>
              <a:rPr lang="es-MX" i="1" dirty="0"/>
              <a:t>procesador </a:t>
            </a:r>
            <a:r>
              <a:rPr lang="es-MX" i="1" dirty="0" smtClean="0"/>
              <a:t>de </a:t>
            </a:r>
            <a:r>
              <a:rPr lang="es-MX" i="1" dirty="0"/>
              <a:t>lenguaje. </a:t>
            </a:r>
            <a:r>
              <a:rPr lang="es-MX" i="1" dirty="0" smtClean="0"/>
              <a:t>En vez de </a:t>
            </a:r>
            <a:r>
              <a:rPr lang="es-MX" i="1" dirty="0"/>
              <a:t>producir un </a:t>
            </a:r>
            <a:r>
              <a:rPr lang="es-MX" i="1" dirty="0" smtClean="0"/>
              <a:t>program</a:t>
            </a:r>
            <a:r>
              <a:rPr lang="es-MX" dirty="0" smtClean="0"/>
              <a:t>a destino como una </a:t>
            </a:r>
            <a:r>
              <a:rPr lang="es-MX" dirty="0"/>
              <a:t>traducción, el intérprete nos da la apariencia </a:t>
            </a:r>
            <a:r>
              <a:rPr lang="es-MX" dirty="0" smtClean="0"/>
              <a:t>de </a:t>
            </a:r>
            <a:r>
              <a:rPr lang="es-MX" dirty="0"/>
              <a:t>ejecutar </a:t>
            </a:r>
            <a:r>
              <a:rPr lang="es-MX" dirty="0" smtClean="0"/>
              <a:t>directamente las </a:t>
            </a:r>
            <a:r>
              <a:rPr lang="es-MX" dirty="0"/>
              <a:t>operaciones especificadas en el </a:t>
            </a:r>
            <a:r>
              <a:rPr lang="es-MX" dirty="0" smtClean="0"/>
              <a:t>programa de </a:t>
            </a:r>
            <a:r>
              <a:rPr lang="es-MX" dirty="0"/>
              <a:t>origen (fuente) </a:t>
            </a:r>
            <a:r>
              <a:rPr lang="es-MX" dirty="0" smtClean="0"/>
              <a:t>con </a:t>
            </a:r>
            <a:r>
              <a:rPr lang="es-MX" dirty="0"/>
              <a:t>las entradas </a:t>
            </a:r>
            <a:r>
              <a:rPr lang="es-MX" dirty="0" smtClean="0"/>
              <a:t>proporcionadas por el usuario.</a:t>
            </a:r>
            <a:endParaRPr lang="en-US" sz="1800" dirty="0"/>
          </a:p>
          <a:p>
            <a:pPr>
              <a:spcBef>
                <a:spcPct val="50000"/>
              </a:spcBef>
              <a:buFontTx/>
              <a:buChar char="•"/>
            </a:pP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75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Análisis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Léxico</a:t>
            </a:r>
            <a:endParaRPr lang="es-ES" sz="2400" b="1" dirty="0"/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143000" y="1371600"/>
            <a:ext cx="7696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dirty="0" smtClean="0"/>
              <a:t>Conceptos básicos</a:t>
            </a:r>
          </a:p>
          <a:p>
            <a:pPr>
              <a:spcBef>
                <a:spcPct val="50000"/>
              </a:spcBef>
            </a:pPr>
            <a:r>
              <a:rPr lang="es-MX" sz="1800" u="sng" dirty="0" smtClean="0"/>
              <a:t>Ventajas de compilar vs a interpretar</a:t>
            </a:r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Se compila una vez, se ejecuta n veces</a:t>
            </a:r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En ciclos, la compilación genera código equivalente, interpretándolo se traduce tantas veces una línea como veces se repite el ciclo</a:t>
            </a:r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El compilador tiene un visión global del programa</a:t>
            </a:r>
          </a:p>
          <a:p>
            <a:pPr>
              <a:spcBef>
                <a:spcPct val="50000"/>
              </a:spcBef>
            </a:pPr>
            <a:endParaRPr lang="es-MX" sz="1800" dirty="0" smtClean="0"/>
          </a:p>
          <a:p>
            <a:pPr>
              <a:spcBef>
                <a:spcPct val="50000"/>
              </a:spcBef>
            </a:pPr>
            <a:r>
              <a:rPr lang="es-MX" sz="1800" u="sng" dirty="0" smtClean="0"/>
              <a:t>Ventajas del intérprete vs el compilador</a:t>
            </a:r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Un intérprete necesita menos memoria que un compilador</a:t>
            </a:r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Permiten una mayor interactividad con el código en tiempo de desarrollo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MX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Introducción</a:t>
            </a:r>
            <a:endParaRPr lang="es-ES" sz="2400" b="1"/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143000" y="1295400"/>
            <a:ext cx="777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 b="1" smtClean="0"/>
              <a:t>Análisis léxico</a:t>
            </a:r>
          </a:p>
          <a:p>
            <a:pPr>
              <a:spcBef>
                <a:spcPct val="50000"/>
              </a:spcBef>
            </a:pPr>
            <a:r>
              <a:rPr lang="es-MX" sz="1800" smtClean="0"/>
              <a:t>También llamado </a:t>
            </a:r>
            <a:r>
              <a:rPr lang="es-MX" sz="1800" i="1" smtClean="0"/>
              <a:t>exploración o scanner</a:t>
            </a:r>
            <a:r>
              <a:rPr lang="es-MX" sz="1800" smtClean="0"/>
              <a:t>. Lee caracteres uno a uno desde la entrada y va formando grupos de caracteres con alguna relación entre sí llamados tokens, los que serán la entrada para la siguiente etapa del compilador.</a:t>
            </a:r>
          </a:p>
          <a:p>
            <a:pPr>
              <a:spcBef>
                <a:spcPct val="50000"/>
              </a:spcBef>
            </a:pPr>
            <a:r>
              <a:rPr lang="es-MX" sz="1800" smtClean="0"/>
              <a:t>Tipos de tokens: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MX" sz="1800" smtClean="0"/>
              <a:t>Tiras específicas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MX" sz="1800" smtClean="0"/>
              <a:t>Tiras no específicas</a:t>
            </a:r>
          </a:p>
          <a:p>
            <a:pPr>
              <a:spcBef>
                <a:spcPct val="50000"/>
              </a:spcBef>
            </a:pPr>
            <a:r>
              <a:rPr lang="es-MX" sz="1800" smtClean="0"/>
              <a:t>Componentes de un token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s-MX" sz="1800" smtClean="0"/>
              <a:t>Tipo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s-MX" sz="1800" smtClean="0"/>
              <a:t>Valor</a:t>
            </a:r>
          </a:p>
          <a:p>
            <a:pPr lvl="1">
              <a:spcBef>
                <a:spcPct val="50000"/>
              </a:spcBef>
            </a:pPr>
            <a:endParaRPr lang="es-MX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143000" y="1295400"/>
            <a:ext cx="7620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smtClean="0"/>
              <a:t>El papel del analizador léxico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Es la primera fase del programa traductor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Es el único que gestiona el archivo de entrada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Es el que lee los caracteres del programa fuente y construye símbolos intermedios, los cuales serán la entrada del analizador sintáctico</a:t>
            </a:r>
          </a:p>
          <a:p>
            <a:pPr>
              <a:spcBef>
                <a:spcPct val="50000"/>
              </a:spcBef>
            </a:pPr>
            <a:r>
              <a:rPr lang="es-MX" sz="1800" b="1" smtClean="0"/>
              <a:t>¿Por qué separar el análisis léxico del sintáctico?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Se pueden aplicar técnicas específicas y diferenciadas para cada fase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Se facilita la portabilidad</a:t>
            </a:r>
          </a:p>
          <a:p>
            <a:pPr>
              <a:spcBef>
                <a:spcPct val="50000"/>
              </a:spcBef>
            </a:pPr>
            <a:r>
              <a:rPr lang="es-MX" sz="1800" smtClean="0"/>
              <a:t>Los componentes léxicos se especifican mediante expresiones regulares que generan lenguajes regulares más fáciles de reconocer</a:t>
            </a:r>
            <a:r>
              <a:rPr lang="es-MX" smtClean="0"/>
              <a:t>.</a:t>
            </a:r>
            <a:endParaRPr lang="es-MX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143000" y="1295400"/>
            <a:ext cx="7620000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u="sng" smtClean="0"/>
              <a:t>Errores Léxicos</a:t>
            </a:r>
          </a:p>
          <a:p>
            <a:pPr>
              <a:spcBef>
                <a:spcPct val="50000"/>
              </a:spcBef>
            </a:pPr>
            <a:r>
              <a:rPr lang="es-MX" sz="1800" smtClean="0"/>
              <a:t>El analizador léxico típicamente detecta los siguientes errores: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El utilizar caracteres que no pertenecen al alfabeto del lenguaje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Encontrar una cadena que no coincide con ninguno de los patrones de los tokens posibles</a:t>
            </a:r>
          </a:p>
          <a:p>
            <a:pPr>
              <a:spcBef>
                <a:spcPct val="50000"/>
              </a:spcBef>
            </a:pPr>
            <a:r>
              <a:rPr lang="es-MX" sz="1800" b="1" smtClean="0"/>
              <a:t>Posibles acciones que el analizador léxico puede llevar a cabo para recuperarse de los errores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Ignorar los caracteres no válidos hasta formar un token según los patrones dados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Borrar los caracteres extraños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Insertar un caracter que pudiera faltar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Reemplazar un caracter presuntamente incorrecto por uno correcto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Conmutar las posiciones de dos caracteres adyacentes</a:t>
            </a:r>
            <a:endParaRPr lang="es-MX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/>
              <a:t>Análisis</a:t>
            </a:r>
            <a:r>
              <a:rPr lang="en-US" sz="2400" b="1" dirty="0"/>
              <a:t> </a:t>
            </a:r>
            <a:r>
              <a:rPr lang="en-US" sz="2400" b="1" dirty="0" err="1"/>
              <a:t>Léxico</a:t>
            </a:r>
            <a:endParaRPr lang="es-ES" sz="2400" b="1" dirty="0"/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143000" y="1295400"/>
            <a:ext cx="77724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u="sng" dirty="0" smtClean="0"/>
              <a:t>Funcionamiento del analizador léxico</a:t>
            </a:r>
          </a:p>
          <a:p>
            <a:pPr>
              <a:spcBef>
                <a:spcPct val="50000"/>
              </a:spcBef>
            </a:pPr>
            <a:r>
              <a:rPr lang="es-MX" dirty="0" smtClean="0"/>
              <a:t>Su principal función e</a:t>
            </a:r>
            <a:r>
              <a:rPr lang="es-MX" sz="1800" dirty="0" smtClean="0"/>
              <a:t>s procesar la cadena de caracteres y devolver pares (</a:t>
            </a:r>
            <a:r>
              <a:rPr lang="es-MX" sz="1800" dirty="0" err="1" smtClean="0"/>
              <a:t>token</a:t>
            </a:r>
            <a:r>
              <a:rPr lang="es-MX" sz="1800" dirty="0" smtClean="0"/>
              <a:t>, lexema). Generalmente debe funcionar como una subrutina del analizador sintáctico.</a:t>
            </a:r>
            <a:endParaRPr lang="es-MX" sz="1800" dirty="0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5410200" y="2743200"/>
            <a:ext cx="1219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Analizador sintáctico</a:t>
            </a:r>
            <a:endParaRPr lang="es-ES" sz="160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124200" y="2743200"/>
            <a:ext cx="1219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Analizador léxico</a:t>
            </a:r>
            <a:endParaRPr lang="es-ES" sz="1600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4191000" y="3524250"/>
            <a:ext cx="1219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Tabla de símbolos</a:t>
            </a:r>
            <a:endParaRPr lang="es-ES" sz="1600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1676400" y="27432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Programa fuente</a:t>
            </a:r>
            <a:endParaRPr lang="es-ES" sz="1600"/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4267200" y="25908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token</a:t>
            </a:r>
            <a:endParaRPr lang="es-ES" sz="1600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4343400" y="2895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 flipH="1">
            <a:off x="43434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3657600" y="3352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V="1">
            <a:off x="5410200" y="3352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2667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66294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V="1">
            <a:off x="5410200" y="3581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1000100" y="4343400"/>
            <a:ext cx="73914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 b="1" u="sng" dirty="0" smtClean="0"/>
              <a:t>Operaciones que realiza el analizador léxico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Procesador léxico del programa fuente e identificación de </a:t>
            </a:r>
            <a:r>
              <a:rPr lang="es-MX" sz="1800" dirty="0" err="1" smtClean="0"/>
              <a:t>tokens</a:t>
            </a:r>
            <a:r>
              <a:rPr lang="es-MX" sz="1800" dirty="0" smtClean="0"/>
              <a:t> y de sus lexemas</a:t>
            </a:r>
            <a:r>
              <a:rPr lang="es-MX" dirty="0" smtClean="0"/>
              <a:t>.</a:t>
            </a:r>
            <a:endParaRPr lang="es-MX" sz="18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Manejo del archivo del programa fuente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Ignorar comentarios y en los lenguajes de formato libre, ignorar los separadores</a:t>
            </a:r>
            <a:endParaRPr lang="es-MX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/>
              <a:t>Análisis</a:t>
            </a:r>
            <a:r>
              <a:rPr lang="en-US" sz="2400" b="1" dirty="0"/>
              <a:t> </a:t>
            </a:r>
            <a:r>
              <a:rPr lang="en-US" sz="2400" b="1" dirty="0" err="1"/>
              <a:t>Léxico</a:t>
            </a:r>
            <a:endParaRPr lang="es-ES" sz="2400" b="1" dirty="0"/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857224" y="1428736"/>
            <a:ext cx="7391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MX" dirty="0" smtClean="0"/>
              <a:t>Un </a:t>
            </a:r>
            <a:r>
              <a:rPr lang="es-MX" b="1" i="1" dirty="0" err="1"/>
              <a:t>token</a:t>
            </a:r>
            <a:r>
              <a:rPr lang="es-MX" i="1" dirty="0"/>
              <a:t> es un par que </a:t>
            </a:r>
            <a:r>
              <a:rPr lang="es-MX" i="1" dirty="0" smtClean="0"/>
              <a:t>consiste </a:t>
            </a:r>
            <a:r>
              <a:rPr lang="es-MX" i="1" dirty="0"/>
              <a:t>en un nombre </a:t>
            </a:r>
            <a:r>
              <a:rPr lang="es-MX" i="1" dirty="0" smtClean="0"/>
              <a:t>de </a:t>
            </a:r>
            <a:r>
              <a:rPr lang="es-MX" b="1" i="1" dirty="0" err="1"/>
              <a:t>token</a:t>
            </a:r>
            <a:r>
              <a:rPr lang="es-MX" i="1" dirty="0"/>
              <a:t> y un valor </a:t>
            </a:r>
            <a:r>
              <a:rPr lang="es-MX" i="1" dirty="0" smtClean="0"/>
              <a:t>de </a:t>
            </a:r>
            <a:r>
              <a:rPr lang="es-MX" i="1" dirty="0"/>
              <a:t>atributo </a:t>
            </a:r>
            <a:r>
              <a:rPr lang="es-MX" i="1" dirty="0" smtClean="0"/>
              <a:t>opcional. </a:t>
            </a:r>
            <a:r>
              <a:rPr lang="es-MX" dirty="0" smtClean="0"/>
              <a:t>El </a:t>
            </a:r>
            <a:r>
              <a:rPr lang="es-MX" dirty="0"/>
              <a:t>nombre </a:t>
            </a:r>
            <a:r>
              <a:rPr lang="es-MX" dirty="0" smtClean="0"/>
              <a:t>del </a:t>
            </a:r>
            <a:r>
              <a:rPr lang="es-MX" b="1" dirty="0" err="1"/>
              <a:t>token</a:t>
            </a:r>
            <a:r>
              <a:rPr lang="es-MX" dirty="0"/>
              <a:t> es un </a:t>
            </a:r>
            <a:r>
              <a:rPr lang="es-MX" dirty="0" smtClean="0"/>
              <a:t>símbolo </a:t>
            </a:r>
            <a:r>
              <a:rPr lang="es-MX" dirty="0"/>
              <a:t>abstracto que representa un </a:t>
            </a:r>
            <a:r>
              <a:rPr lang="es-MX" dirty="0" smtClean="0"/>
              <a:t>tipo de </a:t>
            </a:r>
            <a:r>
              <a:rPr lang="es-MX" dirty="0"/>
              <a:t>unidad </a:t>
            </a:r>
            <a:r>
              <a:rPr lang="es-MX" dirty="0" smtClean="0"/>
              <a:t>léxica. </a:t>
            </a:r>
            <a:r>
              <a:rPr lang="es-MX" dirty="0"/>
              <a:t>Los nombres </a:t>
            </a:r>
            <a:r>
              <a:rPr lang="es-MX" dirty="0" smtClean="0"/>
              <a:t>de </a:t>
            </a:r>
            <a:r>
              <a:rPr lang="es-MX" dirty="0"/>
              <a:t>los </a:t>
            </a:r>
            <a:r>
              <a:rPr lang="es-MX" dirty="0" err="1"/>
              <a:t>tokens</a:t>
            </a:r>
            <a:r>
              <a:rPr lang="es-MX" dirty="0"/>
              <a:t> son los </a:t>
            </a:r>
            <a:r>
              <a:rPr lang="es-MX" dirty="0" smtClean="0"/>
              <a:t>símbolos de </a:t>
            </a:r>
            <a:r>
              <a:rPr lang="es-MX" dirty="0"/>
              <a:t>entrada que </a:t>
            </a:r>
            <a:r>
              <a:rPr lang="es-MX" dirty="0" smtClean="0"/>
              <a:t>procesa el </a:t>
            </a:r>
            <a:r>
              <a:rPr lang="es-MX" dirty="0"/>
              <a:t>analizador </a:t>
            </a:r>
            <a:r>
              <a:rPr lang="es-MX" dirty="0" smtClean="0"/>
              <a:t>sintáctico</a:t>
            </a:r>
            <a:r>
              <a:rPr lang="es-MX" b="1" dirty="0" smtClean="0"/>
              <a:t>.</a:t>
            </a:r>
          </a:p>
          <a:p>
            <a:pPr algn="just"/>
            <a:endParaRPr lang="es-MX" b="1" dirty="0"/>
          </a:p>
          <a:p>
            <a:pPr algn="just"/>
            <a:r>
              <a:rPr lang="es-MX" dirty="0" smtClean="0"/>
              <a:t>Un </a:t>
            </a:r>
            <a:r>
              <a:rPr lang="es-MX" b="1" i="1" dirty="0" smtClean="0"/>
              <a:t>lexema</a:t>
            </a:r>
            <a:r>
              <a:rPr lang="es-MX" i="1" dirty="0" smtClean="0"/>
              <a:t> es </a:t>
            </a:r>
            <a:r>
              <a:rPr lang="es-MX" i="1" dirty="0"/>
              <a:t>una </a:t>
            </a:r>
            <a:r>
              <a:rPr lang="es-MX" i="1" dirty="0" smtClean="0"/>
              <a:t>secuencia de </a:t>
            </a:r>
            <a:r>
              <a:rPr lang="es-MX" i="1" dirty="0"/>
              <a:t>caracteres en el </a:t>
            </a:r>
            <a:r>
              <a:rPr lang="es-MX" i="1" dirty="0" smtClean="0"/>
              <a:t>programa </a:t>
            </a:r>
            <a:r>
              <a:rPr lang="es-MX" i="1" dirty="0"/>
              <a:t>fuente, que </a:t>
            </a:r>
            <a:r>
              <a:rPr lang="es-MX" i="1" dirty="0" smtClean="0"/>
              <a:t>coinciden con el </a:t>
            </a:r>
            <a:r>
              <a:rPr lang="es-MX" dirty="0" smtClean="0"/>
              <a:t>patrón </a:t>
            </a:r>
            <a:r>
              <a:rPr lang="es-MX" dirty="0"/>
              <a:t>para un </a:t>
            </a:r>
            <a:r>
              <a:rPr lang="es-MX" dirty="0" err="1"/>
              <a:t>token</a:t>
            </a:r>
            <a:r>
              <a:rPr lang="es-MX" dirty="0"/>
              <a:t> y que </a:t>
            </a:r>
            <a:r>
              <a:rPr lang="es-MX" dirty="0" smtClean="0"/>
              <a:t>el analizador </a:t>
            </a:r>
            <a:r>
              <a:rPr lang="es-MX" dirty="0"/>
              <a:t>léxico identifica </a:t>
            </a:r>
            <a:r>
              <a:rPr lang="es-MX" dirty="0" smtClean="0"/>
              <a:t>como </a:t>
            </a:r>
            <a:r>
              <a:rPr lang="es-MX" dirty="0"/>
              <a:t>una </a:t>
            </a:r>
            <a:r>
              <a:rPr lang="es-MX" dirty="0" smtClean="0"/>
              <a:t>instancia de ese </a:t>
            </a:r>
            <a:r>
              <a:rPr lang="es-MX" dirty="0" err="1" smtClean="0"/>
              <a:t>token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Un </a:t>
            </a:r>
            <a:r>
              <a:rPr lang="es-MX" b="1" i="1" dirty="0"/>
              <a:t>patrón</a:t>
            </a:r>
            <a:r>
              <a:rPr lang="es-MX" i="1" dirty="0"/>
              <a:t> </a:t>
            </a:r>
            <a:r>
              <a:rPr lang="es-MX" i="1" dirty="0" smtClean="0"/>
              <a:t>es una </a:t>
            </a:r>
            <a:r>
              <a:rPr lang="es-MX" i="1" dirty="0"/>
              <a:t>descripción </a:t>
            </a:r>
            <a:r>
              <a:rPr lang="es-MX" i="1" dirty="0" smtClean="0"/>
              <a:t>de </a:t>
            </a:r>
            <a:r>
              <a:rPr lang="es-MX" i="1" dirty="0"/>
              <a:t>la </a:t>
            </a:r>
            <a:r>
              <a:rPr lang="es-MX" i="1" dirty="0" smtClean="0"/>
              <a:t>forma que </a:t>
            </a:r>
            <a:r>
              <a:rPr lang="es-MX" i="1" dirty="0"/>
              <a:t>pueden </a:t>
            </a:r>
            <a:r>
              <a:rPr lang="es-MX" i="1" dirty="0" smtClean="0"/>
              <a:t>tomar </a:t>
            </a:r>
            <a:r>
              <a:rPr lang="es-MX" i="1" dirty="0"/>
              <a:t>los </a:t>
            </a:r>
            <a:r>
              <a:rPr lang="es-MX" i="1" dirty="0" smtClean="0"/>
              <a:t>lexemas de </a:t>
            </a:r>
            <a:r>
              <a:rPr lang="es-MX" i="1" dirty="0"/>
              <a:t>un </a:t>
            </a:r>
            <a:r>
              <a:rPr lang="es-MX" i="1" dirty="0" err="1"/>
              <a:t>token</a:t>
            </a:r>
            <a:r>
              <a:rPr lang="es-MX" i="1" dirty="0"/>
              <a:t>.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28662" y="1520832"/>
            <a:ext cx="76200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Cuando se produzca una situación de error será el analizador léxico el que sitúe el error en el programa fuente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Preproceso de macros, definiciones, constantes y órdenes de inclusión de otros archivos</a:t>
            </a:r>
          </a:p>
          <a:p>
            <a:pPr>
              <a:spcBef>
                <a:spcPct val="50000"/>
              </a:spcBef>
            </a:pPr>
            <a:r>
              <a:rPr lang="es-MX" sz="1800" smtClean="0"/>
              <a:t>El analizador léxico debe intentar leer siempre el token más largo posible</a:t>
            </a:r>
          </a:p>
          <a:p>
            <a:pPr>
              <a:spcBef>
                <a:spcPct val="50000"/>
              </a:spcBef>
            </a:pPr>
            <a:r>
              <a:rPr lang="es-MX" sz="1800" b="1" smtClean="0"/>
              <a:t>Especificación de un analizador léxico</a:t>
            </a:r>
          </a:p>
          <a:p>
            <a:pPr>
              <a:spcBef>
                <a:spcPct val="50000"/>
              </a:spcBef>
            </a:pPr>
            <a:r>
              <a:rPr lang="es-MX" sz="1800" smtClean="0"/>
              <a:t>Términos comunes en esta fase: token, patrón, lexema y atributo</a:t>
            </a:r>
          </a:p>
          <a:p>
            <a:pPr>
              <a:spcBef>
                <a:spcPct val="50000"/>
              </a:spcBef>
            </a:pPr>
            <a:r>
              <a:rPr lang="es-MX" sz="1800" smtClean="0"/>
              <a:t>Ejemplo:</a:t>
            </a:r>
            <a:endParaRPr lang="es-MX" sz="1800"/>
          </a:p>
        </p:txBody>
      </p:sp>
      <p:graphicFrame>
        <p:nvGraphicFramePr>
          <p:cNvPr id="52271" name="Group 47"/>
          <p:cNvGraphicFramePr>
            <a:graphicFrameLocks noGrp="1"/>
          </p:cNvGraphicFramePr>
          <p:nvPr/>
        </p:nvGraphicFramePr>
        <p:xfrm>
          <a:off x="2514600" y="4945400"/>
          <a:ext cx="3962400" cy="1341120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447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Token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Lexema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Patrón (ER)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Identificador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cont, i, aux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Let(let|dig)*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entero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178, -675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(+|-|e)digdig*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reservada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3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/>
              <a:t> </a:t>
            </a:r>
            <a:endParaRPr 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271</TotalTime>
  <Words>1280</Words>
  <Application>Microsoft Office PowerPoint</Application>
  <PresentationFormat>Presentación en pantalla (4:3)</PresentationFormat>
  <Paragraphs>301</Paragraphs>
  <Slides>17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Red</vt:lpstr>
      <vt:lpstr>Intérpretes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 </vt:lpstr>
      <vt:lpstr>Diapositiva 10</vt:lpstr>
      <vt:lpstr>Diapositiva 11</vt:lpstr>
      <vt:lpstr>Diapositiva 12</vt:lpstr>
      <vt:lpstr>Representación de los Autómatas Finitos</vt:lpstr>
      <vt:lpstr>Ejemplo del Paso de AFND a AFD</vt:lpstr>
      <vt:lpstr>Ejemplo de Tabla de Transiciones</vt:lpstr>
      <vt:lpstr>Diseño de AFD’s</vt:lpstr>
      <vt:lpstr>Ejemplo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Jesus</dc:creator>
  <cp:lastModifiedBy>lclap</cp:lastModifiedBy>
  <cp:revision>43</cp:revision>
  <dcterms:created xsi:type="dcterms:W3CDTF">2013-05-20T20:57:47Z</dcterms:created>
  <dcterms:modified xsi:type="dcterms:W3CDTF">2014-09-30T02:45:50Z</dcterms:modified>
</cp:coreProperties>
</file>