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96" r:id="rId9"/>
    <p:sldId id="265" r:id="rId10"/>
    <p:sldId id="267" r:id="rId11"/>
    <p:sldId id="268" r:id="rId12"/>
    <p:sldId id="269" r:id="rId13"/>
    <p:sldId id="298" r:id="rId14"/>
    <p:sldId id="270" r:id="rId15"/>
    <p:sldId id="272" r:id="rId16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F9CEA4-B4AB-48CD-8198-FD48024FEFC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E53614-A4F2-4A8B-BE36-0FBABF11CD77}" type="slidenum">
              <a:rPr lang="es-ES" smtClean="0"/>
              <a:pPr/>
              <a:t>6</a:t>
            </a:fld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2560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3124A-24F3-4C84-BE64-5C16747E02CA}" type="slidenum">
              <a:rPr lang="es-ES" smtClean="0"/>
              <a:pPr/>
              <a:t>9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2164F-465E-4DA7-AED5-F4A26B0D602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1851D-B532-4600-A80A-FC84E86D555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C6D3F-6AD4-4AE8-A00D-E12D3DBEEA7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4FAA8-C337-467D-9DA1-C596D8EE792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6FEB7-64F4-4593-9D19-E5F01463098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148B5-4D0E-4AE2-9C53-134C81BC917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795E7-16B1-4D48-96B6-E81B36C6423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A6E8-1B5B-4BE4-8CBB-10BB13B051E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F564B-34AD-4BAE-91BD-723DE6BAC0F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D97F0-5F61-4E84-A9A3-84DC77781E1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63DE7-EDD4-4C13-8F9E-CCB3649D3C2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74B0F7-8905-4871-A695-4CA4924CCB9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D2CB6C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95A39D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C89F5D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b="1" dirty="0" smtClean="0"/>
              <a:t>Recursividad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3F5EEC8-B0C1-482A-8751-399E818611E3}" type="slidenum">
              <a:rPr lang="es-MX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s-MX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35375" y="152400"/>
            <a:ext cx="50278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3600" dirty="0" smtClean="0">
                <a:solidFill>
                  <a:srgbClr val="0099CC"/>
                </a:solidFill>
                <a:latin typeface="Tahoma" pitchFamily="34" charset="0"/>
              </a:rPr>
              <a:t>Interpretación recursiva</a:t>
            </a:r>
            <a:endParaRPr lang="es-ES" sz="3600" dirty="0">
              <a:solidFill>
                <a:srgbClr val="0099CC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9388" y="1600200"/>
            <a:ext cx="8229600" cy="46482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s-MX" sz="2000" smtClean="0"/>
              <a:t>Aquí podemos ver la secuencia que toma el factorial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s-MX" sz="180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s-MX" sz="2400" smtClean="0"/>
              <a:t>	</a:t>
            </a:r>
            <a:r>
              <a:rPr lang="es-MX" sz="2400" b="1" smtClean="0"/>
              <a:t>	     1	                   </a:t>
            </a:r>
            <a:r>
              <a:rPr lang="es-MX" sz="2400" b="1" smtClean="0">
                <a:solidFill>
                  <a:srgbClr val="FF6600"/>
                </a:solidFill>
              </a:rPr>
              <a:t>si N = 0  </a:t>
            </a:r>
            <a:r>
              <a:rPr lang="es-MX" sz="2400" b="1" smtClean="0">
                <a:solidFill>
                  <a:srgbClr val="0000FF"/>
                </a:solidFill>
              </a:rPr>
              <a:t>(base)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s-MX" sz="2400" b="1" smtClean="0"/>
              <a:t>N !   =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s-MX" sz="2400" b="1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s-MX" sz="2400" b="1" smtClean="0"/>
              <a:t>		      N * (N – 1) !     </a:t>
            </a:r>
            <a:r>
              <a:rPr lang="es-MX" sz="2400" b="1" smtClean="0">
                <a:solidFill>
                  <a:srgbClr val="FF6600"/>
                </a:solidFill>
              </a:rPr>
              <a:t>si N &gt; 0</a:t>
            </a:r>
            <a:r>
              <a:rPr lang="es-MX" sz="2800" b="1" smtClean="0"/>
              <a:t> </a:t>
            </a:r>
            <a:r>
              <a:rPr lang="es-MX" sz="2400" b="1" smtClean="0">
                <a:solidFill>
                  <a:srgbClr val="0000FF"/>
                </a:solidFill>
              </a:rPr>
              <a:t>(recursión)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s-MX" sz="2800" b="1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s-MX" sz="2800" b="1" smtClean="0"/>
              <a:t> </a:t>
            </a:r>
          </a:p>
          <a:p>
            <a:pPr marL="0" indent="0" algn="just">
              <a:lnSpc>
                <a:spcPct val="90000"/>
              </a:lnSpc>
              <a:buFont typeface="Wingdings" pitchFamily="2" charset="2"/>
              <a:buNone/>
            </a:pPr>
            <a:r>
              <a:rPr lang="es-ES_tradnl" sz="2400" smtClean="0">
                <a:cs typeface="Tahoma" pitchFamily="34" charset="0"/>
              </a:rPr>
              <a:t>Un razonamiento recursivo tiene dos partes: la base y la regla recursiva de construcción. La base no es recursiva y es el punto tanto de partida como de terminación de la definición.</a:t>
            </a:r>
            <a:endParaRPr lang="en-US" sz="2800" smtClean="0"/>
          </a:p>
        </p:txBody>
      </p:sp>
      <p:sp>
        <p:nvSpPr>
          <p:cNvPr id="11267" name="4 Marcador de número de diapositiva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F24F7D-44C5-42B7-8B64-5EAA6455DC28}" type="slidenum">
              <a:rPr lang="es-MX">
                <a:solidFill>
                  <a:schemeClr val="tx1"/>
                </a:solidFill>
                <a:latin typeface="Arial Black" pitchFamily="34" charset="0"/>
              </a:rPr>
              <a:pPr/>
              <a:t>10</a:t>
            </a:fld>
            <a:endParaRPr lang="es-MX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s-MX" sz="4400">
                <a:solidFill>
                  <a:srgbClr val="0000FF"/>
                </a:solidFill>
              </a:rPr>
              <a:t>Solución</a:t>
            </a:r>
            <a:endParaRPr lang="en-US" sz="4400">
              <a:solidFill>
                <a:srgbClr val="0000FF"/>
              </a:solidFill>
            </a:endParaRPr>
          </a:p>
        </p:txBody>
      </p:sp>
      <p:sp>
        <p:nvSpPr>
          <p:cNvPr id="11269" name="AutoShape 3"/>
          <p:cNvSpPr>
            <a:spLocks/>
          </p:cNvSpPr>
          <p:nvPr/>
        </p:nvSpPr>
        <p:spPr bwMode="auto">
          <a:xfrm>
            <a:off x="1476375" y="2195513"/>
            <a:ext cx="457200" cy="1995487"/>
          </a:xfrm>
          <a:prstGeom prst="leftBrace">
            <a:avLst>
              <a:gd name="adj1" fmla="val 36372"/>
              <a:gd name="adj2" fmla="val 3989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 anchor="b"/>
          <a:lstStyle/>
          <a:p>
            <a:pPr fontAlgn="auto">
              <a:spcAft>
                <a:spcPts val="0"/>
              </a:spcAft>
              <a:defRPr/>
            </a:pPr>
            <a:r>
              <a:rPr lang="es-MX" smtClean="0">
                <a:solidFill>
                  <a:srgbClr val="0000FF"/>
                </a:solidFill>
              </a:rPr>
              <a:t>Solución Recursiva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382000" cy="3886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smtClean="0"/>
              <a:t>Dado un entero no negativo x, regresar el factorial de x fact: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smtClean="0"/>
              <a:t>Entrada n entero no negativo,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smtClean="0"/>
              <a:t>Salida:entero.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s-MX" sz="240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smtClean="0">
                <a:solidFill>
                  <a:srgbClr val="FF0066"/>
                </a:solidFill>
              </a:rPr>
              <a:t> int fact (int n)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smtClean="0">
                <a:solidFill>
                  <a:srgbClr val="0000FF"/>
                </a:solidFill>
              </a:rPr>
              <a:t>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smtClean="0"/>
              <a:t>	</a:t>
            </a:r>
            <a:r>
              <a:rPr lang="es-MX" sz="2400" smtClean="0">
                <a:solidFill>
                  <a:schemeClr val="tx2"/>
                </a:solidFill>
              </a:rPr>
              <a:t>if (n == 0)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smtClean="0">
                <a:solidFill>
                  <a:schemeClr val="tx2"/>
                </a:solidFill>
              </a:rPr>
              <a:t>	  return 1;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smtClean="0">
                <a:solidFill>
                  <a:srgbClr val="009900"/>
                </a:solidFill>
              </a:rPr>
              <a:t>	else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smtClean="0">
                <a:solidFill>
                  <a:srgbClr val="009900"/>
                </a:solidFill>
              </a:rPr>
              <a:t>	  return  fact(n – 1) * n 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smtClean="0">
                <a:solidFill>
                  <a:srgbClr val="0000FF"/>
                </a:solidFill>
              </a:rPr>
              <a:t>}</a:t>
            </a:r>
            <a:endParaRPr lang="en-US" sz="2400" smtClean="0">
              <a:solidFill>
                <a:srgbClr val="0000FF"/>
              </a:solidFill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smtClean="0">
              <a:solidFill>
                <a:srgbClr val="0000FF"/>
              </a:solidFill>
            </a:endParaRPr>
          </a:p>
        </p:txBody>
      </p:sp>
      <p:sp>
        <p:nvSpPr>
          <p:cNvPr id="12292" name="4 Marcador de número de diapositiva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2C1F059-C623-4569-B028-0459DADA4E5F}" type="slidenum">
              <a:rPr lang="es-MX">
                <a:solidFill>
                  <a:schemeClr val="tx1"/>
                </a:solidFill>
                <a:latin typeface="Arial Black" pitchFamily="34" charset="0"/>
              </a:rPr>
              <a:pPr/>
              <a:t>11</a:t>
            </a:fld>
            <a:endParaRPr lang="es-MX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2293" name="AutoShape 4"/>
          <p:cNvSpPr>
            <a:spLocks noChangeArrowheads="1"/>
          </p:cNvSpPr>
          <p:nvPr/>
        </p:nvSpPr>
        <p:spPr bwMode="auto">
          <a:xfrm>
            <a:off x="3657600" y="3124200"/>
            <a:ext cx="3505200" cy="1981200"/>
          </a:xfrm>
          <a:prstGeom prst="wedgeRoundRectCallout">
            <a:avLst>
              <a:gd name="adj1" fmla="val -86773"/>
              <a:gd name="adj2" fmla="val 31088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s-ES_tradnl" b="1">
                <a:latin typeface="Tahoma" pitchFamily="34" charset="0"/>
              </a:rPr>
              <a:t>Es importante determinar un caso base, es decir un punto en el cual existe una condición por la cual no se requiera volver a llamar a la misma función.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397875" cy="914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sz="4000" smtClean="0">
                <a:solidFill>
                  <a:srgbClr val="0000FF"/>
                </a:solidFill>
              </a:rPr>
              <a:t>¿Cómo funciona la recursividad?</a:t>
            </a:r>
          </a:p>
        </p:txBody>
      </p:sp>
      <p:sp>
        <p:nvSpPr>
          <p:cNvPr id="13315" name="4 Marcador de número de diapositiva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FD1F80C-0500-40AA-83A9-77EA8E469CDF}" type="slidenum">
              <a:rPr lang="es-MX">
                <a:solidFill>
                  <a:schemeClr val="tx1"/>
                </a:solidFill>
                <a:latin typeface="Arial Black" pitchFamily="34" charset="0"/>
              </a:rPr>
              <a:pPr/>
              <a:t>12</a:t>
            </a:fld>
            <a:endParaRPr lang="es-MX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13316" name="Picture 3" descr="www-amphi07x10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8077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4" descr="www-amphi07x10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343400"/>
            <a:ext cx="7924800" cy="236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533400" y="1143000"/>
            <a:ext cx="288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400">
                <a:solidFill>
                  <a:srgbClr val="FF0000"/>
                </a:solidFill>
                <a:latin typeface="Tahoma" pitchFamily="34" charset="0"/>
              </a:rPr>
              <a:t>Llamadas recursivas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533400" y="3657600"/>
            <a:ext cx="524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400">
                <a:solidFill>
                  <a:srgbClr val="FF0000"/>
                </a:solidFill>
                <a:latin typeface="Tahoma" pitchFamily="34" charset="0"/>
              </a:rPr>
              <a:t>Resultados de las llamadas recursivas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sz="4000" smtClean="0">
                <a:solidFill>
                  <a:srgbClr val="0000FF"/>
                </a:solidFill>
              </a:rPr>
              <a:t>¿Cómo funciona la recursividad?</a:t>
            </a:r>
            <a:endParaRPr lang="es-ES" sz="4000" smtClean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047875"/>
            <a:ext cx="7620000" cy="3905250"/>
          </a:xfrm>
          <a:noFill/>
        </p:spPr>
      </p:pic>
      <p:sp>
        <p:nvSpPr>
          <p:cNvPr id="14340" name="3 Marcador de número de diapositiva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2DD16D-32A6-4C32-9805-560E50E908A8}" type="slidenum">
              <a:rPr lang="es-MX">
                <a:solidFill>
                  <a:schemeClr val="tx1"/>
                </a:solidFill>
                <a:latin typeface="Arial Black" pitchFamily="34" charset="0"/>
              </a:rPr>
              <a:pPr/>
              <a:t>13</a:t>
            </a:fld>
            <a:endParaRPr lang="es-MX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763000" cy="9906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3600" smtClean="0">
                <a:solidFill>
                  <a:srgbClr val="0000FF"/>
                </a:solidFill>
              </a:rPr>
              <a:t>¿Por qué escribir programas recursivos?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mtClean="0"/>
              <a:t> Son mas cercanos a la descripción matemática.</a:t>
            </a:r>
          </a:p>
          <a:p>
            <a:pPr>
              <a:lnSpc>
                <a:spcPct val="90000"/>
              </a:lnSpc>
            </a:pPr>
            <a:r>
              <a:rPr lang="es-ES" smtClean="0"/>
              <a:t>Generalmente mas fáciles de analizar</a:t>
            </a:r>
          </a:p>
          <a:p>
            <a:pPr>
              <a:lnSpc>
                <a:spcPct val="90000"/>
              </a:lnSpc>
            </a:pPr>
            <a:r>
              <a:rPr lang="es-ES" smtClean="0"/>
              <a:t> Se adaptan mejor a las estructuras de datos recursivas.</a:t>
            </a:r>
          </a:p>
          <a:p>
            <a:pPr>
              <a:lnSpc>
                <a:spcPct val="90000"/>
              </a:lnSpc>
            </a:pPr>
            <a:r>
              <a:rPr lang="es-ES_tradnl" smtClean="0">
                <a:cs typeface="Tahoma" pitchFamily="34" charset="0"/>
              </a:rPr>
              <a:t>Los algoritmos recursivos ofrecen soluciones estructuradas, modulares y elegantemente simples.</a:t>
            </a:r>
            <a:r>
              <a:rPr lang="es-ES" smtClean="0"/>
              <a:t> </a:t>
            </a:r>
          </a:p>
        </p:txBody>
      </p:sp>
      <p:sp>
        <p:nvSpPr>
          <p:cNvPr id="15364" name="4 Marcador de número de diapositiva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3C0122-84FD-456F-93F7-F15E09E23811}" type="slidenum">
              <a:rPr lang="es-MX">
                <a:solidFill>
                  <a:schemeClr val="tx1"/>
                </a:solidFill>
                <a:latin typeface="Arial Black" pitchFamily="34" charset="0"/>
              </a:rPr>
              <a:pPr/>
              <a:t>14</a:t>
            </a:fld>
            <a:endParaRPr lang="es-MX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 smtClean="0">
                <a:solidFill>
                  <a:srgbClr val="0000FF"/>
                </a:solidFill>
              </a:rPr>
              <a:t>Factible de utilizar recursividad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r>
              <a:rPr lang="es-ES" sz="2800" smtClean="0"/>
              <a:t> Para simplificar el código.</a:t>
            </a:r>
          </a:p>
          <a:p>
            <a:r>
              <a:rPr lang="es-ES" sz="2800" smtClean="0"/>
              <a:t> Cuando la estructura de datos es recursiva ejemplo : árboles.</a:t>
            </a:r>
          </a:p>
          <a:p>
            <a:endParaRPr lang="es-ES" smtClean="0"/>
          </a:p>
          <a:p>
            <a:endParaRPr lang="en-US" sz="2800" smtClean="0"/>
          </a:p>
          <a:p>
            <a:r>
              <a:rPr lang="en-US" sz="2800" smtClean="0"/>
              <a:t> </a:t>
            </a:r>
            <a:r>
              <a:rPr lang="es-MX" sz="2800" smtClean="0"/>
              <a:t>Cuando los métodos usen arreglos largos.</a:t>
            </a:r>
          </a:p>
          <a:p>
            <a:r>
              <a:rPr lang="es-MX" sz="2800" smtClean="0"/>
              <a:t> Cuando el método cambia de manera impredecible de campos.</a:t>
            </a:r>
          </a:p>
          <a:p>
            <a:r>
              <a:rPr lang="es-MX" sz="2800" smtClean="0"/>
              <a:t> Cuando las iteraciones sean la mejor opción. </a:t>
            </a:r>
            <a:endParaRPr lang="es-MX" smtClean="0"/>
          </a:p>
        </p:txBody>
      </p:sp>
      <p:sp>
        <p:nvSpPr>
          <p:cNvPr id="16388" name="4 Marcador de número de diapositiva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7DE957-D7C2-40B9-9F42-8599BEB21A1D}" type="slidenum">
              <a:rPr lang="es-MX">
                <a:solidFill>
                  <a:schemeClr val="tx1"/>
                </a:solidFill>
                <a:latin typeface="Arial Black" pitchFamily="34" charset="0"/>
              </a:rPr>
              <a:pPr/>
              <a:t>15</a:t>
            </a:fld>
            <a:endParaRPr lang="es-MX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533400" y="3441700"/>
            <a:ext cx="7839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4400">
                <a:solidFill>
                  <a:srgbClr val="0000FF"/>
                </a:solidFill>
              </a:rPr>
              <a:t>No factible utilizar recursividad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 dirty="0" smtClean="0">
                <a:solidFill>
                  <a:srgbClr val="0000FF"/>
                </a:solidFill>
              </a:rPr>
              <a:t>Matrushka</a:t>
            </a:r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sz="2800" dirty="0" smtClean="0"/>
              <a:t>La Matrushka es una artesanía tradicional rusa. Es una muñeca de madera que contiene otra muñeca más pequeña dentro de sí. Ésta muñeca, también contiene otra muñeca dentro. Y así, una dentro de otra.</a:t>
            </a:r>
            <a:endParaRPr lang="es-ES" sz="2800" dirty="0" smtClean="0"/>
          </a:p>
        </p:txBody>
      </p:sp>
      <p:sp>
        <p:nvSpPr>
          <p:cNvPr id="3076" name="4 Marcador de número de diapositiva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B8C85DA-A026-479C-8DA8-0DB23BB2DFA6}" type="slidenum">
              <a:rPr lang="es-MX">
                <a:solidFill>
                  <a:schemeClr val="tx1"/>
                </a:solidFill>
                <a:latin typeface="Arial Black" pitchFamily="34" charset="0"/>
              </a:rPr>
              <a:pPr/>
              <a:t>2</a:t>
            </a:fld>
            <a:endParaRPr lang="es-MX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3077" name="Picture 4" descr="muñec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114800"/>
            <a:ext cx="1360488" cy="27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5" descr="muñec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303713"/>
            <a:ext cx="1249363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6" descr="muñec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4724400"/>
            <a:ext cx="104298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muñec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5029200"/>
            <a:ext cx="8572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muñec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5334000"/>
            <a:ext cx="708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 smtClean="0">
                <a:solidFill>
                  <a:srgbClr val="0000FF"/>
                </a:solidFill>
              </a:rPr>
              <a:t>Recursividad: el concepto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-36513" y="1600200"/>
            <a:ext cx="8305801" cy="4953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endParaRPr lang="es-ES_tradnl" sz="2800" smtClean="0">
              <a:cs typeface="Tahom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s-ES_tradnl" sz="2800" smtClean="0">
                <a:cs typeface="Tahoma" pitchFamily="34" charset="0"/>
              </a:rPr>
              <a:t>La recursividad es un concepto fundamental en matemáticas y en computación.</a:t>
            </a:r>
          </a:p>
          <a:p>
            <a:pPr algn="just">
              <a:lnSpc>
                <a:spcPct val="90000"/>
              </a:lnSpc>
            </a:pPr>
            <a:r>
              <a:rPr lang="es-ES_tradnl" sz="2800" smtClean="0">
                <a:cs typeface="Tahoma" pitchFamily="34" charset="0"/>
              </a:rPr>
              <a:t>Es una alternativa diferente para implementar estructuras de repetición (ciclos). Los módulos se hacen llamadas recursivas. </a:t>
            </a:r>
          </a:p>
          <a:p>
            <a:pPr algn="just">
              <a:lnSpc>
                <a:spcPct val="90000"/>
              </a:lnSpc>
            </a:pPr>
            <a:r>
              <a:rPr lang="es-ES_tradnl" sz="2800" smtClean="0">
                <a:cs typeface="Times New Roman" pitchFamily="18" charset="0"/>
              </a:rPr>
              <a:t>Se puede usar en toda situación en la cual la solución pueda ser expresada como una secuencia de movimientos, pasos o transformaciones gobernadas por un conjunto de reglas no ambiguas.</a:t>
            </a:r>
            <a:endParaRPr lang="es-ES" sz="2800" smtClean="0"/>
          </a:p>
        </p:txBody>
      </p:sp>
      <p:sp>
        <p:nvSpPr>
          <p:cNvPr id="4100" name="4 Marcador de número de diapositiva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8D1E1B-B755-482A-8712-84630432BBDA}" type="slidenum">
              <a:rPr lang="es-MX">
                <a:solidFill>
                  <a:schemeClr val="tx1"/>
                </a:solidFill>
                <a:latin typeface="Arial Black" pitchFamily="34" charset="0"/>
              </a:rPr>
              <a:pPr/>
              <a:t>3</a:t>
            </a:fld>
            <a:endParaRPr lang="es-MX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533400"/>
            <a:ext cx="7769225" cy="7302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smtClean="0">
                <a:solidFill>
                  <a:srgbClr val="0000FF"/>
                </a:solidFill>
              </a:rPr>
              <a:t>Función recursiva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447800"/>
            <a:ext cx="8153400" cy="4876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MX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MX" smtClean="0"/>
              <a:t>Las funciones recursivas se componen de: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MX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MX" smtClean="0"/>
          </a:p>
          <a:p>
            <a:pPr lvl="1">
              <a:lnSpc>
                <a:spcPct val="90000"/>
              </a:lnSpc>
            </a:pPr>
            <a:r>
              <a:rPr lang="es-MX" sz="2800" smtClean="0"/>
              <a:t>Caso base: una solución simple para un caso particular (puede haber más de un caso base). </a:t>
            </a:r>
            <a:endParaRPr lang="es-MX" sz="200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2963" y="1981200"/>
            <a:ext cx="4033837" cy="3886200"/>
          </a:xfrm>
        </p:spPr>
        <p:txBody>
          <a:bodyPr/>
          <a:lstStyle/>
          <a:p>
            <a:pPr lvl="1"/>
            <a:endParaRPr lang="en-US" smtClean="0"/>
          </a:p>
          <a:p>
            <a:endParaRPr lang="es-ES" smtClean="0"/>
          </a:p>
          <a:p>
            <a:endParaRPr lang="es-ES" smtClean="0"/>
          </a:p>
        </p:txBody>
      </p:sp>
      <p:sp>
        <p:nvSpPr>
          <p:cNvPr id="5125" name="5 Marcador de número de diapositiva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AAF668-AF39-4C55-AC8A-5C02BD6B52D2}" type="slidenum">
              <a:rPr lang="es-MX">
                <a:solidFill>
                  <a:schemeClr val="tx1"/>
                </a:solidFill>
                <a:latin typeface="Arial Black" pitchFamily="34" charset="0"/>
              </a:rPr>
              <a:pPr/>
              <a:t>4</a:t>
            </a:fld>
            <a:endParaRPr lang="es-MX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smtClean="0">
                <a:solidFill>
                  <a:srgbClr val="0000FF"/>
                </a:solidFill>
              </a:rPr>
              <a:t>Función recursiva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-180975" y="1741488"/>
            <a:ext cx="8077200" cy="4495800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</a:pPr>
            <a:r>
              <a:rPr lang="es-MX" smtClean="0"/>
              <a:t>Caso recursivo: una solución que involucra volver a utilizar la función original, con parámetros que se acercan más al caso base</a:t>
            </a:r>
            <a:r>
              <a:rPr lang="es-MX" sz="2400" smtClean="0"/>
              <a:t>. </a:t>
            </a:r>
            <a:r>
              <a:rPr lang="es-MX" smtClean="0"/>
              <a:t>Los pasos que sigue el caso recursivo son los siguientes:</a:t>
            </a:r>
          </a:p>
          <a:p>
            <a:pPr marL="1371600" lvl="2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_tradnl" sz="2600" smtClean="0">
                <a:cs typeface="Tahoma" pitchFamily="34" charset="0"/>
              </a:rPr>
              <a:t>El procedimiento se llama a s</a:t>
            </a:r>
            <a:r>
              <a:rPr lang="es-ES_tradnl" sz="2600" smtClean="0">
                <a:latin typeface="Tahoma" pitchFamily="34" charset="0"/>
                <a:cs typeface="Tahoma" pitchFamily="34" charset="0"/>
              </a:rPr>
              <a:t>í</a:t>
            </a:r>
            <a:r>
              <a:rPr lang="es-ES_tradnl" sz="2600" smtClean="0">
                <a:cs typeface="Tahoma" pitchFamily="34" charset="0"/>
              </a:rPr>
              <a:t> mismo</a:t>
            </a:r>
            <a:endParaRPr lang="es-ES_tradnl" sz="2600" smtClean="0">
              <a:cs typeface="Times New Roman" pitchFamily="18" charset="0"/>
            </a:endParaRPr>
          </a:p>
          <a:p>
            <a:pPr marL="1371600" lvl="2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_tradnl" sz="2600" smtClean="0">
                <a:cs typeface="Tahoma" pitchFamily="34" charset="0"/>
              </a:rPr>
              <a:t>El problema se resuelve, tratando el mismo problema pero de tama</a:t>
            </a:r>
            <a:r>
              <a:rPr lang="es-ES_tradnl" sz="2600" smtClean="0">
                <a:latin typeface="Tahoma" pitchFamily="34" charset="0"/>
                <a:cs typeface="Tahoma" pitchFamily="34" charset="0"/>
              </a:rPr>
              <a:t>ñ</a:t>
            </a:r>
            <a:r>
              <a:rPr lang="es-ES_tradnl" sz="2600" smtClean="0">
                <a:cs typeface="Tahoma" pitchFamily="34" charset="0"/>
              </a:rPr>
              <a:t>o menor</a:t>
            </a:r>
            <a:endParaRPr lang="es-ES_tradnl" sz="2600" smtClean="0">
              <a:cs typeface="Times New Roman" pitchFamily="18" charset="0"/>
            </a:endParaRPr>
          </a:p>
          <a:p>
            <a:pPr marL="1371600" lvl="2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_tradnl" sz="2600" smtClean="0">
                <a:cs typeface="Tahoma" pitchFamily="34" charset="0"/>
              </a:rPr>
              <a:t>La manera en la cual el tama</a:t>
            </a:r>
            <a:r>
              <a:rPr lang="es-ES_tradnl" sz="2600" smtClean="0">
                <a:latin typeface="Tahoma" pitchFamily="34" charset="0"/>
                <a:cs typeface="Tahoma" pitchFamily="34" charset="0"/>
              </a:rPr>
              <a:t>ñ</a:t>
            </a:r>
            <a:r>
              <a:rPr lang="es-ES_tradnl" sz="2600" smtClean="0">
                <a:cs typeface="Tahoma" pitchFamily="34" charset="0"/>
              </a:rPr>
              <a:t>o del problema disminuye asegura que el caso base eventualmente se alcanzar</a:t>
            </a:r>
            <a:r>
              <a:rPr lang="es-ES_tradnl" sz="2600" smtClean="0">
                <a:latin typeface="Tahoma" pitchFamily="34" charset="0"/>
                <a:cs typeface="Tahoma" pitchFamily="34" charset="0"/>
              </a:rPr>
              <a:t>á</a:t>
            </a:r>
            <a:endParaRPr lang="es-ES" sz="2000" smtClean="0"/>
          </a:p>
        </p:txBody>
      </p:sp>
      <p:sp>
        <p:nvSpPr>
          <p:cNvPr id="6148" name="4 Marcador de número de diapositiva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FF2444-D7C2-4EC4-B6EB-CD00458951AF}" type="slidenum">
              <a:rPr lang="es-MX">
                <a:solidFill>
                  <a:schemeClr val="tx1"/>
                </a:solidFill>
                <a:latin typeface="Arial Black" pitchFamily="34" charset="0"/>
              </a:rPr>
              <a:pPr/>
              <a:t>5</a:t>
            </a:fld>
            <a:endParaRPr lang="es-MX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_tradnl" i="1" smtClean="0">
                <a:solidFill>
                  <a:srgbClr val="0000FF"/>
                </a:solidFill>
                <a:cs typeface="Tahoma" pitchFamily="34" charset="0"/>
              </a:rPr>
              <a:t>Ejemplo:</a:t>
            </a:r>
            <a:r>
              <a:rPr lang="es-ES_tradnl" smtClean="0">
                <a:solidFill>
                  <a:srgbClr val="0000FF"/>
                </a:solidFill>
                <a:cs typeface="Tahoma" pitchFamily="34" charset="0"/>
              </a:rPr>
              <a:t>  factorial</a:t>
            </a:r>
            <a:endParaRPr lang="es-ES" smtClean="0">
              <a:solidFill>
                <a:srgbClr val="0000FF"/>
              </a:solidFill>
              <a:latin typeface="Times New (W1)" charset="0"/>
              <a:cs typeface="Times New Roman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00063" y="1857375"/>
            <a:ext cx="8153400" cy="4191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MX" dirty="0" smtClean="0"/>
              <a:t>	Escribe un programa que calcule el factorial (!) de un entero no negativo. He aquí algunos ejemplos de factoriales: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MX" dirty="0" smtClean="0"/>
          </a:p>
          <a:p>
            <a:pPr lvl="1">
              <a:lnSpc>
                <a:spcPct val="90000"/>
              </a:lnSpc>
            </a:pPr>
            <a:r>
              <a:rPr lang="es-MX" dirty="0" smtClean="0"/>
              <a:t>1! = 1</a:t>
            </a:r>
          </a:p>
          <a:p>
            <a:pPr lvl="1">
              <a:lnSpc>
                <a:spcPct val="90000"/>
              </a:lnSpc>
            </a:pPr>
            <a:r>
              <a:rPr lang="es-MX" dirty="0" smtClean="0"/>
              <a:t> 2! = 2      	</a:t>
            </a:r>
            <a:r>
              <a:rPr lang="es-MX" dirty="0" smtClean="0">
                <a:sym typeface="Wingdings" pitchFamily="2" charset="2"/>
              </a:rPr>
              <a:t>   2 * 1</a:t>
            </a:r>
            <a:endParaRPr lang="es-MX" dirty="0" smtClean="0"/>
          </a:p>
          <a:p>
            <a:pPr lvl="1">
              <a:lnSpc>
                <a:spcPct val="90000"/>
              </a:lnSpc>
            </a:pPr>
            <a:r>
              <a:rPr lang="es-MX" dirty="0" smtClean="0"/>
              <a:t> 3! = 6 	</a:t>
            </a:r>
            <a:r>
              <a:rPr lang="es-MX" dirty="0" smtClean="0">
                <a:sym typeface="Wingdings" pitchFamily="2" charset="2"/>
              </a:rPr>
              <a:t>   3 * 2 * 1</a:t>
            </a:r>
            <a:endParaRPr lang="es-MX" dirty="0" smtClean="0"/>
          </a:p>
          <a:p>
            <a:pPr lvl="1">
              <a:lnSpc>
                <a:spcPct val="90000"/>
              </a:lnSpc>
            </a:pPr>
            <a:r>
              <a:rPr lang="es-MX" dirty="0" smtClean="0"/>
              <a:t> 4! = 24 	</a:t>
            </a:r>
            <a:r>
              <a:rPr lang="es-MX" dirty="0" smtClean="0">
                <a:sym typeface="Wingdings" pitchFamily="2" charset="2"/>
              </a:rPr>
              <a:t>   4 * 3 * 2 * 1</a:t>
            </a:r>
            <a:endParaRPr lang="es-MX" dirty="0" smtClean="0"/>
          </a:p>
          <a:p>
            <a:pPr lvl="1">
              <a:lnSpc>
                <a:spcPct val="90000"/>
              </a:lnSpc>
            </a:pPr>
            <a:r>
              <a:rPr lang="es-MX" dirty="0" smtClean="0"/>
              <a:t> 5! = 120 	</a:t>
            </a:r>
            <a:r>
              <a:rPr lang="es-MX" dirty="0" smtClean="0">
                <a:sym typeface="Wingdings" pitchFamily="2" charset="2"/>
              </a:rPr>
              <a:t>   5 * 4 * 3 * 2 * 1</a:t>
            </a:r>
            <a:endParaRPr lang="es-ES_tradnl" dirty="0" smtClean="0">
              <a:sym typeface="Wingdings" pitchFamily="2" charset="2"/>
            </a:endParaRPr>
          </a:p>
        </p:txBody>
      </p:sp>
      <p:sp>
        <p:nvSpPr>
          <p:cNvPr id="7172" name="5 Marcador de número de diapositiva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AE486F-73AE-4016-B4E3-BD398713D3E8}" type="slidenum">
              <a:rPr lang="es-MX">
                <a:solidFill>
                  <a:schemeClr val="tx1"/>
                </a:solidFill>
                <a:latin typeface="Arial Black" pitchFamily="34" charset="0"/>
              </a:rPr>
              <a:pPr/>
              <a:t>6</a:t>
            </a:fld>
            <a:endParaRPr lang="es-MX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i="1" smtClean="0">
                <a:solidFill>
                  <a:srgbClr val="0000FF"/>
                </a:solidFill>
              </a:rPr>
              <a:t>Ejemplo</a:t>
            </a:r>
            <a:r>
              <a:rPr lang="es-ES" smtClean="0">
                <a:solidFill>
                  <a:srgbClr val="0000FF"/>
                </a:solidFill>
              </a:rPr>
              <a:t>:   factorial </a:t>
            </a:r>
            <a:r>
              <a:rPr lang="es-ES" sz="2400" smtClean="0">
                <a:solidFill>
                  <a:srgbClr val="0000FF"/>
                </a:solidFill>
              </a:rPr>
              <a:t>(iterativo - repetetitivo)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495800" y="1828800"/>
            <a:ext cx="4648200" cy="388620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ES_tradnl" sz="2600" b="1" smtClean="0">
                <a:solidFill>
                  <a:srgbClr val="FF0066"/>
                </a:solidFill>
              </a:rPr>
              <a:t>public int factorial (int n) {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s-ES_tradnl" sz="2600" b="1" smtClean="0"/>
              <a:t>	</a:t>
            </a:r>
            <a:r>
              <a:rPr lang="es-ES_tradnl" sz="2600" b="1" smtClean="0">
                <a:solidFill>
                  <a:srgbClr val="0000FF"/>
                </a:solidFill>
              </a:rPr>
              <a:t>int fact = 1;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s-ES_tradnl" sz="2600" b="1" smtClean="0"/>
              <a:t>	</a:t>
            </a:r>
            <a:r>
              <a:rPr lang="es-ES_tradnl" sz="2600" b="1" smtClean="0">
                <a:solidFill>
                  <a:srgbClr val="009900"/>
                </a:solidFill>
              </a:rPr>
              <a:t>for  (int i = 1; i &lt;= n; i++)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s-ES_tradnl" sz="2600" b="1" smtClean="0">
                <a:solidFill>
                  <a:srgbClr val="009900"/>
                </a:solidFill>
              </a:rPr>
              <a:t>   fact = i * fact;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s-ES_tradnl" sz="2600" b="1" smtClean="0"/>
              <a:t>	</a:t>
            </a:r>
            <a:r>
              <a:rPr lang="es-ES_tradnl" sz="2600" b="1" smtClean="0">
                <a:solidFill>
                  <a:srgbClr val="0000FF"/>
                </a:solidFill>
              </a:rPr>
              <a:t>return fact;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s-ES_tradnl" sz="2600" b="1" smtClean="0">
                <a:solidFill>
                  <a:srgbClr val="FF0000"/>
                </a:solidFill>
              </a:rPr>
              <a:t>   }</a:t>
            </a:r>
            <a:endParaRPr lang="es-ES" sz="2600" b="1" smtClean="0">
              <a:solidFill>
                <a:srgbClr val="FF0000"/>
              </a:solidFill>
            </a:endParaRPr>
          </a:p>
        </p:txBody>
      </p:sp>
      <p:sp>
        <p:nvSpPr>
          <p:cNvPr id="8196" name="5 Marcador de número de diapositiva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0779EE-80DE-4F2F-AE66-21A0B848C2B0}" type="slidenum">
              <a:rPr lang="es-MX">
                <a:solidFill>
                  <a:schemeClr val="tx1"/>
                </a:solidFill>
                <a:latin typeface="Arial Black" pitchFamily="34" charset="0"/>
              </a:rPr>
              <a:pPr/>
              <a:t>7</a:t>
            </a:fld>
            <a:endParaRPr lang="es-MX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04800" y="1905000"/>
            <a:ext cx="4267200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sz="2600">
                <a:solidFill>
                  <a:srgbClr val="800080"/>
                </a:solidFill>
                <a:cs typeface="Tahoma" pitchFamily="34" charset="0"/>
              </a:rPr>
              <a:t>int factorial (int n)</a:t>
            </a:r>
            <a:endParaRPr lang="es-ES_tradnl" sz="2600"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s-ES_tradnl" sz="2600" u="sng">
                <a:solidFill>
                  <a:srgbClr val="800080"/>
                </a:solidFill>
                <a:cs typeface="Tahoma" pitchFamily="34" charset="0"/>
              </a:rPr>
              <a:t>comienza</a:t>
            </a:r>
            <a:endParaRPr lang="es-ES_tradnl" sz="2600"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s-ES_tradnl" sz="2600">
                <a:solidFill>
                  <a:srgbClr val="800080"/>
                </a:solidFill>
                <a:cs typeface="Tahoma" pitchFamily="34" charset="0"/>
              </a:rPr>
              <a:t>    </a:t>
            </a:r>
            <a:r>
              <a:rPr lang="en-GB" sz="2600">
                <a:solidFill>
                  <a:srgbClr val="800080"/>
                </a:solidFill>
                <a:cs typeface="Tahoma" pitchFamily="34" charset="0"/>
              </a:rPr>
              <a:t>fact </a:t>
            </a:r>
            <a:r>
              <a:rPr lang="es-ES_tradnl" sz="2600">
                <a:solidFill>
                  <a:srgbClr val="800080"/>
                </a:solidFill>
                <a:cs typeface="Tahoma" pitchFamily="34" charset="0"/>
                <a:sym typeface="Wingdings" pitchFamily="2" charset="2"/>
              </a:rPr>
              <a:t></a:t>
            </a:r>
            <a:r>
              <a:rPr lang="en-GB" sz="2600">
                <a:solidFill>
                  <a:srgbClr val="800080"/>
                </a:solidFill>
                <a:cs typeface="Tahoma" pitchFamily="34" charset="0"/>
              </a:rPr>
              <a:t> 1</a:t>
            </a:r>
            <a:endParaRPr lang="es-ES_tradnl" sz="2600"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GB" sz="2600">
                <a:solidFill>
                  <a:srgbClr val="800080"/>
                </a:solidFill>
                <a:cs typeface="Tahoma" pitchFamily="34" charset="0"/>
              </a:rPr>
              <a:t>    </a:t>
            </a:r>
            <a:r>
              <a:rPr lang="en-GB" sz="2600" u="sng">
                <a:solidFill>
                  <a:srgbClr val="800080"/>
                </a:solidFill>
                <a:cs typeface="Tahoma" pitchFamily="34" charset="0"/>
              </a:rPr>
              <a:t>para</a:t>
            </a:r>
            <a:r>
              <a:rPr lang="en-GB" sz="2600">
                <a:solidFill>
                  <a:srgbClr val="800080"/>
                </a:solidFill>
                <a:cs typeface="Tahoma" pitchFamily="34" charset="0"/>
              </a:rPr>
              <a:t> i </a:t>
            </a:r>
            <a:r>
              <a:rPr lang="es-ES_tradnl" sz="2600">
                <a:solidFill>
                  <a:srgbClr val="800080"/>
                </a:solidFill>
                <a:cs typeface="Tahoma" pitchFamily="34" charset="0"/>
                <a:sym typeface="Wingdings" pitchFamily="2" charset="2"/>
              </a:rPr>
              <a:t></a:t>
            </a:r>
            <a:r>
              <a:rPr lang="en-GB" sz="2600">
                <a:solidFill>
                  <a:srgbClr val="800080"/>
                </a:solidFill>
                <a:cs typeface="Tahoma" pitchFamily="34" charset="0"/>
              </a:rPr>
              <a:t> 1 </a:t>
            </a:r>
            <a:r>
              <a:rPr lang="en-GB" sz="2600" u="sng">
                <a:solidFill>
                  <a:srgbClr val="800080"/>
                </a:solidFill>
                <a:cs typeface="Tahoma" pitchFamily="34" charset="0"/>
              </a:rPr>
              <a:t>hasta</a:t>
            </a:r>
            <a:r>
              <a:rPr lang="en-GB" sz="2600">
                <a:solidFill>
                  <a:srgbClr val="800080"/>
                </a:solidFill>
                <a:cs typeface="Tahoma" pitchFamily="34" charset="0"/>
              </a:rPr>
              <a:t> n</a:t>
            </a:r>
            <a:endParaRPr lang="es-ES_tradnl" sz="2600"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GB" sz="2600">
                <a:solidFill>
                  <a:srgbClr val="800080"/>
                </a:solidFill>
                <a:cs typeface="Tahoma" pitchFamily="34" charset="0"/>
              </a:rPr>
              <a:t>	fact </a:t>
            </a:r>
            <a:r>
              <a:rPr lang="es-ES_tradnl" sz="2600">
                <a:solidFill>
                  <a:srgbClr val="800080"/>
                </a:solidFill>
                <a:cs typeface="Tahoma" pitchFamily="34" charset="0"/>
                <a:sym typeface="Wingdings" pitchFamily="2" charset="2"/>
              </a:rPr>
              <a:t></a:t>
            </a:r>
            <a:r>
              <a:rPr lang="en-GB" sz="2600">
                <a:solidFill>
                  <a:srgbClr val="800080"/>
                </a:solidFill>
                <a:cs typeface="Tahoma" pitchFamily="34" charset="0"/>
              </a:rPr>
              <a:t> i * fact</a:t>
            </a:r>
            <a:endParaRPr lang="es-ES_tradnl" sz="2600"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GB" sz="2600">
                <a:solidFill>
                  <a:srgbClr val="800080"/>
                </a:solidFill>
                <a:cs typeface="Tahoma" pitchFamily="34" charset="0"/>
              </a:rPr>
              <a:t>    </a:t>
            </a:r>
            <a:r>
              <a:rPr lang="en-GB" sz="2600" u="sng">
                <a:solidFill>
                  <a:srgbClr val="800080"/>
                </a:solidFill>
                <a:cs typeface="Tahoma" pitchFamily="34" charset="0"/>
              </a:rPr>
              <a:t>regresa</a:t>
            </a:r>
            <a:r>
              <a:rPr lang="en-GB" sz="2600">
                <a:solidFill>
                  <a:srgbClr val="800080"/>
                </a:solidFill>
                <a:cs typeface="Tahoma" pitchFamily="34" charset="0"/>
              </a:rPr>
              <a:t> fact</a:t>
            </a:r>
            <a:endParaRPr lang="es-ES_tradnl" sz="2600"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s-ES_tradnl" sz="2600" u="sng">
                <a:solidFill>
                  <a:srgbClr val="800080"/>
                </a:solidFill>
                <a:cs typeface="Tahoma" pitchFamily="34" charset="0"/>
              </a:rPr>
              <a:t>termina</a:t>
            </a:r>
            <a:endParaRPr lang="es-ES_tradnl" sz="260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s-ES" sz="2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i="1" smtClean="0">
                <a:solidFill>
                  <a:srgbClr val="0000FF"/>
                </a:solidFill>
              </a:rPr>
              <a:t>Ejemplo:</a:t>
            </a:r>
            <a:r>
              <a:rPr lang="es-ES" smtClean="0">
                <a:solidFill>
                  <a:srgbClr val="0000FF"/>
                </a:solidFill>
              </a:rPr>
              <a:t>  factorial </a:t>
            </a:r>
            <a:r>
              <a:rPr lang="es-ES" sz="2400" smtClean="0">
                <a:solidFill>
                  <a:srgbClr val="0000FF"/>
                </a:solidFill>
              </a:rPr>
              <a:t>(recursivo)</a:t>
            </a:r>
          </a:p>
        </p:txBody>
      </p:sp>
      <p:sp>
        <p:nvSpPr>
          <p:cNvPr id="9219" name="Rectangle 6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4572000" cy="38862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GB" sz="2500" dirty="0" err="1" smtClean="0">
                <a:solidFill>
                  <a:srgbClr val="800080"/>
                </a:solidFill>
                <a:cs typeface="Tahoma" pitchFamily="34" charset="0"/>
              </a:rPr>
              <a:t>int</a:t>
            </a:r>
            <a:r>
              <a:rPr lang="en-GB" sz="2500" dirty="0" smtClean="0">
                <a:solidFill>
                  <a:srgbClr val="800080"/>
                </a:solidFill>
                <a:cs typeface="Tahoma" pitchFamily="34" charset="0"/>
              </a:rPr>
              <a:t> factorial (</a:t>
            </a:r>
            <a:r>
              <a:rPr lang="en-GB" sz="2500" dirty="0" err="1" smtClean="0">
                <a:solidFill>
                  <a:srgbClr val="800080"/>
                </a:solidFill>
                <a:cs typeface="Tahoma" pitchFamily="34" charset="0"/>
              </a:rPr>
              <a:t>int</a:t>
            </a:r>
            <a:r>
              <a:rPr lang="en-GB" sz="2500" dirty="0" smtClean="0">
                <a:solidFill>
                  <a:srgbClr val="800080"/>
                </a:solidFill>
                <a:cs typeface="Tahoma" pitchFamily="34" charset="0"/>
              </a:rPr>
              <a:t> n) </a:t>
            </a:r>
            <a:endParaRPr lang="es-ES_tradnl" sz="2500" dirty="0" smtClean="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s-ES_tradnl" sz="2500" u="sng" dirty="0" smtClean="0">
                <a:solidFill>
                  <a:srgbClr val="800080"/>
                </a:solidFill>
                <a:cs typeface="Tahoma" pitchFamily="34" charset="0"/>
              </a:rPr>
              <a:t>comienza</a:t>
            </a:r>
            <a:endParaRPr lang="es-ES_tradnl" sz="2500" dirty="0" smtClean="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s-ES_tradnl" sz="2500" dirty="0" smtClean="0">
                <a:solidFill>
                  <a:srgbClr val="800080"/>
                </a:solidFill>
                <a:cs typeface="Tahoma" pitchFamily="34" charset="0"/>
              </a:rPr>
              <a:t>	</a:t>
            </a:r>
            <a:r>
              <a:rPr lang="es-ES_tradnl" sz="2500" u="sng" dirty="0" smtClean="0">
                <a:solidFill>
                  <a:srgbClr val="800080"/>
                </a:solidFill>
                <a:cs typeface="Tahoma" pitchFamily="34" charset="0"/>
              </a:rPr>
              <a:t>si</a:t>
            </a:r>
            <a:r>
              <a:rPr lang="es-ES_tradnl" sz="2500" dirty="0" smtClean="0">
                <a:solidFill>
                  <a:srgbClr val="800080"/>
                </a:solidFill>
                <a:cs typeface="Tahoma" pitchFamily="34" charset="0"/>
              </a:rPr>
              <a:t> n = 0 </a:t>
            </a:r>
            <a:r>
              <a:rPr lang="es-ES_tradnl" sz="2500" u="sng" dirty="0" smtClean="0">
                <a:solidFill>
                  <a:srgbClr val="800080"/>
                </a:solidFill>
                <a:cs typeface="Tahoma" pitchFamily="34" charset="0"/>
              </a:rPr>
              <a:t>entonces</a:t>
            </a:r>
            <a:endParaRPr lang="es-ES_tradnl" sz="2500" dirty="0" smtClean="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s-ES_tradnl" sz="2500" dirty="0" smtClean="0">
                <a:solidFill>
                  <a:srgbClr val="800080"/>
                </a:solidFill>
                <a:cs typeface="Tahoma" pitchFamily="34" charset="0"/>
              </a:rPr>
              <a:t>		</a:t>
            </a:r>
            <a:r>
              <a:rPr lang="es-ES_tradnl" sz="2500" u="sng" dirty="0" smtClean="0">
                <a:solidFill>
                  <a:srgbClr val="800080"/>
                </a:solidFill>
                <a:cs typeface="Tahoma" pitchFamily="34" charset="0"/>
              </a:rPr>
              <a:t>regresa</a:t>
            </a:r>
            <a:r>
              <a:rPr lang="es-ES_tradnl" sz="2500" dirty="0" smtClean="0">
                <a:solidFill>
                  <a:srgbClr val="800080"/>
                </a:solidFill>
                <a:cs typeface="Tahoma" pitchFamily="34" charset="0"/>
              </a:rPr>
              <a:t> 1</a:t>
            </a:r>
            <a:endParaRPr lang="es-ES_tradnl" sz="2500" dirty="0" smtClean="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s-ES_tradnl" sz="2500" dirty="0" smtClean="0">
                <a:solidFill>
                  <a:srgbClr val="800080"/>
                </a:solidFill>
                <a:cs typeface="Tahoma" pitchFamily="34" charset="0"/>
              </a:rPr>
              <a:t>	</a:t>
            </a:r>
            <a:r>
              <a:rPr lang="es-ES_tradnl" sz="2500" u="sng" dirty="0" smtClean="0">
                <a:solidFill>
                  <a:srgbClr val="800080"/>
                </a:solidFill>
                <a:cs typeface="Tahoma" pitchFamily="34" charset="0"/>
              </a:rPr>
              <a:t>otro</a:t>
            </a:r>
            <a:endParaRPr lang="es-ES_tradnl" sz="2500" dirty="0" smtClean="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s-ES_tradnl" sz="2500" dirty="0" smtClean="0">
                <a:solidFill>
                  <a:srgbClr val="800080"/>
                </a:solidFill>
                <a:cs typeface="Tahoma" pitchFamily="34" charset="0"/>
              </a:rPr>
              <a:t>		</a:t>
            </a:r>
            <a:r>
              <a:rPr lang="es-ES_tradnl" sz="2500" u="sng" dirty="0" smtClean="0">
                <a:solidFill>
                  <a:srgbClr val="800080"/>
                </a:solidFill>
                <a:cs typeface="Tahoma" pitchFamily="34" charset="0"/>
              </a:rPr>
              <a:t>regresa</a:t>
            </a:r>
            <a:r>
              <a:rPr lang="es-ES_tradnl" sz="2500" dirty="0" smtClean="0">
                <a:solidFill>
                  <a:srgbClr val="800080"/>
                </a:solidFill>
                <a:cs typeface="Tahoma" pitchFamily="34" charset="0"/>
              </a:rPr>
              <a:t> factorial (n-1)*n</a:t>
            </a:r>
            <a:endParaRPr lang="es-ES_tradnl" sz="2500" dirty="0" smtClean="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s-ES_tradnl" sz="2500" u="sng" dirty="0" smtClean="0">
                <a:solidFill>
                  <a:srgbClr val="800080"/>
                </a:solidFill>
                <a:cs typeface="Tahoma" pitchFamily="34" charset="0"/>
              </a:rPr>
              <a:t>termina</a:t>
            </a:r>
            <a:endParaRPr lang="es-ES_tradnl" sz="2500" dirty="0" smtClean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s-ES" sz="2500" dirty="0" smtClean="0"/>
          </a:p>
        </p:txBody>
      </p:sp>
      <p:sp>
        <p:nvSpPr>
          <p:cNvPr id="9220" name="Rectangle 7"/>
          <p:cNvSpPr>
            <a:spLocks noGrp="1" noChangeArrowheads="1"/>
          </p:cNvSpPr>
          <p:nvPr>
            <p:ph sz="half" idx="2"/>
          </p:nvPr>
        </p:nvSpPr>
        <p:spPr>
          <a:xfrm>
            <a:off x="4648200" y="1981200"/>
            <a:ext cx="4495800" cy="388620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ES_tradnl" sz="2600" b="1" dirty="0" err="1" smtClean="0">
                <a:solidFill>
                  <a:srgbClr val="FF0066"/>
                </a:solidFill>
              </a:rPr>
              <a:t>public</a:t>
            </a:r>
            <a:r>
              <a:rPr lang="es-ES_tradnl" sz="2600" b="1" dirty="0" smtClean="0">
                <a:solidFill>
                  <a:srgbClr val="FF0066"/>
                </a:solidFill>
              </a:rPr>
              <a:t> </a:t>
            </a:r>
            <a:r>
              <a:rPr lang="es-ES_tradnl" sz="2600" b="1" dirty="0" err="1" smtClean="0">
                <a:solidFill>
                  <a:srgbClr val="FF0066"/>
                </a:solidFill>
              </a:rPr>
              <a:t>int</a:t>
            </a:r>
            <a:r>
              <a:rPr lang="es-ES_tradnl" sz="2600" b="1" dirty="0" smtClean="0">
                <a:solidFill>
                  <a:srgbClr val="FF0066"/>
                </a:solidFill>
              </a:rPr>
              <a:t> factorial (</a:t>
            </a:r>
            <a:r>
              <a:rPr lang="es-ES_tradnl" sz="2600" b="1" dirty="0" err="1" smtClean="0">
                <a:solidFill>
                  <a:srgbClr val="FF0066"/>
                </a:solidFill>
              </a:rPr>
              <a:t>int</a:t>
            </a:r>
            <a:r>
              <a:rPr lang="es-ES_tradnl" sz="2600" b="1" dirty="0" smtClean="0">
                <a:solidFill>
                  <a:srgbClr val="FF0066"/>
                </a:solidFill>
              </a:rPr>
              <a:t> n) {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s-ES_tradnl" sz="2600" b="1" dirty="0" smtClean="0"/>
              <a:t>	</a:t>
            </a:r>
            <a:r>
              <a:rPr lang="es-ES_tradnl" sz="2600" b="1" dirty="0" err="1" smtClean="0">
                <a:solidFill>
                  <a:srgbClr val="0000FF"/>
                </a:solidFill>
              </a:rPr>
              <a:t>if</a:t>
            </a:r>
            <a:r>
              <a:rPr lang="es-ES_tradnl" sz="2600" b="1" dirty="0" smtClean="0">
                <a:solidFill>
                  <a:srgbClr val="0000FF"/>
                </a:solidFill>
              </a:rPr>
              <a:t> n == 0 </a:t>
            </a:r>
            <a:r>
              <a:rPr lang="es-ES_tradnl" sz="2600" b="1" dirty="0" err="1" smtClean="0">
                <a:solidFill>
                  <a:srgbClr val="0000FF"/>
                </a:solidFill>
              </a:rPr>
              <a:t>return</a:t>
            </a:r>
            <a:r>
              <a:rPr lang="es-ES_tradnl" sz="2600" b="1" dirty="0" smtClean="0">
                <a:solidFill>
                  <a:srgbClr val="0000FF"/>
                </a:solidFill>
              </a:rPr>
              <a:t> 1;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s-ES_tradnl" sz="2600" b="1" dirty="0" smtClean="0"/>
              <a:t>	</a:t>
            </a:r>
            <a:r>
              <a:rPr lang="es-ES_tradnl" sz="2600" b="1" dirty="0" err="1" smtClean="0">
                <a:solidFill>
                  <a:srgbClr val="009900"/>
                </a:solidFill>
              </a:rPr>
              <a:t>else</a:t>
            </a:r>
            <a:r>
              <a:rPr lang="es-ES_tradnl" sz="2600" b="1" dirty="0" smtClean="0">
                <a:solidFill>
                  <a:srgbClr val="009900"/>
                </a:solidFill>
              </a:rPr>
              <a:t> 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s-ES_tradnl" sz="2600" b="1" dirty="0" smtClean="0">
                <a:solidFill>
                  <a:srgbClr val="009900"/>
                </a:solidFill>
              </a:rPr>
              <a:t>   </a:t>
            </a:r>
            <a:r>
              <a:rPr lang="es-ES_tradnl" sz="2600" b="1" dirty="0" err="1" smtClean="0">
                <a:solidFill>
                  <a:srgbClr val="009900"/>
                </a:solidFill>
              </a:rPr>
              <a:t>return</a:t>
            </a:r>
            <a:r>
              <a:rPr lang="es-ES_tradnl" sz="2600" b="1" dirty="0" smtClean="0">
                <a:solidFill>
                  <a:srgbClr val="009900"/>
                </a:solidFill>
              </a:rPr>
              <a:t> factorial (n-1) * n;</a:t>
            </a:r>
            <a:endParaRPr lang="es-ES_tradnl" sz="2600" b="1" dirty="0" smtClean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s-ES_tradnl" sz="2600" b="1" dirty="0" smtClean="0">
                <a:solidFill>
                  <a:srgbClr val="FF0000"/>
                </a:solidFill>
              </a:rPr>
              <a:t>   }</a:t>
            </a:r>
            <a:endParaRPr lang="es-ES" sz="26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s-ES" dirty="0" smtClean="0"/>
          </a:p>
        </p:txBody>
      </p:sp>
      <p:sp>
        <p:nvSpPr>
          <p:cNvPr id="9221" name="5 Marcador de número de diapositiva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BB1086A-D4A8-4CED-8B99-AC6C15B5008A}" type="slidenum">
              <a:rPr lang="es-MX">
                <a:solidFill>
                  <a:schemeClr val="tx1"/>
                </a:solidFill>
                <a:latin typeface="Arial Black" pitchFamily="34" charset="0"/>
              </a:rPr>
              <a:pPr/>
              <a:t>8</a:t>
            </a:fld>
            <a:endParaRPr lang="es-MX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2 Marcador de número de diapositiva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DC2892-50FC-454D-BB13-8722724C3BD3}" type="slidenum">
              <a:rPr lang="es-MX">
                <a:solidFill>
                  <a:schemeClr val="tx1"/>
                </a:solidFill>
                <a:latin typeface="Arial Black" pitchFamily="34" charset="0"/>
              </a:rPr>
              <a:pPr/>
              <a:t>9</a:t>
            </a:fld>
            <a:endParaRPr lang="es-MX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4400" i="1">
                <a:solidFill>
                  <a:srgbClr val="0000FF"/>
                </a:solidFill>
              </a:rPr>
              <a:t>Ejemplo:</a:t>
            </a:r>
            <a:r>
              <a:rPr lang="en-US" sz="4400"/>
              <a:t> </a:t>
            </a: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MX" sz="2400" dirty="0"/>
              <a:t>A continuación se puede ver  la secuencia de factoriales.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s-MX" sz="240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s-MX" sz="2400" b="1" dirty="0"/>
              <a:t>0! = 1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s-MX" sz="2400" b="1" dirty="0"/>
              <a:t>1! = 1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s-MX" sz="2400" b="1" dirty="0"/>
              <a:t>2! = 2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s-MX" sz="2400" b="1" dirty="0"/>
              <a:t>3! = 6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s-MX" sz="2400" b="1" dirty="0"/>
              <a:t>4! = 24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s-MX" sz="2400" b="1" dirty="0"/>
              <a:t>5! = 120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s-MX" sz="2400" b="1" dirty="0"/>
              <a:t>...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s-MX" sz="2400" b="1" dirty="0"/>
              <a:t>N! =</a:t>
            </a:r>
            <a:r>
              <a:rPr lang="es-MX" sz="2400" dirty="0"/>
              <a:t>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en-US" sz="240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en-US" sz="2800" dirty="0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2632075" y="3190875"/>
            <a:ext cx="5091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>
                <a:solidFill>
                  <a:srgbClr val="FF0000"/>
                </a:solidFill>
                <a:latin typeface="Tahoma" pitchFamily="34" charset="0"/>
              </a:rPr>
              <a:t>= 1 * 1   			= 1 * 0!</a:t>
            </a:r>
            <a:endParaRPr lang="en-US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2632075" y="3581400"/>
            <a:ext cx="5091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>
                <a:solidFill>
                  <a:srgbClr val="FF0000"/>
                </a:solidFill>
                <a:latin typeface="Tahoma" pitchFamily="34" charset="0"/>
              </a:rPr>
              <a:t>= 2 * 1   			= 2 * 1!</a:t>
            </a:r>
            <a:endParaRPr lang="en-US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2632075" y="3962400"/>
            <a:ext cx="5091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sz="2400" b="1" dirty="0">
                <a:solidFill>
                  <a:srgbClr val="FF0000"/>
                </a:solidFill>
                <a:latin typeface="Tahoma" pitchFamily="34" charset="0"/>
              </a:rPr>
              <a:t>= 3 * </a:t>
            </a:r>
            <a:r>
              <a:rPr lang="es-MX" sz="2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itchFamily="34" charset="0"/>
              </a:rPr>
              <a:t>2   * 1		</a:t>
            </a:r>
            <a:r>
              <a:rPr lang="es-MX" sz="2400" b="1" dirty="0">
                <a:solidFill>
                  <a:srgbClr val="FF0000"/>
                </a:solidFill>
                <a:latin typeface="Tahoma" pitchFamily="34" charset="0"/>
              </a:rPr>
              <a:t>= 3 * 2!</a:t>
            </a:r>
            <a:endParaRPr lang="en-US" sz="24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2632075" y="4343400"/>
            <a:ext cx="5091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sz="2400" b="1" dirty="0">
                <a:solidFill>
                  <a:srgbClr val="FF0000"/>
                </a:solidFill>
                <a:latin typeface="Tahoma" pitchFamily="34" charset="0"/>
              </a:rPr>
              <a:t>= 4 * </a:t>
            </a:r>
            <a:r>
              <a:rPr lang="es-MX" sz="2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itchFamily="34" charset="0"/>
              </a:rPr>
              <a:t>3 * 2 * 1</a:t>
            </a:r>
            <a:r>
              <a:rPr lang="es-MX" sz="2400" b="1" dirty="0">
                <a:solidFill>
                  <a:srgbClr val="FF0000"/>
                </a:solidFill>
                <a:latin typeface="Tahoma" pitchFamily="34" charset="0"/>
              </a:rPr>
              <a:t> 		= 4 * 3!</a:t>
            </a:r>
            <a:endParaRPr lang="en-US" sz="24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2667000" y="4800600"/>
            <a:ext cx="5091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sz="2400" b="1" dirty="0">
                <a:solidFill>
                  <a:srgbClr val="FF0000"/>
                </a:solidFill>
                <a:latin typeface="Tahoma" pitchFamily="34" charset="0"/>
              </a:rPr>
              <a:t>= 5 * </a:t>
            </a:r>
            <a:r>
              <a:rPr lang="es-MX" sz="2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itchFamily="34" charset="0"/>
              </a:rPr>
              <a:t>4 * 3 * 2 * 1</a:t>
            </a:r>
            <a:r>
              <a:rPr lang="es-MX" sz="2400" b="1" dirty="0">
                <a:solidFill>
                  <a:srgbClr val="FF0000"/>
                </a:solidFill>
                <a:latin typeface="Tahoma" pitchFamily="34" charset="0"/>
              </a:rPr>
              <a:t> 	= 5 * 4!</a:t>
            </a:r>
            <a:endParaRPr lang="en-US" sz="24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2627313" y="5562600"/>
            <a:ext cx="2309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>
                <a:solidFill>
                  <a:srgbClr val="FF0000"/>
                </a:solidFill>
                <a:latin typeface="Tahoma" pitchFamily="34" charset="0"/>
              </a:rPr>
              <a:t>= N * (N – 1)!</a:t>
            </a:r>
            <a:endParaRPr lang="en-US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 flipV="1">
            <a:off x="1811338" y="3124200"/>
            <a:ext cx="474662" cy="309563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 flipV="1">
            <a:off x="1676400" y="3429000"/>
            <a:ext cx="609600" cy="457200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 flipV="1">
            <a:off x="1676400" y="3886200"/>
            <a:ext cx="533400" cy="381000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 flipV="1">
            <a:off x="1752600" y="4343400"/>
            <a:ext cx="457200" cy="228600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0255" name="Line 14"/>
          <p:cNvSpPr>
            <a:spLocks noChangeShapeType="1"/>
          </p:cNvSpPr>
          <p:nvPr/>
        </p:nvSpPr>
        <p:spPr bwMode="auto">
          <a:xfrm flipV="1">
            <a:off x="1676400" y="4800600"/>
            <a:ext cx="609600" cy="228600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489</TotalTime>
  <Words>559</Words>
  <Application>Microsoft Office PowerPoint</Application>
  <PresentationFormat>Presentación en pantalla (4:3)</PresentationFormat>
  <Paragraphs>131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Adyacencia</vt:lpstr>
      <vt:lpstr>Recursividad</vt:lpstr>
      <vt:lpstr>Matrushka</vt:lpstr>
      <vt:lpstr>Recursividad: el concepto</vt:lpstr>
      <vt:lpstr>Función recursiva</vt:lpstr>
      <vt:lpstr>Función recursiva</vt:lpstr>
      <vt:lpstr>Ejemplo:  factorial</vt:lpstr>
      <vt:lpstr>Ejemplo:   factorial (iterativo - repetetitivo)</vt:lpstr>
      <vt:lpstr>Ejemplo:  factorial (recursivo)</vt:lpstr>
      <vt:lpstr>Diapositiva 9</vt:lpstr>
      <vt:lpstr>Diapositiva 10</vt:lpstr>
      <vt:lpstr>Solución Recursiva</vt:lpstr>
      <vt:lpstr>¿Cómo funciona la recursividad?</vt:lpstr>
      <vt:lpstr>¿Cómo funciona la recursividad?</vt:lpstr>
      <vt:lpstr>¿Por qué escribir programas recursivos?</vt:lpstr>
      <vt:lpstr>Factible de utilizar recursividad</vt:lpstr>
    </vt:vector>
  </TitlesOfParts>
  <Company>Personal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Recursividad</dc:title>
  <dc:creator>Marcela</dc:creator>
  <cp:lastModifiedBy>lclap</cp:lastModifiedBy>
  <cp:revision>80</cp:revision>
  <dcterms:created xsi:type="dcterms:W3CDTF">2005-08-23T06:23:30Z</dcterms:created>
  <dcterms:modified xsi:type="dcterms:W3CDTF">2014-09-24T14:13:34Z</dcterms:modified>
</cp:coreProperties>
</file>