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80" r:id="rId16"/>
    <p:sldId id="294" r:id="rId17"/>
    <p:sldId id="295" r:id="rId18"/>
    <p:sldId id="296" r:id="rId19"/>
    <p:sldId id="297" r:id="rId20"/>
    <p:sldId id="298" r:id="rId21"/>
    <p:sldId id="299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5520" autoAdjust="0"/>
  </p:normalViewPr>
  <p:slideViewPr>
    <p:cSldViewPr>
      <p:cViewPr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3-31T12:37:22.218" idx="1">
    <p:pos x="5462" y="3986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9476B50-B169-494B-AB1D-33F5662D30F7}" type="datetimeFigureOut">
              <a:rPr lang="es-ES"/>
              <a:pPr>
                <a:defRPr/>
              </a:pPr>
              <a:t>01/10/2014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E05119E-F46B-42F3-A341-14FEA1D43A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smtClean="0"/>
              <a:t>De las siguientes opciones cual no es una funcion del analisis sintactico:</a:t>
            </a:r>
          </a:p>
          <a:p>
            <a:pPr lvl="1" eaLnBrk="1" hangingPunct="1">
              <a:spcBef>
                <a:spcPct val="0"/>
              </a:spcBef>
            </a:pPr>
            <a:r>
              <a:rPr lang="es-AR" smtClean="0"/>
              <a:t>a) Si es lexicamente incorrecto generar error</a:t>
            </a:r>
          </a:p>
          <a:p>
            <a:pPr lvl="1" eaLnBrk="1" hangingPunct="1">
              <a:spcBef>
                <a:spcPct val="0"/>
              </a:spcBef>
            </a:pPr>
            <a:r>
              <a:rPr lang="es-AR" sz="2400" smtClean="0"/>
              <a:t>Comprobar el orden en que llegan los tokens</a:t>
            </a:r>
          </a:p>
          <a:p>
            <a:pPr lvl="1" eaLnBrk="1" hangingPunct="1">
              <a:spcBef>
                <a:spcPct val="0"/>
              </a:spcBef>
            </a:pPr>
            <a:r>
              <a:rPr lang="es-AR" sz="2400" smtClean="0"/>
              <a:t> b) Construir una representación del programa fuente</a:t>
            </a:r>
          </a:p>
          <a:p>
            <a:pPr lvl="1" eaLnBrk="1" hangingPunct="1">
              <a:spcBef>
                <a:spcPct val="0"/>
              </a:spcBef>
            </a:pPr>
            <a:r>
              <a:rPr lang="es-AR" sz="2400" smtClean="0"/>
              <a:t> c) Si es sintacticamente incorrecto generar error</a:t>
            </a:r>
            <a:endParaRPr lang="es-AR" smtClean="0"/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3925E3-3C4F-49B1-83BB-11C78C8BEBFA}" type="slidenum">
              <a:rPr lang="es-ES" smtClean="0"/>
              <a:pPr/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/>
              <a:t>De acuerdo a la </a:t>
            </a:r>
            <a:r>
              <a:rPr lang="es-AR" dirty="0" err="1" smtClean="0"/>
              <a:t>funcion</a:t>
            </a:r>
            <a:r>
              <a:rPr lang="es-AR" dirty="0" smtClean="0"/>
              <a:t> principal del </a:t>
            </a:r>
            <a:r>
              <a:rPr lang="es-AR" dirty="0" err="1" smtClean="0"/>
              <a:t>analisis</a:t>
            </a:r>
            <a:r>
              <a:rPr lang="es-AR" dirty="0" smtClean="0"/>
              <a:t> </a:t>
            </a:r>
            <a:r>
              <a:rPr lang="es-AR" dirty="0" err="1" smtClean="0"/>
              <a:t>sintactico</a:t>
            </a:r>
            <a:r>
              <a:rPr lang="es-AR" dirty="0" smtClean="0"/>
              <a:t> cual de las siguientes opciones no es una de ella: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El </a:t>
            </a:r>
            <a:r>
              <a:rPr lang="es-AR" dirty="0" err="1" smtClean="0"/>
              <a:t>parser</a:t>
            </a:r>
            <a:r>
              <a:rPr lang="es-AR" dirty="0" smtClean="0"/>
              <a:t> es la unidad que </a:t>
            </a:r>
            <a:r>
              <a:rPr lang="es-AR" dirty="0" err="1" smtClean="0"/>
              <a:t>guia</a:t>
            </a:r>
            <a:r>
              <a:rPr lang="es-AR" dirty="0" smtClean="0"/>
              <a:t> todo el proceso de la </a:t>
            </a:r>
            <a:r>
              <a:rPr lang="es-AR" dirty="0" err="1" smtClean="0"/>
              <a:t>compilacion</a:t>
            </a:r>
            <a:endParaRPr lang="es-AR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Por un lado va </a:t>
            </a:r>
            <a:r>
              <a:rPr lang="es-AR" dirty="0" err="1" smtClean="0"/>
              <a:t>solictando</a:t>
            </a:r>
            <a:r>
              <a:rPr lang="es-AR" dirty="0" smtClean="0"/>
              <a:t> al </a:t>
            </a:r>
            <a:r>
              <a:rPr lang="es-AR" dirty="0" err="1" smtClean="0"/>
              <a:t>lexer</a:t>
            </a:r>
            <a:r>
              <a:rPr lang="es-AR" dirty="0" smtClean="0"/>
              <a:t> los </a:t>
            </a:r>
            <a:r>
              <a:rPr lang="es-AR" dirty="0" err="1" smtClean="0"/>
              <a:t>tokens</a:t>
            </a:r>
            <a:r>
              <a:rPr lang="es-AR" dirty="0" smtClean="0"/>
              <a:t> y al mismo tiempo va dirigiendo el proceso de </a:t>
            </a:r>
            <a:r>
              <a:rPr lang="es-AR" dirty="0" err="1" smtClean="0"/>
              <a:t>analisis</a:t>
            </a:r>
            <a:r>
              <a:rPr lang="es-AR" dirty="0" smtClean="0"/>
              <a:t> </a:t>
            </a:r>
            <a:r>
              <a:rPr lang="es-AR" dirty="0" err="1" smtClean="0"/>
              <a:t>lexico</a:t>
            </a:r>
            <a:endParaRPr lang="es-AR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Por un lado va </a:t>
            </a:r>
            <a:r>
              <a:rPr lang="es-AR" dirty="0" err="1" smtClean="0"/>
              <a:t>solictando</a:t>
            </a:r>
            <a:r>
              <a:rPr lang="es-AR" dirty="0" smtClean="0"/>
              <a:t> al </a:t>
            </a:r>
            <a:r>
              <a:rPr lang="es-AR" dirty="0" err="1" smtClean="0"/>
              <a:t>lexer</a:t>
            </a:r>
            <a:r>
              <a:rPr lang="es-AR" dirty="0" smtClean="0"/>
              <a:t> los </a:t>
            </a:r>
            <a:r>
              <a:rPr lang="es-AR" dirty="0" err="1" smtClean="0"/>
              <a:t>tokens</a:t>
            </a:r>
            <a:r>
              <a:rPr lang="es-AR" dirty="0" smtClean="0"/>
              <a:t> y al mismo tiempo va dirigiendo el proceso de </a:t>
            </a:r>
            <a:r>
              <a:rPr lang="es-AR" dirty="0" err="1" smtClean="0"/>
              <a:t>analisis</a:t>
            </a:r>
            <a:r>
              <a:rPr lang="es-AR" dirty="0" smtClean="0"/>
              <a:t> </a:t>
            </a:r>
            <a:r>
              <a:rPr lang="es-AR" dirty="0" err="1" smtClean="0"/>
              <a:t>semantico</a:t>
            </a:r>
            <a:r>
              <a:rPr lang="es-AR" dirty="0" smtClean="0"/>
              <a:t> y </a:t>
            </a:r>
            <a:r>
              <a:rPr lang="es-AR" dirty="0" err="1" smtClean="0"/>
              <a:t>generacion</a:t>
            </a:r>
            <a:r>
              <a:rPr lang="es-AR" dirty="0" smtClean="0"/>
              <a:t> de </a:t>
            </a:r>
            <a:r>
              <a:rPr lang="es-AR" dirty="0" err="1" smtClean="0"/>
              <a:t>codigo</a:t>
            </a:r>
            <a:r>
              <a:rPr lang="es-AR" dirty="0" smtClean="0"/>
              <a:t> intermedio (verdadera)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Por un lado va </a:t>
            </a:r>
            <a:r>
              <a:rPr lang="es-AR" dirty="0" err="1" smtClean="0"/>
              <a:t>solictando</a:t>
            </a:r>
            <a:r>
              <a:rPr lang="es-AR" dirty="0" smtClean="0"/>
              <a:t> al </a:t>
            </a:r>
            <a:r>
              <a:rPr lang="es-AR" dirty="0" err="1" smtClean="0"/>
              <a:t>lexer</a:t>
            </a:r>
            <a:r>
              <a:rPr lang="es-AR" dirty="0" smtClean="0"/>
              <a:t> los </a:t>
            </a:r>
            <a:r>
              <a:rPr lang="es-AR" dirty="0" err="1" smtClean="0"/>
              <a:t>tokens</a:t>
            </a:r>
            <a:r>
              <a:rPr lang="es-AR" dirty="0" smtClean="0"/>
              <a:t> y al mismo tiempo va dirigiendo el proceso de </a:t>
            </a:r>
            <a:r>
              <a:rPr lang="es-AR" dirty="0" err="1" smtClean="0"/>
              <a:t>analisis</a:t>
            </a:r>
            <a:r>
              <a:rPr lang="es-AR" dirty="0" smtClean="0"/>
              <a:t> </a:t>
            </a:r>
            <a:r>
              <a:rPr lang="es-AR" dirty="0" err="1" smtClean="0"/>
              <a:t>semantico</a:t>
            </a:r>
            <a:r>
              <a:rPr lang="es-AR" dirty="0" smtClean="0"/>
              <a:t> y </a:t>
            </a:r>
            <a:r>
              <a:rPr lang="es-AR" dirty="0" err="1" smtClean="0"/>
              <a:t>generacion</a:t>
            </a:r>
            <a:r>
              <a:rPr lang="es-AR" dirty="0" smtClean="0"/>
              <a:t> de </a:t>
            </a:r>
            <a:r>
              <a:rPr lang="es-AR" dirty="0" err="1" smtClean="0"/>
              <a:t>codigo</a:t>
            </a:r>
            <a:r>
              <a:rPr lang="es-AR" dirty="0" smtClean="0"/>
              <a:t> 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endParaRPr lang="es-AR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endParaRPr lang="es-ES" dirty="0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F17604-3E2E-4895-8C27-26386CF47EA6}" type="slidenum">
              <a:rPr lang="es-ES" smtClean="0"/>
              <a:pPr/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/>
              <a:t>De las siguientes opciones cual no es una dificultad: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Recursividad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Ambigüedad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dificultad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err="1" smtClean="0"/>
              <a:t>Parentizacion</a:t>
            </a:r>
            <a:endParaRPr lang="es-AR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endParaRPr lang="es-AR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endParaRPr lang="es-ES"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C431FB-F23E-4BC2-A48B-CBD4768A2CB9}" type="slidenum">
              <a:rPr lang="es-ES" smtClean="0"/>
              <a:pPr/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/>
              <a:t>Que significa LL(1), indicar cual de las siguientes opciones es la correcta: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Que es un analizador </a:t>
            </a:r>
            <a:r>
              <a:rPr lang="es-AR" dirty="0" err="1" smtClean="0"/>
              <a:t>sintactico</a:t>
            </a:r>
            <a:r>
              <a:rPr lang="es-AR" dirty="0" smtClean="0"/>
              <a:t> ascendente de orden de lectura de la entrada de izquierda a derecha, se aplican las producciones de izquierda y es predictivo.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Que es un analizador </a:t>
            </a:r>
            <a:r>
              <a:rPr lang="es-AR" dirty="0" err="1" smtClean="0"/>
              <a:t>sintactico</a:t>
            </a:r>
            <a:r>
              <a:rPr lang="es-AR" dirty="0" smtClean="0"/>
              <a:t> descendente de orden de lectura de la entrada de izquierda a derecha, se aplican las producciones de izquierda y es predictivo.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Que es un analizador </a:t>
            </a:r>
            <a:r>
              <a:rPr lang="es-AR" dirty="0" err="1" smtClean="0"/>
              <a:t>sintactico</a:t>
            </a:r>
            <a:r>
              <a:rPr lang="es-AR" dirty="0" smtClean="0"/>
              <a:t> ascendente de orden de lectura de la entrada de izquierda a derecha, se aplican las producciones de derecha y es predictivo.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es-AR" dirty="0" smtClean="0"/>
              <a:t>Que es un analizador </a:t>
            </a:r>
            <a:r>
              <a:rPr lang="es-AR" dirty="0" err="1" smtClean="0"/>
              <a:t>sintactico</a:t>
            </a:r>
            <a:r>
              <a:rPr lang="es-AR" dirty="0" smtClean="0"/>
              <a:t> descendente de orden de lectura de la entrada de izquierda a derecha, se aplican las producciones de </a:t>
            </a:r>
            <a:r>
              <a:rPr lang="es-AR" smtClean="0"/>
              <a:t>izquierda y no </a:t>
            </a:r>
            <a:r>
              <a:rPr lang="es-AR" dirty="0" smtClean="0"/>
              <a:t>es predictivo.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endParaRPr lang="es-AR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endParaRPr lang="es-AR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endParaRPr lang="es-AR" dirty="0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4EB74E-0340-4F96-A67F-34939366E3AF}" type="slidenum">
              <a:rPr lang="es-ES" smtClean="0"/>
              <a:pPr/>
              <a:t>15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AR" smtClean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050FA0-7C4C-4E18-971D-34E82B1F012D}" type="slidenum">
              <a:rPr lang="es-ES" smtClean="0"/>
              <a:pPr/>
              <a:t>18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BD2B6-93EA-40B3-A0FB-2A4A4B82E4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F502D-828F-47BD-9DCC-23896C762C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E7BAD-2E4F-4B97-8F13-42F3852461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9C72E-E5FB-46F5-AAC0-E218F3EF45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467F9-C3AE-4B18-ACDD-9D66C834056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035B5-8E5A-4BF6-B7DD-B6CE6C3EFC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9CE18-2D2B-490A-916D-9BA513D9954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AC6EE-353C-4137-8E4C-02A12E4697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9616-0493-443C-AE85-5445FD73CA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14719-2FFE-4597-A1AC-C44C038ADD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A75D-8B26-4EC1-8C83-FFC67A09B7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6FC36501-509F-4251-B2C2-B4710D1FA2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E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3284538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sz="4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ANÁLISIS SINTÁCTICO</a:t>
            </a:r>
            <a:endParaRPr lang="es-ES" sz="48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33375"/>
            <a:ext cx="6400800" cy="57467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endParaRPr lang="es-ES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31913" y="1844675"/>
            <a:ext cx="64008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s-AR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Intérpretes</a:t>
            </a:r>
            <a:endParaRPr lang="es-ES" sz="2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20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Dificultades</a:t>
            </a:r>
            <a:endParaRPr lang="es-ES" smtClean="0"/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AR" sz="2800" smtClean="0"/>
              <a:t>La ambigüedad: cuando una gramática contiene una cadena para la que hay mas de un árbol de análisis sintáctico se dice que es ambigua.</a:t>
            </a:r>
          </a:p>
          <a:p>
            <a:pPr algn="just" eaLnBrk="1" hangingPunct="1"/>
            <a:r>
              <a:rPr lang="es-AR" sz="2800" smtClean="0"/>
              <a:t>Debido a que una gramática de estas característica  permite que a partir del mismo código fuente se puedan obtener diferentes códigos intermedios, no es valida para construir un compilador.</a:t>
            </a:r>
            <a:endParaRPr lang="es-ES" sz="2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Dificultades</a:t>
            </a:r>
            <a:endParaRPr lang="es-ES" smtClean="0"/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La ambigüedad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AR" sz="2000" smtClean="0"/>
              <a:t>Si una gramática tiene alguna de estas característica  podremos afirmar que es ambigua</a:t>
            </a:r>
            <a:endParaRPr lang="es-ES" sz="2000" smtClean="0"/>
          </a:p>
          <a:p>
            <a:pPr lvl="1" algn="just" eaLnBrk="1" hangingPunct="1"/>
            <a:r>
              <a:rPr lang="es-AR" sz="1800" smtClean="0"/>
              <a:t>Gramatica con ciclo: S::=A|S::=a|A::=S</a:t>
            </a:r>
          </a:p>
          <a:p>
            <a:pPr lvl="1" algn="just" eaLnBrk="1" hangingPunct="1"/>
            <a:r>
              <a:rPr lang="es-AR" sz="1800" smtClean="0"/>
              <a:t>Gramatica con alguna regla de la forma: E::=E…..E</a:t>
            </a:r>
          </a:p>
          <a:p>
            <a:pPr lvl="1" algn="just" eaLnBrk="1" hangingPunct="1"/>
            <a:r>
              <a:rPr lang="es-AR" sz="1800" smtClean="0"/>
              <a:t>Gramatica que ofrezcan caminos  alternativos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s-AR" sz="1800" smtClean="0"/>
              <a:t>S::=B|S::=C|B::=C</a:t>
            </a:r>
          </a:p>
          <a:p>
            <a:pPr lvl="1" algn="just" eaLnBrk="1" hangingPunct="1"/>
            <a:r>
              <a:rPr lang="es-AR" sz="1800" smtClean="0"/>
              <a:t>Producciones recursivas en las que las variables no recursivas de la produccion puedan derivar a la cadena vacia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s-AR" sz="1800" smtClean="0"/>
              <a:t>S::=ABS|S::=s|A::=a|</a:t>
            </a:r>
            <a:r>
              <a:rPr lang="el-GR" sz="1800" smtClean="0"/>
              <a:t>λ</a:t>
            </a:r>
            <a:r>
              <a:rPr lang="es-AR" sz="1800" smtClean="0"/>
              <a:t>|B::=b|a|</a:t>
            </a:r>
            <a:r>
              <a:rPr lang="el-GR" sz="1800" smtClean="0"/>
              <a:t>λ</a:t>
            </a:r>
            <a:endParaRPr lang="es-AR" sz="1800" smtClean="0"/>
          </a:p>
          <a:p>
            <a:pPr lvl="1" algn="just" eaLnBrk="1" hangingPunct="1"/>
            <a:endParaRPr lang="es-ES" sz="18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Dificultades</a:t>
            </a:r>
            <a:endParaRPr lang="es-ES" smtClean="0"/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667250"/>
          </a:xfrm>
        </p:spPr>
        <p:txBody>
          <a:bodyPr/>
          <a:lstStyle/>
          <a:p>
            <a:pPr algn="just" eaLnBrk="1" hangingPunct="1"/>
            <a:r>
              <a:rPr lang="es-AR" sz="2400" smtClean="0"/>
              <a:t>La asociatividad: es cuando se operan tres o mas operandos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AR" sz="2800" smtClean="0"/>
              <a:t>   </a:t>
            </a:r>
            <a:r>
              <a:rPr lang="es-AR" sz="2000" smtClean="0"/>
              <a:t>Por ejemplo:6/3/2, si el operador tiene asociatividad por la izquierda, primero se opera 6/3 y el resultado con /2</a:t>
            </a:r>
            <a:endParaRPr lang="es-AR" sz="2800" smtClean="0"/>
          </a:p>
          <a:p>
            <a:pPr algn="just" eaLnBrk="1" hangingPunct="1"/>
            <a:r>
              <a:rPr lang="es-AR" sz="2400" smtClean="0"/>
              <a:t>La precedencia: indica el orden en el que se aplicara respecto a los demas operadores en caso de poder aplicar mas de uno. Es decir si en una regla podemos aplicar mas de un operador, comenzaremos aplicando el de mas precedencia y terminaremos por aplicar el de menor precedencia</a:t>
            </a:r>
            <a:endParaRPr lang="es-ES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Dificultades</a:t>
            </a:r>
            <a:endParaRPr lang="es-ES" smtClean="0"/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La parentizacion: incluir paréntesis a la hora de evaluar expresiones en una gramática, se añade una variable que produzca expresiones  entre paréntesis. Los operandos se ponen a la mayor distancia posible del símbolo inicial (porque tiene la mayor precedencia)</a:t>
            </a:r>
            <a:endParaRPr lang="es-E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Análisis Sintáctico Lineal</a:t>
            </a:r>
            <a:endParaRPr lang="es-ES" smtClean="0"/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AR" sz="2400" smtClean="0"/>
              <a:t>    Hay varios algoritmos de análisis sintáctico (incluso para gramáticas ambiguas), pero su coste computacional es elevado. Si se consigue eliminar la ambigüedad, podemos utilizar 2 estrategias:</a:t>
            </a:r>
          </a:p>
          <a:p>
            <a:r>
              <a:rPr lang="es-AR" sz="2400" smtClean="0"/>
              <a:t>Análisis descendentes: partimos de la raíz del árbol sintáctico y aplicamos las reglas por la izquierda (LL(k))</a:t>
            </a:r>
          </a:p>
          <a:p>
            <a:r>
              <a:rPr lang="es-AR" sz="2400" smtClean="0"/>
              <a:t>Análisis ascendentes: partimos de la cadena de entrada y construimos el árbol a partir de las hojas para llegar a la raíz (LR(k))</a:t>
            </a:r>
            <a:endParaRPr lang="es-ES" sz="2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AR" smtClean="0"/>
              <a:t>Tipos de Analizadores</a:t>
            </a:r>
            <a:endParaRPr lang="es-ES" smtClean="0"/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735013" y="3616325"/>
            <a:ext cx="1355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/>
              <a:t>Analizadores</a:t>
            </a:r>
          </a:p>
          <a:p>
            <a:r>
              <a:rPr lang="es-AR"/>
              <a:t>Sintácticos</a:t>
            </a:r>
            <a:endParaRPr lang="es-ES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3132138" y="2205038"/>
            <a:ext cx="1481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/>
              <a:t>Descendentes</a:t>
            </a:r>
            <a:endParaRPr lang="es-ES"/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203575" y="4508500"/>
            <a:ext cx="1357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/>
              <a:t>Ascendentes</a:t>
            </a:r>
            <a:endParaRPr lang="es-ES"/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5292725" y="2276475"/>
            <a:ext cx="658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/>
              <a:t>LL(1)</a:t>
            </a:r>
            <a:endParaRPr lang="es-ES"/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5364163" y="3789363"/>
            <a:ext cx="194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/>
              <a:t>SLR (1)</a:t>
            </a:r>
            <a:endParaRPr lang="es-ES"/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5364163" y="4508500"/>
            <a:ext cx="194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/>
              <a:t>LR (1)</a:t>
            </a:r>
            <a:endParaRPr lang="es-ES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5364163" y="5157788"/>
            <a:ext cx="194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/>
              <a:t>LALR (1)</a:t>
            </a:r>
            <a:endParaRPr lang="es-ES"/>
          </a:p>
        </p:txBody>
      </p:sp>
      <p:sp>
        <p:nvSpPr>
          <p:cNvPr id="17418" name="AutoShape 12"/>
          <p:cNvSpPr>
            <a:spLocks/>
          </p:cNvSpPr>
          <p:nvPr/>
        </p:nvSpPr>
        <p:spPr bwMode="auto">
          <a:xfrm>
            <a:off x="2700338" y="1989138"/>
            <a:ext cx="142875" cy="3887787"/>
          </a:xfrm>
          <a:prstGeom prst="leftBrace">
            <a:avLst>
              <a:gd name="adj1" fmla="val 2267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7419" name="AutoShape 13"/>
          <p:cNvSpPr>
            <a:spLocks/>
          </p:cNvSpPr>
          <p:nvPr/>
        </p:nvSpPr>
        <p:spPr bwMode="auto">
          <a:xfrm>
            <a:off x="5003800" y="2060575"/>
            <a:ext cx="73025" cy="720725"/>
          </a:xfrm>
          <a:prstGeom prst="leftBrace">
            <a:avLst>
              <a:gd name="adj1" fmla="val 82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7420" name="AutoShape 14"/>
          <p:cNvSpPr>
            <a:spLocks/>
          </p:cNvSpPr>
          <p:nvPr/>
        </p:nvSpPr>
        <p:spPr bwMode="auto">
          <a:xfrm>
            <a:off x="5003800" y="3716338"/>
            <a:ext cx="144463" cy="1873250"/>
          </a:xfrm>
          <a:prstGeom prst="leftBrace">
            <a:avLst>
              <a:gd name="adj1" fmla="val 108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5992813" y="2611438"/>
            <a:ext cx="3011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/>
              <a:t>Es predictivo, solo necesita un componente  léxico</a:t>
            </a:r>
            <a:endParaRPr lang="es-ES" sz="1000"/>
          </a:p>
        </p:txBody>
      </p:sp>
      <p:sp>
        <p:nvSpPr>
          <p:cNvPr id="17422" name="Text Box 16"/>
          <p:cNvSpPr txBox="1">
            <a:spLocks noChangeArrowheads="1"/>
          </p:cNvSpPr>
          <p:nvPr/>
        </p:nvSpPr>
        <p:spPr bwMode="auto">
          <a:xfrm>
            <a:off x="5795963" y="2852738"/>
            <a:ext cx="24431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/>
              <a:t>Se  aplica las producciones de izquierda</a:t>
            </a:r>
            <a:endParaRPr lang="es-ES" sz="1000"/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5508625" y="3141663"/>
            <a:ext cx="3211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/>
              <a:t>Orden de lectura de la entrada de izquierda a derecha</a:t>
            </a:r>
            <a:endParaRPr lang="es-ES" sz="1000"/>
          </a:p>
        </p:txBody>
      </p:sp>
      <p:sp>
        <p:nvSpPr>
          <p:cNvPr id="17424" name="Line 18"/>
          <p:cNvSpPr>
            <a:spLocks noChangeShapeType="1"/>
          </p:cNvSpPr>
          <p:nvPr/>
        </p:nvSpPr>
        <p:spPr bwMode="auto">
          <a:xfrm>
            <a:off x="5724525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7425" name="Line 19"/>
          <p:cNvSpPr>
            <a:spLocks noChangeShapeType="1"/>
          </p:cNvSpPr>
          <p:nvPr/>
        </p:nvSpPr>
        <p:spPr bwMode="auto">
          <a:xfrm>
            <a:off x="5580063" y="2565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>
            <a:off x="5435600" y="25654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7427" name="Line 21"/>
          <p:cNvSpPr>
            <a:spLocks noChangeShapeType="1"/>
          </p:cNvSpPr>
          <p:nvPr/>
        </p:nvSpPr>
        <p:spPr bwMode="auto">
          <a:xfrm>
            <a:off x="5724525" y="27813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7428" name="Line 22"/>
          <p:cNvSpPr>
            <a:spLocks noChangeShapeType="1"/>
          </p:cNvSpPr>
          <p:nvPr/>
        </p:nvSpPr>
        <p:spPr bwMode="auto">
          <a:xfrm>
            <a:off x="5580063" y="29972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7429" name="Line 23"/>
          <p:cNvSpPr>
            <a:spLocks noChangeShapeType="1"/>
          </p:cNvSpPr>
          <p:nvPr/>
        </p:nvSpPr>
        <p:spPr bwMode="auto">
          <a:xfrm>
            <a:off x="5435600" y="32845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Diagrama de Sintaxis</a:t>
            </a:r>
            <a:endParaRPr lang="es-ES" smtClean="0"/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Son grafos dirigidos donde los elementos no terminales de la gramática aparecen como rectángulos y los terminales como círculos o elipses</a:t>
            </a:r>
          </a:p>
          <a:p>
            <a:r>
              <a:rPr lang="es-AR" smtClean="0"/>
              <a:t>Todo diagrama de sintaxis se supone que tiene un origen y un destino aunque no se dibujan.</a:t>
            </a:r>
            <a:endParaRPr lang="es-E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Diagrama de sintaxis</a:t>
            </a:r>
            <a:endParaRPr lang="es-ES" smtClean="0"/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Correspondencia entre la notación BNF y los diagramas de sintaxis.</a:t>
            </a:r>
          </a:p>
          <a:p>
            <a:pPr>
              <a:buFont typeface="Wingdings" pitchFamily="2" charset="2"/>
              <a:buNone/>
            </a:pPr>
            <a:endParaRPr lang="es-ES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714500" y="3143250"/>
          <a:ext cx="6429420" cy="358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15"/>
                <a:gridCol w="5073205"/>
              </a:tblGrid>
              <a:tr h="771077">
                <a:tc>
                  <a:txBody>
                    <a:bodyPr/>
                    <a:lstStyle/>
                    <a:p>
                      <a:r>
                        <a:rPr lang="es-AR" dirty="0" smtClean="0"/>
                        <a:t>BNF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Diagrama de sintaxis</a:t>
                      </a:r>
                      <a:endParaRPr lang="es-ES" dirty="0"/>
                    </a:p>
                  </a:txBody>
                  <a:tcPr/>
                </a:tc>
              </a:tr>
              <a:tr h="729121">
                <a:tc>
                  <a:txBody>
                    <a:bodyPr/>
                    <a:lstStyle/>
                    <a:p>
                      <a:r>
                        <a:rPr lang="es-AR" dirty="0" smtClean="0"/>
                        <a:t>AB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043222">
                <a:tc>
                  <a:txBody>
                    <a:bodyPr/>
                    <a:lstStyle/>
                    <a:p>
                      <a:r>
                        <a:rPr lang="es-AR" dirty="0" smtClean="0"/>
                        <a:t>A|B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043222">
                <a:tc>
                  <a:txBody>
                    <a:bodyPr/>
                    <a:lstStyle/>
                    <a:p>
                      <a:r>
                        <a:rPr lang="es-AR" dirty="0" smtClean="0"/>
                        <a:t>A|</a:t>
                      </a:r>
                      <a:r>
                        <a:rPr lang="el-GR" dirty="0" smtClean="0"/>
                        <a:t>λ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4143375" y="4000500"/>
            <a:ext cx="642938" cy="3571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500688" y="4000500"/>
            <a:ext cx="642937" cy="3571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B</a:t>
            </a:r>
            <a:endParaRPr lang="es-ES" dirty="0"/>
          </a:p>
        </p:txBody>
      </p:sp>
      <p:cxnSp>
        <p:nvCxnSpPr>
          <p:cNvPr id="8" name="7 Conector recto de flecha"/>
          <p:cNvCxnSpPr>
            <a:stCxn id="0" idx="3"/>
            <a:endCxn id="0" idx="1"/>
          </p:cNvCxnSpPr>
          <p:nvPr/>
        </p:nvCxnSpPr>
        <p:spPr>
          <a:xfrm>
            <a:off x="4786313" y="4179888"/>
            <a:ext cx="714375" cy="158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endCxn id="0" idx="1"/>
          </p:cNvCxnSpPr>
          <p:nvPr/>
        </p:nvCxnSpPr>
        <p:spPr>
          <a:xfrm>
            <a:off x="3786188" y="4179888"/>
            <a:ext cx="357187" cy="1587"/>
          </a:xfrm>
          <a:prstGeom prst="straightConnector1">
            <a:avLst/>
          </a:prstGeom>
          <a:ln cap="rnd">
            <a:solidFill>
              <a:schemeClr val="tx1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0" idx="3"/>
          </p:cNvCxnSpPr>
          <p:nvPr/>
        </p:nvCxnSpPr>
        <p:spPr>
          <a:xfrm>
            <a:off x="6143625" y="4179888"/>
            <a:ext cx="285750" cy="158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5286375" y="4714875"/>
            <a:ext cx="642938" cy="3571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A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5286375" y="5143500"/>
            <a:ext cx="642938" cy="3571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B</a:t>
            </a:r>
            <a:endParaRPr lang="es-ES" dirty="0"/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4929188" y="4929188"/>
            <a:ext cx="357187" cy="1587"/>
          </a:xfrm>
          <a:prstGeom prst="straightConnector1">
            <a:avLst/>
          </a:prstGeom>
          <a:ln cap="rnd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4929188" y="5357813"/>
            <a:ext cx="357187" cy="1587"/>
          </a:xfrm>
          <a:prstGeom prst="straightConnector1">
            <a:avLst/>
          </a:prstGeom>
          <a:ln cap="rnd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rot="5400000">
            <a:off x="4715669" y="5144294"/>
            <a:ext cx="428625" cy="158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4643438" y="5141913"/>
            <a:ext cx="285750" cy="158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5929313" y="4929188"/>
            <a:ext cx="285750" cy="158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5929313" y="5357813"/>
            <a:ext cx="285750" cy="158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6002338" y="5143500"/>
            <a:ext cx="427038" cy="158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6215063" y="5143500"/>
            <a:ext cx="285750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5286375" y="5857875"/>
            <a:ext cx="642938" cy="3571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A</a:t>
            </a:r>
            <a:endParaRPr lang="es-ES" dirty="0"/>
          </a:p>
        </p:txBody>
      </p:sp>
      <p:cxnSp>
        <p:nvCxnSpPr>
          <p:cNvPr id="48" name="47 Conector recto de flecha"/>
          <p:cNvCxnSpPr/>
          <p:nvPr/>
        </p:nvCxnSpPr>
        <p:spPr>
          <a:xfrm>
            <a:off x="4714875" y="6429375"/>
            <a:ext cx="1928813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5000625" y="6072188"/>
            <a:ext cx="285750" cy="158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5929313" y="6072188"/>
            <a:ext cx="285750" cy="158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rot="5400000">
            <a:off x="4822825" y="6251575"/>
            <a:ext cx="357188" cy="158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rot="5400000">
            <a:off x="6037263" y="6251575"/>
            <a:ext cx="357188" cy="158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Diagrama de Sintaxis</a:t>
            </a:r>
            <a:endParaRPr lang="es-ES" smtClean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571625" y="1857375"/>
          <a:ext cx="7010400" cy="283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78"/>
                <a:gridCol w="5319722"/>
              </a:tblGrid>
              <a:tr h="595306">
                <a:tc>
                  <a:txBody>
                    <a:bodyPr/>
                    <a:lstStyle/>
                    <a:p>
                      <a:r>
                        <a:rPr lang="es-AR" dirty="0" smtClean="0"/>
                        <a:t>BNF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Diagrama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de sintaxis</a:t>
                      </a:r>
                      <a:endParaRPr lang="es-ES" dirty="0"/>
                    </a:p>
                  </a:txBody>
                  <a:tcPr/>
                </a:tc>
              </a:tr>
              <a:tr h="1119190">
                <a:tc>
                  <a:txBody>
                    <a:bodyPr/>
                    <a:lstStyle/>
                    <a:p>
                      <a:r>
                        <a:rPr lang="es-AR" dirty="0" smtClean="0"/>
                        <a:t>(A)*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119190">
                <a:tc>
                  <a:txBody>
                    <a:bodyPr/>
                    <a:lstStyle/>
                    <a:p>
                      <a:r>
                        <a:rPr lang="es-AR" dirty="0" smtClean="0"/>
                        <a:t>(A)+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5500694" y="2786058"/>
            <a:ext cx="642938" cy="3571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A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4857750" y="3286125"/>
            <a:ext cx="1928813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143500" y="2928938"/>
            <a:ext cx="285750" cy="158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6072188" y="2928938"/>
            <a:ext cx="285750" cy="158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4965700" y="3106738"/>
            <a:ext cx="357187" cy="158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6180138" y="3106738"/>
            <a:ext cx="357187" cy="158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5500694" y="4071942"/>
            <a:ext cx="642937" cy="3571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A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214938" y="4284663"/>
            <a:ext cx="285750" cy="158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143625" y="4286250"/>
            <a:ext cx="785813" cy="15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4714875" y="4286250"/>
            <a:ext cx="509588" cy="952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5214938" y="3857625"/>
            <a:ext cx="1214437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rot="5400000" flipH="1" flipV="1">
            <a:off x="6215856" y="4072732"/>
            <a:ext cx="428625" cy="15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rot="5400000">
            <a:off x="5001419" y="4072732"/>
            <a:ext cx="428625" cy="158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Ejemplos</a:t>
            </a:r>
            <a:endParaRPr lang="es-ES" smtClean="0"/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>
          <a:xfrm>
            <a:off x="1524000" y="2000250"/>
            <a:ext cx="7010400" cy="4114800"/>
          </a:xfrm>
        </p:spPr>
        <p:txBody>
          <a:bodyPr/>
          <a:lstStyle/>
          <a:p>
            <a:r>
              <a:rPr lang="es-AR" smtClean="0"/>
              <a:t>Secuencia::=(sentencia “;”)+</a:t>
            </a:r>
            <a:endParaRPr lang="es-ES" smtClean="0"/>
          </a:p>
          <a:p>
            <a:endParaRPr lang="es-AR" smtClean="0"/>
          </a:p>
          <a:p>
            <a:endParaRPr lang="es-AR" smtClean="0"/>
          </a:p>
          <a:p>
            <a:endParaRPr lang="es-AR" smtClean="0"/>
          </a:p>
          <a:p>
            <a:endParaRPr lang="es-AR" smtClean="0"/>
          </a:p>
          <a:p>
            <a:r>
              <a:rPr lang="es-AR" smtClean="0"/>
              <a:t>Sentencia::=identificador “=“ Numero</a:t>
            </a:r>
            <a:endParaRPr lang="es-ES" smtClean="0"/>
          </a:p>
          <a:p>
            <a:endParaRPr lang="es-ES" smtClean="0"/>
          </a:p>
        </p:txBody>
      </p:sp>
      <p:cxnSp>
        <p:nvCxnSpPr>
          <p:cNvPr id="13" name="12 Conector recto de flecha"/>
          <p:cNvCxnSpPr>
            <a:stCxn id="4" idx="3"/>
            <a:endCxn id="5" idx="2"/>
          </p:cNvCxnSpPr>
          <p:nvPr/>
        </p:nvCxnSpPr>
        <p:spPr>
          <a:xfrm flipV="1">
            <a:off x="4714875" y="2963863"/>
            <a:ext cx="1143000" cy="6032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09" name="24 Grupo"/>
          <p:cNvGrpSpPr>
            <a:grpSpLocks/>
          </p:cNvGrpSpPr>
          <p:nvPr/>
        </p:nvGrpSpPr>
        <p:grpSpPr bwMode="auto">
          <a:xfrm>
            <a:off x="1785938" y="2571750"/>
            <a:ext cx="5643562" cy="1738313"/>
            <a:chOff x="1714480" y="3286124"/>
            <a:chExt cx="5643602" cy="1739108"/>
          </a:xfrm>
        </p:grpSpPr>
        <p:sp>
          <p:nvSpPr>
            <p:cNvPr id="4" name="3 Rectángulo"/>
            <p:cNvSpPr/>
            <p:nvPr/>
          </p:nvSpPr>
          <p:spPr>
            <a:xfrm>
              <a:off x="3071802" y="3381418"/>
              <a:ext cx="1571636" cy="71470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/>
                <a:t>Sentencia</a:t>
              </a:r>
              <a:endParaRPr lang="es-ES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5786446" y="3286124"/>
              <a:ext cx="642943" cy="78617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/>
                <a:t>;</a:t>
              </a:r>
              <a:endParaRPr lang="es-ES" dirty="0"/>
            </a:p>
          </p:txBody>
        </p:sp>
        <p:cxnSp>
          <p:nvCxnSpPr>
            <p:cNvPr id="7" name="6 Conector recto de flecha"/>
            <p:cNvCxnSpPr/>
            <p:nvPr/>
          </p:nvCxnSpPr>
          <p:spPr>
            <a:xfrm rot="10800000">
              <a:off x="2428860" y="4929938"/>
              <a:ext cx="47149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9" name="8 Conector recto de flecha"/>
            <p:cNvCxnSpPr>
              <a:stCxn id="5" idx="6"/>
            </p:cNvCxnSpPr>
            <p:nvPr/>
          </p:nvCxnSpPr>
          <p:spPr>
            <a:xfrm>
              <a:off x="6429388" y="3678416"/>
              <a:ext cx="928694" cy="365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 rot="5400000">
              <a:off x="6393396" y="4320854"/>
              <a:ext cx="1214993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714480" y="3738769"/>
              <a:ext cx="714380" cy="1588"/>
            </a:xfrm>
            <a:prstGeom prst="straightConnector1">
              <a:avLst/>
            </a:prstGeom>
            <a:ln>
              <a:headEnd type="oval"/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2428860" y="3738769"/>
              <a:ext cx="64294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1" name="20 Conector recto de flecha"/>
            <p:cNvCxnSpPr/>
            <p:nvPr/>
          </p:nvCxnSpPr>
          <p:spPr>
            <a:xfrm rot="5400000" flipH="1" flipV="1">
              <a:off x="1785628" y="4380413"/>
              <a:ext cx="1286463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AR" b="1" smtClean="0"/>
              <a:t>Objetivos del Tema</a:t>
            </a:r>
            <a:endParaRPr lang="es-ES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628775"/>
            <a:ext cx="7199313" cy="4525963"/>
          </a:xfrm>
        </p:spPr>
        <p:txBody>
          <a:bodyPr/>
          <a:lstStyle/>
          <a:p>
            <a:pPr eaLnBrk="1" hangingPunct="1"/>
            <a:r>
              <a:rPr lang="es-AR" smtClean="0"/>
              <a:t> Introducir el funcionamiento de un A. sintáctico</a:t>
            </a:r>
          </a:p>
          <a:p>
            <a:pPr eaLnBrk="1" hangingPunct="1"/>
            <a:r>
              <a:rPr lang="es-AR" smtClean="0"/>
              <a:t> Introducir términos utilizados</a:t>
            </a:r>
          </a:p>
          <a:p>
            <a:pPr eaLnBrk="1" hangingPunct="1"/>
            <a:r>
              <a:rPr lang="es-AR" smtClean="0"/>
              <a:t> Presentar la especificación en forma de gramáticas</a:t>
            </a:r>
          </a:p>
          <a:p>
            <a:pPr eaLnBrk="1" hangingPunct="1"/>
            <a:r>
              <a:rPr lang="es-AR" smtClean="0"/>
              <a:t> Identificar los tipos de analizadores sintácticos</a:t>
            </a: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Ejercicios</a:t>
            </a:r>
            <a:endParaRPr lang="es-ES" smtClean="0"/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sz="2800" smtClean="0"/>
              <a:t>Diseñar una gramática no ambigua para el lenguaje de las expresiones que se pueden construir con </a:t>
            </a:r>
            <a:r>
              <a:rPr lang="es-AR" sz="2800" b="1" i="1" smtClean="0"/>
              <a:t>true</a:t>
            </a:r>
            <a:r>
              <a:rPr lang="es-AR" sz="2800" b="1" smtClean="0"/>
              <a:t> </a:t>
            </a:r>
            <a:r>
              <a:rPr lang="es-AR" sz="2800" smtClean="0"/>
              <a:t>y</a:t>
            </a:r>
            <a:r>
              <a:rPr lang="es-AR" sz="2800" b="1" smtClean="0"/>
              <a:t> </a:t>
            </a:r>
            <a:r>
              <a:rPr lang="es-AR" sz="2800" b="1" i="1" smtClean="0"/>
              <a:t>false</a:t>
            </a:r>
            <a:r>
              <a:rPr lang="es-AR" sz="2800" smtClean="0"/>
              <a:t> y los operadores booleanos </a:t>
            </a:r>
            <a:r>
              <a:rPr lang="es-AR" sz="2800" b="1" i="1" smtClean="0"/>
              <a:t>or, and,  not </a:t>
            </a:r>
            <a:r>
              <a:rPr lang="es-AR" sz="2800" smtClean="0"/>
              <a:t>y paréntesis. La precedencia de mayor o menor es </a:t>
            </a:r>
            <a:r>
              <a:rPr lang="es-AR" sz="2800" b="1" i="1" smtClean="0"/>
              <a:t>not and or </a:t>
            </a:r>
            <a:r>
              <a:rPr lang="es-AR" sz="2800" smtClean="0"/>
              <a:t>los dos últimos son asociativos por la derecha</a:t>
            </a:r>
          </a:p>
          <a:p>
            <a:pPr algn="just">
              <a:buFont typeface="Wingdings" pitchFamily="2" charset="2"/>
              <a:buNone/>
            </a:pPr>
            <a:endParaRPr lang="es-AR" sz="2800" smtClean="0"/>
          </a:p>
          <a:p>
            <a:pPr algn="just"/>
            <a:endParaRPr lang="es-ES" sz="32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Ejercicios</a:t>
            </a:r>
            <a:endParaRPr lang="es-ES" smtClean="0"/>
          </a:p>
        </p:txBody>
      </p:sp>
      <p:sp>
        <p:nvSpPr>
          <p:cNvPr id="23555" name="2 Marcador de contenido"/>
          <p:cNvSpPr>
            <a:spLocks noGrp="1"/>
          </p:cNvSpPr>
          <p:nvPr>
            <p:ph idx="1"/>
          </p:nvPr>
        </p:nvSpPr>
        <p:spPr>
          <a:xfrm>
            <a:off x="928688" y="1905000"/>
            <a:ext cx="7858125" cy="4381500"/>
          </a:xfrm>
        </p:spPr>
        <p:txBody>
          <a:bodyPr/>
          <a:lstStyle/>
          <a:p>
            <a:pPr algn="just"/>
            <a:r>
              <a:rPr lang="es-AR" sz="3200" smtClean="0"/>
              <a:t>Crear los diagramas de sintaxis para esta gramática:</a:t>
            </a:r>
          </a:p>
          <a:p>
            <a:pPr algn="just">
              <a:buFont typeface="Wingdings" pitchFamily="2" charset="2"/>
              <a:buNone/>
            </a:pPr>
            <a:r>
              <a:rPr lang="es-AR" sz="2000" smtClean="0"/>
              <a:t>Programa::=Declaraciones Sentencias</a:t>
            </a:r>
          </a:p>
          <a:p>
            <a:pPr algn="just">
              <a:buFont typeface="Wingdings" pitchFamily="2" charset="2"/>
              <a:buNone/>
            </a:pPr>
            <a:r>
              <a:rPr lang="es-AR" sz="2000" smtClean="0"/>
              <a:t>Declaraciones::=(Decl “;”)+</a:t>
            </a:r>
          </a:p>
          <a:p>
            <a:pPr algn="just">
              <a:buFont typeface="Wingdings" pitchFamily="2" charset="2"/>
              <a:buNone/>
            </a:pPr>
            <a:r>
              <a:rPr lang="es-AR" sz="2000" smtClean="0"/>
              <a:t>Decl::=</a:t>
            </a:r>
            <a:r>
              <a:rPr lang="es-AR" sz="2000" b="1" i="1" smtClean="0"/>
              <a:t>Entero Identificador</a:t>
            </a:r>
          </a:p>
          <a:p>
            <a:pPr algn="just">
              <a:buFont typeface="Wingdings" pitchFamily="2" charset="2"/>
              <a:buNone/>
            </a:pPr>
            <a:r>
              <a:rPr lang="es-AR" sz="2000" smtClean="0"/>
              <a:t>Sentencia::=(Asignacion “;”)+</a:t>
            </a:r>
          </a:p>
          <a:p>
            <a:pPr algn="just">
              <a:buFont typeface="Wingdings" pitchFamily="2" charset="2"/>
              <a:buNone/>
            </a:pPr>
            <a:r>
              <a:rPr lang="es-AR" sz="2000" smtClean="0"/>
              <a:t>Asignacion::=ParteIzq “=“ ParteDer</a:t>
            </a:r>
          </a:p>
          <a:p>
            <a:pPr algn="just">
              <a:buFont typeface="Wingdings" pitchFamily="2" charset="2"/>
              <a:buNone/>
            </a:pPr>
            <a:r>
              <a:rPr lang="es-AR" sz="2000" smtClean="0"/>
              <a:t>ParteIzq::=</a:t>
            </a:r>
            <a:r>
              <a:rPr lang="es-AR" sz="2000" b="1" i="1" smtClean="0"/>
              <a:t>Identificador</a:t>
            </a:r>
          </a:p>
          <a:p>
            <a:pPr algn="just">
              <a:buFont typeface="Wingdings" pitchFamily="2" charset="2"/>
              <a:buNone/>
            </a:pPr>
            <a:r>
              <a:rPr lang="es-AR" sz="2000" smtClean="0"/>
              <a:t>ParteDer::=Expresion</a:t>
            </a:r>
          </a:p>
          <a:p>
            <a:pPr algn="just">
              <a:buFont typeface="Wingdings" pitchFamily="2" charset="2"/>
              <a:buNone/>
            </a:pPr>
            <a:r>
              <a:rPr lang="es-AR" sz="2000" smtClean="0"/>
              <a:t>Expresion::=(Expresion “+” Expresion)|(Expresion “-” Expresion)</a:t>
            </a:r>
          </a:p>
          <a:p>
            <a:pPr algn="just">
              <a:buFont typeface="Wingdings" pitchFamily="2" charset="2"/>
              <a:buNone/>
            </a:pPr>
            <a:r>
              <a:rPr lang="es-AR" sz="2000" smtClean="0"/>
              <a:t>Expresion::= (</a:t>
            </a:r>
            <a:r>
              <a:rPr lang="es-AR" sz="2000" b="1" i="1" smtClean="0"/>
              <a:t>Identificador | Numero</a:t>
            </a:r>
            <a:r>
              <a:rPr lang="es-AR" sz="2000" smtClean="0"/>
              <a:t>)</a:t>
            </a:r>
            <a:endParaRPr lang="es-AR" sz="2400" smtClean="0"/>
          </a:p>
          <a:p>
            <a:pPr algn="just">
              <a:buFont typeface="Wingdings" pitchFamily="2" charset="2"/>
              <a:buNone/>
            </a:pPr>
            <a:endParaRPr lang="es-A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AR" b="1" smtClean="0"/>
              <a:t>Índice General</a:t>
            </a:r>
            <a:endParaRPr lang="es-ES" b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844675"/>
            <a:ext cx="7345363" cy="4114800"/>
          </a:xfrm>
        </p:spPr>
        <p:txBody>
          <a:bodyPr/>
          <a:lstStyle/>
          <a:p>
            <a:pPr eaLnBrk="1" hangingPunct="1"/>
            <a:r>
              <a:rPr lang="es-AR" smtClean="0"/>
              <a:t> Introducción</a:t>
            </a:r>
          </a:p>
          <a:p>
            <a:pPr eaLnBrk="1" hangingPunct="1"/>
            <a:r>
              <a:rPr lang="es-AR" smtClean="0"/>
              <a:t> Árboles de análisis sintáctico</a:t>
            </a:r>
          </a:p>
          <a:p>
            <a:pPr eaLnBrk="1" hangingPunct="1"/>
            <a:r>
              <a:rPr lang="es-AR" smtClean="0"/>
              <a:t> Especificación de un analizador sintáctico</a:t>
            </a:r>
          </a:p>
          <a:p>
            <a:pPr eaLnBrk="1" hangingPunct="1"/>
            <a:r>
              <a:rPr lang="es-AR" smtClean="0"/>
              <a:t> Tipos de analizadores sintácticos</a:t>
            </a: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AR" b="1" smtClean="0"/>
              <a:t>Introducción</a:t>
            </a:r>
            <a:endParaRPr lang="es-ES" b="1" smtClean="0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547813" y="1557338"/>
            <a:ext cx="7010400" cy="3179762"/>
          </a:xfrm>
        </p:spPr>
        <p:txBody>
          <a:bodyPr/>
          <a:lstStyle/>
          <a:p>
            <a:pPr eaLnBrk="1" hangingPunct="1"/>
            <a:r>
              <a:rPr lang="es-AR" sz="2600" smtClean="0"/>
              <a:t>Función</a:t>
            </a:r>
          </a:p>
          <a:p>
            <a:pPr lvl="1" eaLnBrk="1" hangingPunct="1"/>
            <a:r>
              <a:rPr lang="es-AR" smtClean="0"/>
              <a:t> </a:t>
            </a:r>
            <a:r>
              <a:rPr lang="es-AR" sz="2400" smtClean="0"/>
              <a:t>Comprobar el orden en que llegan los tokens</a:t>
            </a:r>
          </a:p>
          <a:p>
            <a:pPr lvl="1" eaLnBrk="1" hangingPunct="1"/>
            <a:r>
              <a:rPr lang="es-AR" sz="2400" smtClean="0"/>
              <a:t> Construir una representación del programa fuente</a:t>
            </a:r>
          </a:p>
          <a:p>
            <a:pPr lvl="1" eaLnBrk="1" hangingPunct="1"/>
            <a:r>
              <a:rPr lang="es-AR" sz="2400" smtClean="0"/>
              <a:t> Si es sintacticamente incorrecto generar error</a:t>
            </a:r>
            <a:endParaRPr lang="es-ES" sz="2400" smtClean="0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95288" y="4365625"/>
            <a:ext cx="7705725" cy="2087563"/>
            <a:chOff x="249" y="2750"/>
            <a:chExt cx="4854" cy="1315"/>
          </a:xfrm>
        </p:grpSpPr>
        <p:sp>
          <p:nvSpPr>
            <p:cNvPr id="6150" name="AutoShape 23"/>
            <p:cNvSpPr>
              <a:spLocks noChangeArrowheads="1"/>
            </p:cNvSpPr>
            <p:nvPr/>
          </p:nvSpPr>
          <p:spPr bwMode="auto">
            <a:xfrm>
              <a:off x="249" y="2886"/>
              <a:ext cx="590" cy="40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800"/>
                <a:t>Fuente</a:t>
              </a:r>
              <a:endParaRPr lang="es-ES" sz="1800"/>
            </a:p>
          </p:txBody>
        </p:sp>
        <p:sp>
          <p:nvSpPr>
            <p:cNvPr id="6151" name="Rectangle 24"/>
            <p:cNvSpPr>
              <a:spLocks noChangeArrowheads="1"/>
            </p:cNvSpPr>
            <p:nvPr/>
          </p:nvSpPr>
          <p:spPr bwMode="auto">
            <a:xfrm>
              <a:off x="1429" y="2886"/>
              <a:ext cx="1180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800"/>
                <a:t>Analizador</a:t>
              </a:r>
            </a:p>
            <a:p>
              <a:pPr algn="ctr"/>
              <a:r>
                <a:rPr lang="es-AR" sz="1800"/>
                <a:t> Léxico</a:t>
              </a:r>
              <a:endParaRPr lang="es-ES" sz="1800"/>
            </a:p>
          </p:txBody>
        </p:sp>
        <p:sp>
          <p:nvSpPr>
            <p:cNvPr id="6152" name="Rectangle 26"/>
            <p:cNvSpPr>
              <a:spLocks noChangeArrowheads="1"/>
            </p:cNvSpPr>
            <p:nvPr/>
          </p:nvSpPr>
          <p:spPr bwMode="auto">
            <a:xfrm>
              <a:off x="2789" y="3657"/>
              <a:ext cx="1180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800"/>
                <a:t>Tabla de</a:t>
              </a:r>
            </a:p>
            <a:p>
              <a:pPr algn="ctr"/>
              <a:r>
                <a:rPr lang="es-AR" sz="1800"/>
                <a:t> Símbolo</a:t>
              </a:r>
              <a:endParaRPr lang="es-ES" sz="1800"/>
            </a:p>
          </p:txBody>
        </p:sp>
        <p:sp>
          <p:nvSpPr>
            <p:cNvPr id="6153" name="Rectangle 27"/>
            <p:cNvSpPr>
              <a:spLocks noChangeArrowheads="1"/>
            </p:cNvSpPr>
            <p:nvPr/>
          </p:nvSpPr>
          <p:spPr bwMode="auto">
            <a:xfrm>
              <a:off x="3923" y="2840"/>
              <a:ext cx="1180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800"/>
                <a:t>Analizador</a:t>
              </a:r>
            </a:p>
            <a:p>
              <a:pPr algn="ctr"/>
              <a:r>
                <a:rPr lang="es-AR" sz="1800"/>
                <a:t>Sintáctico</a:t>
              </a:r>
              <a:endParaRPr lang="es-ES" sz="1800"/>
            </a:p>
          </p:txBody>
        </p:sp>
        <p:sp>
          <p:nvSpPr>
            <p:cNvPr id="6154" name="Line 28"/>
            <p:cNvSpPr>
              <a:spLocks noChangeShapeType="1"/>
            </p:cNvSpPr>
            <p:nvPr/>
          </p:nvSpPr>
          <p:spPr bwMode="auto">
            <a:xfrm>
              <a:off x="2608" y="3203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155" name="Line 30"/>
            <p:cNvSpPr>
              <a:spLocks noChangeShapeType="1"/>
            </p:cNvSpPr>
            <p:nvPr/>
          </p:nvSpPr>
          <p:spPr bwMode="auto">
            <a:xfrm flipH="1">
              <a:off x="2608" y="2976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156" name="Text Box 31"/>
            <p:cNvSpPr txBox="1">
              <a:spLocks noChangeArrowheads="1"/>
            </p:cNvSpPr>
            <p:nvPr/>
          </p:nvSpPr>
          <p:spPr bwMode="auto">
            <a:xfrm>
              <a:off x="3016" y="3022"/>
              <a:ext cx="6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/>
                <a:t>TOKENS</a:t>
              </a:r>
              <a:endParaRPr lang="es-ES"/>
            </a:p>
          </p:txBody>
        </p:sp>
        <p:sp>
          <p:nvSpPr>
            <p:cNvPr id="6157" name="Text Box 32"/>
            <p:cNvSpPr txBox="1">
              <a:spLocks noChangeArrowheads="1"/>
            </p:cNvSpPr>
            <p:nvPr/>
          </p:nvSpPr>
          <p:spPr bwMode="auto">
            <a:xfrm>
              <a:off x="2744" y="2750"/>
              <a:ext cx="11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/>
                <a:t>Siguiente Token()</a:t>
              </a:r>
              <a:endParaRPr lang="es-ES"/>
            </a:p>
          </p:txBody>
        </p:sp>
        <p:sp>
          <p:nvSpPr>
            <p:cNvPr id="6158" name="Line 33"/>
            <p:cNvSpPr>
              <a:spLocks noChangeShapeType="1"/>
            </p:cNvSpPr>
            <p:nvPr/>
          </p:nvSpPr>
          <p:spPr bwMode="auto">
            <a:xfrm>
              <a:off x="2064" y="3294"/>
              <a:ext cx="725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159" name="Line 34"/>
            <p:cNvSpPr>
              <a:spLocks noChangeShapeType="1"/>
            </p:cNvSpPr>
            <p:nvPr/>
          </p:nvSpPr>
          <p:spPr bwMode="auto">
            <a:xfrm flipH="1">
              <a:off x="3969" y="3249"/>
              <a:ext cx="725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160" name="Line 35"/>
            <p:cNvSpPr>
              <a:spLocks noChangeShapeType="1"/>
            </p:cNvSpPr>
            <p:nvPr/>
          </p:nvSpPr>
          <p:spPr bwMode="auto">
            <a:xfrm>
              <a:off x="839" y="3113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Introducción</a:t>
            </a:r>
            <a:endParaRPr lang="es-ES" smtClean="0"/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Función principal</a:t>
            </a:r>
          </a:p>
          <a:p>
            <a:pPr lvl="1" eaLnBrk="1" hangingPunct="1"/>
            <a:r>
              <a:rPr lang="es-AR" smtClean="0"/>
              <a:t>El parser es la unidad que guía todo el proceso, o casi todo, de la compilación, ya que por un lado va solicitando al lexer los tokens y al mismo tiempo va dirigiendo el proceso de análisis semántico y generación de código intermedio. 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Funcionamiento</a:t>
            </a:r>
            <a:endParaRPr lang="es-ES" smtClean="0"/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>
          <a:xfrm>
            <a:off x="4000500" y="1214438"/>
            <a:ext cx="4572000" cy="5000625"/>
          </a:xfrm>
        </p:spPr>
        <p:txBody>
          <a:bodyPr/>
          <a:lstStyle/>
          <a:p>
            <a:pPr algn="just" eaLnBrk="1" hangingPunct="1"/>
            <a:r>
              <a:rPr lang="es-AR" sz="1800" smtClean="0"/>
              <a:t>Obtienen un árbol teórico que permite expresar el orden de los lexemas, según van apareciendo.</a:t>
            </a:r>
          </a:p>
          <a:p>
            <a:pPr algn="just" eaLnBrk="1" hangingPunct="1"/>
            <a:r>
              <a:rPr lang="es-AR" sz="1800" smtClean="0"/>
              <a:t>Ese árbol debe ser el modelo de donde sale el análisis semántico.</a:t>
            </a:r>
          </a:p>
          <a:p>
            <a:pPr eaLnBrk="1" hangingPunct="1"/>
            <a:r>
              <a:rPr lang="es-AR" sz="1800" smtClean="0"/>
              <a:t>Para generar un parser  tenemos 2 tecnicas:</a:t>
            </a:r>
          </a:p>
          <a:p>
            <a:pPr lvl="1" eaLnBrk="1" hangingPunct="1"/>
            <a:r>
              <a:rPr lang="es-AR" sz="1600" smtClean="0"/>
              <a:t>A manos</a:t>
            </a:r>
          </a:p>
          <a:p>
            <a:pPr lvl="1" eaLnBrk="1" hangingPunct="1"/>
            <a:r>
              <a:rPr lang="es-AR" sz="1600" smtClean="0"/>
              <a:t>Mediante herramientas que lo generan automáticamente.</a:t>
            </a:r>
          </a:p>
          <a:p>
            <a:pPr algn="just" eaLnBrk="1" hangingPunct="1"/>
            <a:r>
              <a:rPr lang="es-AR" sz="1800" smtClean="0"/>
              <a:t>Para que un AS funcione debemos especificar el lenguaje que debe leer</a:t>
            </a:r>
          </a:p>
          <a:p>
            <a:pPr algn="just" eaLnBrk="1" hangingPunct="1"/>
            <a:r>
              <a:rPr lang="es-AR" sz="1800" smtClean="0"/>
              <a:t>El lenguaje debe ser formal (tener reglas bien definida)</a:t>
            </a:r>
          </a:p>
          <a:p>
            <a:pPr eaLnBrk="1" hangingPunct="1"/>
            <a:r>
              <a:rPr lang="es-AR" sz="1800" smtClean="0"/>
              <a:t>Estas reglas se llaman gramáticas.</a:t>
            </a:r>
          </a:p>
          <a:p>
            <a:pPr eaLnBrk="1" hangingPunct="1"/>
            <a:endParaRPr lang="es-AR" sz="1800" smtClean="0"/>
          </a:p>
        </p:txBody>
      </p:sp>
      <p:sp>
        <p:nvSpPr>
          <p:cNvPr id="4" name="3 Rectángulo"/>
          <p:cNvSpPr/>
          <p:nvPr/>
        </p:nvSpPr>
        <p:spPr>
          <a:xfrm>
            <a:off x="2285984" y="1357298"/>
            <a:ext cx="1214438" cy="5715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Programa fuente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2357422" y="2500306"/>
            <a:ext cx="1000125" cy="5715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/>
              <a:t>lexer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428875" y="3429000"/>
            <a:ext cx="1000125" cy="5715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/>
              <a:t>Parser</a:t>
            </a:r>
            <a:endParaRPr lang="es-ES" dirty="0"/>
          </a:p>
        </p:txBody>
      </p:sp>
      <p:sp>
        <p:nvSpPr>
          <p:cNvPr id="8" name="7 Acorde"/>
          <p:cNvSpPr/>
          <p:nvPr/>
        </p:nvSpPr>
        <p:spPr>
          <a:xfrm>
            <a:off x="2357438" y="4572000"/>
            <a:ext cx="1428750" cy="857250"/>
          </a:xfrm>
          <a:prstGeom prst="chord">
            <a:avLst>
              <a:gd name="adj1" fmla="val 102199"/>
              <a:gd name="adj2" fmla="val 162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dirty="0"/>
              <a:t>Árbol de análisis sintáctico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428625" y="2786063"/>
            <a:ext cx="1357313" cy="107156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Tablas de símbolos y de tipos</a:t>
            </a:r>
            <a:endParaRPr lang="es-ES" sz="1200" b="1" dirty="0"/>
          </a:p>
        </p:txBody>
      </p:sp>
      <p:cxnSp>
        <p:nvCxnSpPr>
          <p:cNvPr id="19" name="18 Conector recto de flecha"/>
          <p:cNvCxnSpPr/>
          <p:nvPr/>
        </p:nvCxnSpPr>
        <p:spPr>
          <a:xfrm rot="5400000">
            <a:off x="2963069" y="3250407"/>
            <a:ext cx="358775" cy="1587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5400000" flipH="1" flipV="1">
            <a:off x="2464594" y="3250407"/>
            <a:ext cx="358775" cy="1587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0" idx="2"/>
          </p:cNvCxnSpPr>
          <p:nvPr/>
        </p:nvCxnSpPr>
        <p:spPr>
          <a:xfrm rot="5400000">
            <a:off x="2642394" y="4287044"/>
            <a:ext cx="571500" cy="1588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rot="5400000">
            <a:off x="2642394" y="5787232"/>
            <a:ext cx="714375" cy="1587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9" idx="7"/>
            <a:endCxn id="5" idx="1"/>
          </p:cNvCxnSpPr>
          <p:nvPr/>
        </p:nvCxnSpPr>
        <p:spPr>
          <a:xfrm rot="5400000" flipH="1" flipV="1">
            <a:off x="1893888" y="2479675"/>
            <a:ext cx="157162" cy="769938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9" idx="6"/>
            <a:endCxn id="6" idx="1"/>
          </p:cNvCxnSpPr>
          <p:nvPr/>
        </p:nvCxnSpPr>
        <p:spPr>
          <a:xfrm>
            <a:off x="1785938" y="3321050"/>
            <a:ext cx="642937" cy="39370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9" idx="5"/>
          </p:cNvCxnSpPr>
          <p:nvPr/>
        </p:nvCxnSpPr>
        <p:spPr>
          <a:xfrm rot="16200000" flipH="1">
            <a:off x="1429544" y="3858419"/>
            <a:ext cx="1157287" cy="8413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8" name="31 CuadroTexto"/>
          <p:cNvSpPr txBox="1">
            <a:spLocks noChangeArrowheads="1"/>
          </p:cNvSpPr>
          <p:nvPr/>
        </p:nvSpPr>
        <p:spPr bwMode="auto">
          <a:xfrm>
            <a:off x="3286125" y="3071813"/>
            <a:ext cx="685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/>
              <a:t>token</a:t>
            </a:r>
            <a:endParaRPr lang="es-ES"/>
          </a:p>
        </p:txBody>
      </p:sp>
      <p:cxnSp>
        <p:nvCxnSpPr>
          <p:cNvPr id="43" name="42 Conector recto de flecha"/>
          <p:cNvCxnSpPr/>
          <p:nvPr/>
        </p:nvCxnSpPr>
        <p:spPr>
          <a:xfrm rot="5400000">
            <a:off x="2570957" y="2213769"/>
            <a:ext cx="571500" cy="1587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Diseño de gramáticas</a:t>
            </a:r>
            <a:endParaRPr lang="es-ES" smtClean="0"/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667250"/>
          </a:xfrm>
        </p:spPr>
        <p:txBody>
          <a:bodyPr/>
          <a:lstStyle/>
          <a:p>
            <a:pPr eaLnBrk="1" hangingPunct="1"/>
            <a:r>
              <a:rPr lang="es-AR" smtClean="0"/>
              <a:t>Ejemplo</a:t>
            </a:r>
          </a:p>
          <a:p>
            <a:pPr lvl="4" eaLnBrk="1" hangingPunct="1">
              <a:buFontTx/>
              <a:buNone/>
            </a:pPr>
            <a:r>
              <a:rPr lang="es-AR" smtClean="0"/>
              <a:t>E::=E+T|T</a:t>
            </a:r>
          </a:p>
          <a:p>
            <a:pPr lvl="4" eaLnBrk="1" hangingPunct="1">
              <a:buFontTx/>
              <a:buNone/>
            </a:pPr>
            <a:r>
              <a:rPr lang="es-AR" smtClean="0"/>
              <a:t>T::=T*F|F</a:t>
            </a:r>
          </a:p>
          <a:p>
            <a:pPr lvl="4" eaLnBrk="1" hangingPunct="1">
              <a:buFontTx/>
              <a:buNone/>
            </a:pPr>
            <a:r>
              <a:rPr lang="es-AR" smtClean="0"/>
              <a:t>F::=id|F|(E)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AR" sz="2400" smtClean="0"/>
              <a:t>Si queremos construir una cadena de tokens que sean generados por una gramática, podemos hacerlo aplicando las reglas de la gramática.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AR" sz="2400" smtClean="0"/>
              <a:t>Por ejemplo: dada la siguiente gramática: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AR" sz="2400" smtClean="0"/>
              <a:t>E::=E+E|E*E|num|id|(E)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sz="2400" smtClean="0"/>
              <a:t>Intentaremos derivar el tokens: </a:t>
            </a:r>
            <a:r>
              <a:rPr lang="es-AR" sz="2400" i="1" smtClean="0"/>
              <a:t>id1+id2*id3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sz="2400" smtClean="0"/>
              <a:t>Por la izq: </a:t>
            </a:r>
            <a:r>
              <a:rPr lang="es-AR" sz="1600" b="1" smtClean="0"/>
              <a:t>E::=E*E=&gt;E+E*E=&gt;id1+E*E=&gt;id1+id2*E=&gt;id1+id2*id3</a:t>
            </a:r>
            <a:endParaRPr lang="es-E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Diseño de Gramaticas</a:t>
            </a:r>
            <a:endParaRPr lang="es-ES" smtClean="0"/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>
          <a:xfrm>
            <a:off x="1571625" y="2071688"/>
            <a:ext cx="7010400" cy="1000125"/>
          </a:xfrm>
        </p:spPr>
        <p:txBody>
          <a:bodyPr/>
          <a:lstStyle/>
          <a:p>
            <a:pPr eaLnBrk="1" hangingPunct="1"/>
            <a:r>
              <a:rPr lang="es-AR" smtClean="0"/>
              <a:t>Para construir el árbol sintáctico</a:t>
            </a:r>
          </a:p>
          <a:p>
            <a:pPr eaLnBrk="1" hangingPunct="1">
              <a:buFont typeface="Wingdings" pitchFamily="2" charset="2"/>
              <a:buNone/>
            </a:pPr>
            <a:endParaRPr lang="es-ES" smtClean="0"/>
          </a:p>
        </p:txBody>
      </p:sp>
      <p:sp>
        <p:nvSpPr>
          <p:cNvPr id="4" name="3 Elipse"/>
          <p:cNvSpPr/>
          <p:nvPr/>
        </p:nvSpPr>
        <p:spPr>
          <a:xfrm>
            <a:off x="4214813" y="2714625"/>
            <a:ext cx="571500" cy="5715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572125" y="3571875"/>
            <a:ext cx="571500" cy="5715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2643188" y="3500438"/>
            <a:ext cx="571500" cy="5715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3500438" y="4572000"/>
            <a:ext cx="571500" cy="5715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714500" y="4572000"/>
            <a:ext cx="571500" cy="5715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E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4286250" y="3786188"/>
            <a:ext cx="428625" cy="3571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*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643563" y="4786313"/>
            <a:ext cx="428625" cy="3571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1400" dirty="0"/>
              <a:t>id3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2714625" y="4643438"/>
            <a:ext cx="428625" cy="3571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+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3571875" y="5500688"/>
            <a:ext cx="428625" cy="3571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1400" dirty="0"/>
              <a:t>id2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1785938" y="5429250"/>
            <a:ext cx="428625" cy="3571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1400" dirty="0"/>
              <a:t>id1</a:t>
            </a:r>
            <a:endParaRPr lang="es-ES" dirty="0"/>
          </a:p>
        </p:txBody>
      </p:sp>
      <p:cxnSp>
        <p:nvCxnSpPr>
          <p:cNvPr id="16" name="15 Conector recto de flecha"/>
          <p:cNvCxnSpPr>
            <a:stCxn id="0" idx="3"/>
            <a:endCxn id="6" idx="6"/>
          </p:cNvCxnSpPr>
          <p:nvPr/>
        </p:nvCxnSpPr>
        <p:spPr>
          <a:xfrm rot="5400000">
            <a:off x="3464719" y="2951957"/>
            <a:ext cx="584200" cy="108426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4"/>
            <a:endCxn id="9" idx="0"/>
          </p:cNvCxnSpPr>
          <p:nvPr/>
        </p:nvCxnSpPr>
        <p:spPr>
          <a:xfrm rot="5400000">
            <a:off x="4248944" y="3536156"/>
            <a:ext cx="501650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4" idx="5"/>
          </p:cNvCxnSpPr>
          <p:nvPr/>
        </p:nvCxnSpPr>
        <p:spPr>
          <a:xfrm rot="16200000" flipH="1">
            <a:off x="4916487" y="2987676"/>
            <a:ext cx="441325" cy="86995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0" idx="3"/>
            <a:endCxn id="0" idx="0"/>
          </p:cNvCxnSpPr>
          <p:nvPr/>
        </p:nvCxnSpPr>
        <p:spPr>
          <a:xfrm rot="5400000">
            <a:off x="2071688" y="3916362"/>
            <a:ext cx="584200" cy="72707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6" idx="5"/>
          </p:cNvCxnSpPr>
          <p:nvPr/>
        </p:nvCxnSpPr>
        <p:spPr>
          <a:xfrm rot="16200000" flipH="1">
            <a:off x="3094832" y="4023518"/>
            <a:ext cx="584200" cy="51276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6" idx="4"/>
            <a:endCxn id="11" idx="0"/>
          </p:cNvCxnSpPr>
          <p:nvPr/>
        </p:nvCxnSpPr>
        <p:spPr>
          <a:xfrm rot="5400000">
            <a:off x="2642394" y="4358481"/>
            <a:ext cx="571500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5" idx="4"/>
          </p:cNvCxnSpPr>
          <p:nvPr/>
        </p:nvCxnSpPr>
        <p:spPr>
          <a:xfrm rot="5400000">
            <a:off x="5537200" y="4465638"/>
            <a:ext cx="642937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8" idx="4"/>
            <a:endCxn id="13" idx="0"/>
          </p:cNvCxnSpPr>
          <p:nvPr/>
        </p:nvCxnSpPr>
        <p:spPr>
          <a:xfrm rot="5400000">
            <a:off x="1856582" y="5287169"/>
            <a:ext cx="285750" cy="158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7" idx="4"/>
            <a:endCxn id="12" idx="0"/>
          </p:cNvCxnSpPr>
          <p:nvPr/>
        </p:nvCxnSpPr>
        <p:spPr>
          <a:xfrm rot="5400000">
            <a:off x="3606800" y="5322888"/>
            <a:ext cx="357187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Dificultades </a:t>
            </a:r>
            <a:endParaRPr lang="es-ES" smtClean="0"/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AR" smtClean="0"/>
              <a:t>La recursividad: se expresa por medio de una o mas reglas no recursivas que son la base y una o mas regla que son recursivas y que permite hacer crecer la estructura del lenguaje aplicándose así misma una y otra vez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AR" b="1" smtClean="0"/>
              <a:t>A::=aAb</a:t>
            </a:r>
            <a:endParaRPr lang="es-ES" b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">
  <a:themeElements>
    <a:clrScheme name="Ec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1110</TotalTime>
  <Words>1269</Words>
  <Application>Microsoft Office PowerPoint</Application>
  <PresentationFormat>Presentación en pantalla (4:3)</PresentationFormat>
  <Paragraphs>174</Paragraphs>
  <Slides>21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Eco</vt:lpstr>
      <vt:lpstr>ANÁLISIS SINTÁCTICO</vt:lpstr>
      <vt:lpstr>Objetivos del Tema</vt:lpstr>
      <vt:lpstr>Índice General</vt:lpstr>
      <vt:lpstr>Introducción</vt:lpstr>
      <vt:lpstr>Introducción</vt:lpstr>
      <vt:lpstr>Funcionamiento</vt:lpstr>
      <vt:lpstr>Diseño de gramáticas</vt:lpstr>
      <vt:lpstr>Diseño de Gramaticas</vt:lpstr>
      <vt:lpstr>Dificultades </vt:lpstr>
      <vt:lpstr>Dificultades</vt:lpstr>
      <vt:lpstr>Dificultades</vt:lpstr>
      <vt:lpstr>Dificultades</vt:lpstr>
      <vt:lpstr>Dificultades</vt:lpstr>
      <vt:lpstr>Análisis Sintáctico Lineal</vt:lpstr>
      <vt:lpstr>Tipos de Analizadores</vt:lpstr>
      <vt:lpstr>Diagrama de Sintaxis</vt:lpstr>
      <vt:lpstr>Diagrama de sintaxis</vt:lpstr>
      <vt:lpstr>Diagrama de Sintaxis</vt:lpstr>
      <vt:lpstr>Ejemplos</vt:lpstr>
      <vt:lpstr>Ejercicios</vt:lpstr>
      <vt:lpstr>Ejercicios</vt:lpstr>
    </vt:vector>
  </TitlesOfParts>
  <Company>Dark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</dc:title>
  <dc:creator>Usuario</dc:creator>
  <cp:lastModifiedBy>lclap</cp:lastModifiedBy>
  <cp:revision>59</cp:revision>
  <dcterms:created xsi:type="dcterms:W3CDTF">2010-03-31T15:26:39Z</dcterms:created>
  <dcterms:modified xsi:type="dcterms:W3CDTF">2014-10-02T05:29:52Z</dcterms:modified>
</cp:coreProperties>
</file>